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57" r:id="rId3"/>
    <p:sldId id="267" r:id="rId4"/>
    <p:sldId id="270" r:id="rId5"/>
    <p:sldId id="296" r:id="rId6"/>
    <p:sldId id="297" r:id="rId7"/>
    <p:sldId id="269" r:id="rId8"/>
    <p:sldId id="295" r:id="rId9"/>
    <p:sldId id="272" r:id="rId10"/>
    <p:sldId id="268" r:id="rId11"/>
    <p:sldId id="283" r:id="rId12"/>
    <p:sldId id="284" r:id="rId13"/>
    <p:sldId id="285" r:id="rId14"/>
    <p:sldId id="259" r:id="rId15"/>
    <p:sldId id="260" r:id="rId16"/>
    <p:sldId id="262" r:id="rId17"/>
    <p:sldId id="263" r:id="rId18"/>
    <p:sldId id="264" r:id="rId19"/>
    <p:sldId id="275" r:id="rId20"/>
    <p:sldId id="265" r:id="rId21"/>
    <p:sldId id="266" r:id="rId22"/>
    <p:sldId id="273" r:id="rId23"/>
    <p:sldId id="261" r:id="rId24"/>
    <p:sldId id="274" r:id="rId25"/>
    <p:sldId id="276" r:id="rId26"/>
    <p:sldId id="277" r:id="rId27"/>
    <p:sldId id="278" r:id="rId28"/>
    <p:sldId id="280" r:id="rId29"/>
    <p:sldId id="279" r:id="rId30"/>
    <p:sldId id="286" r:id="rId31"/>
    <p:sldId id="299" r:id="rId32"/>
    <p:sldId id="301" r:id="rId33"/>
    <p:sldId id="288" r:id="rId34"/>
    <p:sldId id="291" r:id="rId35"/>
    <p:sldId id="292" r:id="rId36"/>
    <p:sldId id="293" r:id="rId37"/>
    <p:sldId id="304" r:id="rId38"/>
    <p:sldId id="30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0AD7A-10F2-41CD-871E-F4277419A97A}" type="datetimeFigureOut">
              <a:rPr lang="en-US" smtClean="0"/>
              <a:pPr/>
              <a:t>4/2/2010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9C05D0-2951-445C-943F-03CEC964F34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4/2/2010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4/2/2010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psyling.psy.cmu.edu/papers/emergentism/emerge.pdf" TargetMode="External"/><Relationship Id="rId2" Type="http://schemas.openxmlformats.org/officeDocument/2006/relationships/hyperlink" Target="http://psyling.psy.cmu.edu/papers/emergentism/evoldev.pdf" TargetMode="External"/><Relationship Id="rId1" Type="http://schemas.openxmlformats.org/officeDocument/2006/relationships/slideLayout" Target="../slideLayouts/slideLayout1.xml"/><Relationship Id="rId4" Type="http://schemas.openxmlformats.org/officeDocument/2006/relationships/hyperlink" Target="http://psyling.psy.cmu.edu/papers/talkbank/tb-palgrave.doc"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Language_acquisition" TargetMode="External"/><Relationship Id="rId2" Type="http://schemas.openxmlformats.org/officeDocument/2006/relationships/hyperlink" Target="http://cobcenglang.homestead.com/CLA/CLA_theories.doc" TargetMode="External"/><Relationship Id="rId1" Type="http://schemas.openxmlformats.org/officeDocument/2006/relationships/slideLayout" Target="../slideLayouts/slideLayout1.xml"/><Relationship Id="rId4" Type="http://schemas.openxmlformats.org/officeDocument/2006/relationships/hyperlink" Target="http://www.timothyjpmason.com/WebPages/LangTeach/Licence/CM/OldLecture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CHILD LANGUAGE ACQUISITION</a:t>
            </a:r>
            <a:br>
              <a:rPr lang="en-US" dirty="0" smtClean="0"/>
            </a:br>
            <a:endParaRPr lang="en-US" dirty="0"/>
          </a:p>
        </p:txBody>
      </p:sp>
      <p:sp>
        <p:nvSpPr>
          <p:cNvPr id="3" name="Subtitle 2"/>
          <p:cNvSpPr>
            <a:spLocks noGrp="1"/>
          </p:cNvSpPr>
          <p:nvPr>
            <p:ph type="subTitle" idx="1"/>
          </p:nvPr>
        </p:nvSpPr>
        <p:spPr/>
        <p:txBody>
          <a:bodyPr>
            <a:normAutofit fontScale="92500" lnSpcReduction="10000"/>
          </a:bodyPr>
          <a:lstStyle/>
          <a:p>
            <a:pPr algn="ctr"/>
            <a:r>
              <a:rPr lang="en-US" dirty="0" smtClean="0"/>
              <a:t> Nikhil </a:t>
            </a:r>
            <a:r>
              <a:rPr lang="en-US" dirty="0" err="1" smtClean="0"/>
              <a:t>Vij</a:t>
            </a:r>
            <a:r>
              <a:rPr lang="en-US" dirty="0" smtClean="0"/>
              <a:t>	    07005035</a:t>
            </a:r>
          </a:p>
          <a:p>
            <a:pPr algn="ctr"/>
            <a:r>
              <a:rPr lang="en-US" dirty="0" smtClean="0"/>
              <a:t>   </a:t>
            </a:r>
            <a:r>
              <a:rPr lang="en-US" dirty="0" err="1" smtClean="0"/>
              <a:t>Zibran</a:t>
            </a:r>
            <a:r>
              <a:rPr lang="en-US" dirty="0" smtClean="0"/>
              <a:t> </a:t>
            </a:r>
            <a:r>
              <a:rPr lang="en-US" dirty="0" err="1" smtClean="0"/>
              <a:t>Shaikh</a:t>
            </a:r>
            <a:r>
              <a:rPr lang="en-US" dirty="0" smtClean="0"/>
              <a:t>   07D05002</a:t>
            </a:r>
          </a:p>
          <a:p>
            <a:pPr algn="ctr"/>
            <a:r>
              <a:rPr lang="en-US" dirty="0" smtClean="0"/>
              <a:t>  </a:t>
            </a:r>
            <a:r>
              <a:rPr lang="en-US" dirty="0" err="1" smtClean="0"/>
              <a:t>Ashish</a:t>
            </a:r>
            <a:r>
              <a:rPr lang="en-US" dirty="0" smtClean="0"/>
              <a:t> </a:t>
            </a:r>
            <a:r>
              <a:rPr lang="en-US" dirty="0" err="1" smtClean="0"/>
              <a:t>Paliwal</a:t>
            </a:r>
            <a:r>
              <a:rPr lang="en-US" dirty="0" smtClean="0"/>
              <a:t>   07D05013</a:t>
            </a:r>
          </a:p>
          <a:p>
            <a:pPr algn="ctr"/>
            <a:r>
              <a:rPr lang="en-US" dirty="0" smtClean="0"/>
              <a:t>   </a:t>
            </a:r>
            <a:r>
              <a:rPr lang="en-US" dirty="0" err="1" smtClean="0"/>
              <a:t>Anurag</a:t>
            </a:r>
            <a:r>
              <a:rPr lang="en-US" dirty="0" smtClean="0"/>
              <a:t> Sharma  07D05016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603504" y="533400"/>
            <a:ext cx="7854696" cy="6400800"/>
          </a:xfrm>
        </p:spPr>
        <p:txBody>
          <a:bodyPr>
            <a:normAutofit fontScale="92500"/>
          </a:bodyPr>
          <a:lstStyle/>
          <a:p>
            <a:pPr algn="l">
              <a:buFont typeface="Arial" pitchFamily="34" charset="0"/>
              <a:buChar char="•"/>
            </a:pPr>
            <a:endParaRPr lang="en-US" u="sng" dirty="0" smtClean="0"/>
          </a:p>
          <a:p>
            <a:pPr algn="ctr"/>
            <a:r>
              <a:rPr lang="en-US" sz="2800" u="sng" dirty="0" smtClean="0"/>
              <a:t>Stages of language acquisition (contd.)</a:t>
            </a:r>
          </a:p>
          <a:p>
            <a:pPr algn="l">
              <a:buFont typeface="Arial" pitchFamily="34" charset="0"/>
              <a:buChar char="•"/>
            </a:pPr>
            <a:r>
              <a:rPr lang="en-US" u="sng" dirty="0" smtClean="0"/>
              <a:t>One-word utterances</a:t>
            </a:r>
            <a:r>
              <a:rPr lang="en-US" dirty="0" smtClean="0"/>
              <a:t>: At around 12 months, children start using words. Starts using fairly complex words. Also can recognize correct pronunciation of familiar words. The next stage observed is two word utterance by age of 18 months.</a:t>
            </a:r>
          </a:p>
          <a:p>
            <a:pPr algn="l"/>
            <a:endParaRPr lang="en-US" u="sng" dirty="0" smtClean="0"/>
          </a:p>
          <a:p>
            <a:pPr algn="l">
              <a:buFont typeface="Arial" pitchFamily="34" charset="0"/>
              <a:buChar char="•"/>
            </a:pPr>
            <a:r>
              <a:rPr lang="en-US" u="sng" dirty="0" smtClean="0"/>
              <a:t>Telegraphic speech</a:t>
            </a:r>
            <a:r>
              <a:rPr lang="en-US" dirty="0" smtClean="0"/>
              <a:t>: Children start making multi-word utterances that lack function words i.e. conjunctions &amp; articles. (about 2 years old) for </a:t>
            </a:r>
            <a:r>
              <a:rPr lang="en-US" dirty="0" err="1" smtClean="0"/>
              <a:t>eg</a:t>
            </a:r>
            <a:r>
              <a:rPr lang="en-US" dirty="0" smtClean="0"/>
              <a:t>. “water now” </a:t>
            </a:r>
          </a:p>
          <a:p>
            <a:pPr algn="l">
              <a:buFont typeface="Arial" pitchFamily="34" charset="0"/>
              <a:buChar char="•"/>
            </a:pPr>
            <a:endParaRPr lang="en-US" dirty="0" smtClean="0"/>
          </a:p>
          <a:p>
            <a:pPr algn="l">
              <a:buFont typeface="Arial" pitchFamily="34" charset="0"/>
              <a:buChar char="•"/>
            </a:pPr>
            <a:r>
              <a:rPr lang="en-US" u="sng" dirty="0" smtClean="0"/>
              <a:t>Normal speech</a:t>
            </a:r>
            <a:r>
              <a:rPr lang="en-US" dirty="0" smtClean="0"/>
              <a:t>: By about 5-6 years of age, children have almost normal speech with good command over syntax and semantics. In later stage development of vocabulary and pragmatics takes place.</a:t>
            </a:r>
          </a:p>
          <a:p>
            <a:pPr algn="l">
              <a:buFont typeface="Arial" pitchFamily="34" charset="0"/>
              <a:buChar char="•"/>
            </a:pPr>
            <a:endParaRPr lang="en-US" dirty="0" smtClean="0"/>
          </a:p>
          <a:p>
            <a:pPr algn="l">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603504" y="533400"/>
            <a:ext cx="7854696" cy="6400800"/>
          </a:xfrm>
        </p:spPr>
        <p:txBody>
          <a:bodyPr>
            <a:normAutofit/>
          </a:bodyPr>
          <a:lstStyle/>
          <a:p>
            <a:pPr algn="l">
              <a:buFont typeface="Arial" pitchFamily="34" charset="0"/>
              <a:buChar char="•"/>
            </a:pPr>
            <a:endParaRPr lang="en-US" u="sng" dirty="0" smtClean="0"/>
          </a:p>
          <a:p>
            <a:pPr algn="ctr"/>
            <a:r>
              <a:rPr lang="en-US" sz="2800" u="sng" dirty="0" smtClean="0"/>
              <a:t>Stages of language acquisition (contd.)</a:t>
            </a:r>
          </a:p>
          <a:p>
            <a:pPr algn="l">
              <a:buFont typeface="Arial" pitchFamily="34" charset="0"/>
              <a:buChar char="•"/>
            </a:pPr>
            <a:r>
              <a:rPr lang="en-US" u="sng" dirty="0" smtClean="0"/>
              <a:t>Two-word utterances</a:t>
            </a:r>
            <a:r>
              <a:rPr lang="en-US" dirty="0" smtClean="0"/>
              <a:t>:</a:t>
            </a:r>
          </a:p>
          <a:p>
            <a:pPr algn="l"/>
            <a:endParaRPr lang="en-US" u="sng" dirty="0" smtClean="0"/>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pic>
        <p:nvPicPr>
          <p:cNvPr id="4" name="Picture 6" descr="IM000032"/>
          <p:cNvPicPr>
            <a:picLocks noChangeAspect="1" noChangeArrowheads="1"/>
          </p:cNvPicPr>
          <p:nvPr/>
        </p:nvPicPr>
        <p:blipFill>
          <a:blip r:embed="rId2" cstate="print"/>
          <a:srcRect/>
          <a:stretch>
            <a:fillRect/>
          </a:stretch>
        </p:blipFill>
        <p:spPr>
          <a:xfrm>
            <a:off x="4645025" y="2333625"/>
            <a:ext cx="4037013" cy="3027363"/>
          </a:xfrm>
          <a:prstGeom prst="rect">
            <a:avLst/>
          </a:prstGeom>
          <a:noFill/>
          <a:ln/>
        </p:spPr>
      </p:pic>
      <p:sp>
        <p:nvSpPr>
          <p:cNvPr id="5" name="AutoShape 7"/>
          <p:cNvSpPr>
            <a:spLocks noChangeArrowheads="1"/>
          </p:cNvSpPr>
          <p:nvPr/>
        </p:nvSpPr>
        <p:spPr bwMode="auto">
          <a:xfrm>
            <a:off x="7164388" y="1628775"/>
            <a:ext cx="1655762" cy="1584325"/>
          </a:xfrm>
          <a:prstGeom prst="wedgeRoundRectCallout">
            <a:avLst>
              <a:gd name="adj1" fmla="val -76269"/>
              <a:gd name="adj2" fmla="val 77454"/>
              <a:gd name="adj3" fmla="val 16667"/>
            </a:avLst>
          </a:prstGeom>
          <a:solidFill>
            <a:schemeClr val="accent1"/>
          </a:solidFill>
          <a:ln w="12700" cap="sq">
            <a:solidFill>
              <a:schemeClr val="tx1"/>
            </a:solidFill>
            <a:miter lim="800000"/>
            <a:headEnd type="none" w="sm" len="sm"/>
            <a:tailEnd type="none" w="sm" len="sm"/>
          </a:ln>
          <a:effectLst/>
        </p:spPr>
        <p:txBody>
          <a:bodyPr/>
          <a:lstStyle/>
          <a:p>
            <a:pPr algn="ctr"/>
            <a:endParaRPr lang="en-US"/>
          </a:p>
        </p:txBody>
      </p:sp>
      <p:sp>
        <p:nvSpPr>
          <p:cNvPr id="6" name="Text Box 8"/>
          <p:cNvSpPr txBox="1">
            <a:spLocks noChangeArrowheads="1"/>
          </p:cNvSpPr>
          <p:nvPr/>
        </p:nvSpPr>
        <p:spPr bwMode="auto">
          <a:xfrm>
            <a:off x="7308850" y="2276475"/>
            <a:ext cx="12954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GB" sz="2000"/>
              <a:t>I walking</a:t>
            </a:r>
            <a:endParaRPr lang="en-US"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603504" y="533400"/>
            <a:ext cx="7854696" cy="6400800"/>
          </a:xfrm>
        </p:spPr>
        <p:txBody>
          <a:bodyPr>
            <a:normAutofit/>
          </a:bodyPr>
          <a:lstStyle/>
          <a:p>
            <a:pPr algn="l">
              <a:buFont typeface="Arial" pitchFamily="34" charset="0"/>
              <a:buChar char="•"/>
            </a:pPr>
            <a:endParaRPr lang="en-US" u="sng" dirty="0" smtClean="0"/>
          </a:p>
          <a:p>
            <a:pPr algn="ctr"/>
            <a:r>
              <a:rPr lang="en-US" sz="2800" u="sng" dirty="0" smtClean="0"/>
              <a:t>Stages of language acquisition (contd.)</a:t>
            </a:r>
          </a:p>
          <a:p>
            <a:pPr algn="l">
              <a:buFont typeface="Arial" pitchFamily="34" charset="0"/>
              <a:buChar char="•"/>
            </a:pPr>
            <a:r>
              <a:rPr lang="en-US" u="sng" dirty="0" smtClean="0"/>
              <a:t>Telegraphic Speech</a:t>
            </a:r>
            <a:r>
              <a:rPr lang="en-US" dirty="0" smtClean="0"/>
              <a:t>:</a:t>
            </a:r>
          </a:p>
          <a:p>
            <a:pPr algn="l"/>
            <a:endParaRPr lang="en-US" u="sng" dirty="0" smtClean="0"/>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sp>
        <p:nvSpPr>
          <p:cNvPr id="6" name="Text Box 8"/>
          <p:cNvSpPr txBox="1">
            <a:spLocks noChangeArrowheads="1"/>
          </p:cNvSpPr>
          <p:nvPr/>
        </p:nvSpPr>
        <p:spPr bwMode="auto">
          <a:xfrm>
            <a:off x="7308850" y="2276475"/>
            <a:ext cx="1295400" cy="396875"/>
          </a:xfrm>
          <a:prstGeom prst="rect">
            <a:avLst/>
          </a:prstGeom>
          <a:noFill/>
          <a:ln w="12700" cap="sq">
            <a:noFill/>
            <a:miter lim="800000"/>
            <a:headEnd type="none" w="sm" len="sm"/>
            <a:tailEnd type="none" w="sm" len="sm"/>
          </a:ln>
          <a:effectLst/>
        </p:spPr>
        <p:txBody>
          <a:bodyPr>
            <a:spAutoFit/>
          </a:bodyPr>
          <a:lstStyle/>
          <a:p>
            <a:pPr>
              <a:spcBef>
                <a:spcPct val="50000"/>
              </a:spcBef>
            </a:pPr>
            <a:endParaRPr lang="en-US" sz="2000" dirty="0"/>
          </a:p>
        </p:txBody>
      </p:sp>
      <p:pic>
        <p:nvPicPr>
          <p:cNvPr id="9" name="Picture 6" descr="07042006021"/>
          <p:cNvPicPr>
            <a:picLocks noChangeAspect="1" noChangeArrowheads="1"/>
          </p:cNvPicPr>
          <p:nvPr/>
        </p:nvPicPr>
        <p:blipFill>
          <a:blip r:embed="rId2" cstate="print"/>
          <a:srcRect/>
          <a:stretch>
            <a:fillRect/>
          </a:stretch>
        </p:blipFill>
        <p:spPr>
          <a:xfrm>
            <a:off x="4302125" y="2949575"/>
            <a:ext cx="4037013" cy="3027363"/>
          </a:xfrm>
          <a:prstGeom prst="rect">
            <a:avLst/>
          </a:prstGeom>
          <a:noFill/>
          <a:ln/>
        </p:spPr>
      </p:pic>
      <p:sp>
        <p:nvSpPr>
          <p:cNvPr id="10" name="AutoShape 7"/>
          <p:cNvSpPr>
            <a:spLocks noChangeArrowheads="1"/>
          </p:cNvSpPr>
          <p:nvPr/>
        </p:nvSpPr>
        <p:spPr bwMode="auto">
          <a:xfrm>
            <a:off x="6858000" y="1524000"/>
            <a:ext cx="1943100" cy="1689100"/>
          </a:xfrm>
          <a:prstGeom prst="wedgeRoundRectCallout">
            <a:avLst>
              <a:gd name="adj1" fmla="val -63727"/>
              <a:gd name="adj2" fmla="val 121241"/>
              <a:gd name="adj3" fmla="val 16667"/>
            </a:avLst>
          </a:prstGeom>
          <a:solidFill>
            <a:schemeClr val="accent1"/>
          </a:solidFill>
          <a:ln w="12700" cap="sq">
            <a:solidFill>
              <a:schemeClr val="tx1"/>
            </a:solidFill>
            <a:miter lim="800000"/>
            <a:headEnd type="none" w="sm" len="sm"/>
            <a:tailEnd type="none" w="sm" len="sm"/>
          </a:ln>
          <a:effectLst/>
        </p:spPr>
        <p:txBody>
          <a:bodyPr/>
          <a:lstStyle/>
          <a:p>
            <a:pPr algn="ctr"/>
            <a:endParaRPr lang="en-US"/>
          </a:p>
        </p:txBody>
      </p:sp>
      <p:sp>
        <p:nvSpPr>
          <p:cNvPr id="11" name="Text Box 8"/>
          <p:cNvSpPr txBox="1">
            <a:spLocks noChangeArrowheads="1"/>
          </p:cNvSpPr>
          <p:nvPr/>
        </p:nvSpPr>
        <p:spPr bwMode="auto">
          <a:xfrm>
            <a:off x="6965950" y="2028825"/>
            <a:ext cx="1835150" cy="701675"/>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sz="2000" dirty="0"/>
              <a:t>I drink daddy </a:t>
            </a:r>
            <a:r>
              <a:rPr lang="en-GB" sz="2000" dirty="0" smtClean="0"/>
              <a:t>beer</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603504" y="533400"/>
            <a:ext cx="7854696" cy="6400800"/>
          </a:xfrm>
        </p:spPr>
        <p:txBody>
          <a:bodyPr>
            <a:normAutofit/>
          </a:bodyPr>
          <a:lstStyle/>
          <a:p>
            <a:pPr algn="l">
              <a:buFont typeface="Arial" pitchFamily="34" charset="0"/>
              <a:buChar char="•"/>
            </a:pPr>
            <a:endParaRPr lang="en-US" u="sng" dirty="0" smtClean="0"/>
          </a:p>
          <a:p>
            <a:pPr algn="ctr"/>
            <a:r>
              <a:rPr lang="en-US" sz="2800" u="sng" dirty="0" smtClean="0"/>
              <a:t>Stages of language acquisition (contd.)</a:t>
            </a:r>
          </a:p>
          <a:p>
            <a:pPr algn="l">
              <a:buFont typeface="Arial" pitchFamily="34" charset="0"/>
              <a:buChar char="•"/>
            </a:pPr>
            <a:r>
              <a:rPr lang="en-US" u="sng" dirty="0" smtClean="0"/>
              <a:t>Normal Speech</a:t>
            </a:r>
            <a:r>
              <a:rPr lang="en-US" dirty="0" smtClean="0"/>
              <a:t>:</a:t>
            </a:r>
          </a:p>
          <a:p>
            <a:pPr algn="l"/>
            <a:endParaRPr lang="en-US" u="sng" dirty="0" smtClean="0"/>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US" dirty="0" smtClean="0"/>
          </a:p>
        </p:txBody>
      </p:sp>
      <p:sp>
        <p:nvSpPr>
          <p:cNvPr id="6" name="Text Box 8"/>
          <p:cNvSpPr txBox="1">
            <a:spLocks noChangeArrowheads="1"/>
          </p:cNvSpPr>
          <p:nvPr/>
        </p:nvSpPr>
        <p:spPr bwMode="auto">
          <a:xfrm>
            <a:off x="7308850" y="2276475"/>
            <a:ext cx="1295400" cy="396875"/>
          </a:xfrm>
          <a:prstGeom prst="rect">
            <a:avLst/>
          </a:prstGeom>
          <a:noFill/>
          <a:ln w="12700" cap="sq">
            <a:noFill/>
            <a:miter lim="800000"/>
            <a:headEnd type="none" w="sm" len="sm"/>
            <a:tailEnd type="none" w="sm" len="sm"/>
          </a:ln>
          <a:effectLst/>
        </p:spPr>
        <p:txBody>
          <a:bodyPr>
            <a:spAutoFit/>
          </a:bodyPr>
          <a:lstStyle/>
          <a:p>
            <a:pPr>
              <a:spcBef>
                <a:spcPct val="50000"/>
              </a:spcBef>
            </a:pPr>
            <a:endParaRPr lang="en-US" sz="2000" dirty="0"/>
          </a:p>
        </p:txBody>
      </p:sp>
      <p:pic>
        <p:nvPicPr>
          <p:cNvPr id="8" name="Picture 6" descr="pix april 2006 010"/>
          <p:cNvPicPr>
            <a:picLocks noChangeAspect="1" noChangeArrowheads="1"/>
          </p:cNvPicPr>
          <p:nvPr/>
        </p:nvPicPr>
        <p:blipFill>
          <a:blip r:embed="rId2"/>
          <a:srcRect/>
          <a:stretch>
            <a:fillRect/>
          </a:stretch>
        </p:blipFill>
        <p:spPr>
          <a:xfrm>
            <a:off x="5219700" y="3733800"/>
            <a:ext cx="3244850" cy="2449513"/>
          </a:xfrm>
          <a:prstGeom prst="rect">
            <a:avLst/>
          </a:prstGeom>
          <a:noFill/>
          <a:ln/>
        </p:spPr>
      </p:pic>
      <p:sp>
        <p:nvSpPr>
          <p:cNvPr id="12" name="AutoShape 7"/>
          <p:cNvSpPr>
            <a:spLocks noChangeArrowheads="1"/>
          </p:cNvSpPr>
          <p:nvPr/>
        </p:nvSpPr>
        <p:spPr bwMode="auto">
          <a:xfrm>
            <a:off x="6838950" y="1660525"/>
            <a:ext cx="2305050" cy="1871663"/>
          </a:xfrm>
          <a:prstGeom prst="wedgeEllipseCallout">
            <a:avLst>
              <a:gd name="adj1" fmla="val -55921"/>
              <a:gd name="adj2" fmla="val 78667"/>
            </a:avLst>
          </a:prstGeom>
          <a:solidFill>
            <a:schemeClr val="accent1"/>
          </a:solidFill>
          <a:ln w="12700" cap="sq">
            <a:solidFill>
              <a:schemeClr val="tx1"/>
            </a:solidFill>
            <a:miter lim="800000"/>
            <a:headEnd type="none" w="sm" len="sm"/>
            <a:tailEnd type="none" w="sm" len="sm"/>
          </a:ln>
          <a:effectLst/>
        </p:spPr>
        <p:txBody>
          <a:bodyPr/>
          <a:lstStyle/>
          <a:p>
            <a:pPr algn="ctr"/>
            <a:r>
              <a:rPr lang="en-GB"/>
              <a:t>Grandad’s happy cos we remembered his birthday</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228600"/>
            <a:ext cx="7854696" cy="6400800"/>
          </a:xfrm>
        </p:spPr>
        <p:txBody>
          <a:bodyPr>
            <a:normAutofit/>
          </a:bodyPr>
          <a:lstStyle/>
          <a:p>
            <a:pPr algn="ctr"/>
            <a:r>
              <a:rPr lang="en-US" sz="3200" b="1" u="sng" dirty="0" smtClean="0"/>
              <a:t>Critical Questions</a:t>
            </a:r>
            <a:endParaRPr lang="en-US" dirty="0" smtClean="0"/>
          </a:p>
          <a:p>
            <a:pPr algn="l">
              <a:buFont typeface="Wingdings" pitchFamily="2" charset="2"/>
              <a:buChar char="§"/>
            </a:pPr>
            <a:r>
              <a:rPr lang="en-US" dirty="0" smtClean="0"/>
              <a:t>Children learn to speak language in an extraordinarily short period of time after they are born.</a:t>
            </a:r>
          </a:p>
          <a:p>
            <a:pPr algn="l">
              <a:buFont typeface="Wingdings" pitchFamily="2" charset="2"/>
              <a:buChar char="§"/>
            </a:pPr>
            <a:endParaRPr lang="en-US" dirty="0" smtClean="0"/>
          </a:p>
          <a:p>
            <a:pPr algn="l">
              <a:buFont typeface="Wingdings" pitchFamily="2" charset="2"/>
              <a:buChar char="§"/>
            </a:pPr>
            <a:r>
              <a:rPr lang="en-US" dirty="0" smtClean="0"/>
              <a:t>How is it that language is acquired this quickly?</a:t>
            </a:r>
          </a:p>
          <a:p>
            <a:pPr algn="l">
              <a:buFont typeface="Wingdings" pitchFamily="2" charset="2"/>
              <a:buChar char="§"/>
            </a:pPr>
            <a:endParaRPr lang="en-US" dirty="0" smtClean="0"/>
          </a:p>
          <a:p>
            <a:pPr algn="l">
              <a:buFont typeface="Wingdings" pitchFamily="2" charset="2"/>
              <a:buChar char="§"/>
            </a:pPr>
            <a:r>
              <a:rPr lang="en-US" dirty="0" smtClean="0"/>
              <a:t>Is the ability to learn language innate, or is it the result of children being exposed to lots of language early on?</a:t>
            </a:r>
          </a:p>
          <a:p>
            <a:pPr algn="l">
              <a:buFont typeface="Arial" pitchFamily="34" charset="0"/>
              <a:buChar char="•"/>
            </a:pPr>
            <a:endParaRPr lang="en-US" dirty="0" smtClean="0"/>
          </a:p>
          <a:p>
            <a:pPr algn="l"/>
            <a:r>
              <a:rPr lang="en-IN" dirty="0" smtClean="0"/>
              <a:t>“One free lunch in the world is to learn another language in early childhood.” 		</a:t>
            </a:r>
          </a:p>
          <a:p>
            <a:pPr algn="l"/>
            <a:r>
              <a:rPr lang="en-IN" sz="2200" dirty="0" smtClean="0"/>
              <a:t>			--Stephen Pinker, The Language Instinct</a:t>
            </a:r>
          </a:p>
          <a:p>
            <a:pPr algn="l"/>
            <a:endParaRPr lang="en-US" sz="2800" dirty="0" smtClean="0"/>
          </a:p>
          <a:p>
            <a:pPr algn="l">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b="1" u="sng" dirty="0" smtClean="0"/>
              <a:t>HISTORY</a:t>
            </a:r>
          </a:p>
          <a:p>
            <a:pPr algn="l">
              <a:buFont typeface="Arial" pitchFamily="34" charset="0"/>
              <a:buChar char="•"/>
            </a:pPr>
            <a:endParaRPr lang="en-US" b="1" i="1" u="sng" dirty="0" smtClean="0"/>
          </a:p>
          <a:p>
            <a:pPr algn="l">
              <a:buFont typeface="Arial" pitchFamily="34" charset="0"/>
              <a:buChar char="•"/>
            </a:pPr>
            <a:r>
              <a:rPr lang="en-US" b="1" i="1" u="sng" dirty="0" smtClean="0"/>
              <a:t>Plato</a:t>
            </a:r>
            <a:r>
              <a:rPr lang="en-US" dirty="0" smtClean="0"/>
              <a:t> felt that the word-meaning mapping in some form was innate.</a:t>
            </a:r>
          </a:p>
          <a:p>
            <a:pPr algn="l">
              <a:buFont typeface="Arial" pitchFamily="34" charset="0"/>
              <a:buChar char="•"/>
            </a:pPr>
            <a:endParaRPr lang="en-US" dirty="0" smtClean="0"/>
          </a:p>
          <a:p>
            <a:pPr algn="l">
              <a:buFont typeface="Arial" pitchFamily="34" charset="0"/>
              <a:buChar char="•"/>
            </a:pPr>
            <a:r>
              <a:rPr lang="en-US" dirty="0" smtClean="0"/>
              <a:t>Under Behaviorism, </a:t>
            </a:r>
            <a:r>
              <a:rPr lang="en-US" b="1" i="1" u="sng" dirty="0" smtClean="0"/>
              <a:t>B.F. Skinner's</a:t>
            </a:r>
            <a:r>
              <a:rPr lang="en-US" b="1" i="1" dirty="0" smtClean="0"/>
              <a:t> </a:t>
            </a:r>
            <a:r>
              <a:rPr lang="en-US" i="1" dirty="0" smtClean="0"/>
              <a:t>Verbal Behavior </a:t>
            </a:r>
            <a:r>
              <a:rPr lang="en-US" dirty="0" smtClean="0"/>
              <a:t>(1957),  suggested that the successful use of a sign such as a word or lexical unit, given a certain stimulus, reinforces its "momentary" or contextual probability.</a:t>
            </a:r>
          </a:p>
          <a:p>
            <a:pPr algn="l">
              <a:buFont typeface="Arial" pitchFamily="34" charset="0"/>
              <a:buChar char="•"/>
            </a:pPr>
            <a:endParaRPr lang="en-US" dirty="0" smtClean="0"/>
          </a:p>
          <a:p>
            <a:pPr algn="l">
              <a:buFont typeface="Arial" pitchFamily="34" charset="0"/>
              <a:buChar char="•"/>
            </a:pPr>
            <a:r>
              <a:rPr lang="en-US" dirty="0" smtClean="0"/>
              <a:t>This behaviorist idea was strongly attacked by </a:t>
            </a:r>
            <a:r>
              <a:rPr lang="en-US" b="1" i="1" u="sng" dirty="0" smtClean="0"/>
              <a:t>Noam Chomsky</a:t>
            </a:r>
            <a:r>
              <a:rPr lang="en-US" dirty="0" smtClean="0"/>
              <a:t> in a review article in 1959 where he argued for a more theoretical approach, based on a study of syntax.</a:t>
            </a:r>
          </a:p>
          <a:p>
            <a:pPr algn="l">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5800" b="1" i="1" u="sng" dirty="0" smtClean="0"/>
              <a:t>NATURE</a:t>
            </a:r>
          </a:p>
          <a:p>
            <a:pPr algn="ctr"/>
            <a:r>
              <a:rPr lang="en-US" sz="5800" b="1" i="1" u="sng" dirty="0" smtClean="0"/>
              <a:t> v/s </a:t>
            </a:r>
          </a:p>
          <a:p>
            <a:pPr algn="ctr"/>
            <a:r>
              <a:rPr lang="en-US" sz="5800" b="1" i="1" u="sng" dirty="0" smtClean="0"/>
              <a:t>NURTURE</a:t>
            </a:r>
            <a:endParaRPr lang="en-US" sz="5800" dirty="0" smtClean="0"/>
          </a:p>
          <a:p>
            <a:pPr algn="l">
              <a:buFont typeface="Arial" pitchFamily="34" charset="0"/>
              <a:buChar char="•"/>
            </a:pPr>
            <a:endParaRPr lang="en-US" b="1" i="1" u="sng"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200" b="1" i="1" u="sng" dirty="0" smtClean="0"/>
              <a:t>NATURE</a:t>
            </a:r>
          </a:p>
          <a:p>
            <a:pPr algn="l">
              <a:buFont typeface="Arial" pitchFamily="34" charset="0"/>
              <a:buChar char="•"/>
            </a:pPr>
            <a:r>
              <a:rPr lang="en-US" dirty="0" smtClean="0"/>
              <a:t>Perception for speech sounds is better than perception for other sounds.</a:t>
            </a:r>
          </a:p>
          <a:p>
            <a:pPr algn="l">
              <a:buFont typeface="Arial" pitchFamily="34" charset="0"/>
              <a:buChar char="•"/>
            </a:pPr>
            <a:endParaRPr lang="en-US" dirty="0" smtClean="0"/>
          </a:p>
          <a:p>
            <a:pPr algn="l">
              <a:buFont typeface="Arial" pitchFamily="34" charset="0"/>
              <a:buChar char="•"/>
            </a:pPr>
            <a:r>
              <a:rPr lang="en-US" dirty="0" smtClean="0"/>
              <a:t>Congenitally deaf children will learn sign language at about the rate that normal children learn spoken language, and will progress through roughly the same stages.</a:t>
            </a:r>
          </a:p>
          <a:p>
            <a:pPr algn="l">
              <a:buFont typeface="Arial" pitchFamily="34" charset="0"/>
              <a:buChar char="•"/>
            </a:pPr>
            <a:endParaRPr lang="en-US" dirty="0" smtClean="0"/>
          </a:p>
          <a:p>
            <a:pPr algn="l">
              <a:buFont typeface="Arial" pitchFamily="34" charset="0"/>
              <a:buChar char="•"/>
            </a:pPr>
            <a:r>
              <a:rPr lang="en-US" dirty="0" smtClean="0"/>
              <a:t>Children are not exposed to as rich a variety of speech as they are able to develop.</a:t>
            </a:r>
          </a:p>
          <a:p>
            <a:pPr algn="l">
              <a:buFont typeface="Arial" pitchFamily="34" charset="0"/>
              <a:buChar char="•"/>
            </a:pPr>
            <a:endParaRPr lang="en-US" dirty="0" smtClean="0"/>
          </a:p>
          <a:p>
            <a:pPr algn="l">
              <a:buFont typeface="Arial" pitchFamily="34" charset="0"/>
              <a:buChar char="•"/>
            </a:pPr>
            <a:r>
              <a:rPr lang="en-US" dirty="0" smtClean="0"/>
              <a:t>Parts of the brain seem to be specialized for language processing.</a:t>
            </a:r>
            <a:endParaRPr lang="en-US" b="1" i="1" u="sng"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fontScale="92500"/>
          </a:bodyPr>
          <a:lstStyle/>
          <a:p>
            <a:pPr algn="ctr"/>
            <a:r>
              <a:rPr lang="en-US" sz="3200" b="1" i="1" u="sng" dirty="0" smtClean="0"/>
              <a:t>NURTURE</a:t>
            </a:r>
            <a:endParaRPr lang="en-US" dirty="0" smtClean="0"/>
          </a:p>
          <a:p>
            <a:pPr algn="l">
              <a:buFont typeface="Arial" pitchFamily="34" charset="0"/>
              <a:buChar char="•"/>
            </a:pPr>
            <a:r>
              <a:rPr lang="en-US" dirty="0" smtClean="0"/>
              <a:t>Nurture is explained by the </a:t>
            </a:r>
            <a:r>
              <a:rPr lang="en-US" b="1" dirty="0" smtClean="0"/>
              <a:t>Theory of Cognitive Development.</a:t>
            </a:r>
            <a:r>
              <a:rPr lang="en-US" dirty="0" smtClean="0"/>
              <a:t> It </a:t>
            </a:r>
            <a:r>
              <a:rPr lang="en-IN" dirty="0" smtClean="0"/>
              <a:t> is a comprehensive theory about the nature and development of human intelligence first developed by </a:t>
            </a:r>
            <a:r>
              <a:rPr lang="en-IN" b="1" dirty="0" smtClean="0"/>
              <a:t>Jean Piaget</a:t>
            </a:r>
            <a:r>
              <a:rPr lang="en-IN" dirty="0" smtClean="0"/>
              <a:t>. Also important was </a:t>
            </a:r>
            <a:r>
              <a:rPr lang="en-IN" b="1" dirty="0" smtClean="0"/>
              <a:t>Zone of proximal development</a:t>
            </a:r>
            <a:r>
              <a:rPr lang="en-IN" dirty="0" smtClean="0"/>
              <a:t> , which is a concept developed by </a:t>
            </a:r>
            <a:r>
              <a:rPr lang="en-IN" b="1" dirty="0" smtClean="0"/>
              <a:t>Vygotsky.</a:t>
            </a:r>
          </a:p>
          <a:p>
            <a:pPr algn="l">
              <a:buFont typeface="Arial" pitchFamily="34" charset="0"/>
              <a:buChar char="•"/>
            </a:pPr>
            <a:r>
              <a:rPr lang="en-US" dirty="0" smtClean="0"/>
              <a:t>Under Behaviorism, </a:t>
            </a:r>
            <a:r>
              <a:rPr lang="en-US" b="1" i="1" dirty="0" smtClean="0"/>
              <a:t>B.F. Skinner </a:t>
            </a:r>
            <a:r>
              <a:rPr lang="en-US" dirty="0" smtClean="0"/>
              <a:t>proposed that language was learnt mainly through the principles of reinforcement and conditioning just like that for any other stimuli.</a:t>
            </a:r>
            <a:r>
              <a:rPr lang="en-IN" dirty="0" smtClean="0"/>
              <a:t> </a:t>
            </a:r>
          </a:p>
          <a:p>
            <a:pPr algn="l">
              <a:buFont typeface="Arial" pitchFamily="34" charset="0"/>
              <a:buChar char="•"/>
            </a:pPr>
            <a:r>
              <a:rPr lang="en-IN" dirty="0" smtClean="0"/>
              <a:t>Skinner suggested that a child imitates the </a:t>
            </a:r>
            <a:r>
              <a:rPr lang="en-IN" b="1" dirty="0" smtClean="0"/>
              <a:t>language</a:t>
            </a:r>
            <a:r>
              <a:rPr lang="en-IN" dirty="0" smtClean="0"/>
              <a:t> of its parents or carers.  Successful attempts are rewarded because an adult who recognises a word spoken by a child will praise the child and/or give it what it is asking for.  Successful utterances are therefore reinforced while unsuccessful ones are forgotten.</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200" b="1" i="1" u="sng" dirty="0" smtClean="0"/>
              <a:t>NURTURE</a:t>
            </a:r>
          </a:p>
          <a:p>
            <a:pPr algn="l">
              <a:buFont typeface="Arial" pitchFamily="34" charset="0"/>
              <a:buChar char="•"/>
            </a:pPr>
            <a:r>
              <a:rPr lang="en-US" dirty="0" smtClean="0"/>
              <a:t>Since 1980, linguists studying children, such as </a:t>
            </a:r>
            <a:r>
              <a:rPr lang="en-US" b="1" i="1" u="sng" dirty="0" smtClean="0"/>
              <a:t>Melissa </a:t>
            </a:r>
            <a:r>
              <a:rPr lang="en-US" b="1" i="1" u="sng" dirty="0" err="1" smtClean="0"/>
              <a:t>Bowerman</a:t>
            </a:r>
            <a:r>
              <a:rPr lang="en-US" dirty="0" smtClean="0"/>
              <a:t>, and psychologists following </a:t>
            </a:r>
            <a:r>
              <a:rPr lang="en-US" b="1" i="1" u="sng" dirty="0" smtClean="0"/>
              <a:t>Piaget</a:t>
            </a:r>
            <a:r>
              <a:rPr lang="en-US" dirty="0" smtClean="0"/>
              <a:t>, like </a:t>
            </a:r>
            <a:r>
              <a:rPr lang="en-US" b="1" i="1" u="sng" dirty="0" smtClean="0"/>
              <a:t>Elizabeth Bates</a:t>
            </a:r>
            <a:r>
              <a:rPr lang="en-US" dirty="0" smtClean="0"/>
              <a:t> and </a:t>
            </a:r>
            <a:r>
              <a:rPr lang="en-US" b="1" i="1" u="sng" dirty="0" smtClean="0"/>
              <a:t>Jean </a:t>
            </a:r>
            <a:r>
              <a:rPr lang="en-US" b="1" i="1" u="sng" dirty="0" err="1" smtClean="0"/>
              <a:t>Mandler</a:t>
            </a:r>
            <a:r>
              <a:rPr lang="en-US" dirty="0" smtClean="0"/>
              <a:t>, came to suspect that there may indeed be many learning processes involved in the acquisition process, and that ignoring the role of learning may have been a mistake.</a:t>
            </a:r>
          </a:p>
          <a:p>
            <a:pPr algn="l">
              <a:buFont typeface="Arial" pitchFamily="34" charset="0"/>
              <a:buChar char="•"/>
            </a:pPr>
            <a:endParaRPr lang="en-US" dirty="0" smtClean="0"/>
          </a:p>
          <a:p>
            <a:pPr lvl="1" algn="l"/>
            <a:r>
              <a:rPr lang="en-IN" dirty="0" smtClean="0"/>
              <a:t>“</a:t>
            </a:r>
            <a:r>
              <a:rPr lang="en-IN" i="1" dirty="0" smtClean="0"/>
              <a:t>Language is not a genetic gift, it is a social gift.</a:t>
            </a:r>
            <a:r>
              <a:rPr lang="en-IN" dirty="0" smtClean="0"/>
              <a:t>” </a:t>
            </a:r>
          </a:p>
          <a:p>
            <a:pPr algn="l"/>
            <a:r>
              <a:rPr lang="en-IN" dirty="0" smtClean="0"/>
              <a:t>					</a:t>
            </a:r>
            <a:r>
              <a:rPr lang="en-IN" sz="2000" dirty="0" smtClean="0"/>
              <a:t> -- Frank Smith</a:t>
            </a:r>
          </a:p>
          <a:p>
            <a:pPr algn="l">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l"/>
            <a:endParaRPr lang="en-US" b="1" i="1" u="sng" dirty="0" smtClean="0"/>
          </a:p>
          <a:p>
            <a:pPr algn="l">
              <a:buFont typeface="Arial" pitchFamily="34" charset="0"/>
              <a:buChar char="•"/>
            </a:pPr>
            <a:r>
              <a:rPr lang="en-US" b="1" i="1" u="sng" dirty="0" smtClean="0"/>
              <a:t>Language </a:t>
            </a:r>
            <a:r>
              <a:rPr lang="en-US" dirty="0" smtClean="0"/>
              <a:t> is the medium of communication and mostly manifested in written, oral and manual forms.</a:t>
            </a:r>
          </a:p>
          <a:p>
            <a:pPr algn="l">
              <a:buFont typeface="Arial" pitchFamily="34" charset="0"/>
              <a:buChar char="•"/>
            </a:pPr>
            <a:endParaRPr lang="en-US" b="1" i="1" u="sng" dirty="0" smtClean="0"/>
          </a:p>
          <a:p>
            <a:pPr algn="l">
              <a:buFont typeface="Arial" pitchFamily="34" charset="0"/>
              <a:buChar char="•"/>
            </a:pPr>
            <a:r>
              <a:rPr lang="en-US" b="1" i="1" u="sng" dirty="0" smtClean="0"/>
              <a:t>Language Acquisition</a:t>
            </a:r>
            <a:r>
              <a:rPr lang="en-US" dirty="0" smtClean="0"/>
              <a:t> is the process by which humans acquire the capacity to perceive, produce  and use words to understand and communicate.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2800" b="1" i="1" u="sng" dirty="0" smtClean="0"/>
              <a:t>NATURE and NURTURE </a:t>
            </a:r>
          </a:p>
          <a:p>
            <a:pPr algn="l">
              <a:buFont typeface="Arial" pitchFamily="34" charset="0"/>
              <a:buChar char="•"/>
            </a:pPr>
            <a:endParaRPr lang="en-US" dirty="0" smtClean="0"/>
          </a:p>
          <a:p>
            <a:pPr algn="l">
              <a:buFont typeface="Arial" pitchFamily="34" charset="0"/>
              <a:buChar char="•"/>
            </a:pPr>
            <a:r>
              <a:rPr lang="en-US" dirty="0" smtClean="0"/>
              <a:t>Consequently, attempts were made to integrate Nature and Nurture.</a:t>
            </a:r>
          </a:p>
          <a:p>
            <a:pPr algn="l">
              <a:buFont typeface="Arial" pitchFamily="34" charset="0"/>
              <a:buChar char="•"/>
            </a:pPr>
            <a:endParaRPr lang="en-US" dirty="0" smtClean="0"/>
          </a:p>
          <a:p>
            <a:pPr algn="l">
              <a:buFont typeface="Arial" pitchFamily="34" charset="0"/>
              <a:buChar char="•"/>
            </a:pPr>
            <a:r>
              <a:rPr lang="en-US" dirty="0" smtClean="0"/>
              <a:t>As kids are exposed to language, they form </a:t>
            </a:r>
            <a:r>
              <a:rPr lang="en-US" b="1" i="1" u="sng" dirty="0" smtClean="0"/>
              <a:t>hypotheses</a:t>
            </a:r>
            <a:r>
              <a:rPr lang="en-US" dirty="0" smtClean="0"/>
              <a:t>, which are kind of like tentative rules for the language. As these hypotheses are confirmed or disconfirmed, they are modified appropriately.</a:t>
            </a:r>
          </a:p>
          <a:p>
            <a:pPr algn="l"/>
            <a:endParaRPr lang="en-US" dirty="0" smtClean="0"/>
          </a:p>
          <a:p>
            <a:pPr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6000" dirty="0" smtClean="0"/>
              <a:t>Thus, it can be concluded that Child Language Acquisition is a very fine interweaving of Nature and Nurture.</a:t>
            </a:r>
            <a:endParaRPr lang="en-US" sz="6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400" u="sng" dirty="0" smtClean="0"/>
              <a:t>Chomsky’s Theory</a:t>
            </a:r>
          </a:p>
          <a:p>
            <a:pPr algn="l">
              <a:buFont typeface="Arial" pitchFamily="34" charset="0"/>
              <a:buChar char="•"/>
            </a:pPr>
            <a:endParaRPr lang="en-US" b="1" i="1" u="sng" dirty="0" smtClean="0"/>
          </a:p>
          <a:p>
            <a:pPr algn="l">
              <a:buFont typeface="Arial" pitchFamily="34" charset="0"/>
              <a:buChar char="•"/>
            </a:pPr>
            <a:r>
              <a:rPr lang="en-US" dirty="0" smtClean="0"/>
              <a:t>Chomsky was the pioneer as far as </a:t>
            </a:r>
            <a:r>
              <a:rPr lang="en-US" b="1" i="1" u="sng" dirty="0" smtClean="0"/>
              <a:t>formalizing</a:t>
            </a:r>
            <a:r>
              <a:rPr lang="en-US" dirty="0" smtClean="0"/>
              <a:t> the process of </a:t>
            </a:r>
            <a:r>
              <a:rPr lang="en-US" b="1" u="sng" dirty="0" smtClean="0"/>
              <a:t>Language Acquisition</a:t>
            </a:r>
            <a:r>
              <a:rPr lang="en-US" dirty="0" smtClean="0"/>
              <a:t> is concerned.</a:t>
            </a:r>
          </a:p>
          <a:p>
            <a:pPr algn="l">
              <a:buFont typeface="Arial" pitchFamily="34" charset="0"/>
              <a:buChar char="•"/>
            </a:pPr>
            <a:endParaRPr lang="en-US" dirty="0" smtClean="0"/>
          </a:p>
          <a:p>
            <a:pPr algn="l">
              <a:buFont typeface="Arial" pitchFamily="34" charset="0"/>
              <a:buChar char="•"/>
            </a:pPr>
            <a:r>
              <a:rPr lang="en-US" dirty="0" smtClean="0"/>
              <a:t>Chomsky's generative grammar ignores semantics and language use, focusing on the set of rules that would generate syntactically correct strings.</a:t>
            </a:r>
          </a:p>
          <a:p>
            <a:pPr algn="l"/>
            <a:endParaRPr lang="en-US" dirty="0" smtClean="0"/>
          </a:p>
          <a:p>
            <a:pPr algn="l">
              <a:buFont typeface="Arial" pitchFamily="34" charset="0"/>
              <a:buChar char="•"/>
            </a:pPr>
            <a:r>
              <a:rPr lang="en-US" dirty="0" smtClean="0"/>
              <a:t>What is innate was claimed to be a </a:t>
            </a:r>
            <a:r>
              <a:rPr lang="en-US" b="1" u="sng" dirty="0" smtClean="0"/>
              <a:t>universal grammar</a:t>
            </a:r>
            <a:r>
              <a:rPr lang="en-US" dirty="0" smtClean="0"/>
              <a:t>, initially connected to an organ called the </a:t>
            </a:r>
            <a:r>
              <a:rPr lang="en-US" b="1" i="1" u="sng" dirty="0" smtClean="0"/>
              <a:t>language acquisition device(LAD)</a:t>
            </a:r>
            <a:r>
              <a:rPr lang="en-US" dirty="0" smtClean="0"/>
              <a:t>.</a:t>
            </a:r>
          </a:p>
          <a:p>
            <a:pPr algn="l">
              <a:buFont typeface="Arial" pitchFamily="34" charset="0"/>
              <a:buChar char="•"/>
            </a:pPr>
            <a:endParaRPr lang="en-US" b="1" i="1" u="sng" dirty="0" smtClean="0"/>
          </a:p>
          <a:p>
            <a:pPr algn="l">
              <a:buFont typeface="Arial" pitchFamily="34" charset="0"/>
              <a:buChar char="•"/>
            </a:pPr>
            <a:endParaRPr lang="en-US" dirty="0" smtClean="0"/>
          </a:p>
          <a:p>
            <a:pPr algn="l">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400" u="sng" dirty="0" smtClean="0"/>
              <a:t>Chomsky’s Theory</a:t>
            </a:r>
          </a:p>
          <a:p>
            <a:pPr algn="l">
              <a:buFont typeface="Arial" pitchFamily="34" charset="0"/>
              <a:buChar char="•"/>
            </a:pPr>
            <a:endParaRPr lang="en-US" dirty="0" smtClean="0"/>
          </a:p>
          <a:p>
            <a:pPr algn="l">
              <a:buFont typeface="Arial" pitchFamily="34" charset="0"/>
              <a:buChar char="•"/>
            </a:pPr>
            <a:r>
              <a:rPr lang="en-US" dirty="0" smtClean="0"/>
              <a:t>Chomsky has gradually abandoned the LAD in favour of a parameter-setting model of language acquisition .</a:t>
            </a:r>
          </a:p>
          <a:p>
            <a:pPr algn="l">
              <a:buFont typeface="Arial" pitchFamily="34" charset="0"/>
              <a:buChar char="•"/>
            </a:pPr>
            <a:endParaRPr lang="en-US" dirty="0" smtClean="0"/>
          </a:p>
          <a:p>
            <a:pPr algn="l">
              <a:buFont typeface="Arial" pitchFamily="34" charset="0"/>
              <a:buChar char="•"/>
            </a:pPr>
            <a:r>
              <a:rPr lang="en-US" dirty="0" smtClean="0"/>
              <a:t>Although trained linguists working for decades have not been able to identify a grammar for any human language, Chomsky suggested that what was universal across all languages were a set of </a:t>
            </a:r>
            <a:r>
              <a:rPr lang="en-US" b="1" i="1" u="sng" dirty="0" smtClean="0"/>
              <a:t>principles</a:t>
            </a:r>
            <a:r>
              <a:rPr lang="en-US" dirty="0" smtClean="0"/>
              <a:t>, that were modified for each particular language by a set of </a:t>
            </a:r>
            <a:r>
              <a:rPr lang="en-US" b="1" i="1" u="sng" dirty="0" smtClean="0"/>
              <a:t>parameters</a:t>
            </a:r>
            <a:r>
              <a:rPr lang="en-US"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l"/>
            <a:endParaRPr lang="en-US" u="sng" dirty="0" smtClean="0"/>
          </a:p>
          <a:p>
            <a:pPr algn="l"/>
            <a:r>
              <a:rPr lang="en-US" i="1" dirty="0" smtClean="0"/>
              <a:t>“</a:t>
            </a:r>
            <a:r>
              <a:rPr lang="en-US" sz="2800" i="1" dirty="0" smtClean="0">
                <a:latin typeface="Comic Sans MS" pitchFamily="66" charset="0"/>
              </a:rPr>
              <a:t>Language is a process of free creation; its laws and principles are fixed, but the manner in which the principles of generation are used is free and infinitely varied. Even the interpretation and use of words involves a process of free creation</a:t>
            </a:r>
            <a:r>
              <a:rPr lang="en-US" sz="2800" i="1" dirty="0" smtClean="0"/>
              <a:t>“</a:t>
            </a:r>
          </a:p>
          <a:p>
            <a:pPr algn="l"/>
            <a:r>
              <a:rPr lang="en-US" i="1" dirty="0" smtClean="0"/>
              <a:t>                            -- </a:t>
            </a:r>
            <a:r>
              <a:rPr lang="en-US" i="1" dirty="0" err="1" smtClean="0"/>
              <a:t>Avram</a:t>
            </a:r>
            <a:r>
              <a:rPr lang="en-US" i="1" dirty="0" smtClean="0"/>
              <a:t> Noam Chomsky</a:t>
            </a:r>
            <a:endParaRPr lang="en-US" dirty="0" smtClean="0"/>
          </a:p>
          <a:p>
            <a:pPr algn="l"/>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400" u="sng" dirty="0" smtClean="0"/>
              <a:t>Chomsky’s Theory</a:t>
            </a:r>
          </a:p>
          <a:p>
            <a:pPr algn="l">
              <a:buFont typeface="Arial" pitchFamily="34" charset="0"/>
              <a:buChar char="•"/>
            </a:pPr>
            <a:endParaRPr lang="en-US" dirty="0" smtClean="0"/>
          </a:p>
          <a:p>
            <a:pPr algn="l">
              <a:buFont typeface="Arial" pitchFamily="34" charset="0"/>
              <a:buChar char="•"/>
            </a:pPr>
            <a:r>
              <a:rPr lang="en-US" dirty="0" smtClean="0"/>
              <a:t>Chomsky </a:t>
            </a:r>
            <a:r>
              <a:rPr lang="en-IN" dirty="0" smtClean="0"/>
              <a:t>developed the idea that each sentence in a language has two levels of representation — a deep structure and a surface structure</a:t>
            </a:r>
            <a:r>
              <a:rPr lang="en-US" dirty="0" smtClean="0"/>
              <a:t>.</a:t>
            </a:r>
          </a:p>
          <a:p>
            <a:pPr algn="l">
              <a:buFont typeface="Arial" pitchFamily="34" charset="0"/>
              <a:buChar char="•"/>
            </a:pPr>
            <a:endParaRPr lang="en-US" dirty="0" smtClean="0"/>
          </a:p>
          <a:p>
            <a:pPr algn="l">
              <a:buFont typeface="Arial" pitchFamily="34" charset="0"/>
              <a:buChar char="•"/>
            </a:pPr>
            <a:r>
              <a:rPr lang="en-IN" dirty="0" smtClean="0"/>
              <a:t>The deep structure represented the core semantic relations of a sentence, and was mapped on to the surface structure via </a:t>
            </a:r>
            <a:r>
              <a:rPr lang="en-IN" i="1" dirty="0" smtClean="0"/>
              <a:t>transformations.</a:t>
            </a:r>
          </a:p>
          <a:p>
            <a:pPr algn="l">
              <a:buFont typeface="Arial" pitchFamily="34" charset="0"/>
              <a:buChar char="•"/>
            </a:pPr>
            <a:endParaRPr lang="en-US" i="1" dirty="0" smtClean="0"/>
          </a:p>
          <a:p>
            <a:pPr algn="l">
              <a:buFont typeface="Arial" pitchFamily="34" charset="0"/>
              <a:buChar char="•"/>
            </a:pPr>
            <a:r>
              <a:rPr lang="en-US" dirty="0" smtClean="0"/>
              <a:t>Chomsky believed that deep structure was innate and was Universal to all languages while transformations were learnt by interaction with Society(Nurture).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400" u="sng" dirty="0" smtClean="0"/>
              <a:t>Theory of Cognitive Development</a:t>
            </a:r>
          </a:p>
          <a:p>
            <a:pPr algn="l"/>
            <a:r>
              <a:rPr lang="en-US" dirty="0" smtClean="0"/>
              <a:t>Jean Piaget placed acquisition of language within the context of a child’s mental or cognitive development. He argued that a child has to understand a concept before he can acquire particular language form which expresses the concept.</a:t>
            </a:r>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R="45720" lvl="5">
              <a:lnSpc>
                <a:spcPct val="90000"/>
              </a:lnSpc>
              <a:spcBef>
                <a:spcPct val="20000"/>
              </a:spcBef>
              <a:buClr>
                <a:schemeClr val="accent3"/>
              </a:buClr>
              <a:buSzPct val="95000"/>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400" dirty="0" smtClean="0"/>
              <a:t>Stages of Cognitive Development</a:t>
            </a:r>
          </a:p>
          <a:p>
            <a:pPr algn="l"/>
            <a:endParaRPr lang="en-US" dirty="0" smtClean="0"/>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L="0" marR="45720" lvl="0" indent="0" defTabSz="914400" rtl="0" eaLnBrk="1" fontAlgn="auto" latinLnBrk="0" hangingPunct="1">
              <a:lnSpc>
                <a:spcPct val="9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Sensorimotor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0-2yrs experiencing the world through senses and actions.</a:t>
            </a:r>
          </a:p>
          <a:p>
            <a:pPr marL="0" marR="45720" lvl="0" indent="0" defTabSz="914400" rtl="0" eaLnBrk="1" fontAlgn="auto" latinLnBrk="0" hangingPunct="1">
              <a:lnSpc>
                <a:spcPct val="9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Object permanence and Stranger Anxiety</a:t>
            </a:r>
          </a:p>
          <a:p>
            <a:pPr marL="0" marR="45720" lvl="0" indent="0" defTabSz="914400" rtl="0" eaLnBrk="1" fontAlgn="auto" latinLnBrk="0" hangingPunct="1">
              <a:lnSpc>
                <a:spcPct val="9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Preoperational: 2-6/7 representing things with words and images, intuitive thinking</a:t>
            </a:r>
          </a:p>
          <a:p>
            <a:pPr marL="0" marR="45720" lvl="0" indent="0" defTabSz="914400" rtl="0" eaLnBrk="1" fontAlgn="auto" latinLnBrk="0" hangingPunct="1">
              <a:lnSpc>
                <a:spcPct val="9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Pretend play, Egocentrism</a:t>
            </a:r>
          </a:p>
          <a:p>
            <a:pPr marL="0" marR="45720" lvl="0" indent="0" defTabSz="914400" rtl="0" eaLnBrk="1" fontAlgn="auto" latinLnBrk="0" hangingPunct="1">
              <a:lnSpc>
                <a:spcPct val="9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Concrete Operational: 7-11 thinking logically about concrete events, arithmetic</a:t>
            </a:r>
          </a:p>
          <a:p>
            <a:pPr marL="0" marR="45720" lvl="0" indent="0" defTabSz="914400" rtl="0" eaLnBrk="1" fontAlgn="auto" latinLnBrk="0" hangingPunct="1">
              <a:lnSpc>
                <a:spcPct val="9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Conservation, Mathematical Transformations</a:t>
            </a:r>
          </a:p>
          <a:p>
            <a:pPr marL="0" marR="45720" lvl="0" indent="0" defTabSz="914400" rtl="0" eaLnBrk="1" fontAlgn="auto" latinLnBrk="0" hangingPunct="1">
              <a:lnSpc>
                <a:spcPct val="90000"/>
              </a:lnSpc>
              <a:spcBef>
                <a:spcPct val="20000"/>
              </a:spcBef>
              <a:spcAft>
                <a:spcPts val="0"/>
              </a:spcAft>
              <a:buClr>
                <a:schemeClr val="accent3"/>
              </a:buClr>
              <a:buSzPct val="95000"/>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Formal Operational: 12 – adulthood  abstract reasoning </a:t>
            </a:r>
          </a:p>
          <a:p>
            <a:pPr marL="0" marR="45720" lvl="0" indent="0" defTabSz="914400" rtl="0" eaLnBrk="1" fontAlgn="auto" latinLnBrk="0" hangingPunct="1">
              <a:lnSpc>
                <a:spcPct val="9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abstract logic, mature moral reasoning</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400" u="sng" dirty="0" smtClean="0"/>
              <a:t>Emergentist Theories</a:t>
            </a:r>
          </a:p>
          <a:p>
            <a:pPr algn="l"/>
            <a:endParaRPr lang="en-US" dirty="0" smtClean="0"/>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L="0" marR="45720" lvl="0" indent="0" defTabSz="914400" rtl="0" eaLnBrk="1" fontAlgn="auto" latinLnBrk="0" hangingPunct="1">
              <a:lnSpc>
                <a:spcPct val="90000"/>
              </a:lnSpc>
              <a:spcBef>
                <a:spcPct val="20000"/>
              </a:spcBef>
              <a:spcAft>
                <a:spcPts val="0"/>
              </a:spcAft>
              <a:buClr>
                <a:schemeClr val="accent3"/>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Because of Limitations</a:t>
            </a:r>
            <a:r>
              <a:rPr kumimoji="0" lang="en-US" sz="2400" b="0" i="0" u="none" strike="noStrike" kern="1200" cap="none" spc="0" normalizeH="0" noProof="0" dirty="0" smtClean="0">
                <a:ln>
                  <a:noFill/>
                </a:ln>
                <a:solidFill>
                  <a:schemeClr val="tx1"/>
                </a:solidFill>
                <a:effectLst/>
                <a:uLnTx/>
                <a:uFillTx/>
                <a:latin typeface="+mn-lt"/>
                <a:ea typeface="+mn-ea"/>
                <a:cs typeface="+mn-cs"/>
              </a:rPr>
              <a:t> of Chomsky’s theory, such as:</a:t>
            </a:r>
          </a:p>
          <a:p>
            <a:pPr marL="0" marR="45720" lvl="0" indent="0" defTabSz="914400" rtl="0" eaLnBrk="1" fontAlgn="auto" latinLnBrk="0" hangingPunct="1">
              <a:lnSpc>
                <a:spcPct val="90000"/>
              </a:lnSpc>
              <a:spcBef>
                <a:spcPct val="20000"/>
              </a:spcBef>
              <a:spcAft>
                <a:spcPts val="0"/>
              </a:spcAft>
              <a:buClr>
                <a:schemeClr val="accent3"/>
              </a:buClr>
              <a:buSzPct val="95000"/>
              <a:tabLst/>
              <a:defRPr/>
            </a:pPr>
            <a:endParaRPr kumimoji="0" lang="en-US" sz="2200" b="0" i="0" u="none" strike="noStrike" kern="1200" cap="none" spc="0" normalizeH="0" noProof="0" dirty="0" smtClean="0">
              <a:ln>
                <a:noFill/>
              </a:ln>
              <a:solidFill>
                <a:schemeClr val="tx1"/>
              </a:solidFill>
              <a:effectLst/>
              <a:uLnTx/>
              <a:uFillTx/>
              <a:latin typeface="+mn-lt"/>
              <a:ea typeface="+mn-ea"/>
              <a:cs typeface="+mn-cs"/>
            </a:endParaRPr>
          </a:p>
          <a:p>
            <a:pPr marL="457200" marR="45720" lvl="0" indent="-457200">
              <a:lnSpc>
                <a:spcPct val="90000"/>
              </a:lnSpc>
              <a:spcBef>
                <a:spcPct val="20000"/>
              </a:spcBef>
              <a:buClr>
                <a:schemeClr val="accent3"/>
              </a:buClr>
              <a:buSzPct val="95000"/>
              <a:buFont typeface="+mj-lt"/>
              <a:buAutoNum type="arabicPeriod"/>
            </a:pPr>
            <a:r>
              <a:rPr lang="en-IN" sz="2200" dirty="0" smtClean="0"/>
              <a:t>The theory relies on children being exposed to </a:t>
            </a:r>
            <a:r>
              <a:rPr lang="en-IN" sz="2200" b="1" dirty="0" smtClean="0"/>
              <a:t>language</a:t>
            </a:r>
            <a:r>
              <a:rPr lang="en-IN" sz="2200" dirty="0" smtClean="0"/>
              <a:t> but takes no account of the interaction between children and their carers.</a:t>
            </a:r>
          </a:p>
          <a:p>
            <a:pPr marL="457200" marR="45720" lvl="0" indent="-457200">
              <a:lnSpc>
                <a:spcPct val="90000"/>
              </a:lnSpc>
              <a:spcBef>
                <a:spcPct val="20000"/>
              </a:spcBef>
              <a:buClr>
                <a:schemeClr val="accent3"/>
              </a:buClr>
              <a:buSzPct val="95000"/>
              <a:buFont typeface="+mj-lt"/>
              <a:buAutoNum type="arabicPeriod"/>
            </a:pPr>
            <a:r>
              <a:rPr lang="en-US" sz="2200" dirty="0" smtClean="0"/>
              <a:t>The concept of a Language Acquisition Device is unsupported by evolutionary anthropology.</a:t>
            </a:r>
          </a:p>
          <a:p>
            <a:pPr marL="457200" marR="45720" lvl="0" indent="-457200">
              <a:lnSpc>
                <a:spcPct val="90000"/>
              </a:lnSpc>
              <a:spcBef>
                <a:spcPct val="20000"/>
              </a:spcBef>
              <a:buClr>
                <a:schemeClr val="accent3"/>
              </a:buClr>
              <a:buSzPct val="95000"/>
              <a:buFont typeface="+mj-lt"/>
              <a:buAutoNum type="arabicPeriod"/>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underlying rules as mentioned in Chomsky’s universal grammar have not been found despite significant research by linguistic in that area.</a:t>
            </a:r>
          </a:p>
          <a:p>
            <a:pPr marL="457200" marR="45720" lvl="0" indent="-457200">
              <a:lnSpc>
                <a:spcPct val="90000"/>
              </a:lnSpc>
              <a:spcBef>
                <a:spcPct val="20000"/>
              </a:spcBef>
              <a:buClr>
                <a:schemeClr val="accent3"/>
              </a:buClr>
              <a:buSzPct val="95000"/>
            </a:pPr>
            <a:r>
              <a:rPr lang="en-US" sz="2200" dirty="0" smtClean="0"/>
              <a:t>This has led proposing of new emergentist theories of Language </a:t>
            </a:r>
          </a:p>
          <a:p>
            <a:pPr marL="457200" marR="45720" lvl="0" indent="-457200">
              <a:lnSpc>
                <a:spcPct val="90000"/>
              </a:lnSpc>
              <a:spcBef>
                <a:spcPct val="20000"/>
              </a:spcBef>
              <a:buClr>
                <a:schemeClr val="accent3"/>
              </a:buClr>
              <a:buSzPct val="95000"/>
            </a:pPr>
            <a:r>
              <a:rPr lang="en-US" sz="2200" dirty="0" smtClean="0"/>
              <a:t>Acquisition.</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200" u="sng" dirty="0" smtClean="0"/>
              <a:t>Emergentist Theories</a:t>
            </a:r>
          </a:p>
          <a:p>
            <a:pPr algn="l"/>
            <a:endParaRPr lang="en-US" dirty="0" smtClean="0"/>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R="45720">
              <a:lnSpc>
                <a:spcPct val="90000"/>
              </a:lnSpc>
              <a:spcBef>
                <a:spcPct val="20000"/>
              </a:spcBef>
              <a:buClr>
                <a:schemeClr val="accent3"/>
              </a:buClr>
              <a:buSzPct val="95000"/>
            </a:pPr>
            <a:endParaRPr lang="en-US" sz="2200" dirty="0" smtClean="0"/>
          </a:p>
          <a:p>
            <a:pPr marR="45720">
              <a:lnSpc>
                <a:spcPct val="90000"/>
              </a:lnSpc>
              <a:spcBef>
                <a:spcPct val="20000"/>
              </a:spcBef>
              <a:buClr>
                <a:schemeClr val="accent3"/>
              </a:buClr>
              <a:buSzPct val="95000"/>
            </a:pPr>
            <a:r>
              <a:rPr lang="en-US" sz="2400" dirty="0" smtClean="0"/>
              <a:t>Proponents of </a:t>
            </a:r>
            <a:r>
              <a:rPr lang="en-US" sz="2400" dirty="0" err="1" smtClean="0"/>
              <a:t>Emergentists</a:t>
            </a:r>
            <a:r>
              <a:rPr lang="en-US" sz="2400" dirty="0" smtClean="0"/>
              <a:t> language acquisition including </a:t>
            </a:r>
            <a:r>
              <a:rPr lang="en-US" sz="2400" b="1" i="1" u="sng" dirty="0" err="1" smtClean="0"/>
              <a:t>Elissa</a:t>
            </a:r>
            <a:r>
              <a:rPr lang="en-US" sz="2400" b="1" i="1" u="sng" dirty="0" smtClean="0"/>
              <a:t> Newport</a:t>
            </a:r>
            <a:r>
              <a:rPr lang="en-US" sz="2400" dirty="0" smtClean="0"/>
              <a:t>, </a:t>
            </a:r>
            <a:r>
              <a:rPr lang="en-US" sz="2400" b="1" i="1" u="sng" dirty="0" smtClean="0"/>
              <a:t>Richard </a:t>
            </a:r>
            <a:r>
              <a:rPr lang="en-US" sz="2400" b="1" i="1" u="sng" dirty="0" err="1" smtClean="0"/>
              <a:t>Aslin</a:t>
            </a:r>
            <a:r>
              <a:rPr lang="en-US" sz="2400" dirty="0" smtClean="0"/>
              <a:t>, and </a:t>
            </a:r>
            <a:r>
              <a:rPr lang="en-US" sz="2400" b="1" i="1" u="sng" dirty="0" smtClean="0"/>
              <a:t>Jenny </a:t>
            </a:r>
            <a:r>
              <a:rPr lang="en-US" sz="2400" b="1" i="1" u="sng" dirty="0" err="1" smtClean="0"/>
              <a:t>Saffran</a:t>
            </a:r>
            <a:r>
              <a:rPr lang="en-US" sz="2400" dirty="0" smtClean="0"/>
              <a:t>, believe that language acquisition is based primarily on general learning mechanisms, rather than </a:t>
            </a:r>
            <a:r>
              <a:rPr lang="en-IN" sz="2400" dirty="0" smtClean="0"/>
              <a:t>based on innate, language-specific mechanisms</a:t>
            </a:r>
            <a:r>
              <a:rPr lang="en-US" sz="2400" dirty="0" smtClean="0"/>
              <a:t> </a:t>
            </a:r>
            <a:r>
              <a:rPr lang="en-IN" sz="2400" dirty="0" smtClean="0"/>
              <a:t>completely dependent upon one's experience with language or the influence of the environment.</a:t>
            </a:r>
            <a:endParaRPr lang="en-US" sz="2400" dirty="0" smtClean="0"/>
          </a:p>
          <a:p>
            <a:pPr marL="0" marR="45720" lvl="0" indent="0" defTabSz="914400" rtl="0" eaLnBrk="1" fontAlgn="auto" latinLnBrk="0" hangingPunct="1">
              <a:lnSpc>
                <a:spcPct val="90000"/>
              </a:lnSpc>
              <a:spcBef>
                <a:spcPct val="20000"/>
              </a:spcBef>
              <a:spcAft>
                <a:spcPts val="0"/>
              </a:spcAft>
              <a:buClr>
                <a:schemeClr val="accent3"/>
              </a:buClr>
              <a:buSzPct val="95000"/>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762000"/>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600" b="1" i="1" u="sng" dirty="0" smtClean="0"/>
              <a:t>Why to learn language acquisition</a:t>
            </a:r>
          </a:p>
          <a:p>
            <a:pPr algn="l">
              <a:buFont typeface="Arial" pitchFamily="34" charset="0"/>
              <a:buChar char="•"/>
            </a:pPr>
            <a:endParaRPr lang="en-US" dirty="0" smtClean="0"/>
          </a:p>
          <a:p>
            <a:pPr algn="l"/>
            <a:endParaRPr lang="en-US" dirty="0" smtClean="0"/>
          </a:p>
          <a:p>
            <a:pPr algn="l">
              <a:buFont typeface="Arial" pitchFamily="34" charset="0"/>
              <a:buChar char="•"/>
            </a:pPr>
            <a:endParaRPr lang="en-US" dirty="0" smtClean="0"/>
          </a:p>
          <a:p>
            <a:pPr algn="ctr"/>
            <a:r>
              <a:rPr lang="en-US" dirty="0" smtClean="0"/>
              <a:t> </a:t>
            </a:r>
          </a:p>
        </p:txBody>
      </p:sp>
      <p:sp>
        <p:nvSpPr>
          <p:cNvPr id="4" name="Rectangle 2"/>
          <p:cNvSpPr txBox="1">
            <a:spLocks noChangeArrowheads="1"/>
          </p:cNvSpPr>
          <p:nvPr/>
        </p:nvSpPr>
        <p:spPr>
          <a:xfrm>
            <a:off x="381000" y="1447800"/>
            <a:ext cx="7386638" cy="4907113"/>
          </a:xfrm>
          <a:prstGeom prst="rect">
            <a:avLst/>
          </a:prstGeom>
        </p:spPr>
        <p:txBody>
          <a:bodyPr vert="horz" wrap="square" lIns="0" tIns="0" rIns="0" bIns="0">
            <a:spAutoFit/>
          </a:bodyPr>
          <a:lstStyle/>
          <a:p>
            <a:pPr marL="338138" marR="45720" lvl="0" indent="-319088" defTabSz="914400" rtl="0" eaLnBrk="1" fontAlgn="auto" latinLnBrk="0" hangingPunct="1">
              <a:lnSpc>
                <a:spcPct val="124000"/>
              </a:lnSpc>
              <a:spcBef>
                <a:spcPct val="20000"/>
              </a:spcBef>
              <a:spcAft>
                <a:spcPts val="0"/>
              </a:spcAft>
              <a:buClr>
                <a:schemeClr val="accent3"/>
              </a:buClr>
              <a:buSzPct val="95000"/>
              <a:buFont typeface="Arial" pitchFamily="34" charset="0"/>
              <a:buChar char="•"/>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Long range influences on adult behaviour</a:t>
            </a:r>
          </a:p>
          <a:p>
            <a:pPr marL="338138" marR="45720" lvl="0" indent="-319088" defTabSz="914400" rtl="0" eaLnBrk="1" fontAlgn="auto" latinLnBrk="0" hangingPunct="1">
              <a:lnSpc>
                <a:spcPct val="124000"/>
              </a:lnSpc>
              <a:spcBef>
                <a:spcPct val="20000"/>
              </a:spcBef>
              <a:spcAft>
                <a:spcPts val="0"/>
              </a:spcAft>
              <a:buClr>
                <a:schemeClr val="accent3"/>
              </a:buClr>
              <a:buSzPct val="95000"/>
              <a:buFont typeface="Arial" pitchFamily="34" charset="0"/>
              <a:buChar char="•"/>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Children change rapidly compared to adults. </a:t>
            </a:r>
          </a:p>
          <a:p>
            <a:pPr marL="338138" marR="45720" lvl="0" indent="-319088" defTabSz="914400" rtl="0" eaLnBrk="1" fontAlgn="auto" latinLnBrk="0" hangingPunct="1">
              <a:lnSpc>
                <a:spcPct val="124000"/>
              </a:lnSpc>
              <a:spcBef>
                <a:spcPct val="20000"/>
              </a:spcBef>
              <a:spcAft>
                <a:spcPts val="0"/>
              </a:spcAft>
              <a:buClr>
                <a:schemeClr val="accent3"/>
              </a:buClr>
              <a:buSzPct val="95000"/>
              <a:buFont typeface="Arial" pitchFamily="34" charset="0"/>
              <a:buChar char="•"/>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defRPr/>
            </a:pPr>
            <a:r>
              <a:rPr lang="en-GB" sz="2400" dirty="0" smtClean="0"/>
              <a:t>It encompasses various research fields like – </a:t>
            </a:r>
          </a:p>
          <a:p>
            <a:pPr marL="742950" lvl="1" indent="-285750">
              <a:buFont typeface="Wingdings" pitchFamily="2" charset="2"/>
              <a:buChar char="§"/>
              <a:tabLst>
                <a:tab pos="465138" algn="l"/>
                <a:tab pos="922338" algn="l"/>
                <a:tab pos="1379538" algn="l"/>
                <a:tab pos="1836738" algn="l"/>
                <a:tab pos="2293938" algn="l"/>
                <a:tab pos="2751138" algn="l"/>
                <a:tab pos="3208338" algn="l"/>
                <a:tab pos="3665538" algn="l"/>
                <a:tab pos="4122738" algn="l"/>
                <a:tab pos="4579938" algn="l"/>
                <a:tab pos="5037138" algn="l"/>
                <a:tab pos="5494338" algn="l"/>
                <a:tab pos="5951538" algn="l"/>
                <a:tab pos="6408738" algn="l"/>
                <a:tab pos="6865938" algn="l"/>
                <a:tab pos="7323138" algn="l"/>
                <a:tab pos="7780338" algn="l"/>
                <a:tab pos="8237538" algn="l"/>
                <a:tab pos="8694738" algn="l"/>
                <a:tab pos="9151938" algn="l"/>
              </a:tabLst>
            </a:pPr>
            <a:r>
              <a:rPr lang="en-US" sz="2000" dirty="0" smtClean="0"/>
              <a:t>Natural Language Processing </a:t>
            </a:r>
          </a:p>
          <a:p>
            <a:pPr marL="742950" lvl="1" indent="-285750">
              <a:buFont typeface="Wingdings" pitchFamily="2" charset="2"/>
              <a:buChar char="§"/>
              <a:tabLst>
                <a:tab pos="465138" algn="l"/>
                <a:tab pos="922338" algn="l"/>
                <a:tab pos="1379538" algn="l"/>
                <a:tab pos="1836738" algn="l"/>
                <a:tab pos="2293938" algn="l"/>
                <a:tab pos="2751138" algn="l"/>
                <a:tab pos="3208338" algn="l"/>
                <a:tab pos="3665538" algn="l"/>
                <a:tab pos="4122738" algn="l"/>
                <a:tab pos="4579938" algn="l"/>
                <a:tab pos="5037138" algn="l"/>
                <a:tab pos="5494338" algn="l"/>
                <a:tab pos="5951538" algn="l"/>
                <a:tab pos="6408738" algn="l"/>
                <a:tab pos="6865938" algn="l"/>
                <a:tab pos="7323138" algn="l"/>
                <a:tab pos="7780338" algn="l"/>
                <a:tab pos="8237538" algn="l"/>
                <a:tab pos="8694738" algn="l"/>
                <a:tab pos="9151938" algn="l"/>
              </a:tabLst>
            </a:pPr>
            <a:r>
              <a:rPr lang="en-US" sz="2000" dirty="0" smtClean="0"/>
              <a:t>Neural networks </a:t>
            </a:r>
          </a:p>
          <a:p>
            <a:pPr marL="742950" lvl="1" indent="-285750">
              <a:buFont typeface="Wingdings" pitchFamily="2" charset="2"/>
              <a:buChar char="§"/>
              <a:tabLst>
                <a:tab pos="465138" algn="l"/>
                <a:tab pos="922338" algn="l"/>
                <a:tab pos="1379538" algn="l"/>
                <a:tab pos="1836738" algn="l"/>
                <a:tab pos="2293938" algn="l"/>
                <a:tab pos="2751138" algn="l"/>
                <a:tab pos="3208338" algn="l"/>
                <a:tab pos="3665538" algn="l"/>
                <a:tab pos="4122738" algn="l"/>
                <a:tab pos="4579938" algn="l"/>
                <a:tab pos="5037138" algn="l"/>
                <a:tab pos="5494338" algn="l"/>
                <a:tab pos="5951538" algn="l"/>
                <a:tab pos="6408738" algn="l"/>
                <a:tab pos="6865938" algn="l"/>
                <a:tab pos="7323138" algn="l"/>
                <a:tab pos="7780338" algn="l"/>
                <a:tab pos="8237538" algn="l"/>
                <a:tab pos="8694738" algn="l"/>
                <a:tab pos="9151938" algn="l"/>
              </a:tabLst>
            </a:pPr>
            <a:r>
              <a:rPr lang="en-US" sz="2000" dirty="0" smtClean="0"/>
              <a:t>Psychology </a:t>
            </a:r>
          </a:p>
          <a:p>
            <a:pPr marL="742950" lvl="1" indent="-285750">
              <a:buFont typeface="Wingdings" pitchFamily="2" charset="2"/>
              <a:buChar char="§"/>
              <a:tabLst>
                <a:tab pos="465138" algn="l"/>
                <a:tab pos="922338" algn="l"/>
                <a:tab pos="1379538" algn="l"/>
                <a:tab pos="1836738" algn="l"/>
                <a:tab pos="2293938" algn="l"/>
                <a:tab pos="2751138" algn="l"/>
                <a:tab pos="3208338" algn="l"/>
                <a:tab pos="3665538" algn="l"/>
                <a:tab pos="4122738" algn="l"/>
                <a:tab pos="4579938" algn="l"/>
                <a:tab pos="5037138" algn="l"/>
                <a:tab pos="5494338" algn="l"/>
                <a:tab pos="5951538" algn="l"/>
                <a:tab pos="6408738" algn="l"/>
                <a:tab pos="6865938" algn="l"/>
                <a:tab pos="7323138" algn="l"/>
                <a:tab pos="7780338" algn="l"/>
                <a:tab pos="8237538" algn="l"/>
                <a:tab pos="8694738" algn="l"/>
                <a:tab pos="9151938" algn="l"/>
              </a:tabLst>
            </a:pPr>
            <a:endParaRPr lang="en-US" sz="2000" dirty="0" smtClean="0"/>
          </a:p>
          <a:p>
            <a:pPr marL="285750" indent="-285750">
              <a:tabLst>
                <a:tab pos="465138" algn="l"/>
                <a:tab pos="922338" algn="l"/>
                <a:tab pos="1379538" algn="l"/>
                <a:tab pos="1836738" algn="l"/>
                <a:tab pos="2293938" algn="l"/>
                <a:tab pos="2751138" algn="l"/>
                <a:tab pos="3208338" algn="l"/>
                <a:tab pos="3665538" algn="l"/>
                <a:tab pos="4122738" algn="l"/>
                <a:tab pos="4579938" algn="l"/>
                <a:tab pos="5037138" algn="l"/>
                <a:tab pos="5494338" algn="l"/>
                <a:tab pos="5951538" algn="l"/>
                <a:tab pos="6408738" algn="l"/>
                <a:tab pos="6865938" algn="l"/>
                <a:tab pos="7323138" algn="l"/>
                <a:tab pos="7780338" algn="l"/>
                <a:tab pos="8237538" algn="l"/>
                <a:tab pos="8694738" algn="l"/>
                <a:tab pos="9151938" algn="l"/>
              </a:tabLst>
            </a:pPr>
            <a:r>
              <a:rPr lang="en-IN" sz="2000" dirty="0" smtClean="0"/>
              <a:t>"The direction in which education starts a man will determine his future life."       </a:t>
            </a:r>
          </a:p>
          <a:p>
            <a:pPr marL="285750" indent="-285750">
              <a:tabLst>
                <a:tab pos="465138" algn="l"/>
                <a:tab pos="922338" algn="l"/>
                <a:tab pos="1379538" algn="l"/>
                <a:tab pos="1836738" algn="l"/>
                <a:tab pos="2293938" algn="l"/>
                <a:tab pos="2751138" algn="l"/>
                <a:tab pos="3208338" algn="l"/>
                <a:tab pos="3665538" algn="l"/>
                <a:tab pos="4122738" algn="l"/>
                <a:tab pos="4579938" algn="l"/>
                <a:tab pos="5037138" algn="l"/>
                <a:tab pos="5494338" algn="l"/>
                <a:tab pos="5951538" algn="l"/>
                <a:tab pos="6408738" algn="l"/>
                <a:tab pos="6865938" algn="l"/>
                <a:tab pos="7323138" algn="l"/>
                <a:tab pos="7780338" algn="l"/>
                <a:tab pos="8237538" algn="l"/>
                <a:tab pos="8694738" algn="l"/>
                <a:tab pos="9151938" algn="l"/>
              </a:tabLst>
            </a:pPr>
            <a:r>
              <a:rPr lang="en-IN" sz="2000" dirty="0" smtClean="0"/>
              <a:t>										--Plato (427 BC-347 BC)</a:t>
            </a:r>
          </a:p>
          <a:p>
            <a:pPr marL="285750" indent="-285750">
              <a:tabLst>
                <a:tab pos="465138" algn="l"/>
                <a:tab pos="922338" algn="l"/>
                <a:tab pos="1379538" algn="l"/>
                <a:tab pos="1836738" algn="l"/>
                <a:tab pos="2293938" algn="l"/>
                <a:tab pos="2751138" algn="l"/>
                <a:tab pos="3208338" algn="l"/>
                <a:tab pos="3665538" algn="l"/>
                <a:tab pos="4122738" algn="l"/>
                <a:tab pos="4579938" algn="l"/>
                <a:tab pos="5037138" algn="l"/>
                <a:tab pos="5494338" algn="l"/>
                <a:tab pos="5951538" algn="l"/>
                <a:tab pos="6408738" algn="l"/>
                <a:tab pos="6865938" algn="l"/>
                <a:tab pos="7323138" algn="l"/>
                <a:tab pos="7780338" algn="l"/>
                <a:tab pos="8237538" algn="l"/>
                <a:tab pos="8694738" algn="l"/>
                <a:tab pos="9151938" algn="l"/>
              </a:tabLst>
            </a:pPr>
            <a:endParaRPr lang="en-IN" sz="2000" dirty="0" smtClean="0"/>
          </a:p>
          <a:p>
            <a:pPr marL="285750" indent="-285750">
              <a:tabLst>
                <a:tab pos="465138" algn="l"/>
                <a:tab pos="922338" algn="l"/>
                <a:tab pos="1379538" algn="l"/>
                <a:tab pos="1836738" algn="l"/>
                <a:tab pos="2293938" algn="l"/>
                <a:tab pos="2751138" algn="l"/>
                <a:tab pos="3208338" algn="l"/>
                <a:tab pos="3665538" algn="l"/>
                <a:tab pos="4122738" algn="l"/>
                <a:tab pos="4579938" algn="l"/>
                <a:tab pos="5037138" algn="l"/>
                <a:tab pos="5494338" algn="l"/>
                <a:tab pos="5951538" algn="l"/>
                <a:tab pos="6408738" algn="l"/>
                <a:tab pos="6865938" algn="l"/>
                <a:tab pos="7323138" algn="l"/>
                <a:tab pos="7780338" algn="l"/>
                <a:tab pos="8237538" algn="l"/>
                <a:tab pos="8694738" algn="l"/>
                <a:tab pos="9151938" algn="l"/>
              </a:tabLst>
            </a:pPr>
            <a:r>
              <a:rPr lang="en-IN" sz="2000" dirty="0" smtClean="0"/>
              <a:t>"Decisions that are made about what will be accessible to children help shape the kinds of minds they will come to own."     </a:t>
            </a:r>
          </a:p>
          <a:p>
            <a:pPr marL="285750" indent="-285750">
              <a:tabLst>
                <a:tab pos="465138" algn="l"/>
                <a:tab pos="922338" algn="l"/>
                <a:tab pos="1379538" algn="l"/>
                <a:tab pos="1836738" algn="l"/>
                <a:tab pos="2293938" algn="l"/>
                <a:tab pos="2751138" algn="l"/>
                <a:tab pos="3208338" algn="l"/>
                <a:tab pos="3665538" algn="l"/>
                <a:tab pos="4122738" algn="l"/>
                <a:tab pos="4579938" algn="l"/>
                <a:tab pos="5037138" algn="l"/>
                <a:tab pos="5494338" algn="l"/>
                <a:tab pos="5951538" algn="l"/>
                <a:tab pos="6408738" algn="l"/>
                <a:tab pos="6865938" algn="l"/>
                <a:tab pos="7323138" algn="l"/>
                <a:tab pos="7780338" algn="l"/>
                <a:tab pos="8237538" algn="l"/>
                <a:tab pos="8694738" algn="l"/>
                <a:tab pos="9151938" algn="l"/>
              </a:tabLst>
            </a:pPr>
            <a:r>
              <a:rPr lang="en-IN" sz="2000" dirty="0" smtClean="0"/>
              <a:t>										--Elliott Eisner</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228600"/>
            <a:ext cx="7854696" cy="6629400"/>
          </a:xfrm>
        </p:spPr>
        <p:txBody>
          <a:bodyPr>
            <a:normAutofit/>
          </a:bodyPr>
          <a:lstStyle/>
          <a:p>
            <a:pPr lvl="0" algn="ctr">
              <a:lnSpc>
                <a:spcPct val="90000"/>
              </a:lnSpc>
              <a:defRPr/>
            </a:pPr>
            <a:r>
              <a:rPr lang="en-US" sz="3200" b="1" u="sng" dirty="0" smtClean="0"/>
              <a:t>Competition Model of Language Acquisition:</a:t>
            </a:r>
          </a:p>
          <a:p>
            <a:pPr algn="l"/>
            <a:endParaRPr lang="en-US" dirty="0" smtClean="0"/>
          </a:p>
        </p:txBody>
      </p:sp>
      <p:sp>
        <p:nvSpPr>
          <p:cNvPr id="4" name="Rectangle 3"/>
          <p:cNvSpPr txBox="1">
            <a:spLocks noChangeArrowheads="1"/>
          </p:cNvSpPr>
          <p:nvPr/>
        </p:nvSpPr>
        <p:spPr>
          <a:xfrm>
            <a:off x="457200" y="1219200"/>
            <a:ext cx="8229600" cy="5410200"/>
          </a:xfrm>
          <a:prstGeom prst="rect">
            <a:avLst/>
          </a:prstGeom>
        </p:spPr>
        <p:txBody>
          <a:bodyPr vert="horz" lIns="0" rIns="18288">
            <a:noAutofit/>
          </a:bodyPr>
          <a:lstStyle/>
          <a:p>
            <a:pPr marR="45720" lvl="0">
              <a:lnSpc>
                <a:spcPct val="90000"/>
              </a:lnSpc>
              <a:spcBef>
                <a:spcPct val="20000"/>
              </a:spcBef>
              <a:buClr>
                <a:schemeClr val="accent3"/>
              </a:buClr>
              <a:buSzPct val="95000"/>
              <a:buFont typeface="Arial" pitchFamily="34" charset="0"/>
              <a:buChar char="•"/>
            </a:pPr>
            <a:r>
              <a:rPr lang="en-US" dirty="0" smtClean="0"/>
              <a:t>Language learning involves </a:t>
            </a:r>
            <a:r>
              <a:rPr lang="en-IN" dirty="0" smtClean="0"/>
              <a:t>psycholinguistic processes such as cues(including context, such as word order, morphology, and semantic characteristics), storage, chunking etc.</a:t>
            </a:r>
          </a:p>
          <a:p>
            <a:pPr marR="45720" lvl="0">
              <a:lnSpc>
                <a:spcPct val="90000"/>
              </a:lnSpc>
              <a:spcBef>
                <a:spcPct val="20000"/>
              </a:spcBef>
              <a:buClr>
                <a:schemeClr val="accent3"/>
              </a:buClr>
              <a:buSzPct val="95000"/>
              <a:buFont typeface="Arial" pitchFamily="34" charset="0"/>
              <a:buChar char="•"/>
            </a:pPr>
            <a:endParaRPr lang="en-IN" dirty="0" smtClean="0"/>
          </a:p>
          <a:p>
            <a:pPr marR="45720" lvl="0">
              <a:lnSpc>
                <a:spcPct val="90000"/>
              </a:lnSpc>
              <a:spcBef>
                <a:spcPct val="20000"/>
              </a:spcBef>
              <a:buClr>
                <a:schemeClr val="accent3"/>
              </a:buClr>
              <a:buSzPct val="95000"/>
              <a:buFont typeface="Arial" pitchFamily="34" charset="0"/>
              <a:buChar char="•"/>
            </a:pPr>
            <a:r>
              <a:rPr lang="en-IN" dirty="0" smtClean="0"/>
              <a:t>These cognitive mechanisms control the interpretations in the target language that compete in the mind of the learner during acquisition and usage of the language.</a:t>
            </a:r>
          </a:p>
          <a:p>
            <a:pPr marR="45720" lvl="0">
              <a:lnSpc>
                <a:spcPct val="90000"/>
              </a:lnSpc>
              <a:spcBef>
                <a:spcPct val="20000"/>
              </a:spcBef>
              <a:buClr>
                <a:schemeClr val="accent3"/>
              </a:buClr>
              <a:buSzPct val="95000"/>
              <a:buFont typeface="Arial" pitchFamily="34" charset="0"/>
              <a:buChar char="•"/>
            </a:pPr>
            <a:endParaRPr lang="en-IN" dirty="0" smtClean="0"/>
          </a:p>
          <a:p>
            <a:pPr marR="45720" lvl="0">
              <a:lnSpc>
                <a:spcPct val="90000"/>
              </a:lnSpc>
              <a:spcBef>
                <a:spcPct val="20000"/>
              </a:spcBef>
              <a:buClr>
                <a:schemeClr val="accent3"/>
              </a:buClr>
              <a:buSzPct val="95000"/>
              <a:buFont typeface="Arial" pitchFamily="34" charset="0"/>
              <a:buChar char="•"/>
            </a:pPr>
            <a:r>
              <a:rPr lang="en-IN" dirty="0" smtClean="0"/>
              <a:t>The weights of the competing representations are computed and adjusted on the fly based on the learner's experience with the target language. Thus understanding of language improves with experience.</a:t>
            </a:r>
            <a:endParaRPr lang="en-IN" smtClean="0"/>
          </a:p>
          <a:p>
            <a:pPr marR="45720" lvl="0">
              <a:lnSpc>
                <a:spcPct val="90000"/>
              </a:lnSpc>
              <a:spcBef>
                <a:spcPct val="20000"/>
              </a:spcBef>
              <a:buClr>
                <a:schemeClr val="accent3"/>
              </a:buClr>
              <a:buSzPct val="95000"/>
              <a:buFont typeface="Arial" pitchFamily="34" charset="0"/>
              <a:buChar char="•"/>
            </a:pPr>
            <a:endParaRPr lang="en-IN" dirty="0" smtClean="0"/>
          </a:p>
          <a:p>
            <a:pPr marR="45720" lvl="0">
              <a:lnSpc>
                <a:spcPct val="90000"/>
              </a:lnSpc>
              <a:spcBef>
                <a:spcPct val="20000"/>
              </a:spcBef>
              <a:buClr>
                <a:schemeClr val="accent3"/>
              </a:buClr>
              <a:buSzPct val="95000"/>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Connectionist</a:t>
            </a:r>
            <a:r>
              <a:rPr kumimoji="0" lang="en-US" b="0" i="0" u="none" strike="noStrike" kern="1200" cap="none" spc="0" normalizeH="0" noProof="0" dirty="0" smtClean="0">
                <a:ln>
                  <a:noFill/>
                </a:ln>
                <a:solidFill>
                  <a:schemeClr val="tx1"/>
                </a:solidFill>
                <a:effectLst/>
                <a:uLnTx/>
                <a:uFillTx/>
                <a:latin typeface="+mn-lt"/>
                <a:ea typeface="+mn-ea"/>
                <a:cs typeface="+mn-cs"/>
              </a:rPr>
              <a:t> models supporting this and other emergentist theories have been developed  proving the validity of the theory.</a:t>
            </a:r>
          </a:p>
          <a:p>
            <a:pPr marR="45720" lvl="0">
              <a:lnSpc>
                <a:spcPct val="90000"/>
              </a:lnSpc>
              <a:spcBef>
                <a:spcPct val="20000"/>
              </a:spcBef>
              <a:buClr>
                <a:schemeClr val="accent3"/>
              </a:buClr>
              <a:buSzPct val="95000"/>
              <a:buFont typeface="Arial" pitchFamily="34" charset="0"/>
              <a:buChar cha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R="45720" lvl="0">
              <a:lnSpc>
                <a:spcPct val="90000"/>
              </a:lnSpc>
              <a:spcBef>
                <a:spcPct val="20000"/>
              </a:spcBef>
              <a:buClr>
                <a:schemeClr val="accent3"/>
              </a:buClr>
              <a:buSzPct val="95000"/>
              <a:buFont typeface="Arial" pitchFamily="34" charset="0"/>
              <a:buChar cha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R="45720" lvl="0" algn="ctr">
              <a:lnSpc>
                <a:spcPct val="90000"/>
              </a:lnSpc>
              <a:spcBef>
                <a:spcPct val="20000"/>
              </a:spcBef>
              <a:buClr>
                <a:schemeClr val="accent3"/>
              </a:buClr>
              <a:buSzPct val="95000"/>
            </a:pPr>
            <a:r>
              <a:rPr lang="en-IN" i="1" dirty="0" smtClean="0"/>
              <a:t>“My work on perspective-taking, competition, and brain mechanisms suggests that the most likely account of the origin of language is one grounded on social mechanisms”</a:t>
            </a:r>
          </a:p>
          <a:p>
            <a:pPr marR="45720" lvl="0" algn="ctr">
              <a:lnSpc>
                <a:spcPct val="90000"/>
              </a:lnSpc>
              <a:spcBef>
                <a:spcPct val="20000"/>
              </a:spcBef>
              <a:buClr>
                <a:schemeClr val="accent3"/>
              </a:buClr>
              <a:buSzPct val="95000"/>
            </a:pPr>
            <a:endParaRPr kumimoji="0" lang="en-US"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lvl="0" algn="ctr">
              <a:lnSpc>
                <a:spcPct val="90000"/>
              </a:lnSpc>
              <a:defRPr/>
            </a:pPr>
            <a:r>
              <a:rPr lang="en-US" sz="3200" b="1" u="sng" dirty="0" smtClean="0"/>
              <a:t>Coalition Government Model of Language Comprehension</a:t>
            </a:r>
          </a:p>
          <a:p>
            <a:pPr algn="l"/>
            <a:endParaRPr lang="en-US" dirty="0" smtClean="0"/>
          </a:p>
        </p:txBody>
      </p:sp>
      <p:sp>
        <p:nvSpPr>
          <p:cNvPr id="4" name="Rectangle 3"/>
          <p:cNvSpPr txBox="1">
            <a:spLocks noChangeArrowheads="1"/>
          </p:cNvSpPr>
          <p:nvPr/>
        </p:nvSpPr>
        <p:spPr>
          <a:xfrm>
            <a:off x="457200" y="1752600"/>
            <a:ext cx="8229600" cy="5029200"/>
          </a:xfrm>
          <a:prstGeom prst="rect">
            <a:avLst/>
          </a:prstGeom>
        </p:spPr>
        <p:txBody>
          <a:bodyPr vert="horz" lIns="0" rIns="18288">
            <a:normAutofit/>
          </a:bodyPr>
          <a:lstStyle/>
          <a:p>
            <a:pPr marR="45720" lvl="0">
              <a:lnSpc>
                <a:spcPct val="90000"/>
              </a:lnSpc>
              <a:spcBef>
                <a:spcPct val="20000"/>
              </a:spcBef>
              <a:buClr>
                <a:schemeClr val="accent3"/>
              </a:buClr>
              <a:buSzPct val="95000"/>
              <a:buFont typeface="Arial" pitchFamily="34" charset="0"/>
              <a:buChar char="•"/>
            </a:pPr>
            <a:r>
              <a:rPr lang="en-US" sz="2150" dirty="0" smtClean="0"/>
              <a:t>Proposed by Hirsh-</a:t>
            </a:r>
            <a:r>
              <a:rPr lang="en-US" sz="2150" dirty="0" err="1" smtClean="0"/>
              <a:t>Pasek</a:t>
            </a:r>
            <a:r>
              <a:rPr lang="en-US" sz="2150" dirty="0" smtClean="0"/>
              <a:t> and </a:t>
            </a:r>
            <a:r>
              <a:rPr lang="en-US" sz="2150" dirty="0" err="1" smtClean="0"/>
              <a:t>Golinkoff</a:t>
            </a:r>
            <a:r>
              <a:rPr lang="en-US" sz="2150" dirty="0" smtClean="0"/>
              <a:t>.</a:t>
            </a:r>
          </a:p>
          <a:p>
            <a:pPr marR="45720" lvl="0">
              <a:lnSpc>
                <a:spcPct val="90000"/>
              </a:lnSpc>
              <a:spcBef>
                <a:spcPct val="20000"/>
              </a:spcBef>
              <a:buClr>
                <a:schemeClr val="accent3"/>
              </a:buClr>
              <a:buSzPct val="95000"/>
              <a:buFont typeface="Arial" pitchFamily="34" charset="0"/>
              <a:buChar char="•"/>
            </a:pPr>
            <a:endParaRPr lang="en-US" sz="2150" dirty="0" smtClean="0"/>
          </a:p>
          <a:p>
            <a:pPr marR="45720" lvl="0">
              <a:lnSpc>
                <a:spcPct val="90000"/>
              </a:lnSpc>
              <a:spcBef>
                <a:spcPct val="20000"/>
              </a:spcBef>
              <a:buClr>
                <a:schemeClr val="accent3"/>
              </a:buClr>
              <a:buSzPct val="95000"/>
              <a:buFont typeface="Arial" pitchFamily="34" charset="0"/>
              <a:buChar char="•"/>
            </a:pPr>
            <a:r>
              <a:rPr lang="en-US" sz="2150" dirty="0" smtClean="0"/>
              <a:t>Language comprehension is an emergent property.</a:t>
            </a:r>
          </a:p>
          <a:p>
            <a:pPr marR="45720" lvl="0">
              <a:lnSpc>
                <a:spcPct val="90000"/>
              </a:lnSpc>
              <a:spcBef>
                <a:spcPct val="20000"/>
              </a:spcBef>
              <a:buClr>
                <a:schemeClr val="accent3"/>
              </a:buClr>
              <a:buSzPct val="95000"/>
              <a:buFont typeface="Arial" pitchFamily="34" charset="0"/>
              <a:buChar char="•"/>
            </a:pPr>
            <a:endParaRPr lang="en-IN" sz="2150" dirty="0" smtClean="0"/>
          </a:p>
          <a:p>
            <a:pPr marR="45720" lvl="0">
              <a:spcBef>
                <a:spcPct val="20000"/>
              </a:spcBef>
              <a:buClr>
                <a:schemeClr val="accent3"/>
              </a:buClr>
              <a:buSzPct val="95000"/>
              <a:buFont typeface="Arial" pitchFamily="34" charset="0"/>
              <a:buChar char="•"/>
            </a:pPr>
            <a:r>
              <a:rPr lang="en-US" sz="2150" dirty="0" smtClean="0"/>
              <a:t>Children mine the coalition of input cues.</a:t>
            </a:r>
          </a:p>
          <a:p>
            <a:pPr marR="45720" lvl="0">
              <a:spcBef>
                <a:spcPct val="20000"/>
              </a:spcBef>
              <a:buClr>
                <a:schemeClr val="accent3"/>
              </a:buClr>
              <a:buSzPct val="95000"/>
              <a:buFont typeface="Arial" pitchFamily="34" charset="0"/>
              <a:buChar char="•"/>
            </a:pPr>
            <a:endParaRPr lang="en-IN" sz="2150" dirty="0" smtClean="0"/>
          </a:p>
          <a:p>
            <a:pPr marR="45720" lvl="0">
              <a:lnSpc>
                <a:spcPct val="90000"/>
              </a:lnSpc>
              <a:spcBef>
                <a:spcPct val="20000"/>
              </a:spcBef>
              <a:buClr>
                <a:schemeClr val="accent3"/>
              </a:buClr>
              <a:buSzPct val="95000"/>
              <a:buFont typeface="Arial" pitchFamily="34" charset="0"/>
              <a:buChar char="•"/>
            </a:pPr>
            <a:r>
              <a:rPr lang="en-IN" sz="2150" dirty="0" smtClean="0"/>
              <a:t>Innate: There are some boundary conditions.</a:t>
            </a:r>
          </a:p>
          <a:p>
            <a:pPr marR="45720" lvl="1">
              <a:lnSpc>
                <a:spcPct val="90000"/>
              </a:lnSpc>
              <a:spcBef>
                <a:spcPct val="20000"/>
              </a:spcBef>
              <a:buClr>
                <a:schemeClr val="accent3"/>
              </a:buClr>
              <a:buSzPct val="95000"/>
              <a:buFont typeface="Arial" pitchFamily="34" charset="0"/>
              <a:buChar char="•"/>
            </a:pPr>
            <a:r>
              <a:rPr lang="en-US" sz="2150" dirty="0" smtClean="0"/>
              <a:t>Different cues at different stage of development(prosodic, semantic and grammatical).</a:t>
            </a:r>
          </a:p>
          <a:p>
            <a:pPr marR="45720" lvl="1">
              <a:lnSpc>
                <a:spcPct val="90000"/>
              </a:lnSpc>
              <a:spcBef>
                <a:spcPct val="20000"/>
              </a:spcBef>
              <a:buClr>
                <a:schemeClr val="accent3"/>
              </a:buClr>
              <a:buSzPct val="95000"/>
              <a:buFont typeface="Arial" pitchFamily="34" charset="0"/>
              <a:buChar char="•"/>
            </a:pPr>
            <a:endParaRPr lang="en-IN" sz="2150" dirty="0" smtClean="0"/>
          </a:p>
          <a:p>
            <a:pPr marR="45720" lvl="0">
              <a:lnSpc>
                <a:spcPct val="90000"/>
              </a:lnSpc>
              <a:spcBef>
                <a:spcPct val="20000"/>
              </a:spcBef>
              <a:buClr>
                <a:schemeClr val="accent3"/>
              </a:buClr>
              <a:buSzPct val="95000"/>
              <a:buFont typeface="Arial" pitchFamily="34" charset="0"/>
              <a:buChar char="•"/>
            </a:pPr>
            <a:r>
              <a:rPr lang="en-US" sz="2150" dirty="0" smtClean="0"/>
              <a:t>Changes in weighting of cues give way to phase shifts.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lvl="0" algn="ctr">
              <a:lnSpc>
                <a:spcPct val="90000"/>
              </a:lnSpc>
              <a:defRPr/>
            </a:pPr>
            <a:r>
              <a:rPr lang="en-US" sz="3200" b="1" u="sng" dirty="0" smtClean="0"/>
              <a:t>Coalition Government Model of Language Comprehension (contd.)</a:t>
            </a:r>
          </a:p>
          <a:p>
            <a:pPr algn="l"/>
            <a:endParaRPr lang="en-US" dirty="0" smtClean="0"/>
          </a:p>
        </p:txBody>
      </p:sp>
      <p:sp>
        <p:nvSpPr>
          <p:cNvPr id="4" name="Rectangle 3"/>
          <p:cNvSpPr txBox="1">
            <a:spLocks noChangeArrowheads="1"/>
          </p:cNvSpPr>
          <p:nvPr/>
        </p:nvSpPr>
        <p:spPr>
          <a:xfrm>
            <a:off x="457200" y="1752600"/>
            <a:ext cx="8229600" cy="5029200"/>
          </a:xfrm>
          <a:prstGeom prst="rect">
            <a:avLst/>
          </a:prstGeom>
        </p:spPr>
        <p:txBody>
          <a:bodyPr vert="horz" lIns="0" rIns="18288">
            <a:normAutofit/>
          </a:bodyPr>
          <a:lstStyle/>
          <a:p>
            <a:pPr marR="45720" lvl="0" algn="ctr">
              <a:lnSpc>
                <a:spcPct val="90000"/>
              </a:lnSpc>
              <a:spcBef>
                <a:spcPct val="20000"/>
              </a:spcBef>
              <a:buClr>
                <a:schemeClr val="accent3"/>
              </a:buClr>
              <a:buSzPct val="95000"/>
            </a:pPr>
            <a:r>
              <a:rPr lang="en-US" sz="2400" b="1" u="sng" dirty="0" smtClean="0"/>
              <a:t>Three Phases:</a:t>
            </a:r>
            <a:endParaRPr lang="en-IN" sz="2400" b="1" u="sng" dirty="0" smtClean="0"/>
          </a:p>
          <a:p>
            <a:pPr marR="45720" lvl="0">
              <a:lnSpc>
                <a:spcPct val="90000"/>
              </a:lnSpc>
              <a:spcBef>
                <a:spcPct val="20000"/>
              </a:spcBef>
              <a:buClr>
                <a:schemeClr val="accent3"/>
              </a:buClr>
              <a:buSzPct val="95000"/>
              <a:buFont typeface="Arial" pitchFamily="34" charset="0"/>
              <a:buChar char="•"/>
            </a:pPr>
            <a:r>
              <a:rPr lang="en-US" sz="2150" u="sng" dirty="0" smtClean="0">
                <a:latin typeface="Arial" pitchFamily="34" charset="0"/>
                <a:cs typeface="Arial" pitchFamily="34" charset="0"/>
              </a:rPr>
              <a:t>PHASE 1: </a:t>
            </a:r>
            <a:r>
              <a:rPr lang="en-US" sz="2150" dirty="0" smtClean="0">
                <a:latin typeface="Arial" pitchFamily="34" charset="0"/>
                <a:cs typeface="Arial" pitchFamily="34" charset="0"/>
              </a:rPr>
              <a:t> </a:t>
            </a:r>
            <a:r>
              <a:rPr lang="en-US" sz="2150" dirty="0" smtClean="0">
                <a:cs typeface="Arial" pitchFamily="34" charset="0"/>
              </a:rPr>
              <a:t>Acoustic </a:t>
            </a:r>
            <a:r>
              <a:rPr lang="en-US" sz="2150" smtClean="0">
                <a:cs typeface="Arial" pitchFamily="34" charset="0"/>
              </a:rPr>
              <a:t>packaging (</a:t>
            </a:r>
            <a:r>
              <a:rPr lang="en-US" sz="2150" dirty="0" smtClean="0">
                <a:cs typeface="Arial" pitchFamily="34" charset="0"/>
              </a:rPr>
              <a:t>integrating different sources of coalition of inputs) for later use.</a:t>
            </a:r>
            <a:endParaRPr lang="en-US" sz="2400" b="1" u="sng" dirty="0" smtClean="0"/>
          </a:p>
          <a:p>
            <a:pPr marR="45720">
              <a:lnSpc>
                <a:spcPct val="90000"/>
              </a:lnSpc>
              <a:spcBef>
                <a:spcPct val="20000"/>
              </a:spcBef>
              <a:buClr>
                <a:schemeClr val="accent3"/>
              </a:buClr>
              <a:buSzPct val="95000"/>
              <a:buFont typeface="Arial" pitchFamily="34" charset="0"/>
              <a:buChar char="•"/>
            </a:pPr>
            <a:r>
              <a:rPr lang="en-US" sz="2200" u="sng" dirty="0" smtClean="0">
                <a:latin typeface="Arial" pitchFamily="34" charset="0"/>
                <a:cs typeface="Arial" pitchFamily="34" charset="0"/>
              </a:rPr>
              <a:t>PHASE</a:t>
            </a:r>
            <a:r>
              <a:rPr lang="en-US" sz="2300" u="sng" dirty="0" smtClean="0">
                <a:latin typeface="Arial" pitchFamily="34" charset="0"/>
                <a:cs typeface="Arial" pitchFamily="34" charset="0"/>
              </a:rPr>
              <a:t> 2:</a:t>
            </a:r>
            <a:r>
              <a:rPr lang="en-US" sz="2400" b="1" u="sng" dirty="0" smtClean="0"/>
              <a:t>  </a:t>
            </a:r>
            <a:r>
              <a:rPr lang="en-IN" sz="2150" dirty="0" smtClean="0"/>
              <a:t>Children begin to use the correlates of prosody, semantics, and even syntactic cues.</a:t>
            </a:r>
          </a:p>
          <a:p>
            <a:pPr marR="45720">
              <a:lnSpc>
                <a:spcPct val="90000"/>
              </a:lnSpc>
              <a:spcBef>
                <a:spcPct val="20000"/>
              </a:spcBef>
              <a:buClr>
                <a:schemeClr val="accent3"/>
              </a:buClr>
              <a:buSzPct val="95000"/>
              <a:buFont typeface="Arial" pitchFamily="34" charset="0"/>
              <a:buChar char="•"/>
            </a:pPr>
            <a:r>
              <a:rPr lang="en-IN" sz="2150" dirty="0" smtClean="0"/>
              <a:t>Marked by rapid growth of lexicon</a:t>
            </a:r>
          </a:p>
          <a:p>
            <a:pPr marR="45720">
              <a:lnSpc>
                <a:spcPct val="90000"/>
              </a:lnSpc>
              <a:spcBef>
                <a:spcPct val="20000"/>
              </a:spcBef>
              <a:buClr>
                <a:schemeClr val="accent3"/>
              </a:buClr>
              <a:buSzPct val="95000"/>
              <a:buFont typeface="Arial" pitchFamily="34" charset="0"/>
              <a:buChar char="•"/>
            </a:pPr>
            <a:r>
              <a:rPr lang="en-US" sz="2150" dirty="0" smtClean="0"/>
              <a:t>Associative learning gives way to referral system.</a:t>
            </a:r>
            <a:endParaRPr lang="en-IN" sz="2150" dirty="0" smtClean="0"/>
          </a:p>
          <a:p>
            <a:pPr marR="45720">
              <a:lnSpc>
                <a:spcPct val="90000"/>
              </a:lnSpc>
              <a:spcBef>
                <a:spcPct val="20000"/>
              </a:spcBef>
              <a:buClr>
                <a:schemeClr val="accent3"/>
              </a:buClr>
              <a:buSzPct val="95000"/>
              <a:buFont typeface="Arial" pitchFamily="34" charset="0"/>
              <a:buChar char="•"/>
            </a:pPr>
            <a:r>
              <a:rPr lang="en-IN" sz="2150" dirty="0" smtClean="0"/>
              <a:t>. Language comprehension governed by semantics or pragmatics. Example.</a:t>
            </a:r>
          </a:p>
          <a:p>
            <a:pPr marR="45720" lvl="0">
              <a:lnSpc>
                <a:spcPct val="90000"/>
              </a:lnSpc>
              <a:spcBef>
                <a:spcPct val="20000"/>
              </a:spcBef>
              <a:buClr>
                <a:schemeClr val="accent3"/>
              </a:buClr>
              <a:buSzPct val="95000"/>
              <a:buFont typeface="Arial" pitchFamily="34" charset="0"/>
              <a:buChar char="•"/>
            </a:pPr>
            <a:r>
              <a:rPr lang="en-US" sz="2150" u="sng" dirty="0" smtClean="0">
                <a:latin typeface="Arial" pitchFamily="34" charset="0"/>
                <a:cs typeface="Arial" pitchFamily="34" charset="0"/>
              </a:rPr>
              <a:t>PHASE 3: </a:t>
            </a:r>
            <a:r>
              <a:rPr lang="en-US" sz="2150" dirty="0" smtClean="0">
                <a:latin typeface="Arial" pitchFamily="34" charset="0"/>
                <a:cs typeface="Arial" pitchFamily="34" charset="0"/>
              </a:rPr>
              <a:t> </a:t>
            </a:r>
            <a:r>
              <a:rPr lang="en-US" sz="2150" dirty="0" smtClean="0">
                <a:cs typeface="Arial" pitchFamily="34" charset="0"/>
              </a:rPr>
              <a:t>At the age of around 24 months the reliance on coalition of inputs fades away. </a:t>
            </a:r>
          </a:p>
          <a:p>
            <a:pPr marR="45720" lvl="0">
              <a:lnSpc>
                <a:spcPct val="90000"/>
              </a:lnSpc>
              <a:spcBef>
                <a:spcPct val="20000"/>
              </a:spcBef>
              <a:buClr>
                <a:schemeClr val="accent3"/>
              </a:buClr>
              <a:buSzPct val="95000"/>
              <a:buFont typeface="Arial" pitchFamily="34" charset="0"/>
              <a:buChar char="•"/>
            </a:pPr>
            <a:r>
              <a:rPr lang="en-US" sz="2150" dirty="0" smtClean="0">
                <a:cs typeface="Arial" pitchFamily="34" charset="0"/>
              </a:rPr>
              <a:t>As children become aware of more complex relations among objects and people they’ll need to discover more ways of communicating.</a:t>
            </a:r>
          </a:p>
          <a:p>
            <a:pPr marR="45720" lvl="0">
              <a:lnSpc>
                <a:spcPct val="90000"/>
              </a:lnSpc>
              <a:spcBef>
                <a:spcPct val="20000"/>
              </a:spcBef>
              <a:buClr>
                <a:schemeClr val="accent3"/>
              </a:buClr>
              <a:buSzPct val="95000"/>
              <a:buFont typeface="Arial" pitchFamily="34" charset="0"/>
              <a:buChar char="•"/>
            </a:pPr>
            <a:endParaRPr lang="en-US" sz="2150" dirty="0" smtClean="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019800"/>
          </a:xfrm>
        </p:spPr>
        <p:txBody>
          <a:bodyPr>
            <a:normAutofit/>
          </a:bodyPr>
          <a:lstStyle/>
          <a:p>
            <a:pPr algn="ctr"/>
            <a:r>
              <a:rPr lang="en-US" sz="3200" b="1" u="sng" dirty="0" smtClean="0"/>
              <a:t>AI and Language acquisition</a:t>
            </a:r>
          </a:p>
          <a:p>
            <a:pPr algn="l">
              <a:buFont typeface="Arial" pitchFamily="34" charset="0"/>
              <a:buChar char="•"/>
            </a:pPr>
            <a:endParaRPr lang="en-US" sz="2400" dirty="0" smtClean="0"/>
          </a:p>
          <a:p>
            <a:pPr algn="l"/>
            <a:r>
              <a:rPr lang="en-IN" sz="2400" dirty="0" smtClean="0"/>
              <a:t>As Leonard Bloom said</a:t>
            </a:r>
          </a:p>
          <a:p>
            <a:pPr algn="ctr"/>
            <a:r>
              <a:rPr lang="en-IN" sz="2400" i="1" dirty="0" smtClean="0"/>
              <a:t>“Language learning is doubtless the greatest intellectual feat any of us is ever required to perform”</a:t>
            </a:r>
          </a:p>
          <a:p>
            <a:pPr algn="l"/>
            <a:r>
              <a:rPr lang="en-US" sz="2400" dirty="0" smtClean="0"/>
              <a:t>The capability to learn First Language is therefore a challenging requirement and a litmus test for a truly intelligent system.</a:t>
            </a:r>
          </a:p>
          <a:p>
            <a:pPr algn="l"/>
            <a:endParaRPr lang="en-US" sz="2400" dirty="0" smtClean="0"/>
          </a:p>
          <a:p>
            <a:pPr algn="l"/>
            <a:r>
              <a:rPr lang="en-US" sz="2400" dirty="0" smtClean="0"/>
              <a:t>Significant amount of research has gone into this area and several models for learning language have been developed based on neural networks, computational models, and other connectionist approaches.</a:t>
            </a:r>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L="0" marR="45720" lvl="0" indent="0" defTabSz="914400" rtl="0" eaLnBrk="1" fontAlgn="auto" latinLnBrk="0" hangingPunct="1">
              <a:lnSpc>
                <a:spcPct val="9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019800"/>
          </a:xfrm>
        </p:spPr>
        <p:txBody>
          <a:bodyPr>
            <a:normAutofit/>
          </a:bodyPr>
          <a:lstStyle/>
          <a:p>
            <a:pPr algn="ctr"/>
            <a:r>
              <a:rPr lang="en-US" sz="3200" b="1" u="sng" dirty="0" smtClean="0"/>
              <a:t>AI and Language acquisition</a:t>
            </a:r>
          </a:p>
          <a:p>
            <a:pPr algn="l">
              <a:buFont typeface="Arial" pitchFamily="34" charset="0"/>
              <a:buChar char="•"/>
            </a:pPr>
            <a:endParaRPr lang="en-US" sz="2400" dirty="0" smtClean="0"/>
          </a:p>
          <a:p>
            <a:pPr algn="l"/>
            <a:r>
              <a:rPr lang="en-US" sz="2400" dirty="0" smtClean="0"/>
              <a:t>Some of the interesting and most promising work in this field has been done by researchers from </a:t>
            </a:r>
            <a:r>
              <a:rPr lang="en-IN" sz="2400" dirty="0" smtClean="0"/>
              <a:t>Institute of Cognitive Science and Technology  and Sony.</a:t>
            </a:r>
          </a:p>
          <a:p>
            <a:pPr algn="l"/>
            <a:endParaRPr lang="en-US" sz="2400" dirty="0" smtClean="0"/>
          </a:p>
          <a:p>
            <a:pPr algn="l"/>
            <a:r>
              <a:rPr lang="en-IN" sz="2400" dirty="0" smtClean="0"/>
              <a:t>They developed robots that  can evolve their own language, bypassing the limits of imposing human rule-based communication.</a:t>
            </a:r>
          </a:p>
          <a:p>
            <a:pPr algn="l"/>
            <a:endParaRPr lang="en-US" sz="2400" dirty="0" smtClean="0"/>
          </a:p>
          <a:p>
            <a:pPr algn="l"/>
            <a:r>
              <a:rPr lang="en-US" sz="2400" dirty="0" smtClean="0"/>
              <a:t>Two AIBOs develop their own language by agreeing upon a name when they see and unrecognized object.</a:t>
            </a:r>
            <a:r>
              <a:rPr lang="en-IN" sz="2400" dirty="0" smtClean="0"/>
              <a:t> </a:t>
            </a:r>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L="0" marR="45720" lvl="0" indent="0" defTabSz="914400" rtl="0" eaLnBrk="1" fontAlgn="auto" latinLnBrk="0" hangingPunct="1">
              <a:lnSpc>
                <a:spcPct val="9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019800"/>
          </a:xfrm>
        </p:spPr>
        <p:txBody>
          <a:bodyPr>
            <a:normAutofit/>
          </a:bodyPr>
          <a:lstStyle/>
          <a:p>
            <a:pPr algn="ctr"/>
            <a:r>
              <a:rPr lang="en-US" sz="3200" b="1" u="sng" dirty="0" smtClean="0"/>
              <a:t>AI and Language acquisition</a:t>
            </a:r>
          </a:p>
          <a:p>
            <a:pPr algn="l">
              <a:buFont typeface="Arial" pitchFamily="34" charset="0"/>
              <a:buChar char="•"/>
            </a:pPr>
            <a:endParaRPr lang="en-US" sz="2400" dirty="0" smtClean="0"/>
          </a:p>
          <a:p>
            <a:pPr algn="l"/>
            <a:endParaRPr lang="en-IN" sz="2400" dirty="0" smtClean="0"/>
          </a:p>
          <a:p>
            <a:pPr algn="l"/>
            <a:r>
              <a:rPr lang="en-IN" sz="2400" dirty="0" smtClean="0"/>
              <a:t>To ensure continuous learning process, the researchers instilled their robots with a sense of ‘curiosity. </a:t>
            </a:r>
          </a:p>
          <a:p>
            <a:pPr algn="l"/>
            <a:endParaRPr lang="en-IN" sz="2400" dirty="0" smtClean="0"/>
          </a:p>
          <a:p>
            <a:pPr algn="l"/>
            <a:r>
              <a:rPr lang="en-IN" sz="2400" dirty="0" smtClean="0"/>
              <a:t>The curiosity system, or ‘</a:t>
            </a:r>
            <a:r>
              <a:rPr lang="en-IN" sz="2400" dirty="0" err="1" smtClean="0"/>
              <a:t>metabrain</a:t>
            </a:r>
            <a:r>
              <a:rPr lang="en-IN" sz="2400" dirty="0" smtClean="0"/>
              <a:t>,’ continually forced the AIBOs to look for new and more challenging tasks, and to give up on activities that did not appear to lead anywhere.</a:t>
            </a:r>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L="0" marR="45720" lvl="0" indent="0" defTabSz="914400" rtl="0" eaLnBrk="1" fontAlgn="auto" latinLnBrk="0" hangingPunct="1">
              <a:lnSpc>
                <a:spcPct val="9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019800"/>
          </a:xfrm>
        </p:spPr>
        <p:txBody>
          <a:bodyPr>
            <a:normAutofit/>
          </a:bodyPr>
          <a:lstStyle/>
          <a:p>
            <a:pPr algn="ctr"/>
            <a:r>
              <a:rPr lang="en-US" sz="3200" b="1" u="sng" dirty="0" smtClean="0"/>
              <a:t>AI and Language acquisition</a:t>
            </a:r>
          </a:p>
          <a:p>
            <a:pPr algn="l">
              <a:buFont typeface="Arial" pitchFamily="34" charset="0"/>
              <a:buChar char="•"/>
            </a:pPr>
            <a:endParaRPr lang="en-US" sz="2400" dirty="0" smtClean="0"/>
          </a:p>
          <a:p>
            <a:pPr algn="l">
              <a:buFont typeface="Arial" pitchFamily="34" charset="0"/>
              <a:buChar char="•"/>
            </a:pPr>
            <a:r>
              <a:rPr lang="en-US" sz="2200" dirty="0" smtClean="0"/>
              <a:t>Another inspiring initiative in this field was taken by Brian </a:t>
            </a:r>
            <a:r>
              <a:rPr lang="en-US" sz="2200" dirty="0" err="1" smtClean="0"/>
              <a:t>MacWhinney</a:t>
            </a:r>
            <a:r>
              <a:rPr lang="en-US" sz="2200" dirty="0" smtClean="0"/>
              <a:t> </a:t>
            </a:r>
            <a:r>
              <a:rPr lang="en-IN" sz="2200" dirty="0" smtClean="0"/>
              <a:t>and Catherine Snow in the form of CHILDES(Child Language Data Exchange System), a repository for first language database.</a:t>
            </a:r>
          </a:p>
          <a:p>
            <a:pPr algn="l">
              <a:buFont typeface="Arial" pitchFamily="34" charset="0"/>
              <a:buChar char="•"/>
            </a:pPr>
            <a:endParaRPr lang="en-US" sz="2200" dirty="0" smtClean="0"/>
          </a:p>
          <a:p>
            <a:pPr algn="l">
              <a:buFont typeface="Arial" pitchFamily="34" charset="0"/>
              <a:buChar char="•"/>
            </a:pPr>
            <a:r>
              <a:rPr lang="en-US" sz="2200" dirty="0" smtClean="0"/>
              <a:t>Now merged with </a:t>
            </a:r>
            <a:r>
              <a:rPr lang="en-US" sz="2200" dirty="0" err="1" smtClean="0"/>
              <a:t>TalkBank</a:t>
            </a:r>
            <a:r>
              <a:rPr lang="en-US" sz="2200" dirty="0" smtClean="0"/>
              <a:t> and also includes the data </a:t>
            </a:r>
            <a:r>
              <a:rPr lang="en-IN" sz="2200" dirty="0" smtClean="0"/>
              <a:t>from aphasics, second language acquisition, conversation analysis, and classroom language learning</a:t>
            </a:r>
          </a:p>
          <a:p>
            <a:pPr algn="l">
              <a:buFont typeface="Arial" pitchFamily="34" charset="0"/>
              <a:buChar char="•"/>
            </a:pPr>
            <a:endParaRPr lang="en-US" sz="2200" dirty="0" smtClean="0"/>
          </a:p>
          <a:p>
            <a:pPr algn="l">
              <a:buFont typeface="Arial" pitchFamily="34" charset="0"/>
              <a:buChar char="•"/>
            </a:pPr>
            <a:r>
              <a:rPr lang="en-US" sz="2200" dirty="0" smtClean="0"/>
              <a:t>Since long played a vital role in encouraging study and research in this field.</a:t>
            </a:r>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L="0" marR="45720" lvl="0" indent="0" defTabSz="914400" rtl="0" eaLnBrk="1" fontAlgn="auto" latinLnBrk="0" hangingPunct="1">
              <a:lnSpc>
                <a:spcPct val="9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019800"/>
          </a:xfrm>
        </p:spPr>
        <p:txBody>
          <a:bodyPr>
            <a:normAutofit/>
          </a:bodyPr>
          <a:lstStyle/>
          <a:p>
            <a:pPr algn="ctr"/>
            <a:r>
              <a:rPr lang="en-US" sz="3200" b="1" u="sng" dirty="0" smtClean="0"/>
              <a:t>References</a:t>
            </a:r>
            <a:endParaRPr lang="en-US" sz="3200" b="1" u="sng" dirty="0" smtClean="0"/>
          </a:p>
          <a:p>
            <a:pPr algn="l">
              <a:buFont typeface="Arial" pitchFamily="34" charset="0"/>
              <a:buChar char="•"/>
            </a:pPr>
            <a:endParaRPr lang="en-IN" sz="1600" dirty="0" smtClean="0"/>
          </a:p>
          <a:p>
            <a:pPr algn="l">
              <a:buFont typeface="Arial" pitchFamily="34" charset="0"/>
              <a:buChar char="•"/>
            </a:pPr>
            <a:r>
              <a:rPr lang="en-IN" sz="1600" dirty="0" err="1" smtClean="0"/>
              <a:t>MacWhinney</a:t>
            </a:r>
            <a:r>
              <a:rPr lang="en-IN" sz="1600" dirty="0" smtClean="0"/>
              <a:t>, B. (2005) </a:t>
            </a:r>
            <a:r>
              <a:rPr lang="en-IN" sz="1600" dirty="0" smtClean="0">
                <a:hlinkClick r:id="rId2" action="ppaction://hlinkfile"/>
              </a:rPr>
              <a:t>Language evolution and human development</a:t>
            </a:r>
            <a:r>
              <a:rPr lang="en-IN" sz="1600" dirty="0" smtClean="0"/>
              <a:t>. In </a:t>
            </a:r>
            <a:r>
              <a:rPr lang="en-IN" sz="1600" dirty="0" err="1" smtClean="0"/>
              <a:t>Bjorklund</a:t>
            </a:r>
            <a:r>
              <a:rPr lang="en-IN" sz="1600" dirty="0" smtClean="0"/>
              <a:t>, D. &amp; </a:t>
            </a:r>
            <a:r>
              <a:rPr lang="en-IN" sz="1600" dirty="0" err="1" smtClean="0"/>
              <a:t>Pellegrini</a:t>
            </a:r>
            <a:r>
              <a:rPr lang="en-IN" sz="1600" dirty="0" smtClean="0"/>
              <a:t>, A. Origins of the Social Mind: Evolutionary Psychology and Child Development (pp. 383-410). New York: Guilford</a:t>
            </a:r>
            <a:r>
              <a:rPr lang="en-IN" sz="1600" dirty="0" smtClean="0"/>
              <a:t>.</a:t>
            </a:r>
          </a:p>
          <a:p>
            <a:pPr algn="l">
              <a:buFont typeface="Arial" pitchFamily="34" charset="0"/>
              <a:buChar char="•"/>
            </a:pPr>
            <a:endParaRPr lang="en-US" sz="1600" dirty="0" smtClean="0"/>
          </a:p>
          <a:p>
            <a:pPr algn="l">
              <a:buFont typeface="Arial" pitchFamily="34" charset="0"/>
              <a:buChar char="•"/>
            </a:pPr>
            <a:r>
              <a:rPr lang="en-IN" sz="1600" dirty="0" err="1" smtClean="0"/>
              <a:t>MacWhinney</a:t>
            </a:r>
            <a:r>
              <a:rPr lang="en-IN" sz="1600" dirty="0" smtClean="0"/>
              <a:t>, B. (2002) </a:t>
            </a:r>
            <a:r>
              <a:rPr lang="en-IN" sz="1600" dirty="0" smtClean="0">
                <a:hlinkClick r:id="rId3" action="ppaction://hlinkfile"/>
              </a:rPr>
              <a:t>Language emergence</a:t>
            </a:r>
            <a:r>
              <a:rPr lang="en-IN" sz="1600" dirty="0" smtClean="0"/>
              <a:t>. In </a:t>
            </a:r>
            <a:r>
              <a:rPr lang="en-IN" sz="1600" dirty="0" err="1" smtClean="0"/>
              <a:t>Burmeister</a:t>
            </a:r>
            <a:r>
              <a:rPr lang="en-IN" sz="1600" dirty="0" smtClean="0"/>
              <a:t>, P., </a:t>
            </a:r>
            <a:r>
              <a:rPr lang="en-IN" sz="1600" dirty="0" err="1" smtClean="0"/>
              <a:t>Piske</a:t>
            </a:r>
            <a:r>
              <a:rPr lang="en-IN" sz="1600" dirty="0" smtClean="0"/>
              <a:t>, T., and Rohde, A.(Eds.) </a:t>
            </a:r>
            <a:r>
              <a:rPr lang="en-IN" sz="1600" i="1" dirty="0" smtClean="0"/>
              <a:t>An integrated view of language development - Papers in </a:t>
            </a:r>
            <a:r>
              <a:rPr lang="en-IN" sz="1600" i="1" dirty="0" err="1" smtClean="0"/>
              <a:t>honor</a:t>
            </a:r>
            <a:r>
              <a:rPr lang="en-IN" sz="1600" i="1" dirty="0" smtClean="0"/>
              <a:t> of Henning </a:t>
            </a:r>
            <a:r>
              <a:rPr lang="en-IN" sz="1600" i="1" dirty="0" err="1" smtClean="0"/>
              <a:t>Wode</a:t>
            </a:r>
            <a:r>
              <a:rPr lang="en-IN" sz="1600" dirty="0" smtClean="0"/>
              <a:t>. pp. 17-42. Trier: </a:t>
            </a:r>
            <a:r>
              <a:rPr lang="en-IN" sz="1600" dirty="0" err="1" smtClean="0"/>
              <a:t>Wissenshaftliche</a:t>
            </a:r>
            <a:r>
              <a:rPr lang="en-IN" sz="1600" dirty="0" smtClean="0"/>
              <a:t> </a:t>
            </a:r>
            <a:r>
              <a:rPr lang="en-IN" sz="1600" dirty="0" err="1" smtClean="0"/>
              <a:t>Verlag</a:t>
            </a:r>
            <a:endParaRPr lang="en-IN" sz="1600" dirty="0" smtClean="0"/>
          </a:p>
          <a:p>
            <a:pPr algn="l">
              <a:buFont typeface="Arial" pitchFamily="34" charset="0"/>
              <a:buChar char="•"/>
            </a:pPr>
            <a:endParaRPr lang="en-US" sz="1600" dirty="0" smtClean="0"/>
          </a:p>
          <a:p>
            <a:pPr algn="l">
              <a:buFont typeface="Arial" pitchFamily="34" charset="0"/>
              <a:buChar char="•"/>
            </a:pPr>
            <a:r>
              <a:rPr lang="en-IN" sz="1600" dirty="0" err="1" smtClean="0"/>
              <a:t>MacWhinney</a:t>
            </a:r>
            <a:r>
              <a:rPr lang="en-IN" sz="1600" dirty="0" smtClean="0"/>
              <a:t>, B. (2007). </a:t>
            </a:r>
            <a:r>
              <a:rPr lang="en-IN" sz="1600" dirty="0" smtClean="0">
                <a:hlinkClick r:id="rId4" action="ppaction://hlinkfile"/>
              </a:rPr>
              <a:t>The </a:t>
            </a:r>
            <a:r>
              <a:rPr lang="en-IN" sz="1600" dirty="0" err="1" smtClean="0">
                <a:hlinkClick r:id="rId4" action="ppaction://hlinkfile"/>
              </a:rPr>
              <a:t>TalkBank</a:t>
            </a:r>
            <a:r>
              <a:rPr lang="en-IN" sz="1600" dirty="0" smtClean="0">
                <a:hlinkClick r:id="rId4" action="ppaction://hlinkfile"/>
              </a:rPr>
              <a:t> Project</a:t>
            </a:r>
            <a:r>
              <a:rPr lang="en-IN" sz="1600" dirty="0" smtClean="0"/>
              <a:t>. In Beal, J., Corrigan, K. &amp; </a:t>
            </a:r>
            <a:r>
              <a:rPr lang="en-IN" sz="1600" dirty="0" err="1" smtClean="0"/>
              <a:t>Moisl</a:t>
            </a:r>
            <a:r>
              <a:rPr lang="en-IN" sz="1600" dirty="0" smtClean="0"/>
              <a:t>, L. Creating and Digitizing Language Corpora: Synchronic Databases, Vol.1. </a:t>
            </a:r>
            <a:r>
              <a:rPr lang="en-IN" sz="1600" dirty="0" err="1" smtClean="0"/>
              <a:t>Houndmills</a:t>
            </a:r>
            <a:r>
              <a:rPr lang="en-IN" sz="1600" dirty="0" smtClean="0"/>
              <a:t>, Basingstoke, Hampshire, Palgrave-Macmillan</a:t>
            </a:r>
            <a:r>
              <a:rPr lang="en-IN" sz="1600" dirty="0" smtClean="0"/>
              <a:t>.</a:t>
            </a:r>
          </a:p>
          <a:p>
            <a:pPr algn="l">
              <a:buFont typeface="Arial" pitchFamily="34" charset="0"/>
              <a:buChar char="•"/>
            </a:pPr>
            <a:endParaRPr lang="en-US" sz="1600" dirty="0" smtClean="0"/>
          </a:p>
          <a:p>
            <a:pPr algn="l">
              <a:buFont typeface="Arial" pitchFamily="34" charset="0"/>
              <a:buChar char="•"/>
            </a:pPr>
            <a:r>
              <a:rPr lang="en-US" sz="1600" dirty="0" smtClean="0"/>
              <a:t>L</a:t>
            </a:r>
            <a:r>
              <a:rPr lang="en-IN" sz="1600" dirty="0" err="1" smtClean="0"/>
              <a:t>uc</a:t>
            </a:r>
            <a:r>
              <a:rPr lang="en-IN" sz="1600" dirty="0" smtClean="0"/>
              <a:t> Steels ,  Frederic Kaplan (2001) </a:t>
            </a:r>
            <a:r>
              <a:rPr lang="en-IN" sz="1600" b="1" dirty="0" smtClean="0"/>
              <a:t>AIBO's first words. The social learning of language and meaning</a:t>
            </a:r>
          </a:p>
          <a:p>
            <a:pPr algn="l">
              <a:buFont typeface="Arial" pitchFamily="34" charset="0"/>
              <a:buChar char="•"/>
            </a:pPr>
            <a:endParaRPr lang="en-US" sz="1600" b="1" dirty="0" smtClean="0"/>
          </a:p>
          <a:p>
            <a:pPr algn="l">
              <a:buFont typeface="Arial" pitchFamily="34" charset="0"/>
              <a:buChar char="•"/>
            </a:pPr>
            <a:r>
              <a:rPr lang="en-IN" sz="1600" dirty="0" err="1" smtClean="0"/>
              <a:t>Golinkoff</a:t>
            </a:r>
            <a:r>
              <a:rPr lang="en-IN" sz="1600" dirty="0" smtClean="0"/>
              <a:t>, R. M., &amp; Hirsh-</a:t>
            </a:r>
            <a:r>
              <a:rPr lang="en-IN" sz="1600" dirty="0" err="1" smtClean="0"/>
              <a:t>Pasek</a:t>
            </a:r>
            <a:r>
              <a:rPr lang="en-IN" sz="1600" dirty="0" smtClean="0"/>
              <a:t>, K. (2006). The </a:t>
            </a:r>
            <a:r>
              <a:rPr lang="en-IN" sz="1600" dirty="0" err="1" smtClean="0"/>
              <a:t>emergentist</a:t>
            </a:r>
            <a:r>
              <a:rPr lang="en-IN" sz="1600" dirty="0" smtClean="0"/>
              <a:t> coalition model of word learning in children has implications for language in aging.</a:t>
            </a:r>
            <a:endParaRPr lang="en-IN" sz="1600" b="1" dirty="0" smtClean="0"/>
          </a:p>
          <a:p>
            <a:pPr algn="l">
              <a:buFont typeface="Arial" pitchFamily="34" charset="0"/>
              <a:buChar char="•"/>
            </a:pPr>
            <a:endParaRPr lang="en-US" sz="1600" dirty="0" smtClean="0"/>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L="0" marR="45720" lvl="0" indent="0" defTabSz="914400" rtl="0" eaLnBrk="1" fontAlgn="auto" latinLnBrk="0" hangingPunct="1">
              <a:lnSpc>
                <a:spcPct val="9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019800"/>
          </a:xfrm>
        </p:spPr>
        <p:txBody>
          <a:bodyPr>
            <a:normAutofit/>
          </a:bodyPr>
          <a:lstStyle/>
          <a:p>
            <a:pPr algn="ctr"/>
            <a:r>
              <a:rPr lang="en-US" sz="3200" b="1" u="sng" dirty="0" smtClean="0"/>
              <a:t>References</a:t>
            </a:r>
          </a:p>
          <a:p>
            <a:pPr algn="l">
              <a:buFont typeface="Arial" pitchFamily="34" charset="0"/>
              <a:buChar char="•"/>
            </a:pPr>
            <a:endParaRPr lang="en-IN" sz="1600" dirty="0" smtClean="0"/>
          </a:p>
          <a:p>
            <a:pPr algn="l">
              <a:buFont typeface="Arial" pitchFamily="34" charset="0"/>
              <a:buChar char="•"/>
            </a:pPr>
            <a:r>
              <a:rPr lang="en-IN" sz="1600" dirty="0" smtClean="0"/>
              <a:t>A </a:t>
            </a:r>
            <a:r>
              <a:rPr lang="en-IN" sz="1600" dirty="0" smtClean="0"/>
              <a:t>report on EMERGENTISM by William O’Grady published in </a:t>
            </a:r>
            <a:r>
              <a:rPr lang="en-IN" sz="1600" i="1" dirty="0" smtClean="0"/>
              <a:t>Cambridge </a:t>
            </a:r>
            <a:r>
              <a:rPr lang="en-IN" sz="1600" i="1" dirty="0" err="1" smtClean="0"/>
              <a:t>Encyclopedia</a:t>
            </a:r>
            <a:r>
              <a:rPr lang="en-IN" sz="1600" i="1" dirty="0" smtClean="0"/>
              <a:t> of Language Sciences</a:t>
            </a:r>
          </a:p>
          <a:p>
            <a:pPr algn="l">
              <a:buFont typeface="Arial" pitchFamily="34" charset="0"/>
              <a:buChar char="•"/>
            </a:pPr>
            <a:endParaRPr lang="en-US" sz="1600" i="1" dirty="0" smtClean="0"/>
          </a:p>
          <a:p>
            <a:pPr algn="l">
              <a:buFont typeface="Arial" pitchFamily="34" charset="0"/>
              <a:buChar char="•"/>
            </a:pPr>
            <a:r>
              <a:rPr lang="en-IN" sz="1600" dirty="0" smtClean="0"/>
              <a:t>Theories of Child Language Acquisition </a:t>
            </a:r>
            <a:r>
              <a:rPr lang="en-IN" sz="1600" u="sng" dirty="0" smtClean="0">
                <a:hlinkClick r:id="rId2"/>
              </a:rPr>
              <a:t>http</a:t>
            </a:r>
            <a:r>
              <a:rPr lang="en-IN" sz="1600" u="sng" dirty="0" smtClean="0">
                <a:hlinkClick r:id="rId2"/>
              </a:rPr>
              <a:t>://cobcenglang.homestead.com/CLA/CLA_theories.doc</a:t>
            </a:r>
            <a:r>
              <a:rPr lang="en-IN" sz="1600" dirty="0" smtClean="0"/>
              <a:t>.</a:t>
            </a:r>
          </a:p>
          <a:p>
            <a:pPr algn="l">
              <a:buFont typeface="Arial" pitchFamily="34" charset="0"/>
              <a:buChar char="•"/>
            </a:pPr>
            <a:endParaRPr lang="en-US" sz="1600" dirty="0" smtClean="0"/>
          </a:p>
          <a:p>
            <a:pPr algn="l">
              <a:buFont typeface="Arial" pitchFamily="34" charset="0"/>
              <a:buChar char="•"/>
            </a:pPr>
            <a:r>
              <a:rPr lang="en-IN" sz="1600" dirty="0" smtClean="0"/>
              <a:t>Wiki link on Language Acquisition </a:t>
            </a:r>
            <a:r>
              <a:rPr lang="en-IN" sz="1600" dirty="0" smtClean="0">
                <a:hlinkClick r:id="rId3"/>
              </a:rPr>
              <a:t>(</a:t>
            </a:r>
            <a:r>
              <a:rPr lang="en-IN" sz="1600" dirty="0" smtClean="0">
                <a:hlinkClick r:id="rId3"/>
              </a:rPr>
              <a:t>http</a:t>
            </a:r>
            <a:r>
              <a:rPr lang="en-IN" sz="1600" dirty="0" smtClean="0">
                <a:hlinkClick r:id="rId3"/>
              </a:rPr>
              <a:t>://</a:t>
            </a:r>
            <a:r>
              <a:rPr lang="en-IN" sz="1600" dirty="0" smtClean="0">
                <a:hlinkClick r:id="rId3"/>
              </a:rPr>
              <a:t>en.wikipedia.org/wiki/Language_acquisition</a:t>
            </a:r>
            <a:r>
              <a:rPr lang="en-IN" sz="1600" dirty="0" smtClean="0"/>
              <a:t>)</a:t>
            </a:r>
          </a:p>
          <a:p>
            <a:pPr algn="l">
              <a:buFont typeface="Arial" pitchFamily="34" charset="0"/>
              <a:buChar char="•"/>
            </a:pPr>
            <a:endParaRPr lang="en-US" sz="1600" dirty="0" smtClean="0"/>
          </a:p>
          <a:p>
            <a:pPr algn="l">
              <a:buFont typeface="Arial" pitchFamily="34" charset="0"/>
              <a:buChar char="•"/>
            </a:pPr>
            <a:r>
              <a:rPr lang="en-US" sz="1600" dirty="0" smtClean="0"/>
              <a:t>Lectures from Timothy Mason’s Site</a:t>
            </a:r>
          </a:p>
          <a:p>
            <a:pPr algn="l">
              <a:buFont typeface="Arial" pitchFamily="34" charset="0"/>
              <a:buChar char="•"/>
            </a:pPr>
            <a:r>
              <a:rPr lang="en-IN" sz="1600" dirty="0" smtClean="0">
                <a:hlinkClick r:id="rId4"/>
              </a:rPr>
              <a:t>(</a:t>
            </a:r>
            <a:r>
              <a:rPr lang="en-IN" sz="1600" dirty="0" smtClean="0">
                <a:hlinkClick r:id="rId4"/>
              </a:rPr>
              <a:t>http</a:t>
            </a:r>
            <a:r>
              <a:rPr lang="en-IN" sz="1600" dirty="0" smtClean="0">
                <a:hlinkClick r:id="rId4"/>
              </a:rPr>
              <a:t>://www.timothyjpmason.com/WebPages/LangTeach/Licence/CM/OldLectures</a:t>
            </a:r>
            <a:r>
              <a:rPr lang="en-IN" sz="1600" dirty="0" smtClean="0">
                <a:hlinkClick r:id="rId4"/>
              </a:rPr>
              <a:t>/</a:t>
            </a:r>
            <a:r>
              <a:rPr lang="en-IN" sz="1600" dirty="0" smtClean="0"/>
              <a:t>)</a:t>
            </a:r>
          </a:p>
          <a:p>
            <a:pPr algn="l">
              <a:buFont typeface="Arial" pitchFamily="34" charset="0"/>
              <a:buChar char="•"/>
            </a:pPr>
            <a:endParaRPr lang="en-US" sz="1600" dirty="0" smtClean="0"/>
          </a:p>
          <a:p>
            <a:pPr algn="l">
              <a:buFont typeface="Arial" pitchFamily="34" charset="0"/>
              <a:buChar char="•"/>
            </a:pPr>
            <a:r>
              <a:rPr lang="en-US" sz="1600" dirty="0" smtClean="0"/>
              <a:t>Lecture notes on “Basic Course on Psychology” HS 303</a:t>
            </a:r>
          </a:p>
          <a:p>
            <a:pPr algn="l">
              <a:buFont typeface="Arial" pitchFamily="34" charset="0"/>
              <a:buChar char="•"/>
            </a:pPr>
            <a:endParaRPr lang="en-US" sz="1600" dirty="0" smtClean="0"/>
          </a:p>
          <a:p>
            <a:pPr algn="l">
              <a:buFont typeface="Arial" pitchFamily="34" charset="0"/>
              <a:buChar char="•"/>
            </a:pPr>
            <a:r>
              <a:rPr lang="en-US" sz="1600" dirty="0" smtClean="0"/>
              <a:t>Some other resources on internet. </a:t>
            </a:r>
            <a:endParaRPr lang="en-US" sz="1600" dirty="0" smtClean="0"/>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L="0" marR="45720" lvl="0" indent="0" defTabSz="914400" rtl="0" eaLnBrk="1" fontAlgn="auto" latinLnBrk="0" hangingPunct="1">
              <a:lnSpc>
                <a:spcPct val="9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endParaRPr lang="en-US" sz="6500" dirty="0" smtClean="0"/>
          </a:p>
          <a:p>
            <a:pPr algn="ctr"/>
            <a:endParaRPr lang="en-US" sz="6000" dirty="0" smtClean="0"/>
          </a:p>
          <a:p>
            <a:pPr algn="ctr"/>
            <a:r>
              <a:rPr lang="en-US" sz="5000" dirty="0" smtClean="0"/>
              <a:t>THANKS!!</a:t>
            </a:r>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L="0" marR="45720" lvl="0" indent="0" defTabSz="914400" rtl="0" eaLnBrk="1" fontAlgn="auto" latinLnBrk="0" hangingPunct="1">
              <a:lnSpc>
                <a:spcPct val="9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l">
              <a:buFont typeface="Arial" pitchFamily="34" charset="0"/>
              <a:buChar char="•"/>
            </a:pPr>
            <a:endParaRPr lang="en-IN" dirty="0" smtClean="0"/>
          </a:p>
          <a:p>
            <a:pPr algn="l">
              <a:buFont typeface="Arial" pitchFamily="34" charset="0"/>
              <a:buChar char="•"/>
            </a:pPr>
            <a:endParaRPr lang="en-US" dirty="0" smtClean="0"/>
          </a:p>
          <a:p>
            <a:pPr algn="l">
              <a:buFont typeface="Arial" pitchFamily="34" charset="0"/>
              <a:buChar char="•"/>
            </a:pPr>
            <a:endParaRPr lang="en-US" dirty="0" smtClean="0"/>
          </a:p>
          <a:p>
            <a:pPr algn="l">
              <a:buFont typeface="Arial" pitchFamily="34" charset="0"/>
              <a:buChar char="•"/>
            </a:pPr>
            <a:endParaRPr lang="en-IN" dirty="0" smtClean="0"/>
          </a:p>
          <a:p>
            <a:pPr algn="l"/>
            <a:r>
              <a:rPr lang="en-IN" dirty="0" smtClean="0"/>
              <a:t>“Language learning is doubtless the greatest intellectual feat any of us is ever required to perform”</a:t>
            </a:r>
          </a:p>
          <a:p>
            <a:pPr lvl="5" algn="l"/>
            <a:endParaRPr lang="en-IN" dirty="0" smtClean="0"/>
          </a:p>
          <a:p>
            <a:pPr lvl="8" algn="l"/>
            <a:r>
              <a:rPr lang="en-IN" sz="2000" dirty="0" smtClean="0"/>
              <a:t>	--Leonard Bloomfield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200" u="sng" dirty="0" smtClean="0"/>
              <a:t>How is Language Structured</a:t>
            </a:r>
          </a:p>
          <a:p>
            <a:pPr algn="ctr"/>
            <a:r>
              <a:rPr lang="en-US" sz="3200" u="sng" dirty="0" smtClean="0"/>
              <a:t>(in the Human Brain)</a:t>
            </a:r>
          </a:p>
          <a:p>
            <a:pPr algn="l"/>
            <a:endParaRPr lang="en-US" dirty="0" smtClean="0"/>
          </a:p>
          <a:p>
            <a:pPr algn="l">
              <a:buFont typeface="Arial" pitchFamily="34" charset="0"/>
              <a:buChar char="•"/>
            </a:pPr>
            <a:r>
              <a:rPr lang="en-US" dirty="0" smtClean="0"/>
              <a:t>The basic elements of Language are:</a:t>
            </a:r>
          </a:p>
          <a:p>
            <a:pPr marL="514350" indent="-514350" algn="l">
              <a:buFont typeface="+mj-lt"/>
              <a:buAutoNum type="arabicPeriod"/>
            </a:pPr>
            <a:r>
              <a:rPr lang="en-US" b="1" i="1" dirty="0" smtClean="0"/>
              <a:t>Syntax- </a:t>
            </a:r>
            <a:r>
              <a:rPr lang="en-US" dirty="0" smtClean="0"/>
              <a:t>Set of rules and principles for constructing sentences</a:t>
            </a:r>
            <a:endParaRPr lang="en-US" b="1" i="1" dirty="0" smtClean="0"/>
          </a:p>
          <a:p>
            <a:pPr marL="514350" indent="-514350" algn="l">
              <a:buFont typeface="+mj-lt"/>
              <a:buAutoNum type="arabicPeriod"/>
            </a:pPr>
            <a:r>
              <a:rPr lang="en-US" b="1" i="1" dirty="0" smtClean="0"/>
              <a:t>Semantics-</a:t>
            </a:r>
            <a:r>
              <a:rPr lang="en-US" dirty="0" smtClean="0"/>
              <a:t> Study of meaning of sentences.</a:t>
            </a:r>
            <a:endParaRPr lang="en-US" b="1" i="1" dirty="0" smtClean="0"/>
          </a:p>
          <a:p>
            <a:pPr marL="514350" indent="-514350" algn="l">
              <a:buFont typeface="+mj-lt"/>
              <a:buAutoNum type="arabicPeriod"/>
            </a:pPr>
            <a:r>
              <a:rPr lang="en-US" b="1" i="1" dirty="0" smtClean="0"/>
              <a:t>Pragmatics-</a:t>
            </a:r>
            <a:r>
              <a:rPr lang="en-IN" dirty="0" smtClean="0"/>
              <a:t> Studies the ways in which context contributes to meaning</a:t>
            </a:r>
            <a:endParaRPr lang="en-US" b="1" i="1" dirty="0" smtClean="0"/>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L="0" marR="45720" lvl="0" indent="0" defTabSz="914400" rtl="0" eaLnBrk="1" fontAlgn="auto" latinLnBrk="0" hangingPunct="1">
              <a:lnSpc>
                <a:spcPct val="9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3200" dirty="0" smtClean="0"/>
              <a:t>Language Elements</a:t>
            </a:r>
          </a:p>
          <a:p>
            <a:pPr algn="l">
              <a:buFont typeface="Arial" pitchFamily="34" charset="0"/>
              <a:buChar char="•"/>
            </a:pPr>
            <a:endParaRPr lang="en-US" sz="2400" dirty="0" smtClean="0"/>
          </a:p>
          <a:p>
            <a:pPr algn="l">
              <a:lnSpc>
                <a:spcPct val="90000"/>
              </a:lnSpc>
              <a:buFont typeface="Arial" pitchFamily="34" charset="0"/>
              <a:buChar char="•"/>
            </a:pPr>
            <a:r>
              <a:rPr lang="en-US" sz="2400" dirty="0" smtClean="0"/>
              <a:t>Phones -  speech sounds (produced)</a:t>
            </a:r>
          </a:p>
          <a:p>
            <a:pPr algn="l">
              <a:lnSpc>
                <a:spcPct val="90000"/>
              </a:lnSpc>
              <a:buFont typeface="Arial" pitchFamily="34" charset="0"/>
              <a:buChar char="•"/>
            </a:pPr>
            <a:endParaRPr lang="en-US" sz="2400" dirty="0" smtClean="0"/>
          </a:p>
          <a:p>
            <a:pPr algn="l">
              <a:lnSpc>
                <a:spcPct val="90000"/>
              </a:lnSpc>
              <a:buFont typeface="Arial" pitchFamily="34" charset="0"/>
              <a:buChar char="•"/>
            </a:pPr>
            <a:r>
              <a:rPr lang="en-US" sz="2400" dirty="0" smtClean="0"/>
              <a:t>Phonemes –  mental representation  phones that are categorized </a:t>
            </a:r>
          </a:p>
          <a:p>
            <a:pPr algn="l">
              <a:lnSpc>
                <a:spcPct val="90000"/>
              </a:lnSpc>
              <a:buFont typeface="Arial" pitchFamily="34" charset="0"/>
              <a:buChar char="•"/>
            </a:pPr>
            <a:endParaRPr lang="en-US" sz="2400" dirty="0" smtClean="0"/>
          </a:p>
          <a:p>
            <a:pPr algn="l">
              <a:lnSpc>
                <a:spcPct val="90000"/>
              </a:lnSpc>
              <a:buFont typeface="Arial" pitchFamily="34" charset="0"/>
              <a:buChar char="•"/>
            </a:pPr>
            <a:r>
              <a:rPr lang="en-US" sz="2400" dirty="0" smtClean="0"/>
              <a:t>Syllables - smallest unit of speech perception</a:t>
            </a:r>
          </a:p>
          <a:p>
            <a:pPr algn="l">
              <a:lnSpc>
                <a:spcPct val="90000"/>
              </a:lnSpc>
              <a:buFont typeface="Arial" pitchFamily="34" charset="0"/>
              <a:buChar char="•"/>
            </a:pPr>
            <a:endParaRPr lang="en-US" sz="2400" dirty="0" smtClean="0"/>
          </a:p>
          <a:p>
            <a:pPr algn="l">
              <a:lnSpc>
                <a:spcPct val="90000"/>
              </a:lnSpc>
              <a:buFont typeface="Arial" pitchFamily="34" charset="0"/>
              <a:buChar char="•"/>
            </a:pPr>
            <a:r>
              <a:rPr lang="en-US" sz="2400" dirty="0" smtClean="0"/>
              <a:t>Morphemes - smallest unit of meaning  </a:t>
            </a:r>
          </a:p>
          <a:p>
            <a:pPr algn="l">
              <a:lnSpc>
                <a:spcPct val="90000"/>
              </a:lnSpc>
              <a:buFont typeface="Arial" pitchFamily="34" charset="0"/>
              <a:buChar char="•"/>
            </a:pPr>
            <a:endParaRPr lang="en-US" sz="2400" dirty="0" smtClean="0"/>
          </a:p>
          <a:p>
            <a:pPr algn="l">
              <a:buFont typeface="Arial" pitchFamily="34" charset="0"/>
              <a:buChar char="•"/>
            </a:pPr>
            <a:endParaRPr lang="en-US" sz="2400" dirty="0" smtClean="0"/>
          </a:p>
        </p:txBody>
      </p:sp>
      <p:sp>
        <p:nvSpPr>
          <p:cNvPr id="4" name="Rectangle 3"/>
          <p:cNvSpPr txBox="1">
            <a:spLocks noChangeArrowheads="1"/>
          </p:cNvSpPr>
          <p:nvPr/>
        </p:nvSpPr>
        <p:spPr>
          <a:xfrm>
            <a:off x="457200" y="1600200"/>
            <a:ext cx="8229600" cy="4525963"/>
          </a:xfrm>
          <a:prstGeom prst="rect">
            <a:avLst/>
          </a:prstGeom>
        </p:spPr>
        <p:txBody>
          <a:bodyPr vert="horz" lIns="0" rIns="18288">
            <a:normAutofit/>
          </a:bodyPr>
          <a:lstStyle/>
          <a:p>
            <a:pPr marL="0" marR="45720" lvl="0" indent="0" defTabSz="914400" rtl="0" eaLnBrk="1" fontAlgn="auto" latinLnBrk="0" hangingPunct="1">
              <a:lnSpc>
                <a:spcPct val="90000"/>
              </a:lnSpc>
              <a:spcBef>
                <a:spcPct val="20000"/>
              </a:spcBef>
              <a:spcAft>
                <a:spcPts val="0"/>
              </a:spcAft>
              <a:buClr>
                <a:schemeClr val="accent3"/>
              </a:buClr>
              <a:buSzPct val="95000"/>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endParaRPr lang="en-US" u="sng" dirty="0" smtClean="0"/>
          </a:p>
          <a:p>
            <a:pPr algn="ctr"/>
            <a:r>
              <a:rPr lang="en-US" sz="2800" u="sng" dirty="0" smtClean="0"/>
              <a:t>Stages of language acquisition</a:t>
            </a:r>
          </a:p>
          <a:p>
            <a:pPr algn="ctr"/>
            <a:endParaRPr lang="en-US" dirty="0" smtClean="0"/>
          </a:p>
          <a:p>
            <a:pPr algn="l">
              <a:buFont typeface="Arial" pitchFamily="34" charset="0"/>
              <a:buChar char="•"/>
            </a:pPr>
            <a:r>
              <a:rPr lang="en-US" dirty="0" smtClean="0"/>
              <a:t>There are five basic stages of language acquisition: </a:t>
            </a:r>
          </a:p>
          <a:p>
            <a:pPr algn="l">
              <a:buFont typeface="Arial" pitchFamily="34" charset="0"/>
              <a:buChar char="•"/>
            </a:pPr>
            <a:endParaRPr lang="en-US" dirty="0" smtClean="0"/>
          </a:p>
          <a:p>
            <a:pPr algn="l">
              <a:buFont typeface="Arial" pitchFamily="34" charset="0"/>
              <a:buChar char="•"/>
            </a:pPr>
            <a:r>
              <a:rPr lang="en-US" u="sng" dirty="0" smtClean="0"/>
              <a:t>Cooing</a:t>
            </a:r>
          </a:p>
          <a:p>
            <a:pPr algn="l">
              <a:buFont typeface="Arial" pitchFamily="34" charset="0"/>
              <a:buChar char="•"/>
            </a:pPr>
            <a:r>
              <a:rPr lang="en-US" u="sng" dirty="0" smtClean="0"/>
              <a:t>Babbling</a:t>
            </a:r>
            <a:endParaRPr lang="en-US" dirty="0" smtClean="0"/>
          </a:p>
          <a:p>
            <a:pPr algn="l">
              <a:buFont typeface="Arial" pitchFamily="34" charset="0"/>
              <a:buChar char="•"/>
            </a:pPr>
            <a:r>
              <a:rPr lang="en-US" u="sng" dirty="0" smtClean="0"/>
              <a:t>One-word utterances</a:t>
            </a:r>
            <a:endParaRPr lang="en-US" dirty="0" smtClean="0"/>
          </a:p>
          <a:p>
            <a:pPr algn="l">
              <a:buFont typeface="Arial" pitchFamily="34" charset="0"/>
              <a:buChar char="•"/>
            </a:pPr>
            <a:r>
              <a:rPr lang="en-US" u="sng" dirty="0" smtClean="0"/>
              <a:t>Telegraphic speech</a:t>
            </a:r>
            <a:endParaRPr lang="en-US" dirty="0" smtClean="0"/>
          </a:p>
          <a:p>
            <a:pPr algn="l">
              <a:buFont typeface="Arial" pitchFamily="34" charset="0"/>
              <a:buChar char="•"/>
            </a:pPr>
            <a:r>
              <a:rPr lang="en-US" u="sng" dirty="0" smtClean="0"/>
              <a:t>Normal speech</a:t>
            </a:r>
            <a:endParaRPr lang="en-US" dirty="0" smtClean="0"/>
          </a:p>
          <a:p>
            <a:pPr algn="l">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ctr"/>
            <a:r>
              <a:rPr lang="en-US" sz="2800" u="sng" dirty="0" smtClean="0"/>
              <a:t>Stages of language acquisition</a:t>
            </a:r>
          </a:p>
          <a:p>
            <a:pPr algn="ctr"/>
            <a:endParaRPr lang="en-US" dirty="0" smtClean="0"/>
          </a:p>
        </p:txBody>
      </p:sp>
      <p:pic>
        <p:nvPicPr>
          <p:cNvPr id="4" name="Picture 3" descr="expepo.jpg"/>
          <p:cNvPicPr>
            <a:picLocks noChangeAspect="1"/>
          </p:cNvPicPr>
          <p:nvPr/>
        </p:nvPicPr>
        <p:blipFill>
          <a:blip r:embed="rId2"/>
          <a:stretch>
            <a:fillRect/>
          </a:stretch>
        </p:blipFill>
        <p:spPr>
          <a:xfrm>
            <a:off x="457200" y="1447799"/>
            <a:ext cx="8001000" cy="50675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51648" cy="45719"/>
          </a:xfrm>
        </p:spPr>
        <p:txBody>
          <a:bodyPr>
            <a:normAutofit fontScale="90000"/>
          </a:bodyPr>
          <a:lstStyle/>
          <a:p>
            <a:pPr algn="ctr"/>
            <a:endParaRPr lang="en-US" dirty="0"/>
          </a:p>
        </p:txBody>
      </p:sp>
      <p:sp>
        <p:nvSpPr>
          <p:cNvPr id="3" name="Subtitle 2"/>
          <p:cNvSpPr>
            <a:spLocks noGrp="1"/>
          </p:cNvSpPr>
          <p:nvPr>
            <p:ph type="subTitle" idx="1"/>
          </p:nvPr>
        </p:nvSpPr>
        <p:spPr>
          <a:xfrm>
            <a:off x="533400" y="457200"/>
            <a:ext cx="7854696" cy="6400800"/>
          </a:xfrm>
        </p:spPr>
        <p:txBody>
          <a:bodyPr>
            <a:normAutofit/>
          </a:bodyPr>
          <a:lstStyle/>
          <a:p>
            <a:pPr algn="l">
              <a:buFont typeface="Arial" pitchFamily="34" charset="0"/>
              <a:buChar char="•"/>
            </a:pPr>
            <a:endParaRPr lang="en-US" u="sng" dirty="0" smtClean="0"/>
          </a:p>
          <a:p>
            <a:pPr algn="ctr"/>
            <a:r>
              <a:rPr lang="en-US" sz="2800" u="sng" dirty="0" smtClean="0"/>
              <a:t>Stages of language acquisition (contd.)</a:t>
            </a:r>
          </a:p>
          <a:p>
            <a:pPr algn="l">
              <a:buFont typeface="Arial" pitchFamily="34" charset="0"/>
              <a:buChar char="•"/>
            </a:pPr>
            <a:endParaRPr lang="en-US" u="sng" dirty="0" smtClean="0"/>
          </a:p>
          <a:p>
            <a:pPr algn="l">
              <a:buFont typeface="Arial" pitchFamily="34" charset="0"/>
              <a:buChar char="•"/>
            </a:pPr>
            <a:r>
              <a:rPr lang="en-US" u="sng" dirty="0" smtClean="0"/>
              <a:t>Cooing</a:t>
            </a:r>
            <a:r>
              <a:rPr lang="en-US" dirty="0" smtClean="0"/>
              <a:t>: Appears at about 6 months or so. All infants coo using all the phonemes from every language. It comprises mostly of vowel sounds like “aaa”, “ooo” etc.</a:t>
            </a:r>
          </a:p>
          <a:p>
            <a:pPr algn="l">
              <a:buFont typeface="Arial" pitchFamily="34" charset="0"/>
              <a:buChar char="•"/>
            </a:pPr>
            <a:endParaRPr lang="en-US" u="sng" dirty="0" smtClean="0"/>
          </a:p>
          <a:p>
            <a:pPr algn="l">
              <a:buFont typeface="Arial" pitchFamily="34" charset="0"/>
              <a:buChar char="•"/>
            </a:pPr>
            <a:r>
              <a:rPr lang="en-US" u="sng" dirty="0" smtClean="0"/>
              <a:t>Babbling</a:t>
            </a:r>
            <a:r>
              <a:rPr lang="en-US" dirty="0" smtClean="0"/>
              <a:t>: Appears at around 9 months. Infants are starting to selectively use the phonemes from their native language. Consonants are also introduced along with vowels and he is able to correlate words with objects or people. It starts using words with repetitive sounds like “dada”, “mama” etc.</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735</TotalTime>
  <Words>1651</Words>
  <Application>Microsoft Office PowerPoint</Application>
  <PresentationFormat>On-screen Show (4:3)</PresentationFormat>
  <Paragraphs>264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CHILD LANGUAGE ACQUISITION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LANGUAGE ACQUISITION </dc:title>
  <dc:creator/>
  <cp:lastModifiedBy>nikhil</cp:lastModifiedBy>
  <cp:revision>217</cp:revision>
  <dcterms:created xsi:type="dcterms:W3CDTF">2006-08-16T00:00:00Z</dcterms:created>
  <dcterms:modified xsi:type="dcterms:W3CDTF">2010-04-02T05:01:15Z</dcterms:modified>
</cp:coreProperties>
</file>