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9" r:id="rId4"/>
    <p:sldId id="279" r:id="rId5"/>
    <p:sldId id="260" r:id="rId6"/>
    <p:sldId id="261" r:id="rId7"/>
    <p:sldId id="278" r:id="rId8"/>
    <p:sldId id="267" r:id="rId9"/>
    <p:sldId id="262" r:id="rId10"/>
    <p:sldId id="266" r:id="rId11"/>
    <p:sldId id="283" r:id="rId12"/>
    <p:sldId id="284" r:id="rId13"/>
    <p:sldId id="285" r:id="rId14"/>
    <p:sldId id="286" r:id="rId15"/>
    <p:sldId id="287" r:id="rId16"/>
    <p:sldId id="272" r:id="rId17"/>
    <p:sldId id="273" r:id="rId18"/>
    <p:sldId id="270" r:id="rId19"/>
    <p:sldId id="271" r:id="rId20"/>
    <p:sldId id="274" r:id="rId21"/>
    <p:sldId id="275" r:id="rId22"/>
    <p:sldId id="276" r:id="rId23"/>
    <p:sldId id="288" r:id="rId24"/>
    <p:sldId id="280" r:id="rId25"/>
    <p:sldId id="281" r:id="rId26"/>
    <p:sldId id="289" r:id="rId27"/>
    <p:sldId id="290" r:id="rId28"/>
    <p:sldId id="268" r:id="rId29"/>
    <p:sldId id="282" r:id="rId30"/>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2" autoAdjust="0"/>
    <p:restoredTop sz="94660"/>
  </p:normalViewPr>
  <p:slideViewPr>
    <p:cSldViewPr>
      <p:cViewPr varScale="1">
        <p:scale>
          <a:sx n="72" d="100"/>
          <a:sy n="72"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572"/>
          </a:xfrm>
          <a:prstGeom prst="rect">
            <a:avLst/>
          </a:prstGeom>
        </p:spPr>
        <p:txBody>
          <a:bodyPr vert="horz" lIns="99040" tIns="49519" rIns="99040" bIns="49519" rtlCol="0"/>
          <a:lstStyle>
            <a:lvl1pPr algn="l">
              <a:defRPr sz="1300"/>
            </a:lvl1pPr>
          </a:lstStyle>
          <a:p>
            <a:endParaRPr lang="en-IN"/>
          </a:p>
        </p:txBody>
      </p:sp>
      <p:sp>
        <p:nvSpPr>
          <p:cNvPr id="3" name="Date Placeholder 2"/>
          <p:cNvSpPr>
            <a:spLocks noGrp="1"/>
          </p:cNvSpPr>
          <p:nvPr>
            <p:ph type="dt" idx="1"/>
          </p:nvPr>
        </p:nvSpPr>
        <p:spPr>
          <a:xfrm>
            <a:off x="4023092" y="0"/>
            <a:ext cx="3077739" cy="511572"/>
          </a:xfrm>
          <a:prstGeom prst="rect">
            <a:avLst/>
          </a:prstGeom>
        </p:spPr>
        <p:txBody>
          <a:bodyPr vert="horz" lIns="99040" tIns="49519" rIns="99040" bIns="49519" rtlCol="0"/>
          <a:lstStyle>
            <a:lvl1pPr algn="r">
              <a:defRPr sz="1300"/>
            </a:lvl1pPr>
          </a:lstStyle>
          <a:p>
            <a:fld id="{6E02B64C-B9A8-43A3-8EAA-FC9F452616C8}" type="datetimeFigureOut">
              <a:rPr lang="en-US" smtClean="0"/>
              <a:pPr/>
              <a:t>4/4/2010</a:t>
            </a:fld>
            <a:endParaRPr lang="en-IN"/>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0" tIns="49519" rIns="99040" bIns="49519" rtlCol="0" anchor="ctr"/>
          <a:lstStyle/>
          <a:p>
            <a:endParaRPr lang="en-IN"/>
          </a:p>
        </p:txBody>
      </p:sp>
      <p:sp>
        <p:nvSpPr>
          <p:cNvPr id="5" name="Notes Placeholder 4"/>
          <p:cNvSpPr>
            <a:spLocks noGrp="1"/>
          </p:cNvSpPr>
          <p:nvPr>
            <p:ph type="body" sz="quarter" idx="3"/>
          </p:nvPr>
        </p:nvSpPr>
        <p:spPr>
          <a:xfrm>
            <a:off x="710248" y="4859934"/>
            <a:ext cx="5681980" cy="4604147"/>
          </a:xfrm>
          <a:prstGeom prst="rect">
            <a:avLst/>
          </a:prstGeom>
        </p:spPr>
        <p:txBody>
          <a:bodyPr vert="horz" lIns="99040" tIns="49519" rIns="99040"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18091"/>
            <a:ext cx="3077739" cy="511572"/>
          </a:xfrm>
          <a:prstGeom prst="rect">
            <a:avLst/>
          </a:prstGeom>
        </p:spPr>
        <p:txBody>
          <a:bodyPr vert="horz" lIns="99040" tIns="49519" rIns="99040" bIns="49519"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18091"/>
            <a:ext cx="3077739" cy="511572"/>
          </a:xfrm>
          <a:prstGeom prst="rect">
            <a:avLst/>
          </a:prstGeom>
        </p:spPr>
        <p:txBody>
          <a:bodyPr vert="horz" lIns="99040" tIns="49519" rIns="99040" bIns="49519" rtlCol="0" anchor="b"/>
          <a:lstStyle>
            <a:lvl1pPr algn="r">
              <a:defRPr sz="1300"/>
            </a:lvl1pPr>
          </a:lstStyle>
          <a:p>
            <a:fld id="{F9F5BCB4-26BB-46EC-95E3-409C628EDFD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9F5BCB4-26BB-46EC-95E3-409C628EDFD8}"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053DD38-620D-4278-AFFF-CEDD89F33ECE}" type="slidenum">
              <a:rPr lang="en-US"/>
              <a:pPr/>
              <a:t>16</a:t>
            </a:fld>
            <a:endParaRPr lang="en-US"/>
          </a:p>
        </p:txBody>
      </p:sp>
      <p:sp>
        <p:nvSpPr>
          <p:cNvPr id="49155" name="Rectangle 2"/>
          <p:cNvSpPr>
            <a:spLocks noGrp="1" noRot="1" noChangeAspect="1" noChangeArrowheads="1" noTextEdit="1"/>
          </p:cNvSpPr>
          <p:nvPr>
            <p:ph type="sldImg"/>
          </p:nvPr>
        </p:nvSpPr>
        <p:spPr>
          <a:xfrm>
            <a:off x="993775" y="777875"/>
            <a:ext cx="5114925" cy="3836988"/>
          </a:xfrm>
          <a:ln/>
        </p:spPr>
      </p:sp>
      <p:sp>
        <p:nvSpPr>
          <p:cNvPr id="49156" name="Rectangle 3"/>
          <p:cNvSpPr>
            <a:spLocks noGrp="1"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7396C2E-E7FA-4348-BD45-1BB78A7D97BC}" type="slidenum">
              <a:rPr lang="en-US"/>
              <a:pPr/>
              <a:t>17</a:t>
            </a:fld>
            <a:endParaRPr lang="en-US"/>
          </a:p>
        </p:txBody>
      </p:sp>
      <p:sp>
        <p:nvSpPr>
          <p:cNvPr id="50179" name="Rectangle 2"/>
          <p:cNvSpPr>
            <a:spLocks noGrp="1" noRot="1" noChangeAspect="1" noChangeArrowheads="1" noTextEdit="1"/>
          </p:cNvSpPr>
          <p:nvPr>
            <p:ph type="sldImg"/>
          </p:nvPr>
        </p:nvSpPr>
        <p:spPr>
          <a:xfrm>
            <a:off x="993775" y="777875"/>
            <a:ext cx="5114925" cy="3836988"/>
          </a:xfrm>
          <a:ln/>
        </p:spPr>
      </p:sp>
      <p:sp>
        <p:nvSpPr>
          <p:cNvPr id="50180" name="Rectangle 3"/>
          <p:cNvSpPr>
            <a:spLocks noGrp="1"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FC82676-B2A4-4B32-A224-B6E579508F04}" type="slidenum">
              <a:rPr lang="en-US"/>
              <a:pPr/>
              <a:t>26</a:t>
            </a:fld>
            <a:endParaRPr lang="en-US"/>
          </a:p>
        </p:txBody>
      </p:sp>
      <p:sp>
        <p:nvSpPr>
          <p:cNvPr id="81923" name="Rectangle 2"/>
          <p:cNvSpPr>
            <a:spLocks noGrp="1" noRot="1" noChangeAspect="1" noChangeArrowheads="1" noTextEdit="1"/>
          </p:cNvSpPr>
          <p:nvPr>
            <p:ph type="sldImg"/>
          </p:nvPr>
        </p:nvSpPr>
        <p:spPr>
          <a:xfrm>
            <a:off x="0" y="777875"/>
            <a:ext cx="1588" cy="1588"/>
          </a:xfrm>
          <a:ln/>
        </p:spPr>
      </p:sp>
      <p:sp>
        <p:nvSpPr>
          <p:cNvPr id="81924" name="Rectangle 3"/>
          <p:cNvSpPr>
            <a:spLocks noGrp="1" noChangeArrowheads="1"/>
          </p:cNvSpPr>
          <p:nvPr>
            <p:ph type="body" idx="1"/>
          </p:nvPr>
        </p:nvSpPr>
        <p:spPr>
          <a:xfrm>
            <a:off x="710248" y="4859934"/>
            <a:ext cx="5681980" cy="4502899"/>
          </a:xfrm>
          <a:noFill/>
          <a:ln/>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6A1ECF5-37CE-48B1-B0A9-F70EB77448D6}" type="datetimeFigureOut">
              <a:rPr lang="en-US" smtClean="0"/>
              <a:pPr/>
              <a:t>4/4/2010</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76178A3-4B3A-47EF-A5A5-2A6C997B05E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A1ECF5-37CE-48B1-B0A9-F70EB77448D6}" type="datetimeFigureOut">
              <a:rPr lang="en-US" smtClean="0"/>
              <a:pPr/>
              <a:t>4/4/2010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6178A3-4B3A-47EF-A5A5-2A6C997B05E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A1ECF5-37CE-48B1-B0A9-F70EB77448D6}" type="datetimeFigureOut">
              <a:rPr lang="en-US" smtClean="0"/>
              <a:pPr/>
              <a:t>4/4/2010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6178A3-4B3A-47EF-A5A5-2A6C997B05E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6A1ECF5-37CE-48B1-B0A9-F70EB77448D6}" type="datetimeFigureOut">
              <a:rPr lang="en-US" smtClean="0"/>
              <a:pPr/>
              <a:t>4/4/2010</a:t>
            </a:fld>
            <a:endParaRPr lang="en-IN"/>
          </a:p>
        </p:txBody>
      </p:sp>
      <p:sp>
        <p:nvSpPr>
          <p:cNvPr id="9" name="Slide Number Placeholder 8"/>
          <p:cNvSpPr>
            <a:spLocks noGrp="1"/>
          </p:cNvSpPr>
          <p:nvPr>
            <p:ph type="sldNum" sz="quarter" idx="15"/>
          </p:nvPr>
        </p:nvSpPr>
        <p:spPr/>
        <p:txBody>
          <a:bodyPr rtlCol="0"/>
          <a:lstStyle/>
          <a:p>
            <a:fld id="{776178A3-4B3A-47EF-A5A5-2A6C997B05EE}"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6A1ECF5-37CE-48B1-B0A9-F70EB77448D6}" type="datetimeFigureOut">
              <a:rPr lang="en-US" smtClean="0"/>
              <a:pPr/>
              <a:t>4/4/2010</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76178A3-4B3A-47EF-A5A5-2A6C997B05E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A1ECF5-37CE-48B1-B0A9-F70EB77448D6}" type="datetimeFigureOut">
              <a:rPr lang="en-US" smtClean="0"/>
              <a:pPr/>
              <a:t>4/4/2010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6178A3-4B3A-47EF-A5A5-2A6C997B05EE}"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A1ECF5-37CE-48B1-B0A9-F70EB77448D6}" type="datetimeFigureOut">
              <a:rPr lang="en-US" smtClean="0"/>
              <a:pPr/>
              <a:t>4/4/2010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6178A3-4B3A-47EF-A5A5-2A6C997B05EE}"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6A1ECF5-37CE-48B1-B0A9-F70EB77448D6}" type="datetimeFigureOut">
              <a:rPr lang="en-US" smtClean="0"/>
              <a:pPr/>
              <a:t>4/4/2010</a:t>
            </a:fld>
            <a:endParaRPr lang="en-IN"/>
          </a:p>
        </p:txBody>
      </p:sp>
      <p:sp>
        <p:nvSpPr>
          <p:cNvPr id="7" name="Slide Number Placeholder 6"/>
          <p:cNvSpPr>
            <a:spLocks noGrp="1"/>
          </p:cNvSpPr>
          <p:nvPr>
            <p:ph type="sldNum" sz="quarter" idx="11"/>
          </p:nvPr>
        </p:nvSpPr>
        <p:spPr/>
        <p:txBody>
          <a:bodyPr rtlCol="0"/>
          <a:lstStyle/>
          <a:p>
            <a:fld id="{776178A3-4B3A-47EF-A5A5-2A6C997B05EE}"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1ECF5-37CE-48B1-B0A9-F70EB77448D6}" type="datetimeFigureOut">
              <a:rPr lang="en-US" smtClean="0"/>
              <a:pPr/>
              <a:t>4/4/2010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6178A3-4B3A-47EF-A5A5-2A6C997B05E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6A1ECF5-37CE-48B1-B0A9-F70EB77448D6}" type="datetimeFigureOut">
              <a:rPr lang="en-US" smtClean="0"/>
              <a:pPr/>
              <a:t>4/4/2010</a:t>
            </a:fld>
            <a:endParaRPr lang="en-IN"/>
          </a:p>
        </p:txBody>
      </p:sp>
      <p:sp>
        <p:nvSpPr>
          <p:cNvPr id="22" name="Slide Number Placeholder 21"/>
          <p:cNvSpPr>
            <a:spLocks noGrp="1"/>
          </p:cNvSpPr>
          <p:nvPr>
            <p:ph type="sldNum" sz="quarter" idx="15"/>
          </p:nvPr>
        </p:nvSpPr>
        <p:spPr/>
        <p:txBody>
          <a:bodyPr rtlCol="0"/>
          <a:lstStyle/>
          <a:p>
            <a:fld id="{776178A3-4B3A-47EF-A5A5-2A6C997B05EE}"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6A1ECF5-37CE-48B1-B0A9-F70EB77448D6}" type="datetimeFigureOut">
              <a:rPr lang="en-US" smtClean="0"/>
              <a:pPr/>
              <a:t>4/4/2010</a:t>
            </a:fld>
            <a:endParaRPr lang="en-IN"/>
          </a:p>
        </p:txBody>
      </p:sp>
      <p:sp>
        <p:nvSpPr>
          <p:cNvPr id="18" name="Slide Number Placeholder 17"/>
          <p:cNvSpPr>
            <a:spLocks noGrp="1"/>
          </p:cNvSpPr>
          <p:nvPr>
            <p:ph type="sldNum" sz="quarter" idx="11"/>
          </p:nvPr>
        </p:nvSpPr>
        <p:spPr/>
        <p:txBody>
          <a:bodyPr rtlCol="0"/>
          <a:lstStyle/>
          <a:p>
            <a:fld id="{776178A3-4B3A-47EF-A5A5-2A6C997B05EE}"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6A1ECF5-37CE-48B1-B0A9-F70EB77448D6}" type="datetimeFigureOut">
              <a:rPr lang="en-US" smtClean="0"/>
              <a:pPr/>
              <a:t>4/4/2010</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6178A3-4B3A-47EF-A5A5-2A6C997B05E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cholarpedia.org/article/Image:Research_areas.jpg" TargetMode="External"/><Relationship Id="rId2" Type="http://schemas.openxmlformats.org/officeDocument/2006/relationships/hyperlink" Target="http://www.scholarpedia.org/article/Affective_computing" TargetMode="External"/><Relationship Id="rId1" Type="http://schemas.openxmlformats.org/officeDocument/2006/relationships/slideLayout" Target="../slideLayouts/slideLayout2.xml"/><Relationship Id="rId4" Type="http://schemas.openxmlformats.org/officeDocument/2006/relationships/hyperlink" Target="http://www.ruebenstrunk.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714404"/>
            <a:ext cx="6172200" cy="1894362"/>
          </a:xfrm>
        </p:spPr>
        <p:txBody>
          <a:bodyPr/>
          <a:lstStyle/>
          <a:p>
            <a:r>
              <a:rPr lang="en-US" dirty="0" smtClean="0"/>
              <a:t>Emotional Intelligence</a:t>
            </a:r>
            <a:endParaRPr lang="en-IN" dirty="0"/>
          </a:p>
        </p:txBody>
      </p:sp>
      <p:sp>
        <p:nvSpPr>
          <p:cNvPr id="3" name="Subtitle 2"/>
          <p:cNvSpPr>
            <a:spLocks noGrp="1"/>
          </p:cNvSpPr>
          <p:nvPr>
            <p:ph type="subTitle" idx="1"/>
          </p:nvPr>
        </p:nvSpPr>
        <p:spPr>
          <a:xfrm>
            <a:off x="2285984" y="1643050"/>
            <a:ext cx="6100762" cy="4071966"/>
          </a:xfrm>
        </p:spPr>
        <p:txBody>
          <a:bodyPr>
            <a:normAutofit fontScale="92500" lnSpcReduction="20000"/>
          </a:bodyPr>
          <a:lstStyle/>
          <a:p>
            <a:r>
              <a:rPr lang="en-IN" dirty="0" smtClean="0"/>
              <a:t>“It is very important to understand that emotional intelligence is not the opposite of intelligence, it is not the triumph of heart over head -- it is the unique intersection of both”</a:t>
            </a:r>
            <a:endParaRPr lang="en-US" dirty="0" smtClean="0"/>
          </a:p>
          <a:p>
            <a:r>
              <a:rPr lang="en-US" dirty="0" smtClean="0"/>
              <a:t>				- David Caruso</a:t>
            </a:r>
          </a:p>
          <a:p>
            <a:r>
              <a:rPr lang="en-US" dirty="0" smtClean="0"/>
              <a:t>			             </a:t>
            </a:r>
            <a:r>
              <a:rPr lang="en-US" sz="1400" dirty="0" smtClean="0"/>
              <a:t>(From “Emotional What?”)</a:t>
            </a:r>
            <a:endParaRPr lang="en-US" dirty="0" smtClean="0"/>
          </a:p>
          <a:p>
            <a:endParaRPr lang="en-US" dirty="0" smtClean="0"/>
          </a:p>
          <a:p>
            <a:endParaRPr lang="en-US" dirty="0" smtClean="0"/>
          </a:p>
          <a:p>
            <a:r>
              <a:rPr lang="en-US" dirty="0" smtClean="0"/>
              <a:t>A Seminar Presentation by :</a:t>
            </a:r>
          </a:p>
          <a:p>
            <a:endParaRPr lang="en-US" dirty="0" smtClean="0"/>
          </a:p>
          <a:p>
            <a:r>
              <a:rPr lang="en-US" dirty="0" smtClean="0"/>
              <a:t>Ankush Bajoria, 	07005013</a:t>
            </a:r>
          </a:p>
          <a:p>
            <a:r>
              <a:rPr lang="en-US" dirty="0" smtClean="0"/>
              <a:t>Ajay Singh </a:t>
            </a:r>
            <a:r>
              <a:rPr lang="en-US" dirty="0" err="1" smtClean="0"/>
              <a:t>Meena</a:t>
            </a:r>
            <a:r>
              <a:rPr lang="en-US" dirty="0" smtClean="0"/>
              <a:t>, 	07005015</a:t>
            </a:r>
          </a:p>
          <a:p>
            <a:r>
              <a:rPr lang="en-US" dirty="0" err="1" smtClean="0"/>
              <a:t>Achyut</a:t>
            </a:r>
            <a:r>
              <a:rPr lang="en-US" dirty="0" smtClean="0"/>
              <a:t> </a:t>
            </a:r>
            <a:r>
              <a:rPr lang="en-US" dirty="0" err="1" smtClean="0"/>
              <a:t>Jagani</a:t>
            </a:r>
            <a:r>
              <a:rPr lang="en-US" dirty="0" smtClean="0"/>
              <a:t>, 		07005017</a:t>
            </a:r>
          </a:p>
          <a:p>
            <a:r>
              <a:rPr lang="en-US" dirty="0" smtClean="0"/>
              <a:t>Jayant Ameta, 		07005020</a:t>
            </a:r>
          </a:p>
          <a:p>
            <a:r>
              <a:rPr lang="en-US" dirty="0" err="1" smtClean="0"/>
              <a:t>Achin</a:t>
            </a:r>
            <a:r>
              <a:rPr lang="en-US" dirty="0" smtClean="0"/>
              <a:t> </a:t>
            </a:r>
            <a:r>
              <a:rPr lang="en-US" dirty="0" err="1" smtClean="0"/>
              <a:t>Bansal</a:t>
            </a:r>
            <a:r>
              <a:rPr lang="en-US" dirty="0" smtClean="0"/>
              <a:t>, 		07005025</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IN" dirty="0"/>
          </a:p>
        </p:txBody>
      </p:sp>
      <p:sp>
        <p:nvSpPr>
          <p:cNvPr id="3" name="Content Placeholder 2"/>
          <p:cNvSpPr>
            <a:spLocks noGrp="1"/>
          </p:cNvSpPr>
          <p:nvPr>
            <p:ph sz="quarter" idx="1"/>
          </p:nvPr>
        </p:nvSpPr>
        <p:spPr/>
        <p:txBody>
          <a:bodyPr>
            <a:normAutofit/>
          </a:bodyPr>
          <a:lstStyle/>
          <a:p>
            <a:r>
              <a:rPr lang="en-US" dirty="0" smtClean="0"/>
              <a:t>Another Definition :</a:t>
            </a:r>
          </a:p>
          <a:p>
            <a:pPr lvl="1"/>
            <a:r>
              <a:rPr lang="en-US" dirty="0" smtClean="0"/>
              <a:t>The subset of social intelligence that involves the ability to monitor one’s own and others’ feelings and emotions, to discriminate among them and to use this information to guide one’s thinking and actions.</a:t>
            </a:r>
          </a:p>
          <a:p>
            <a:pPr lvl="1">
              <a:buNone/>
            </a:pPr>
            <a:endParaRPr lang="en-US" dirty="0" smtClean="0"/>
          </a:p>
          <a:p>
            <a:pPr lvl="1">
              <a:buNone/>
            </a:pPr>
            <a:endParaRPr lang="en-US" dirty="0" smtClean="0"/>
          </a:p>
          <a:p>
            <a:r>
              <a:rPr lang="en-US" dirty="0" smtClean="0"/>
              <a:t>Models of EI</a:t>
            </a:r>
          </a:p>
          <a:p>
            <a:pPr lvl="1"/>
            <a:r>
              <a:rPr lang="en-US" dirty="0" smtClean="0"/>
              <a:t>Ability Model of EI</a:t>
            </a:r>
          </a:p>
          <a:p>
            <a:pPr lvl="1"/>
            <a:r>
              <a:rPr lang="en-US" dirty="0" smtClean="0"/>
              <a:t>Mixed Models of EI</a:t>
            </a:r>
          </a:p>
          <a:p>
            <a:pPr lvl="1"/>
            <a:r>
              <a:rPr lang="en-US" dirty="0" smtClean="0"/>
              <a:t>Trait EI Model</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 EI Models</a:t>
            </a:r>
            <a:endParaRPr lang="en-IN" dirty="0"/>
          </a:p>
        </p:txBody>
      </p:sp>
      <p:sp>
        <p:nvSpPr>
          <p:cNvPr id="3" name="Content Placeholder 2"/>
          <p:cNvSpPr>
            <a:spLocks noGrp="1"/>
          </p:cNvSpPr>
          <p:nvPr>
            <p:ph sz="quarter" idx="1"/>
          </p:nvPr>
        </p:nvSpPr>
        <p:spPr>
          <a:xfrm>
            <a:off x="457200" y="1600200"/>
            <a:ext cx="8186766" cy="4873752"/>
          </a:xfrm>
        </p:spPr>
        <p:txBody>
          <a:bodyPr>
            <a:normAutofit/>
          </a:bodyPr>
          <a:lstStyle/>
          <a:p>
            <a:r>
              <a:rPr lang="en-US" dirty="0" smtClean="0"/>
              <a:t>Based on Salovey and Mayer’s conception of EI</a:t>
            </a:r>
          </a:p>
          <a:p>
            <a:r>
              <a:rPr lang="en-US" dirty="0" smtClean="0"/>
              <a:t>The model claims that EI includes 4 types of abilities</a:t>
            </a:r>
          </a:p>
          <a:p>
            <a:pPr>
              <a:buNone/>
            </a:pPr>
            <a:endParaRPr lang="en-US" dirty="0" smtClean="0"/>
          </a:p>
          <a:p>
            <a:pPr lvl="1"/>
            <a:r>
              <a:rPr lang="en-US" dirty="0" smtClean="0"/>
              <a:t>Perceiving Emotions</a:t>
            </a:r>
          </a:p>
          <a:p>
            <a:pPr lvl="2"/>
            <a:r>
              <a:rPr lang="en-US" dirty="0" smtClean="0"/>
              <a:t>Identify emotions in  feelings and  thoughts, designs, artwork </a:t>
            </a:r>
          </a:p>
          <a:p>
            <a:pPr lvl="2"/>
            <a:r>
              <a:rPr lang="en-US" dirty="0" smtClean="0"/>
              <a:t>Discriminate - accurate and inaccurate, honest </a:t>
            </a:r>
            <a:r>
              <a:rPr lang="en-US" dirty="0" err="1" smtClean="0"/>
              <a:t>vs</a:t>
            </a:r>
            <a:r>
              <a:rPr lang="en-US" dirty="0" smtClean="0"/>
              <a:t> dishonest</a:t>
            </a:r>
          </a:p>
          <a:p>
            <a:pPr lvl="1"/>
            <a:endParaRPr lang="en-US" dirty="0" smtClean="0"/>
          </a:p>
          <a:p>
            <a:pPr lvl="1"/>
            <a:r>
              <a:rPr lang="en-US" dirty="0" smtClean="0"/>
              <a:t>Using Emotions</a:t>
            </a:r>
          </a:p>
          <a:p>
            <a:pPr lvl="2"/>
            <a:r>
              <a:rPr lang="en-US" dirty="0" smtClean="0"/>
              <a:t>Prioritize thinking</a:t>
            </a:r>
          </a:p>
          <a:p>
            <a:pPr lvl="2"/>
            <a:r>
              <a:rPr lang="en-US" dirty="0" smtClean="0"/>
              <a:t>Mood swings – from optimistic to pessimistic– multiple viewpoints</a:t>
            </a:r>
          </a:p>
          <a:p>
            <a:pPr lvl="2"/>
            <a:r>
              <a:rPr lang="en-US" dirty="0" smtClean="0"/>
              <a:t>Happiness facilitates creativity</a:t>
            </a:r>
          </a:p>
          <a:p>
            <a:pPr lvl="1">
              <a:buNone/>
            </a:pPr>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IN" dirty="0"/>
          </a:p>
        </p:txBody>
      </p:sp>
      <p:sp>
        <p:nvSpPr>
          <p:cNvPr id="5" name="Content Placeholder 4"/>
          <p:cNvSpPr>
            <a:spLocks noGrp="1"/>
          </p:cNvSpPr>
          <p:nvPr>
            <p:ph sz="quarter" idx="1"/>
          </p:nvPr>
        </p:nvSpPr>
        <p:spPr/>
        <p:txBody>
          <a:bodyPr>
            <a:normAutofit fontScale="92500"/>
          </a:bodyPr>
          <a:lstStyle/>
          <a:p>
            <a:pPr lvl="1"/>
            <a:r>
              <a:rPr lang="en-US" dirty="0" smtClean="0"/>
              <a:t>Understanding Emotions</a:t>
            </a:r>
          </a:p>
          <a:p>
            <a:pPr lvl="2"/>
            <a:r>
              <a:rPr lang="en-US" dirty="0" smtClean="0"/>
              <a:t>Relationships among emotions – loving and liking</a:t>
            </a:r>
          </a:p>
          <a:p>
            <a:pPr lvl="2"/>
            <a:r>
              <a:rPr lang="en-US" dirty="0" smtClean="0"/>
              <a:t>Meaning - Sadness often accompanies a loss</a:t>
            </a:r>
          </a:p>
          <a:p>
            <a:pPr lvl="2"/>
            <a:r>
              <a:rPr lang="en-US" dirty="0" smtClean="0"/>
              <a:t>Complex feelings – awe as a combination of fear and surprise</a:t>
            </a:r>
          </a:p>
          <a:p>
            <a:pPr lvl="2">
              <a:buNone/>
            </a:pPr>
            <a:endParaRPr lang="en-US" dirty="0" smtClean="0"/>
          </a:p>
          <a:p>
            <a:pPr lvl="1"/>
            <a:r>
              <a:rPr lang="en-US" dirty="0" smtClean="0"/>
              <a:t>Managing emotions </a:t>
            </a:r>
          </a:p>
          <a:p>
            <a:pPr lvl="2"/>
            <a:r>
              <a:rPr lang="en-US" dirty="0" smtClean="0"/>
              <a:t>To stay open to feelings – pleasant as well as unpleasant</a:t>
            </a:r>
          </a:p>
          <a:p>
            <a:pPr lvl="2"/>
            <a:r>
              <a:rPr lang="en-US" dirty="0" smtClean="0"/>
              <a:t>Moderating negative emotions and enhancing pleasant ones</a:t>
            </a:r>
          </a:p>
          <a:p>
            <a:endParaRPr lang="en-US" dirty="0" smtClean="0"/>
          </a:p>
          <a:p>
            <a:r>
              <a:rPr lang="en-IN" dirty="0" smtClean="0"/>
              <a:t>The current measure of Mayer and </a:t>
            </a:r>
            <a:r>
              <a:rPr lang="en-IN" dirty="0" err="1" smtClean="0"/>
              <a:t>Salovey’s</a:t>
            </a:r>
            <a:r>
              <a:rPr lang="en-IN" dirty="0" smtClean="0"/>
              <a:t> model of EI, the Mayer-Salovey-Caruso Emotional Intelligence Test (MSCEIT) is based on a series of emotion-based problem-solving items</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Models of EI</a:t>
            </a:r>
            <a:endParaRPr lang="en-IN" dirty="0"/>
          </a:p>
        </p:txBody>
      </p:sp>
      <p:sp>
        <p:nvSpPr>
          <p:cNvPr id="3" name="Content Placeholder 2"/>
          <p:cNvSpPr>
            <a:spLocks noGrp="1"/>
          </p:cNvSpPr>
          <p:nvPr>
            <p:ph sz="quarter" idx="1"/>
          </p:nvPr>
        </p:nvSpPr>
        <p:spPr>
          <a:xfrm>
            <a:off x="457200" y="1600200"/>
            <a:ext cx="8043890" cy="4873752"/>
          </a:xfrm>
        </p:spPr>
        <p:txBody>
          <a:bodyPr/>
          <a:lstStyle/>
          <a:p>
            <a:r>
              <a:rPr lang="en-US" dirty="0" smtClean="0"/>
              <a:t>Introduced by Daniel Goleman</a:t>
            </a:r>
          </a:p>
          <a:p>
            <a:r>
              <a:rPr lang="en-US" dirty="0" smtClean="0"/>
              <a:t>Goleman’s model outlines four main EI constructs :</a:t>
            </a:r>
          </a:p>
          <a:p>
            <a:pPr lvl="1"/>
            <a:endParaRPr lang="en-US" dirty="0" smtClean="0"/>
          </a:p>
          <a:p>
            <a:pPr lvl="1"/>
            <a:r>
              <a:rPr lang="en-US" dirty="0" smtClean="0"/>
              <a:t>Self-Awareness</a:t>
            </a:r>
          </a:p>
          <a:p>
            <a:pPr lvl="2"/>
            <a:r>
              <a:rPr lang="en-US" dirty="0" smtClean="0"/>
              <a:t>Ability to read one’s emotions and recognize their impact while using gut feelings to guide decisions</a:t>
            </a:r>
          </a:p>
          <a:p>
            <a:pPr lvl="2">
              <a:buNone/>
            </a:pPr>
            <a:endParaRPr lang="en-US" dirty="0" smtClean="0"/>
          </a:p>
          <a:p>
            <a:pPr lvl="1"/>
            <a:r>
              <a:rPr lang="en-US" dirty="0" smtClean="0"/>
              <a:t>Self-Management</a:t>
            </a:r>
          </a:p>
          <a:p>
            <a:pPr lvl="2"/>
            <a:r>
              <a:rPr lang="en-US" dirty="0" smtClean="0"/>
              <a:t>Involves controlling one’s emotions and impulses, and adapting to changing circumstances</a:t>
            </a:r>
          </a:p>
          <a:p>
            <a:pPr lvl="2"/>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IN" dirty="0"/>
          </a:p>
        </p:txBody>
      </p:sp>
      <p:sp>
        <p:nvSpPr>
          <p:cNvPr id="3" name="Content Placeholder 2"/>
          <p:cNvSpPr>
            <a:spLocks noGrp="1"/>
          </p:cNvSpPr>
          <p:nvPr>
            <p:ph sz="quarter" idx="1"/>
          </p:nvPr>
        </p:nvSpPr>
        <p:spPr/>
        <p:txBody>
          <a:bodyPr/>
          <a:lstStyle/>
          <a:p>
            <a:pPr lvl="1"/>
            <a:r>
              <a:rPr lang="en-US" dirty="0" smtClean="0"/>
              <a:t>Social Awareness</a:t>
            </a:r>
          </a:p>
          <a:p>
            <a:pPr lvl="2"/>
            <a:r>
              <a:rPr lang="en-US" dirty="0" smtClean="0"/>
              <a:t>Ability to sense, understand and react to other’s emotions while comprehending social networks.</a:t>
            </a:r>
          </a:p>
          <a:p>
            <a:pPr lvl="2">
              <a:buNone/>
            </a:pPr>
            <a:endParaRPr lang="en-US" dirty="0" smtClean="0"/>
          </a:p>
          <a:p>
            <a:pPr lvl="1"/>
            <a:r>
              <a:rPr lang="en-US" dirty="0" smtClean="0"/>
              <a:t>Relationship Management</a:t>
            </a:r>
          </a:p>
          <a:p>
            <a:pPr lvl="2"/>
            <a:r>
              <a:rPr lang="en-US" dirty="0" smtClean="0"/>
              <a:t>Ability to inspire, influence and develop others while managing conflicts</a:t>
            </a:r>
          </a:p>
          <a:p>
            <a:endParaRPr lang="en-IN" dirty="0" smtClean="0"/>
          </a:p>
          <a:p>
            <a:r>
              <a:rPr lang="en-IN" dirty="0" smtClean="0"/>
              <a:t>Two measurement tools are based on the Goleman model:</a:t>
            </a:r>
          </a:p>
          <a:p>
            <a:pPr lvl="1"/>
            <a:r>
              <a:rPr lang="en-IN" dirty="0" smtClean="0"/>
              <a:t>The Emotional Competency Inventory (ECI)</a:t>
            </a:r>
          </a:p>
          <a:p>
            <a:pPr lvl="1"/>
            <a:r>
              <a:rPr lang="en-IN" dirty="0" smtClean="0"/>
              <a:t>The Emotional Intelligence Appraisal</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EI Model</a:t>
            </a:r>
            <a:endParaRPr lang="en-IN" dirty="0"/>
          </a:p>
        </p:txBody>
      </p:sp>
      <p:sp>
        <p:nvSpPr>
          <p:cNvPr id="3" name="Content Placeholder 2"/>
          <p:cNvSpPr>
            <a:spLocks noGrp="1"/>
          </p:cNvSpPr>
          <p:nvPr>
            <p:ph sz="quarter" idx="1"/>
          </p:nvPr>
        </p:nvSpPr>
        <p:spPr/>
        <p:txBody>
          <a:bodyPr>
            <a:normAutofit fontScale="92500"/>
          </a:bodyPr>
          <a:lstStyle/>
          <a:p>
            <a:r>
              <a:rPr lang="en-US" dirty="0" smtClean="0"/>
              <a:t>It refers to an individual’s self-perception of  emotional abilities</a:t>
            </a:r>
          </a:p>
          <a:p>
            <a:endParaRPr lang="en-IN" i="1" dirty="0" smtClean="0"/>
          </a:p>
          <a:p>
            <a:r>
              <a:rPr lang="en-IN" dirty="0" smtClean="0"/>
              <a:t>Some traits</a:t>
            </a:r>
          </a:p>
          <a:p>
            <a:pPr>
              <a:buNone/>
            </a:pPr>
            <a:r>
              <a:rPr lang="en-IN" dirty="0" smtClean="0"/>
              <a:t>    Adaptability , Assertiveness , Emotion perception</a:t>
            </a:r>
            <a:r>
              <a:rPr lang="en-IN" u="sng" dirty="0" smtClean="0"/>
              <a:t>, </a:t>
            </a:r>
            <a:r>
              <a:rPr lang="en-IN" dirty="0" smtClean="0"/>
              <a:t>Emotion expression , Emotion management, Emotion regulation , Impulsiveness , Relationships, Self-esteem, Self-motivation , Social awareness, Stress management ,Trait empathy , Trait happiness, Trait optimism</a:t>
            </a:r>
          </a:p>
          <a:p>
            <a:pPr>
              <a:buNone/>
            </a:pPr>
            <a:r>
              <a:rPr lang="en-IN" dirty="0" smtClean="0"/>
              <a:t>	</a:t>
            </a:r>
          </a:p>
          <a:p>
            <a:pPr>
              <a:buNone/>
            </a:pPr>
            <a:r>
              <a:rPr lang="en-IN" dirty="0" smtClean="0"/>
              <a:t>Measure of this construct is the Trait Emotional Intelligence Questionnaire (</a:t>
            </a:r>
            <a:r>
              <a:rPr lang="en-IN" dirty="0" err="1" smtClean="0"/>
              <a:t>TEIQue</a:t>
            </a:r>
            <a:r>
              <a:rPr lang="en-IN" dirty="0" smtClean="0"/>
              <a:t>)</a:t>
            </a:r>
          </a:p>
          <a:p>
            <a:endParaRPr lang="en-US" baseline="-25000" dirty="0" smtClean="0"/>
          </a:p>
          <a:p>
            <a:pPr>
              <a:buNone/>
            </a:pP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15913"/>
            <a:ext cx="8231188" cy="1338262"/>
          </a:xfrm>
        </p:spPr>
        <p:txBody>
          <a:bodyPr lIns="90000" tIns="46800" rIns="90000" bIns="46800"/>
          <a:lstStyle/>
          <a:p>
            <a:pPr algn="ctr" defTabSz="449263" eaLnBrk="1" hangingPunct="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Emotional Computers</a:t>
            </a:r>
          </a:p>
        </p:txBody>
      </p:sp>
      <p:pic>
        <p:nvPicPr>
          <p:cNvPr id="12291" name="Picture 3"/>
          <p:cNvPicPr>
            <a:picLocks noChangeAspect="1" noChangeArrowheads="1"/>
          </p:cNvPicPr>
          <p:nvPr/>
        </p:nvPicPr>
        <p:blipFill>
          <a:blip r:embed="rId3"/>
          <a:srcRect/>
          <a:stretch>
            <a:fillRect/>
          </a:stretch>
        </p:blipFill>
        <p:spPr bwMode="auto">
          <a:xfrm>
            <a:off x="285720" y="2214554"/>
            <a:ext cx="8358246" cy="2438400"/>
          </a:xfrm>
          <a:prstGeom prst="rect">
            <a:avLst/>
          </a:prstGeom>
          <a:noFill/>
          <a:ln w="9525">
            <a:noFill/>
            <a:round/>
            <a:headEnd/>
            <a:tailEnd/>
          </a:ln>
        </p:spPr>
      </p:pic>
      <p:sp>
        <p:nvSpPr>
          <p:cNvPr id="12292" name="Text Box 4"/>
          <p:cNvSpPr txBox="1">
            <a:spLocks noChangeArrowheads="1"/>
          </p:cNvSpPr>
          <p:nvPr/>
        </p:nvSpPr>
        <p:spPr bwMode="auto">
          <a:xfrm>
            <a:off x="5851525" y="5822950"/>
            <a:ext cx="2076450" cy="641350"/>
          </a:xfrm>
          <a:prstGeom prst="rect">
            <a:avLst/>
          </a:prstGeom>
          <a:noFill/>
          <a:ln w="9525">
            <a:noFill/>
            <a:miter lim="800000"/>
            <a:headEnd/>
            <a:tailEnd/>
          </a:ln>
        </p:spPr>
        <p:txBody>
          <a:bodyPr wrap="none">
            <a:spAutoFit/>
          </a:bodyPr>
          <a:lstStyle/>
          <a:p>
            <a:r>
              <a:rPr lang="en-US"/>
              <a:t>[xkcd] a webcomic</a:t>
            </a:r>
          </a:p>
          <a:p>
            <a:r>
              <a:rPr lang="en-US"/>
              <a:t>www.xkcd.com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15913"/>
            <a:ext cx="8231188" cy="1338262"/>
          </a:xfrm>
        </p:spPr>
        <p:txBody>
          <a:bodyPr lIns="90000" tIns="46800" rIns="90000" bIns="46800"/>
          <a:lstStyle/>
          <a:p>
            <a:pPr algn="ctr" defTabSz="449263" eaLnBrk="1" hangingPunct="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Use of Emotional Computers</a:t>
            </a:r>
          </a:p>
        </p:txBody>
      </p:sp>
      <p:sp>
        <p:nvSpPr>
          <p:cNvPr id="98307" name="Rectangle 3"/>
          <p:cNvSpPr>
            <a:spLocks noGrp="1" noChangeArrowheads="1"/>
          </p:cNvSpPr>
          <p:nvPr>
            <p:ph sz="quarter" idx="1"/>
          </p:nvPr>
        </p:nvSpPr>
        <p:spPr>
          <a:xfrm>
            <a:off x="457200" y="1905000"/>
            <a:ext cx="8231188" cy="4116388"/>
          </a:xfrm>
        </p:spPr>
        <p:txBody>
          <a:bodyPr lIns="90000" tIns="46800" rIns="90000" bIns="46800"/>
          <a:lstStyle/>
          <a:p>
            <a:pPr marL="341313" indent="-341313" defTabSz="449263" eaLnBrk="1" hangingPunct="1">
              <a:lnSpc>
                <a:spcPct val="98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Musical Tutor for piano lessons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Is it maintaining interest?</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Is the student making mistakes?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Is the lesson tough or the piano key stuck?</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Should it just make the user happy?</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Human teachers use affective cues</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Imagine an emotionless tutor.</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How to make computers emotional??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 Affective Computing</a:t>
            </a:r>
            <a:endParaRPr lang="en-IN" dirty="0"/>
          </a:p>
        </p:txBody>
      </p:sp>
      <p:sp>
        <p:nvSpPr>
          <p:cNvPr id="3" name="Content Placeholder 2"/>
          <p:cNvSpPr>
            <a:spLocks noGrp="1"/>
          </p:cNvSpPr>
          <p:nvPr>
            <p:ph sz="quarter" idx="1"/>
          </p:nvPr>
        </p:nvSpPr>
        <p:spPr/>
        <p:txBody>
          <a:bodyPr/>
          <a:lstStyle/>
          <a:p>
            <a:r>
              <a:rPr lang="en-US" dirty="0" smtClean="0"/>
              <a:t>Affective Computing</a:t>
            </a:r>
          </a:p>
          <a:p>
            <a:pPr lvl="1"/>
            <a:r>
              <a:rPr lang="en-US" dirty="0" smtClean="0"/>
              <a:t>Deals with the design of systems that can recognize, interpret, and process human emotions.</a:t>
            </a:r>
          </a:p>
          <a:p>
            <a:pPr lvl="1"/>
            <a:endParaRPr lang="en-US" dirty="0" smtClean="0"/>
          </a:p>
          <a:p>
            <a: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Avenues</a:t>
            </a:r>
          </a:p>
          <a:p>
            <a:pPr marL="707073" lvl="1"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Perceive Emotions</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Express Emotions</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Act on Emotions</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Influence Emotions</a:t>
            </a:r>
          </a:p>
          <a:p>
            <a:pPr marL="741363" lvl="1"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Technologies of Affective Computing</a:t>
            </a:r>
          </a:p>
        </p:txBody>
      </p:sp>
      <p:sp>
        <p:nvSpPr>
          <p:cNvPr id="3" name="Content Placeholder 2"/>
          <p:cNvSpPr>
            <a:spLocks noGrp="1"/>
          </p:cNvSpPr>
          <p:nvPr>
            <p:ph sz="quarter" idx="1"/>
          </p:nvPr>
        </p:nvSpPr>
        <p:spPr/>
        <p:txBody>
          <a:bodyPr>
            <a:normAutofit/>
          </a:bodyPr>
          <a:lstStyle/>
          <a:p>
            <a:r>
              <a:rPr lang="en-US" dirty="0" smtClean="0"/>
              <a:t>Emotional Speech</a:t>
            </a:r>
          </a:p>
          <a:p>
            <a:pPr lvl="1"/>
            <a:r>
              <a:rPr lang="en-US" dirty="0" smtClean="0"/>
              <a:t>To recognize the user’s emotional state by analyzing speech patterns and prosody features.</a:t>
            </a:r>
          </a:p>
          <a:p>
            <a:r>
              <a:rPr lang="en-US" dirty="0" smtClean="0"/>
              <a:t>Facial Expressions</a:t>
            </a:r>
          </a:p>
          <a:p>
            <a:pPr lvl="1"/>
            <a:r>
              <a:rPr lang="en-US" dirty="0" smtClean="0"/>
              <a:t>To detect and process facial expressions through methods such as optical flow, hidden Markov model, neural network processing.</a:t>
            </a:r>
          </a:p>
          <a:p>
            <a:r>
              <a:rPr lang="en-US" dirty="0" smtClean="0"/>
              <a:t>Body Gesture</a:t>
            </a:r>
          </a:p>
          <a:p>
            <a:pPr lvl="1"/>
            <a:r>
              <a:rPr lang="en-US" dirty="0" smtClean="0"/>
              <a:t>To detect position and the changes in body, esp. hand gestures. Methods include 3-D modeling methods.</a:t>
            </a:r>
          </a:p>
          <a:p>
            <a:pPr>
              <a:buNone/>
            </a:pPr>
            <a:r>
              <a:rPr lang="en-US" dirty="0" smtClean="0"/>
              <a:t>		</a:t>
            </a:r>
          </a:p>
          <a:p>
            <a:pPr lvl="1">
              <a:buNone/>
            </a:pPr>
            <a:endParaRPr lang="en-IN" dirty="0" smtClean="0"/>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IN" dirty="0"/>
          </a:p>
        </p:txBody>
      </p:sp>
      <p:sp>
        <p:nvSpPr>
          <p:cNvPr id="3" name="Content Placeholder 2"/>
          <p:cNvSpPr>
            <a:spLocks noGrp="1"/>
          </p:cNvSpPr>
          <p:nvPr>
            <p:ph sz="quarter" idx="1"/>
          </p:nvPr>
        </p:nvSpPr>
        <p:spPr/>
        <p:txBody>
          <a:bodyPr/>
          <a:lstStyle/>
          <a:p>
            <a:pPr>
              <a:buNone/>
            </a:pPr>
            <a:r>
              <a:rPr lang="en-US" dirty="0" smtClean="0"/>
              <a:t>We address</a:t>
            </a:r>
          </a:p>
          <a:p>
            <a:pPr lvl="1"/>
            <a:r>
              <a:rPr lang="en-US" dirty="0" smtClean="0"/>
              <a:t>Emotion : What it is and theories relating to it</a:t>
            </a:r>
          </a:p>
          <a:p>
            <a:pPr lvl="1"/>
            <a:r>
              <a:rPr lang="en-US" dirty="0" smtClean="0"/>
              <a:t>Emotional Intelligence : What it means</a:t>
            </a:r>
          </a:p>
          <a:p>
            <a:pPr lvl="1"/>
            <a:r>
              <a:rPr lang="en-US" dirty="0" smtClean="0"/>
              <a:t>Measuring Emotional Intelligence</a:t>
            </a:r>
          </a:p>
          <a:p>
            <a:pPr lvl="1"/>
            <a:r>
              <a:rPr lang="en-US" dirty="0" smtClean="0"/>
              <a:t>Affective Computing : What does this mean</a:t>
            </a:r>
          </a:p>
          <a:p>
            <a:pPr lvl="1"/>
            <a:r>
              <a:rPr lang="en-US" dirty="0" smtClean="0"/>
              <a:t>Survey a few techniques applied in affective computing, and</a:t>
            </a:r>
          </a:p>
          <a:p>
            <a:pPr lvl="1"/>
            <a:r>
              <a:rPr lang="en-US" dirty="0" smtClean="0"/>
              <a:t>Motivate the reason for controlled integration of these techniques in AI.</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Features</a:t>
            </a:r>
            <a:endParaRPr lang="en-IN" dirty="0"/>
          </a:p>
        </p:txBody>
      </p:sp>
      <p:sp>
        <p:nvSpPr>
          <p:cNvPr id="7" name="Content Placeholder 6"/>
          <p:cNvSpPr>
            <a:spLocks noGrp="1"/>
          </p:cNvSpPr>
          <p:nvPr>
            <p:ph sz="quarter" idx="1"/>
          </p:nvPr>
        </p:nvSpPr>
        <p:spPr/>
        <p:txBody>
          <a:bodyPr/>
          <a:lstStyle/>
          <a:p>
            <a:r>
              <a:rPr lang="en-US" dirty="0" smtClean="0"/>
              <a:t>Emotional speech processing is done by either modeling the data using the descriptive layers of speech</a:t>
            </a:r>
          </a:p>
          <a:p>
            <a:endParaRPr lang="en-IN" dirty="0"/>
          </a:p>
        </p:txBody>
      </p:sp>
      <p:pic>
        <p:nvPicPr>
          <p:cNvPr id="1026" name="Picture 2"/>
          <p:cNvPicPr>
            <a:picLocks noChangeAspect="1" noChangeArrowheads="1"/>
          </p:cNvPicPr>
          <p:nvPr/>
        </p:nvPicPr>
        <p:blipFill>
          <a:blip r:embed="rId2"/>
          <a:srcRect/>
          <a:stretch>
            <a:fillRect/>
          </a:stretch>
        </p:blipFill>
        <p:spPr bwMode="auto">
          <a:xfrm>
            <a:off x="1857356" y="2596139"/>
            <a:ext cx="4989520" cy="4261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IN" dirty="0"/>
          </a:p>
        </p:txBody>
      </p:sp>
      <p:sp>
        <p:nvSpPr>
          <p:cNvPr id="3" name="Content Placeholder 2"/>
          <p:cNvSpPr>
            <a:spLocks noGrp="1"/>
          </p:cNvSpPr>
          <p:nvPr>
            <p:ph sz="quarter" idx="1"/>
          </p:nvPr>
        </p:nvSpPr>
        <p:spPr/>
        <p:txBody>
          <a:bodyPr/>
          <a:lstStyle/>
          <a:p>
            <a:r>
              <a:rPr lang="en-US" dirty="0" smtClean="0"/>
              <a:t>Or by including emotional data.</a:t>
            </a:r>
          </a:p>
          <a:p>
            <a:endParaRPr lang="en-IN" dirty="0"/>
          </a:p>
        </p:txBody>
      </p:sp>
      <p:pic>
        <p:nvPicPr>
          <p:cNvPr id="2052" name="Picture 4"/>
          <p:cNvPicPr>
            <a:picLocks noChangeAspect="1" noChangeArrowheads="1"/>
          </p:cNvPicPr>
          <p:nvPr/>
        </p:nvPicPr>
        <p:blipFill>
          <a:blip r:embed="rId2"/>
          <a:srcRect/>
          <a:stretch>
            <a:fillRect/>
          </a:stretch>
        </p:blipFill>
        <p:spPr bwMode="auto">
          <a:xfrm>
            <a:off x="1071538" y="2214554"/>
            <a:ext cx="5724525" cy="414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Flow</a:t>
            </a:r>
            <a:endParaRPr lang="en-IN" dirty="0"/>
          </a:p>
        </p:txBody>
      </p:sp>
      <p:sp>
        <p:nvSpPr>
          <p:cNvPr id="6" name="Content Placeholder 5"/>
          <p:cNvSpPr>
            <a:spLocks noGrp="1"/>
          </p:cNvSpPr>
          <p:nvPr>
            <p:ph sz="quarter" idx="1"/>
          </p:nvPr>
        </p:nvSpPr>
        <p:spPr/>
        <p:txBody>
          <a:bodyPr>
            <a:normAutofit fontScale="85000" lnSpcReduction="10000"/>
          </a:bodyPr>
          <a:lstStyle/>
          <a:p>
            <a:r>
              <a:rPr lang="en-US" dirty="0" smtClean="0"/>
              <a:t>Pattern of ‘apparent’ motion of objects caused by relative motion between observer and object.</a:t>
            </a:r>
          </a:p>
          <a:p>
            <a:r>
              <a:rPr lang="en-US" dirty="0" smtClean="0"/>
              <a:t>Motion is estimated as discrete image displacement using sequences of ordered images taken at every voxel (volumetric pixel) position.</a:t>
            </a:r>
          </a:p>
          <a:p>
            <a:r>
              <a:rPr lang="en-US" dirty="0" smtClean="0"/>
              <a:t>Hence, Optical Flow helps infer motion observer and object, as well as, structure of object and environment.</a:t>
            </a:r>
          </a:p>
        </p:txBody>
      </p:sp>
      <p:pic>
        <p:nvPicPr>
          <p:cNvPr id="12" name="Content Placeholder 11" descr="optical flow.png"/>
          <p:cNvPicPr>
            <a:picLocks noGrp="1" noChangeAspect="1"/>
          </p:cNvPicPr>
          <p:nvPr>
            <p:ph sz="quarter" idx="2"/>
          </p:nvPr>
        </p:nvPicPr>
        <p:blipFill>
          <a:blip r:embed="rId2"/>
          <a:stretch>
            <a:fillRect/>
          </a:stretch>
        </p:blipFill>
        <p:spPr>
          <a:xfrm>
            <a:off x="4000497" y="2000240"/>
            <a:ext cx="4714908" cy="285752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1714487"/>
            <a:ext cx="6858048" cy="4801314"/>
          </a:xfrm>
          <a:prstGeom prst="rect">
            <a:avLst/>
          </a:prstGeom>
        </p:spPr>
        <p:txBody>
          <a:bodyPr wrap="square">
            <a:spAutoFit/>
          </a:bodyPr>
          <a:lstStyle/>
          <a:p>
            <a:r>
              <a:rPr lang="en-IN" i="1" dirty="0" smtClean="0"/>
              <a:t>Imagine you have a robot embedded with emotional intelligence. The robot comes into your room, looks happy to see you and greets you with a cheery "Good morning."  Suppose you are having a bad day, and hence you mumble something it does not understand. It notices your face and vocal tone and infers that you do not appear to be having a good morning. Immediately, it adjusts its internal state to "subdued," which has the effect of lowering its vocal pitch and amplitude settings, eliminating cheery behavioural displays, and suppressing unnecessary conversation. While the robot's speech recognition may not have high confidence that it accurately recognized all of your words, its assessment of your affect and actions indicates a high probability that you are upset and possibly hurt. At this moment it might turn its head with a look of concern, search its empathetic phrases and select,  “Are you OK?” or “Can I help you?”   </a:t>
            </a:r>
          </a:p>
          <a:p>
            <a:r>
              <a:rPr lang="en-US" i="1" dirty="0" smtClean="0"/>
              <a:t>			-</a:t>
            </a:r>
            <a:r>
              <a:rPr lang="en-US" sz="1200" dirty="0" smtClean="0"/>
              <a:t>Dr. Rosalind W. Picard, MIT Media Laboratory</a:t>
            </a:r>
            <a:endParaRPr lang="en-IN" sz="1200" dirty="0"/>
          </a:p>
        </p:txBody>
      </p:sp>
      <p:sp>
        <p:nvSpPr>
          <p:cNvPr id="6" name="Title 5"/>
          <p:cNvSpPr>
            <a:spLocks noGrp="1"/>
          </p:cNvSpPr>
          <p:nvPr>
            <p:ph type="title"/>
          </p:nvPr>
        </p:nvSpPr>
        <p:spPr/>
        <p:txBody>
          <a:bodyPr/>
          <a:lstStyle/>
          <a:p>
            <a:r>
              <a:rPr lang="en-US" dirty="0" smtClean="0"/>
              <a:t>An Example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Computational Model of Emotions</a:t>
            </a:r>
            <a:endParaRPr lang="en-US" dirty="0"/>
          </a:p>
        </p:txBody>
      </p:sp>
      <p:sp>
        <p:nvSpPr>
          <p:cNvPr id="6" name="TextBox 5"/>
          <p:cNvSpPr txBox="1"/>
          <p:nvPr/>
        </p:nvSpPr>
        <p:spPr>
          <a:xfrm>
            <a:off x="857224" y="2000240"/>
            <a:ext cx="7223452" cy="5170646"/>
          </a:xfrm>
          <a:prstGeom prst="rect">
            <a:avLst/>
          </a:prstGeom>
          <a:noFill/>
        </p:spPr>
        <p:txBody>
          <a:bodyPr wrap="none" rtlCol="0">
            <a:spAutoFit/>
          </a:bodyPr>
          <a:lstStyle/>
          <a:p>
            <a:pPr marL="457200" indent="-457200"/>
            <a:r>
              <a:rPr lang="en-US" sz="2400" dirty="0" smtClean="0"/>
              <a:t>Wright’s CLE model(1997) :</a:t>
            </a:r>
          </a:p>
          <a:p>
            <a:pPr marL="342900" indent="-342900"/>
            <a:endParaRPr lang="en-US" dirty="0" smtClean="0"/>
          </a:p>
          <a:p>
            <a:r>
              <a:rPr lang="en-US" dirty="0" smtClean="0"/>
              <a:t>Wright's </a:t>
            </a:r>
            <a:r>
              <a:rPr lang="en-US" i="1" dirty="0" smtClean="0"/>
              <a:t>computational libidinal economy </a:t>
            </a:r>
            <a:r>
              <a:rPr lang="en-US" dirty="0" smtClean="0"/>
              <a:t>unites the model of an </a:t>
            </a:r>
          </a:p>
          <a:p>
            <a:r>
              <a:rPr lang="en-US" dirty="0" smtClean="0"/>
              <a:t>intelligent system with a learning mechanism and a motivational </a:t>
            </a:r>
          </a:p>
          <a:p>
            <a:r>
              <a:rPr lang="en-US" dirty="0" smtClean="0"/>
              <a:t>Subsystem.</a:t>
            </a:r>
          </a:p>
          <a:p>
            <a:endParaRPr lang="en-US" dirty="0" smtClean="0"/>
          </a:p>
          <a:p>
            <a:pPr>
              <a:buFont typeface="Arial" pitchFamily="34" charset="0"/>
              <a:buChar char="•"/>
            </a:pPr>
            <a:r>
              <a:rPr lang="en-US" dirty="0" smtClean="0"/>
              <a:t> It imitates human brain by considering it as a adaptive-multi-</a:t>
            </a:r>
          </a:p>
          <a:p>
            <a:r>
              <a:rPr lang="en-US" dirty="0" smtClean="0"/>
              <a:t>agent-system(AMAS).</a:t>
            </a:r>
          </a:p>
          <a:p>
            <a:endParaRPr lang="en-US" dirty="0" smtClean="0"/>
          </a:p>
          <a:p>
            <a:pPr>
              <a:buFont typeface="Arial" pitchFamily="34" charset="0"/>
              <a:buChar char="•"/>
            </a:pPr>
            <a:r>
              <a:rPr lang="en-US" dirty="0" smtClean="0"/>
              <a:t>An AMAS is compared to  an economic society which works on </a:t>
            </a:r>
          </a:p>
          <a:p>
            <a:r>
              <a:rPr lang="en-US" b="1" dirty="0" smtClean="0"/>
              <a:t>production</a:t>
            </a:r>
            <a:r>
              <a:rPr lang="en-US" dirty="0" smtClean="0"/>
              <a:t>, </a:t>
            </a:r>
            <a:r>
              <a:rPr lang="en-US" b="1" dirty="0" smtClean="0"/>
              <a:t>distribution </a:t>
            </a:r>
            <a:r>
              <a:rPr lang="en-US" dirty="0" smtClean="0"/>
              <a:t>and </a:t>
            </a:r>
            <a:r>
              <a:rPr lang="en-US" b="1" dirty="0" smtClean="0"/>
              <a:t>consumption</a:t>
            </a:r>
            <a:r>
              <a:rPr lang="en-US" dirty="0" smtClean="0"/>
              <a:t>.</a:t>
            </a:r>
          </a:p>
          <a:p>
            <a:endParaRPr lang="en-US" dirty="0" smtClean="0"/>
          </a:p>
          <a:p>
            <a:pPr>
              <a:buFont typeface="Arial" pitchFamily="34" charset="0"/>
              <a:buChar char="•"/>
            </a:pPr>
            <a:r>
              <a:rPr lang="en-US" dirty="0" smtClean="0"/>
              <a:t> Both kinds of system consist of a set of mutually connected, </a:t>
            </a:r>
          </a:p>
          <a:p>
            <a:r>
              <a:rPr lang="en-US" dirty="0" smtClean="0"/>
              <a:t>interacting subcomponents that are able to perform work.</a:t>
            </a:r>
          </a:p>
          <a:p>
            <a:endParaRPr lang="en-US" dirty="0" smtClean="0"/>
          </a:p>
          <a:p>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 Model</a:t>
            </a:r>
            <a:endParaRPr lang="en-US" dirty="0"/>
          </a:p>
        </p:txBody>
      </p:sp>
      <p:sp>
        <p:nvSpPr>
          <p:cNvPr id="3" name="TextBox 2"/>
          <p:cNvSpPr txBox="1"/>
          <p:nvPr/>
        </p:nvSpPr>
        <p:spPr>
          <a:xfrm>
            <a:off x="500034" y="1857364"/>
            <a:ext cx="8270213" cy="5078313"/>
          </a:xfrm>
          <a:prstGeom prst="rect">
            <a:avLst/>
          </a:prstGeom>
          <a:noFill/>
        </p:spPr>
        <p:txBody>
          <a:bodyPr wrap="none" rtlCol="0">
            <a:spAutoFit/>
          </a:bodyPr>
          <a:lstStyle/>
          <a:p>
            <a:r>
              <a:rPr lang="en-US" dirty="0" smtClean="0"/>
              <a:t>Four pillars of </a:t>
            </a:r>
            <a:r>
              <a:rPr lang="en-US" smtClean="0"/>
              <a:t>CLE :</a:t>
            </a:r>
            <a:endParaRPr lang="en-US" dirty="0" smtClean="0"/>
          </a:p>
          <a:p>
            <a:endParaRPr lang="en-US" dirty="0" smtClean="0"/>
          </a:p>
          <a:p>
            <a:pPr>
              <a:buFont typeface="Arial" pitchFamily="34" charset="0"/>
              <a:buChar char="•"/>
            </a:pPr>
            <a:r>
              <a:rPr lang="en-US" dirty="0" smtClean="0"/>
              <a:t> </a:t>
            </a:r>
            <a:r>
              <a:rPr lang="en-US" b="1" dirty="0" smtClean="0"/>
              <a:t>The libidinal selective system : </a:t>
            </a:r>
            <a:r>
              <a:rPr lang="en-US" dirty="0" smtClean="0"/>
              <a:t>Libidinal selective system is a </a:t>
            </a:r>
          </a:p>
          <a:p>
            <a:r>
              <a:rPr lang="en-US" dirty="0" smtClean="0"/>
              <a:t>cognitive sub-system whose main task is the development of social relations</a:t>
            </a:r>
          </a:p>
          <a:p>
            <a:endParaRPr lang="en-US" b="1" dirty="0" smtClean="0"/>
          </a:p>
          <a:p>
            <a:pPr>
              <a:buFont typeface="Arial" pitchFamily="34" charset="0"/>
              <a:buChar char="•"/>
            </a:pPr>
            <a:r>
              <a:rPr lang="en-US" b="1" dirty="0" smtClean="0"/>
              <a:t> The </a:t>
            </a:r>
            <a:r>
              <a:rPr lang="en-US" b="1" i="1" dirty="0" smtClean="0"/>
              <a:t>co-native universal equivalent</a:t>
            </a:r>
            <a:r>
              <a:rPr lang="en-US" b="1" dirty="0" smtClean="0"/>
              <a:t> (CUE) : </a:t>
            </a:r>
            <a:r>
              <a:rPr lang="en-US" dirty="0" smtClean="0"/>
              <a:t>CUE represents the </a:t>
            </a:r>
          </a:p>
          <a:p>
            <a:r>
              <a:rPr lang="en-US" dirty="0" smtClean="0"/>
              <a:t>scalar quantity form of </a:t>
            </a:r>
            <a:r>
              <a:rPr lang="en-US" i="1" dirty="0" smtClean="0"/>
              <a:t>value</a:t>
            </a:r>
            <a:r>
              <a:rPr lang="en-US" dirty="0" smtClean="0"/>
              <a:t>(like money). CUE is the universal means of </a:t>
            </a:r>
          </a:p>
          <a:p>
            <a:r>
              <a:rPr lang="en-US" dirty="0" smtClean="0"/>
              <a:t>exchange between the </a:t>
            </a:r>
            <a:r>
              <a:rPr lang="en-US" i="1" dirty="0" err="1" smtClean="0"/>
              <a:t>substates</a:t>
            </a:r>
            <a:r>
              <a:rPr lang="en-US" dirty="0" smtClean="0"/>
              <a:t> of the libidinal system.</a:t>
            </a:r>
          </a:p>
          <a:p>
            <a:endParaRPr lang="en-US" b="1" dirty="0" smtClean="0"/>
          </a:p>
          <a:p>
            <a:pPr>
              <a:buFont typeface="Arial" pitchFamily="34" charset="0"/>
              <a:buChar char="•"/>
            </a:pPr>
            <a:r>
              <a:rPr lang="en-US" b="1" dirty="0" smtClean="0"/>
              <a:t> </a:t>
            </a:r>
            <a:r>
              <a:rPr lang="en-US" b="1" i="1" dirty="0" smtClean="0"/>
              <a:t>Credit assignment : </a:t>
            </a:r>
            <a:r>
              <a:rPr lang="en-US" dirty="0" smtClean="0"/>
              <a:t>In libidinal system, a </a:t>
            </a:r>
            <a:r>
              <a:rPr lang="en-US" i="1" dirty="0" err="1" smtClean="0"/>
              <a:t>substate</a:t>
            </a:r>
            <a:r>
              <a:rPr lang="en-US" dirty="0" smtClean="0"/>
              <a:t> must pay the </a:t>
            </a:r>
          </a:p>
          <a:p>
            <a:r>
              <a:rPr lang="en-US" i="1" dirty="0" err="1" smtClean="0"/>
              <a:t>substate</a:t>
            </a:r>
            <a:r>
              <a:rPr lang="en-US" dirty="0" smtClean="0"/>
              <a:t> which supplied the semantic product to which the first </a:t>
            </a:r>
            <a:r>
              <a:rPr lang="en-US" i="1" dirty="0" err="1" smtClean="0"/>
              <a:t>substate</a:t>
            </a:r>
            <a:r>
              <a:rPr lang="en-US" dirty="0" smtClean="0"/>
              <a:t> </a:t>
            </a:r>
          </a:p>
          <a:p>
            <a:r>
              <a:rPr lang="en-US" dirty="0" smtClean="0"/>
              <a:t>reacts. The amount to be paid is decided by credit-assignment.</a:t>
            </a:r>
          </a:p>
          <a:p>
            <a:pPr>
              <a:buFont typeface="Arial" pitchFamily="34" charset="0"/>
              <a:buChar char="•"/>
            </a:pPr>
            <a:endParaRPr lang="en-US" b="1" dirty="0" smtClean="0"/>
          </a:p>
          <a:p>
            <a:pPr>
              <a:buFont typeface="Arial" pitchFamily="34" charset="0"/>
              <a:buChar char="•"/>
            </a:pPr>
            <a:r>
              <a:rPr lang="en-US" b="1" dirty="0" smtClean="0"/>
              <a:t> Circulation of value : </a:t>
            </a:r>
            <a:r>
              <a:rPr lang="en-US" dirty="0" smtClean="0"/>
              <a:t>It needs a module of the overall system which </a:t>
            </a:r>
          </a:p>
          <a:p>
            <a:r>
              <a:rPr lang="en-US" dirty="0" smtClean="0"/>
              <a:t>observes and registers the internal flow of CUE. At any instant, it </a:t>
            </a:r>
          </a:p>
          <a:p>
            <a:r>
              <a:rPr lang="en-US" dirty="0" smtClean="0"/>
              <a:t>determines  the CUE-movement within the system.</a:t>
            </a:r>
            <a:endParaRPr lang="en-US" b="1" dirty="0" smtClean="0"/>
          </a:p>
          <a:p>
            <a:pPr>
              <a:buFont typeface="Arial" pitchFamily="34" charset="0"/>
              <a:buChar char="•"/>
            </a:pPr>
            <a:endParaRPr lang="en-US" b="1"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336550"/>
            <a:ext cx="8231188" cy="1298575"/>
          </a:xfrm>
        </p:spPr>
        <p:txBody>
          <a:bodyPr lIns="0" tIns="0" rIns="0" bIns="0"/>
          <a:lstStyle/>
          <a:p>
            <a:pPr defTabSz="449263" eaLnBrk="1" hangingPunct="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Conclusion – A Dilemma</a:t>
            </a:r>
            <a:endParaRPr lang="en-IN" dirty="0" smtClean="0"/>
          </a:p>
        </p:txBody>
      </p:sp>
      <p:sp>
        <p:nvSpPr>
          <p:cNvPr id="118787" name="Rectangle 3"/>
          <p:cNvSpPr>
            <a:spLocks noGrp="1" noChangeArrowheads="1"/>
          </p:cNvSpPr>
          <p:nvPr>
            <p:ph type="body" idx="1"/>
          </p:nvPr>
        </p:nvSpPr>
        <p:spPr>
          <a:xfrm>
            <a:off x="428596" y="2000240"/>
            <a:ext cx="8229600" cy="4025900"/>
          </a:xfrm>
        </p:spPr>
        <p:txBody>
          <a:bodyPr lIns="0" tIns="0" rIns="0" bIns="0"/>
          <a:lstStyle/>
          <a:p>
            <a:pPr marL="341313" indent="-341313" defTabSz="449263" eaLnBrk="1" hangingPunct="1">
              <a:lnSpc>
                <a:spcPct val="98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dirty="0" smtClean="0"/>
              <a:t>Computers without emotions – not creative or intelligent.</a:t>
            </a:r>
          </a:p>
          <a:p>
            <a:pPr marL="341313" indent="-341313"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dirty="0" smtClean="0"/>
              <a:t>Computers acting on emotions may someday wipe out their creators.</a:t>
            </a:r>
          </a:p>
          <a:p>
            <a:pPr marL="341313" indent="-341313"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IN" sz="2800" dirty="0" smtClean="0"/>
          </a:p>
          <a:p>
            <a:pPr marL="341313" indent="-341313"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IN" sz="2800" dirty="0" smtClean="0"/>
              <a:t>Possible solution : Give computers ability to perceive, express and heuristically act on emotions, but ensure that the emotions are always visible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IN" dirty="0"/>
          </a:p>
        </p:txBody>
      </p:sp>
      <p:sp>
        <p:nvSpPr>
          <p:cNvPr id="3" name="Content Placeholder 2"/>
          <p:cNvSpPr>
            <a:spLocks noGrp="1"/>
          </p:cNvSpPr>
          <p:nvPr>
            <p:ph sz="quarter" idx="1"/>
          </p:nvPr>
        </p:nvSpPr>
        <p:spPr/>
        <p:txBody>
          <a:bodyPr/>
          <a:lstStyle/>
          <a:p>
            <a:pPr>
              <a:defRPr/>
            </a:pPr>
            <a:r>
              <a:rPr lang="en-US" dirty="0" smtClean="0"/>
              <a:t>Seminar on “</a:t>
            </a:r>
            <a:r>
              <a:rPr lang="en-US" b="1" dirty="0" smtClean="0"/>
              <a:t>Affective Computing</a:t>
            </a:r>
            <a:r>
              <a:rPr lang="en-US" dirty="0" smtClean="0"/>
              <a:t>” : </a:t>
            </a:r>
            <a:r>
              <a:rPr lang="en-US" b="1" dirty="0" err="1" smtClean="0"/>
              <a:t>K</a:t>
            </a:r>
            <a:r>
              <a:rPr lang="en-US" dirty="0" err="1" smtClean="0"/>
              <a:t>arthik</a:t>
            </a:r>
            <a:r>
              <a:rPr lang="en-US" dirty="0" smtClean="0"/>
              <a:t> Raman</a:t>
            </a:r>
            <a:r>
              <a:rPr lang="en-US" dirty="0" smtClean="0"/>
              <a:t>, </a:t>
            </a:r>
            <a:r>
              <a:rPr lang="en-US" b="1" dirty="0" err="1" smtClean="0"/>
              <a:t>A</a:t>
            </a:r>
            <a:r>
              <a:rPr lang="en-US" dirty="0" err="1" smtClean="0"/>
              <a:t>dith</a:t>
            </a:r>
            <a:r>
              <a:rPr lang="en-US" dirty="0" smtClean="0"/>
              <a:t> </a:t>
            </a:r>
            <a:r>
              <a:rPr lang="en-US" dirty="0" err="1" smtClean="0"/>
              <a:t>Swaminathan</a:t>
            </a:r>
            <a:r>
              <a:rPr lang="en-US" dirty="0" smtClean="0"/>
              <a:t>, </a:t>
            </a:r>
            <a:r>
              <a:rPr lang="en-US" b="1" dirty="0" err="1" smtClean="0"/>
              <a:t>O</a:t>
            </a:r>
            <a:r>
              <a:rPr lang="en-US" dirty="0" err="1" smtClean="0"/>
              <a:t>mkar</a:t>
            </a:r>
            <a:r>
              <a:rPr lang="en-US" dirty="0" smtClean="0"/>
              <a:t> </a:t>
            </a:r>
            <a:r>
              <a:rPr lang="en-US" dirty="0" err="1" smtClean="0"/>
              <a:t>Wagh</a:t>
            </a:r>
            <a:r>
              <a:rPr lang="en-US" dirty="0" smtClean="0"/>
              <a:t>, </a:t>
            </a:r>
            <a:r>
              <a:rPr lang="en-US" b="1" dirty="0" err="1" smtClean="0"/>
              <a:t>S</a:t>
            </a:r>
            <a:r>
              <a:rPr lang="en-US" dirty="0" err="1" smtClean="0"/>
              <a:t>amhita</a:t>
            </a:r>
            <a:r>
              <a:rPr lang="en-US" dirty="0" smtClean="0"/>
              <a:t> </a:t>
            </a:r>
            <a:r>
              <a:rPr lang="en-US" dirty="0" err="1" smtClean="0"/>
              <a:t>Kasula</a:t>
            </a:r>
            <a:r>
              <a:rPr lang="en-US" dirty="0" smtClean="0"/>
              <a:t>, CS344, Under Prof. </a:t>
            </a:r>
            <a:r>
              <a:rPr lang="en-US" dirty="0" err="1" smtClean="0"/>
              <a:t>Pushpak</a:t>
            </a:r>
            <a:r>
              <a:rPr lang="en-US" dirty="0" smtClean="0"/>
              <a:t> Bhattacharya, 2009</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IN" dirty="0"/>
          </a:p>
        </p:txBody>
      </p:sp>
      <p:sp>
        <p:nvSpPr>
          <p:cNvPr id="3" name="Content Placeholder 2"/>
          <p:cNvSpPr>
            <a:spLocks noGrp="1"/>
          </p:cNvSpPr>
          <p:nvPr>
            <p:ph sz="quarter" idx="1"/>
          </p:nvPr>
        </p:nvSpPr>
        <p:spPr/>
        <p:txBody>
          <a:bodyPr>
            <a:normAutofit fontScale="92500" lnSpcReduction="20000"/>
          </a:bodyPr>
          <a:lstStyle/>
          <a:p>
            <a:r>
              <a:rPr lang="en-US" dirty="0" smtClean="0"/>
              <a:t>Feldman : Essentials of Understanding Psychology, McGraw Hill, 2007 (Edition 2)</a:t>
            </a:r>
          </a:p>
          <a:p>
            <a:r>
              <a:rPr lang="en-IN" dirty="0" smtClean="0">
                <a:hlinkClick r:id="rId2"/>
              </a:rPr>
              <a:t>http://www.scholarpedia.org/article/Affective_computing</a:t>
            </a:r>
            <a:endParaRPr lang="en-IN" dirty="0" smtClean="0"/>
          </a:p>
          <a:p>
            <a:r>
              <a:rPr lang="en-IN" dirty="0" smtClean="0">
                <a:hlinkClick r:id="rId3"/>
              </a:rPr>
              <a:t>http://www.scholarpedia.org/article/Image:Research_areas.jpg</a:t>
            </a:r>
            <a:endParaRPr lang="en-IN" dirty="0" smtClean="0"/>
          </a:p>
          <a:p>
            <a:r>
              <a:rPr lang="en-IN" dirty="0" smtClean="0"/>
              <a:t>http://www.psychometriclab.com</a:t>
            </a:r>
            <a:endParaRPr lang="en-US" dirty="0" smtClean="0"/>
          </a:p>
          <a:p>
            <a:r>
              <a:rPr lang="en-IN" dirty="0" smtClean="0"/>
              <a:t>Ian Wright (2000), "The Society of Mind Requires an Economy of Mind", in the Proceedings of the AISB'00 Symposium on Starting from Society - the Application of Social Analogies to Computational Systems, Birmingham, UK</a:t>
            </a:r>
            <a:endParaRPr lang="en-US" b="1" dirty="0" smtClean="0"/>
          </a:p>
          <a:p>
            <a:r>
              <a:rPr lang="en-IN" dirty="0" smtClean="0">
                <a:hlinkClick r:id="rId4"/>
              </a:rPr>
              <a:t>http://www.ruebenstrunk.de</a:t>
            </a:r>
            <a:endParaRPr lang="en-IN" dirty="0" smtClean="0"/>
          </a:p>
          <a:p>
            <a:r>
              <a:rPr lang="en-US" dirty="0" smtClean="0"/>
              <a:t>Wikipedia : Emotions,  Emotional Intelligence, Affective Computing, Optical Flow</a:t>
            </a:r>
          </a:p>
          <a:p>
            <a:endParaRPr lang="en-IN" dirty="0" smtClean="0"/>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r>
              <a:rPr lang="en-US" sz="3600" b="1" dirty="0" smtClean="0"/>
              <a:t>Thank You!</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Introduction</a:t>
            </a:r>
            <a:endParaRPr lang="en-IN" dirty="0"/>
          </a:p>
        </p:txBody>
      </p:sp>
      <p:sp>
        <p:nvSpPr>
          <p:cNvPr id="3" name="Content Placeholder 2"/>
          <p:cNvSpPr>
            <a:spLocks noGrp="1"/>
          </p:cNvSpPr>
          <p:nvPr>
            <p:ph sz="quarter" idx="1"/>
          </p:nvPr>
        </p:nvSpPr>
        <p:spPr>
          <a:xfrm>
            <a:off x="457200" y="1600200"/>
            <a:ext cx="7467600" cy="4900634"/>
          </a:xfrm>
        </p:spPr>
        <p:txBody>
          <a:bodyPr>
            <a:normAutofit/>
          </a:bodyPr>
          <a:lstStyle/>
          <a:p>
            <a:pPr>
              <a:buNone/>
            </a:pPr>
            <a:r>
              <a:rPr lang="en-US" sz="1400" dirty="0" smtClean="0"/>
              <a:t>		“Karl Andrews held in his hand the envelope he had been waiting for. It could be the ticket to his future, an offer of admission to his first-choice college. But what was it going to say? He knew it could go either way, his grades were pretty good and he had been involved in some extra-curricular activities, but his SAT scores had not been so terrific. He felt so nervous that his hands shook as he opened the thin envelope (not a good sign, he thought. Here it comes ‘Dear Mr. Andrews’ it read.  ‘The trustees of this university are pleased to admit you…”. That was all he needed to see. With a whoop of excitement, Karl found himself jumping up and down gleefully. A rush of emotion overcome him as it sank in that he had, in fact, been accepted. He was on his way. “ </a:t>
            </a:r>
          </a:p>
          <a:p>
            <a:pPr lvl="8">
              <a:buNone/>
            </a:pPr>
            <a:r>
              <a:rPr lang="en-US" dirty="0" smtClean="0"/>
              <a:t>		“Essentials of Understanding Psychology – Feldman”</a:t>
            </a:r>
          </a:p>
          <a:p>
            <a:endParaRPr lang="en-US" dirty="0" smtClean="0"/>
          </a:p>
          <a:p>
            <a:r>
              <a:rPr lang="en-US" dirty="0" smtClean="0"/>
              <a:t>Everyone has an idea of what emotion is. </a:t>
            </a:r>
          </a:p>
          <a:p>
            <a:r>
              <a:rPr lang="en-US" dirty="0" smtClean="0"/>
              <a:t>But, how do we formally define “emotion” ?</a:t>
            </a:r>
          </a:p>
          <a:p>
            <a:pPr lvl="2"/>
            <a:endParaRPr lang="en-IN" dirty="0" smtClean="0"/>
          </a:p>
          <a:p>
            <a:pPr lvl="2"/>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 Psychological Viewpoint </a:t>
            </a:r>
            <a:endParaRPr lang="en-IN" dirty="0"/>
          </a:p>
        </p:txBody>
      </p:sp>
      <p:sp>
        <p:nvSpPr>
          <p:cNvPr id="3" name="Content Placeholder 2"/>
          <p:cNvSpPr>
            <a:spLocks noGrp="1"/>
          </p:cNvSpPr>
          <p:nvPr>
            <p:ph sz="quarter" idx="1"/>
          </p:nvPr>
        </p:nvSpPr>
        <p:spPr/>
        <p:txBody>
          <a:bodyPr/>
          <a:lstStyle/>
          <a:p>
            <a:r>
              <a:rPr lang="en-US" dirty="0" smtClean="0"/>
              <a:t>Emotions are feelings that generally have both physiological and cognitive elements.</a:t>
            </a:r>
            <a:endParaRPr lang="en-IN" dirty="0" smtClean="0"/>
          </a:p>
          <a:p>
            <a:pPr lvl="1"/>
            <a:r>
              <a:rPr lang="en-US" dirty="0" smtClean="0"/>
              <a:t>Physiological elements </a:t>
            </a:r>
          </a:p>
          <a:p>
            <a:pPr lvl="2"/>
            <a:r>
              <a:rPr lang="en-US" dirty="0" smtClean="0"/>
              <a:t>Increase in heart-rate, jumping with joy in case of Karl.</a:t>
            </a:r>
          </a:p>
          <a:p>
            <a:pPr lvl="2">
              <a:buNone/>
            </a:pPr>
            <a:endParaRPr lang="en-US" dirty="0" smtClean="0"/>
          </a:p>
          <a:p>
            <a:pPr lvl="1"/>
            <a:r>
              <a:rPr lang="en-US" dirty="0" smtClean="0"/>
              <a:t>Cognitive elements</a:t>
            </a:r>
          </a:p>
          <a:p>
            <a:pPr lvl="2"/>
            <a:r>
              <a:rPr lang="en-US" dirty="0" smtClean="0"/>
              <a:t>The understanding of the meaning of the fact that he had been admitted to his first-choice college. </a:t>
            </a:r>
          </a:p>
          <a:p>
            <a:pPr lvl="2"/>
            <a:endParaRPr lang="en-IN" dirty="0" smtClean="0"/>
          </a:p>
          <a:p>
            <a:pPr lvl="2"/>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Emotions:</a:t>
            </a:r>
            <a:endParaRPr lang="en-IN" dirty="0"/>
          </a:p>
        </p:txBody>
      </p:sp>
      <p:sp>
        <p:nvSpPr>
          <p:cNvPr id="3" name="Content Placeholder 2"/>
          <p:cNvSpPr>
            <a:spLocks noGrp="1"/>
          </p:cNvSpPr>
          <p:nvPr>
            <p:ph sz="quarter" idx="1"/>
          </p:nvPr>
        </p:nvSpPr>
        <p:spPr/>
        <p:txBody>
          <a:bodyPr/>
          <a:lstStyle/>
          <a:p>
            <a:r>
              <a:rPr lang="en-US" dirty="0" smtClean="0"/>
              <a:t>James-Lange Theory</a:t>
            </a:r>
          </a:p>
          <a:p>
            <a:pPr lvl="1"/>
            <a:r>
              <a:rPr lang="en-US" dirty="0" smtClean="0"/>
              <a:t>“We feel sorry because we cry, angry because we strike, and afraid because we tremble”</a:t>
            </a:r>
          </a:p>
          <a:p>
            <a:pPr lvl="8">
              <a:buNone/>
            </a:pPr>
            <a:r>
              <a:rPr lang="en-US" dirty="0" smtClean="0"/>
              <a:t>					(James, 1890)</a:t>
            </a:r>
          </a:p>
          <a:p>
            <a:pPr lvl="8">
              <a:buNone/>
            </a:pPr>
            <a:endParaRPr lang="en-US" dirty="0" smtClean="0"/>
          </a:p>
          <a:p>
            <a:r>
              <a:rPr lang="en-US" dirty="0" smtClean="0"/>
              <a:t>Cannon-Bard Theory</a:t>
            </a:r>
          </a:p>
          <a:p>
            <a:pPr lvl="1"/>
            <a:r>
              <a:rPr lang="en-US" dirty="0" smtClean="0"/>
              <a:t>Rejects the view that physiological arousal alone leads to the perception of emotion.</a:t>
            </a:r>
          </a:p>
          <a:p>
            <a:pPr lvl="1"/>
            <a:r>
              <a:rPr lang="en-US" dirty="0" smtClean="0"/>
              <a:t>Instead, both the physiological arousal and emotional experience are produced simultaneously.</a:t>
            </a:r>
          </a:p>
          <a:p>
            <a:pPr lvl="8">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Emotions</a:t>
            </a:r>
            <a:endParaRPr lang="en-IN" dirty="0"/>
          </a:p>
        </p:txBody>
      </p:sp>
      <p:sp>
        <p:nvSpPr>
          <p:cNvPr id="3" name="Content Placeholder 2"/>
          <p:cNvSpPr>
            <a:spLocks noGrp="1"/>
          </p:cNvSpPr>
          <p:nvPr>
            <p:ph sz="quarter" idx="1"/>
          </p:nvPr>
        </p:nvSpPr>
        <p:spPr/>
        <p:txBody>
          <a:bodyPr/>
          <a:lstStyle/>
          <a:p>
            <a:r>
              <a:rPr lang="en-US" dirty="0" smtClean="0"/>
              <a:t>Schachter Singer Theory of Emotion</a:t>
            </a:r>
          </a:p>
          <a:p>
            <a:pPr lvl="1"/>
            <a:r>
              <a:rPr lang="en-US" dirty="0" smtClean="0"/>
              <a:t>Emotions are determined jointly by the physiological arousal and the labeling of that arousal on the basis of cues from the environment</a:t>
            </a:r>
          </a:p>
          <a:p>
            <a:pPr lvl="1"/>
            <a:r>
              <a:rPr lang="en-US" dirty="0" smtClean="0"/>
              <a:t>Emotions are experienced by observing our environment and comparing ourselves with others</a:t>
            </a:r>
          </a:p>
          <a:p>
            <a:pPr lvl="2"/>
            <a:r>
              <a:rPr lang="en-US" dirty="0" smtClean="0"/>
              <a:t>Demonstrated by Schachter Singer Experiment.</a:t>
            </a:r>
          </a:p>
          <a:p>
            <a:pPr lvl="1">
              <a:buNone/>
            </a:pPr>
            <a:endParaRPr lang="en-US" dirty="0" smtClean="0"/>
          </a:p>
          <a:p>
            <a:pPr lvl="1">
              <a:buNone/>
            </a:pPr>
            <a:endParaRPr lang="en-US" dirty="0" smtClean="0"/>
          </a:p>
          <a:p>
            <a:pPr lvl="1">
              <a:buNone/>
            </a:pPr>
            <a:endParaRPr lang="en-US" dirty="0" smtClean="0"/>
          </a:p>
          <a:p>
            <a:r>
              <a:rPr lang="en-US" dirty="0" smtClean="0"/>
              <a:t>What’s take away from all this?</a:t>
            </a:r>
          </a:p>
          <a:p>
            <a:pPr lvl="1"/>
            <a:r>
              <a:rPr lang="en-US" dirty="0" smtClean="0"/>
              <a:t>That no one has a clear theory formulating emotion!</a:t>
            </a:r>
          </a:p>
          <a:p>
            <a:pPr lvl="1">
              <a:buNone/>
            </a:pPr>
            <a:endParaRPr lang="en-US" dirty="0" smtClean="0"/>
          </a:p>
          <a:p>
            <a:pPr lvl="1">
              <a:buNone/>
            </a:pP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Emotions	</a:t>
            </a:r>
            <a:endParaRPr lang="en-IN" dirty="0"/>
          </a:p>
        </p:txBody>
      </p:sp>
      <p:sp>
        <p:nvSpPr>
          <p:cNvPr id="3" name="Content Placeholder 2"/>
          <p:cNvSpPr>
            <a:spLocks noGrp="1"/>
          </p:cNvSpPr>
          <p:nvPr>
            <p:ph sz="quarter" idx="1"/>
          </p:nvPr>
        </p:nvSpPr>
        <p:spPr/>
        <p:txBody>
          <a:bodyPr/>
          <a:lstStyle/>
          <a:p>
            <a:r>
              <a:rPr lang="en-US" dirty="0" smtClean="0"/>
              <a:t>Following are the functions:</a:t>
            </a:r>
          </a:p>
          <a:p>
            <a:pPr lvl="1"/>
            <a:r>
              <a:rPr lang="en-US" dirty="0" smtClean="0"/>
              <a:t>Preparing us for actions</a:t>
            </a:r>
          </a:p>
          <a:p>
            <a:pPr lvl="2"/>
            <a:r>
              <a:rPr lang="en-US" dirty="0" smtClean="0"/>
              <a:t>For example, on seeing an angry dog charging, the emotional reaction (Fear) would get us moving out of the dog’s way - quickly </a:t>
            </a:r>
          </a:p>
          <a:p>
            <a:pPr lvl="1"/>
            <a:r>
              <a:rPr lang="en-US" dirty="0" smtClean="0"/>
              <a:t>Shaping our future behavior</a:t>
            </a:r>
          </a:p>
          <a:p>
            <a:pPr lvl="2"/>
            <a:r>
              <a:rPr lang="en-US" dirty="0" smtClean="0"/>
              <a:t>The emotional response that occurs when we experience something unpleasant – such as a threatening dog – teach us to avoid similar circumstances in future.</a:t>
            </a:r>
          </a:p>
          <a:p>
            <a:pPr lvl="1"/>
            <a:r>
              <a:rPr lang="en-US" dirty="0" smtClean="0"/>
              <a:t>Helping us interact more effectively with others</a:t>
            </a:r>
          </a:p>
          <a:p>
            <a:pPr lvl="2"/>
            <a:r>
              <a:rPr lang="en-US" dirty="0" smtClean="0"/>
              <a:t>Promotes more effective and appropriate social interaction</a:t>
            </a:r>
          </a:p>
          <a:p>
            <a:pPr lvl="2">
              <a:buNone/>
            </a:pPr>
            <a:endParaRPr lang="en-US"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0034" y="857232"/>
            <a:ext cx="8229600" cy="546100"/>
          </a:xfrm>
        </p:spPr>
        <p:txBody>
          <a:bodyPr>
            <a:normAutofit fontScale="90000"/>
          </a:bodyPr>
          <a:lstStyle/>
          <a:p>
            <a:pPr eaLnBrk="1" hangingPunct="1">
              <a:defRPr/>
            </a:pPr>
            <a:r>
              <a:rPr lang="en-US" sz="4000" dirty="0" smtClean="0"/>
              <a:t>Role of Emotion in Intellect</a:t>
            </a:r>
          </a:p>
        </p:txBody>
      </p:sp>
      <p:sp>
        <p:nvSpPr>
          <p:cNvPr id="12291" name="Rectangle 3"/>
          <p:cNvSpPr>
            <a:spLocks noGrp="1" noChangeArrowheads="1"/>
          </p:cNvSpPr>
          <p:nvPr>
            <p:ph sz="quarter" idx="1"/>
          </p:nvPr>
        </p:nvSpPr>
        <p:spPr>
          <a:xfrm>
            <a:off x="2071670" y="1676400"/>
            <a:ext cx="3962400" cy="5181600"/>
          </a:xfrm>
        </p:spPr>
        <p:txBody>
          <a:bodyPr/>
          <a:lstStyle/>
          <a:p>
            <a:pPr eaLnBrk="1" hangingPunct="1">
              <a:lnSpc>
                <a:spcPct val="90000"/>
              </a:lnSpc>
              <a:defRPr/>
            </a:pPr>
            <a:r>
              <a:rPr lang="en-US" sz="2400" dirty="0" smtClean="0"/>
              <a:t>Three major areas of intelligent activity  are influenced by emotions</a:t>
            </a:r>
          </a:p>
          <a:p>
            <a:pPr lvl="1">
              <a:lnSpc>
                <a:spcPct val="90000"/>
              </a:lnSpc>
              <a:defRPr/>
            </a:pPr>
            <a:r>
              <a:rPr lang="en-US" sz="2100" dirty="0" smtClean="0"/>
              <a:t>Learning</a:t>
            </a:r>
          </a:p>
          <a:p>
            <a:pPr lvl="1">
              <a:lnSpc>
                <a:spcPct val="90000"/>
              </a:lnSpc>
              <a:defRPr/>
            </a:pPr>
            <a:r>
              <a:rPr lang="en-US" sz="2100" dirty="0" smtClean="0"/>
              <a:t>Long-term Memory</a:t>
            </a:r>
          </a:p>
          <a:p>
            <a:pPr lvl="1">
              <a:lnSpc>
                <a:spcPct val="90000"/>
              </a:lnSpc>
              <a:defRPr/>
            </a:pPr>
            <a:r>
              <a:rPr lang="en-US" sz="2100" dirty="0" smtClean="0"/>
              <a:t>Reasoning</a:t>
            </a:r>
          </a:p>
          <a:p>
            <a:pPr eaLnBrk="1" hangingPunct="1">
              <a:lnSpc>
                <a:spcPct val="90000"/>
              </a:lnSpc>
              <a:buFontTx/>
              <a:buNone/>
              <a:defRPr/>
            </a:pPr>
            <a:endParaRPr lang="en-US" sz="2400" dirty="0" smtClean="0"/>
          </a:p>
          <a:p>
            <a:pPr eaLnBrk="1" hangingPunct="1">
              <a:lnSpc>
                <a:spcPct val="90000"/>
              </a:lnSpc>
              <a:buFontTx/>
              <a:buNone/>
              <a:defRPr/>
            </a:pPr>
            <a:r>
              <a:rPr lang="en-US" sz="2400" dirty="0" smtClean="0"/>
              <a:t>Popular (exaggerated) examples of highly intelligent, but emotionally challenged characters have been shown here.</a:t>
            </a:r>
          </a:p>
        </p:txBody>
      </p:sp>
      <p:pic>
        <p:nvPicPr>
          <p:cNvPr id="8196" name="Picture 4" descr="jim_parsons"/>
          <p:cNvPicPr>
            <a:picLocks noChangeAspect="1" noChangeArrowheads="1"/>
          </p:cNvPicPr>
          <p:nvPr/>
        </p:nvPicPr>
        <p:blipFill>
          <a:blip r:embed="rId2"/>
          <a:srcRect/>
          <a:stretch>
            <a:fillRect/>
          </a:stretch>
        </p:blipFill>
        <p:spPr bwMode="auto">
          <a:xfrm>
            <a:off x="6048376" y="2209800"/>
            <a:ext cx="2667452" cy="4005282"/>
          </a:xfrm>
          <a:prstGeom prst="rect">
            <a:avLst/>
          </a:prstGeom>
          <a:noFill/>
          <a:ln w="9525">
            <a:noFill/>
            <a:miter lim="800000"/>
            <a:headEnd/>
            <a:tailEnd/>
          </a:ln>
        </p:spPr>
      </p:pic>
      <p:pic>
        <p:nvPicPr>
          <p:cNvPr id="8197" name="Picture 5" descr="star-trek-spock1"/>
          <p:cNvPicPr>
            <a:picLocks noChangeAspect="1" noChangeArrowheads="1"/>
          </p:cNvPicPr>
          <p:nvPr/>
        </p:nvPicPr>
        <p:blipFill>
          <a:blip r:embed="rId3"/>
          <a:srcRect/>
          <a:stretch>
            <a:fillRect/>
          </a:stretch>
        </p:blipFill>
        <p:spPr bwMode="auto">
          <a:xfrm>
            <a:off x="158398" y="4772025"/>
            <a:ext cx="2154590" cy="1943123"/>
          </a:xfrm>
          <a:prstGeom prst="rect">
            <a:avLst/>
          </a:prstGeom>
          <a:noFill/>
          <a:ln w="9525">
            <a:noFill/>
            <a:miter lim="800000"/>
            <a:headEnd/>
            <a:tailEnd/>
          </a:ln>
        </p:spPr>
      </p:pic>
      <p:sp>
        <p:nvSpPr>
          <p:cNvPr id="8198" name="Text Box 6"/>
          <p:cNvSpPr txBox="1">
            <a:spLocks noChangeArrowheads="1"/>
          </p:cNvSpPr>
          <p:nvPr/>
        </p:nvSpPr>
        <p:spPr bwMode="auto">
          <a:xfrm>
            <a:off x="5857884" y="6357958"/>
            <a:ext cx="2948243" cy="307777"/>
          </a:xfrm>
          <a:prstGeom prst="rect">
            <a:avLst/>
          </a:prstGeom>
          <a:noFill/>
          <a:ln w="9525">
            <a:noFill/>
            <a:miter lim="800000"/>
            <a:headEnd/>
            <a:tailEnd/>
          </a:ln>
        </p:spPr>
        <p:txBody>
          <a:bodyPr wrap="none">
            <a:spAutoFit/>
          </a:bodyPr>
          <a:lstStyle/>
          <a:p>
            <a:r>
              <a:rPr lang="en-US" sz="1400" dirty="0" smtClean="0"/>
              <a:t>   Images </a:t>
            </a:r>
            <a:r>
              <a:rPr lang="en-US" sz="1400" dirty="0"/>
              <a:t>courtesy Google Images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214"/>
            <a:ext cx="7467600" cy="1143000"/>
          </a:xfrm>
        </p:spPr>
        <p:txBody>
          <a:bodyPr/>
          <a:lstStyle/>
          <a:p>
            <a:r>
              <a:rPr lang="en-US" dirty="0" smtClean="0"/>
              <a:t>Emotional Intelligence</a:t>
            </a:r>
            <a:endParaRPr lang="en-IN"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8">
              <a:buNone/>
            </a:pPr>
            <a:r>
              <a:rPr lang="en-US" dirty="0" smtClean="0"/>
              <a:t>					       </a:t>
            </a:r>
          </a:p>
          <a:p>
            <a:pPr lvl="8">
              <a:buNone/>
            </a:pPr>
            <a:endParaRPr lang="en-US" dirty="0" smtClean="0"/>
          </a:p>
          <a:p>
            <a:r>
              <a:rPr lang="en-US" dirty="0" smtClean="0"/>
              <a:t>Emotional Intelligence is the set of skills that underlie accurate assessment, evaluation, expression and regulation of emotions</a:t>
            </a:r>
          </a:p>
          <a:p>
            <a:pPr lvl="8">
              <a:buNone/>
            </a:pPr>
            <a:r>
              <a:rPr lang="en-US" dirty="0" smtClean="0"/>
              <a:t>				 (Mayer, Salovey, Caruso,2004)</a:t>
            </a:r>
          </a:p>
          <a:p>
            <a:pPr>
              <a:buNone/>
            </a:pPr>
            <a:endParaRPr lang="en-US" dirty="0" smtClean="0"/>
          </a:p>
          <a:p>
            <a:pPr lvl="8">
              <a:buNone/>
            </a:pPr>
            <a:endParaRPr lang="en-US" dirty="0" smtClean="0"/>
          </a:p>
        </p:txBody>
      </p:sp>
      <p:pic>
        <p:nvPicPr>
          <p:cNvPr id="4" name="Picture 3" descr="posterb.jpg"/>
          <p:cNvPicPr>
            <a:picLocks noChangeAspect="1"/>
          </p:cNvPicPr>
          <p:nvPr/>
        </p:nvPicPr>
        <p:blipFill>
          <a:blip r:embed="rId2"/>
          <a:stretch>
            <a:fillRect/>
          </a:stretch>
        </p:blipFill>
        <p:spPr>
          <a:xfrm>
            <a:off x="2357422" y="1000108"/>
            <a:ext cx="3929090" cy="37544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1553</TotalTime>
  <Words>1503</Words>
  <Application>Microsoft Office PowerPoint</Application>
  <PresentationFormat>On-screen Show (4:3)</PresentationFormat>
  <Paragraphs>236</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Emotional Intelligence</vt:lpstr>
      <vt:lpstr>Abstract   </vt:lpstr>
      <vt:lpstr>Emotions: Introduction</vt:lpstr>
      <vt:lpstr>Emotions : Psychological Viewpoint </vt:lpstr>
      <vt:lpstr>Theories of Emotions:</vt:lpstr>
      <vt:lpstr>Theories of Emotions</vt:lpstr>
      <vt:lpstr>Functions Of Emotions </vt:lpstr>
      <vt:lpstr>Role of Emotion in Intellect</vt:lpstr>
      <vt:lpstr>Emotional Intelligence</vt:lpstr>
      <vt:lpstr>Continued…</vt:lpstr>
      <vt:lpstr>Ability EI Models</vt:lpstr>
      <vt:lpstr>Continued </vt:lpstr>
      <vt:lpstr>Mixed Models of EI</vt:lpstr>
      <vt:lpstr>Cont…</vt:lpstr>
      <vt:lpstr>Trait EI Model</vt:lpstr>
      <vt:lpstr>Emotional Computers</vt:lpstr>
      <vt:lpstr>Use of Emotional Computers</vt:lpstr>
      <vt:lpstr>Answer : Affective Computing</vt:lpstr>
      <vt:lpstr>Major Technologies of Affective Computing</vt:lpstr>
      <vt:lpstr>Speech Features</vt:lpstr>
      <vt:lpstr>Continued</vt:lpstr>
      <vt:lpstr>Optical Flow</vt:lpstr>
      <vt:lpstr>An Example </vt:lpstr>
      <vt:lpstr>A Computational Model of Emotions</vt:lpstr>
      <vt:lpstr>CLE Model</vt:lpstr>
      <vt:lpstr>Conclusion – A Dilemma</vt:lpstr>
      <vt:lpstr>Acknowledgement</vt:lpstr>
      <vt:lpstr>References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Ankush</dc:creator>
  <cp:lastModifiedBy>Ankush</cp:lastModifiedBy>
  <cp:revision>143</cp:revision>
  <dcterms:created xsi:type="dcterms:W3CDTF">2010-03-20T22:30:08Z</dcterms:created>
  <dcterms:modified xsi:type="dcterms:W3CDTF">2010-04-04T19:27:48Z</dcterms:modified>
</cp:coreProperties>
</file>