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Default Extension="png" ContentType="image/png"/>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43"/>
  </p:notesMasterIdLst>
  <p:handoutMasterIdLst>
    <p:handoutMasterId r:id="rId44"/>
  </p:handoutMasterIdLst>
  <p:sldIdLst>
    <p:sldId id="256" r:id="rId2"/>
    <p:sldId id="295" r:id="rId3"/>
    <p:sldId id="263" r:id="rId4"/>
    <p:sldId id="257" r:id="rId5"/>
    <p:sldId id="259" r:id="rId6"/>
    <p:sldId id="262" r:id="rId7"/>
    <p:sldId id="264" r:id="rId8"/>
    <p:sldId id="283" r:id="rId9"/>
    <p:sldId id="284" r:id="rId10"/>
    <p:sldId id="265" r:id="rId11"/>
    <p:sldId id="292" r:id="rId12"/>
    <p:sldId id="293" r:id="rId13"/>
    <p:sldId id="285" r:id="rId14"/>
    <p:sldId id="294" r:id="rId15"/>
    <p:sldId id="266" r:id="rId16"/>
    <p:sldId id="267" r:id="rId17"/>
    <p:sldId id="268" r:id="rId18"/>
    <p:sldId id="312" r:id="rId19"/>
    <p:sldId id="311" r:id="rId20"/>
    <p:sldId id="270" r:id="rId21"/>
    <p:sldId id="271" r:id="rId22"/>
    <p:sldId id="296" r:id="rId23"/>
    <p:sldId id="302" r:id="rId24"/>
    <p:sldId id="278" r:id="rId25"/>
    <p:sldId id="299" r:id="rId26"/>
    <p:sldId id="300" r:id="rId27"/>
    <p:sldId id="301" r:id="rId28"/>
    <p:sldId id="298" r:id="rId29"/>
    <p:sldId id="282" r:id="rId30"/>
    <p:sldId id="307" r:id="rId31"/>
    <p:sldId id="303" r:id="rId32"/>
    <p:sldId id="287" r:id="rId33"/>
    <p:sldId id="305" r:id="rId34"/>
    <p:sldId id="309" r:id="rId35"/>
    <p:sldId id="304" r:id="rId36"/>
    <p:sldId id="286" r:id="rId37"/>
    <p:sldId id="313" r:id="rId38"/>
    <p:sldId id="314" r:id="rId39"/>
    <p:sldId id="297" r:id="rId40"/>
    <p:sldId id="306" r:id="rId41"/>
    <p:sldId id="310" r:id="rId42"/>
  </p:sldIdLst>
  <p:sldSz cx="9144000" cy="6858000" type="screen4x3"/>
  <p:notesSz cx="7099300" cy="10234613"/>
  <p:defaultTextStyle>
    <a:defPPr>
      <a:defRPr lang="en-IN"/>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B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99FF"/>
    <a:srgbClr val="E8E8E8"/>
    <a:srgbClr val="009900"/>
    <a:srgbClr val="336699"/>
    <a:srgbClr val="008080"/>
    <a:srgbClr val="B5A10B"/>
    <a:srgbClr val="000000"/>
    <a:srgbClr val="9999FF"/>
    <a:srgbClr val="003399"/>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75" autoAdjust="0"/>
    <p:restoredTop sz="94500" autoAdjust="0"/>
  </p:normalViewPr>
  <p:slideViewPr>
    <p:cSldViewPr>
      <p:cViewPr>
        <p:scale>
          <a:sx n="74" d="100"/>
          <a:sy n="74" d="100"/>
        </p:scale>
        <p:origin x="-918" y="-102"/>
      </p:cViewPr>
      <p:guideLst>
        <p:guide orient="horz" pos="2160"/>
        <p:guide pos="2880"/>
      </p:guideLst>
    </p:cSldViewPr>
  </p:slideViewPr>
  <p:outlineViewPr>
    <p:cViewPr>
      <p:scale>
        <a:sx n="33" d="100"/>
        <a:sy n="33" d="100"/>
      </p:scale>
      <p:origin x="0" y="6858"/>
    </p:cViewPr>
  </p:outlineViewPr>
  <p:notesTextViewPr>
    <p:cViewPr>
      <p:scale>
        <a:sx n="100" d="100"/>
        <a:sy n="100" d="100"/>
      </p:scale>
      <p:origin x="0" y="0"/>
    </p:cViewPr>
  </p:notesTextViewPr>
  <p:sorterViewPr>
    <p:cViewPr>
      <p:scale>
        <a:sx n="66" d="100"/>
        <a:sy n="66" d="100"/>
      </p:scale>
      <p:origin x="0" y="1086"/>
    </p:cViewPr>
  </p:sorterViewPr>
  <p:notesViewPr>
    <p:cSldViewPr>
      <p:cViewPr varScale="1">
        <p:scale>
          <a:sx n="61" d="100"/>
          <a:sy n="61" d="100"/>
        </p:scale>
        <p:origin x="-2418" y="-7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C31BF-08CE-420F-BC7E-C63990EB371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6393C012-5241-4EFD-9D10-875A742AE4DC}">
      <dgm:prSet custT="1"/>
      <dgm:spPr/>
      <dgm:t>
        <a:bodyPr/>
        <a:lstStyle/>
        <a:p>
          <a:pPr algn="ctr" rtl="0"/>
          <a:r>
            <a:rPr lang="en-IN" sz="1800" dirty="0" smtClean="0">
              <a:solidFill>
                <a:schemeClr val="accent4">
                  <a:lumMod val="25000"/>
                </a:schemeClr>
              </a:solidFill>
            </a:rPr>
            <a:t>In AI, a problem is “a goal and a set of means for achieving that goal”.</a:t>
          </a:r>
          <a:r>
            <a:rPr lang="en-IN" sz="1800" dirty="0" smtClean="0"/>
            <a:t> </a:t>
          </a:r>
          <a:br>
            <a:rPr lang="en-IN" sz="1800" dirty="0" smtClean="0"/>
          </a:br>
          <a:r>
            <a:rPr lang="en-IN" sz="1400" b="0" dirty="0" smtClean="0">
              <a:solidFill>
                <a:schemeClr val="bg2">
                  <a:lumMod val="75000"/>
                </a:schemeClr>
              </a:solidFill>
            </a:rPr>
            <a:t>[</a:t>
          </a:r>
          <a:r>
            <a:rPr lang="en-IN" sz="1400" dirty="0" smtClean="0">
              <a:solidFill>
                <a:schemeClr val="bg2">
                  <a:lumMod val="75000"/>
                </a:schemeClr>
              </a:solidFill>
            </a:rPr>
            <a:t>Courtesy:  </a:t>
          </a:r>
          <a:r>
            <a:rPr lang="en-IN" sz="1400" b="1" dirty="0" smtClean="0">
              <a:solidFill>
                <a:schemeClr val="bg2">
                  <a:lumMod val="75000"/>
                </a:schemeClr>
              </a:solidFill>
            </a:rPr>
            <a:t>Beyond Adversarial</a:t>
          </a:r>
          <a:r>
            <a:rPr lang="en-IN" sz="1400" dirty="0" smtClean="0">
              <a:solidFill>
                <a:schemeClr val="bg2">
                  <a:lumMod val="75000"/>
                </a:schemeClr>
              </a:solidFill>
            </a:rPr>
            <a:t>: The Case for Game AI as Storytelling ]</a:t>
          </a:r>
          <a:endParaRPr lang="en-IN" sz="1400" dirty="0">
            <a:solidFill>
              <a:schemeClr val="bg2">
                <a:lumMod val="75000"/>
              </a:schemeClr>
            </a:solidFill>
          </a:endParaRPr>
        </a:p>
      </dgm:t>
    </dgm:pt>
    <dgm:pt modelId="{901F9BAE-A6A1-4551-BD06-DC277FEC6BEE}" type="parTrans" cxnId="{7A1ABB29-5458-4FCA-99E3-1E540B959B58}">
      <dgm:prSet/>
      <dgm:spPr/>
      <dgm:t>
        <a:bodyPr/>
        <a:lstStyle/>
        <a:p>
          <a:endParaRPr lang="en-IN"/>
        </a:p>
      </dgm:t>
    </dgm:pt>
    <dgm:pt modelId="{0686A4B5-95F0-4D5E-864C-856D20B6C023}" type="sibTrans" cxnId="{7A1ABB29-5458-4FCA-99E3-1E540B959B58}">
      <dgm:prSet/>
      <dgm:spPr/>
      <dgm:t>
        <a:bodyPr/>
        <a:lstStyle/>
        <a:p>
          <a:endParaRPr lang="en-IN"/>
        </a:p>
      </dgm:t>
    </dgm:pt>
    <dgm:pt modelId="{89B2DCA0-9E46-481E-9373-F712DCF3944C}">
      <dgm:prSet custT="1"/>
      <dgm:spPr/>
      <dgm:t>
        <a:bodyPr/>
        <a:lstStyle/>
        <a:p>
          <a:pPr algn="ctr" rtl="0"/>
          <a:r>
            <a:rPr lang="en-IN" sz="1800" dirty="0" smtClean="0">
              <a:solidFill>
                <a:schemeClr val="accent4">
                  <a:lumMod val="25000"/>
                </a:schemeClr>
              </a:solidFill>
            </a:rPr>
            <a:t>Search is the process of exploring the possible ways in which these means can be applied to realize the goal.</a:t>
          </a:r>
          <a:r>
            <a:rPr lang="en-IN" sz="1800" dirty="0" smtClean="0">
              <a:solidFill>
                <a:schemeClr val="accent4">
                  <a:lumMod val="50000"/>
                </a:schemeClr>
              </a:solidFill>
            </a:rPr>
            <a:t> </a:t>
          </a:r>
          <a:endParaRPr lang="en-IN" sz="1800" dirty="0">
            <a:solidFill>
              <a:schemeClr val="accent4">
                <a:lumMod val="50000"/>
              </a:schemeClr>
            </a:solidFill>
          </a:endParaRPr>
        </a:p>
      </dgm:t>
    </dgm:pt>
    <dgm:pt modelId="{75B53D88-1941-4A56-B8EB-6329CD87677B}" type="parTrans" cxnId="{B18A7766-B44A-4D92-BF55-7F7FFDA89789}">
      <dgm:prSet/>
      <dgm:spPr/>
      <dgm:t>
        <a:bodyPr/>
        <a:lstStyle/>
        <a:p>
          <a:endParaRPr lang="en-IN"/>
        </a:p>
      </dgm:t>
    </dgm:pt>
    <dgm:pt modelId="{23B52492-E4F1-4BC3-B256-5F361CB836F3}" type="sibTrans" cxnId="{B18A7766-B44A-4D92-BF55-7F7FFDA89789}">
      <dgm:prSet/>
      <dgm:spPr/>
      <dgm:t>
        <a:bodyPr/>
        <a:lstStyle/>
        <a:p>
          <a:endParaRPr lang="en-IN"/>
        </a:p>
      </dgm:t>
    </dgm:pt>
    <dgm:pt modelId="{DEC55728-90AA-47CC-B9D7-599F50A809A5}">
      <dgm:prSet/>
      <dgm:spPr/>
      <dgm:t>
        <a:bodyPr/>
        <a:lstStyle/>
        <a:p>
          <a:pPr rtl="0"/>
          <a:endParaRPr lang="en-US" dirty="0"/>
        </a:p>
      </dgm:t>
    </dgm:pt>
    <dgm:pt modelId="{B575CD2F-ED4E-406D-919A-8C8DB48451AD}" type="parTrans" cxnId="{9CAD3850-90F8-4B9C-8C49-5D693C813C54}">
      <dgm:prSet/>
      <dgm:spPr/>
      <dgm:t>
        <a:bodyPr/>
        <a:lstStyle/>
        <a:p>
          <a:endParaRPr lang="en-IN"/>
        </a:p>
      </dgm:t>
    </dgm:pt>
    <dgm:pt modelId="{509C5DCA-D793-455E-96A4-62D87E6635B0}" type="sibTrans" cxnId="{9CAD3850-90F8-4B9C-8C49-5D693C813C54}">
      <dgm:prSet/>
      <dgm:spPr/>
      <dgm:t>
        <a:bodyPr/>
        <a:lstStyle/>
        <a:p>
          <a:endParaRPr lang="en-IN"/>
        </a:p>
      </dgm:t>
    </dgm:pt>
    <dgm:pt modelId="{76A8824F-4333-4A0A-B9BB-9032AB22D838}">
      <dgm:prSet custT="1"/>
      <dgm:spPr/>
      <dgm:t>
        <a:bodyPr/>
        <a:lstStyle/>
        <a:p>
          <a:pPr algn="ctr" rtl="0"/>
          <a:r>
            <a:rPr lang="en-IN" sz="1800" i="1" dirty="0" smtClean="0">
              <a:solidFill>
                <a:schemeClr val="accent4">
                  <a:lumMod val="25000"/>
                </a:schemeClr>
              </a:solidFill>
            </a:rPr>
            <a:t>Attempt the end, and never stand to doubt. </a:t>
          </a:r>
        </a:p>
        <a:p>
          <a:pPr algn="ctr" rtl="0"/>
          <a:r>
            <a:rPr lang="en-IN" sz="1800" i="1" dirty="0" smtClean="0">
              <a:solidFill>
                <a:schemeClr val="accent4">
                  <a:lumMod val="25000"/>
                </a:schemeClr>
              </a:solidFill>
            </a:rPr>
            <a:t>Nothing's so hard but search will find it out.</a:t>
          </a:r>
          <a:endParaRPr lang="en-IN" sz="1800" dirty="0" smtClean="0">
            <a:solidFill>
              <a:schemeClr val="accent4">
                <a:lumMod val="25000"/>
              </a:schemeClr>
            </a:solidFill>
          </a:endParaRPr>
        </a:p>
        <a:p>
          <a:pPr algn="ctr" rtl="0"/>
          <a:r>
            <a:rPr lang="en-IN" sz="1800" i="1" dirty="0" smtClean="0">
              <a:solidFill>
                <a:schemeClr val="accent4">
                  <a:lumMod val="50000"/>
                </a:schemeClr>
              </a:solidFill>
            </a:rPr>
            <a:t>- Robert Herrick</a:t>
          </a:r>
          <a:endParaRPr lang="en-IN" sz="1800" i="1" dirty="0">
            <a:solidFill>
              <a:schemeClr val="accent4">
                <a:lumMod val="50000"/>
              </a:schemeClr>
            </a:solidFill>
          </a:endParaRPr>
        </a:p>
      </dgm:t>
    </dgm:pt>
    <dgm:pt modelId="{EEE03327-26F1-48D5-BF25-9537283DF8C8}" type="parTrans" cxnId="{2C85192B-5E76-4168-B9F8-05CBED6F7950}">
      <dgm:prSet/>
      <dgm:spPr/>
      <dgm:t>
        <a:bodyPr/>
        <a:lstStyle/>
        <a:p>
          <a:endParaRPr lang="en-IN"/>
        </a:p>
      </dgm:t>
    </dgm:pt>
    <dgm:pt modelId="{E29FBE3D-3663-497E-B966-3021E7B1A555}" type="sibTrans" cxnId="{2C85192B-5E76-4168-B9F8-05CBED6F7950}">
      <dgm:prSet/>
      <dgm:spPr/>
      <dgm:t>
        <a:bodyPr/>
        <a:lstStyle/>
        <a:p>
          <a:endParaRPr lang="en-IN"/>
        </a:p>
      </dgm:t>
    </dgm:pt>
    <dgm:pt modelId="{3FDCB9C1-18E8-41EE-8FF3-BDB4D6605E6B}">
      <dgm:prSet custT="1"/>
      <dgm:spPr/>
      <dgm:t>
        <a:bodyPr/>
        <a:lstStyle/>
        <a:p>
          <a:pPr rtl="0"/>
          <a:endParaRPr lang="en-IN" sz="1800" dirty="0"/>
        </a:p>
      </dgm:t>
    </dgm:pt>
    <dgm:pt modelId="{FD7C18BE-27B2-4D55-84BA-127198DB93B0}" type="parTrans" cxnId="{678A30A5-BB74-4C7A-B7D9-73AC192CFD23}">
      <dgm:prSet/>
      <dgm:spPr/>
      <dgm:t>
        <a:bodyPr/>
        <a:lstStyle/>
        <a:p>
          <a:endParaRPr lang="en-IN"/>
        </a:p>
      </dgm:t>
    </dgm:pt>
    <dgm:pt modelId="{42BDD455-7253-406E-988B-F9C432D8EF59}" type="sibTrans" cxnId="{678A30A5-BB74-4C7A-B7D9-73AC192CFD23}">
      <dgm:prSet/>
      <dgm:spPr/>
      <dgm:t>
        <a:bodyPr/>
        <a:lstStyle/>
        <a:p>
          <a:endParaRPr lang="en-IN"/>
        </a:p>
      </dgm:t>
    </dgm:pt>
    <dgm:pt modelId="{D84CA9BB-67C1-4D69-A2A1-871E3025A3E7}" type="pres">
      <dgm:prSet presAssocID="{86EC31BF-08CE-420F-BC7E-C63990EB371E}" presName="linear" presStyleCnt="0">
        <dgm:presLayoutVars>
          <dgm:animLvl val="lvl"/>
          <dgm:resizeHandles val="exact"/>
        </dgm:presLayoutVars>
      </dgm:prSet>
      <dgm:spPr/>
      <dgm:t>
        <a:bodyPr/>
        <a:lstStyle/>
        <a:p>
          <a:endParaRPr lang="en-IN"/>
        </a:p>
      </dgm:t>
    </dgm:pt>
    <dgm:pt modelId="{4E706B15-5FFB-4553-A827-74E7349B4566}" type="pres">
      <dgm:prSet presAssocID="{6393C012-5241-4EFD-9D10-875A742AE4DC}" presName="parentText" presStyleLbl="node1" presStyleIdx="0" presStyleCnt="3" custScaleY="103335" custLinFactY="70330" custLinFactNeighborY="100000">
        <dgm:presLayoutVars>
          <dgm:chMax val="0"/>
          <dgm:bulletEnabled val="1"/>
        </dgm:presLayoutVars>
      </dgm:prSet>
      <dgm:spPr/>
      <dgm:t>
        <a:bodyPr/>
        <a:lstStyle/>
        <a:p>
          <a:endParaRPr lang="en-IN"/>
        </a:p>
      </dgm:t>
    </dgm:pt>
    <dgm:pt modelId="{9F3C01BF-7FD2-4E78-9060-C47E6A33B7F6}" type="pres">
      <dgm:prSet presAssocID="{0686A4B5-95F0-4D5E-864C-856D20B6C023}" presName="spacer" presStyleCnt="0"/>
      <dgm:spPr/>
      <dgm:t>
        <a:bodyPr/>
        <a:lstStyle/>
        <a:p>
          <a:endParaRPr lang="en-IN"/>
        </a:p>
      </dgm:t>
    </dgm:pt>
    <dgm:pt modelId="{0CBF1151-D3CF-4CE9-9A84-FF5B7821E1EA}" type="pres">
      <dgm:prSet presAssocID="{89B2DCA0-9E46-481E-9373-F712DCF3944C}" presName="parentText" presStyleLbl="node1" presStyleIdx="1" presStyleCnt="3" custLinFactY="20048" custLinFactNeighborY="100000">
        <dgm:presLayoutVars>
          <dgm:chMax val="0"/>
          <dgm:bulletEnabled val="1"/>
        </dgm:presLayoutVars>
      </dgm:prSet>
      <dgm:spPr/>
      <dgm:t>
        <a:bodyPr/>
        <a:lstStyle/>
        <a:p>
          <a:endParaRPr lang="en-IN"/>
        </a:p>
      </dgm:t>
    </dgm:pt>
    <dgm:pt modelId="{D2614FE8-6AB0-4878-870A-88F114CC29C0}" type="pres">
      <dgm:prSet presAssocID="{89B2DCA0-9E46-481E-9373-F712DCF3944C}" presName="childText" presStyleLbl="revTx" presStyleIdx="0" presStyleCnt="2">
        <dgm:presLayoutVars>
          <dgm:bulletEnabled val="1"/>
        </dgm:presLayoutVars>
      </dgm:prSet>
      <dgm:spPr/>
      <dgm:t>
        <a:bodyPr/>
        <a:lstStyle/>
        <a:p>
          <a:endParaRPr lang="en-IN"/>
        </a:p>
      </dgm:t>
    </dgm:pt>
    <dgm:pt modelId="{EE3E2667-426D-4526-ABC9-108986D51E2C}" type="pres">
      <dgm:prSet presAssocID="{76A8824F-4333-4A0A-B9BB-9032AB22D838}" presName="parentText" presStyleLbl="node1" presStyleIdx="2" presStyleCnt="3" custLinFactNeighborY="6893">
        <dgm:presLayoutVars>
          <dgm:chMax val="0"/>
          <dgm:bulletEnabled val="1"/>
        </dgm:presLayoutVars>
      </dgm:prSet>
      <dgm:spPr/>
      <dgm:t>
        <a:bodyPr/>
        <a:lstStyle/>
        <a:p>
          <a:endParaRPr lang="en-IN"/>
        </a:p>
      </dgm:t>
    </dgm:pt>
    <dgm:pt modelId="{F4E416FC-2728-4C54-8940-39054F263253}" type="pres">
      <dgm:prSet presAssocID="{76A8824F-4333-4A0A-B9BB-9032AB22D838}" presName="childText" presStyleLbl="revTx" presStyleIdx="1" presStyleCnt="2">
        <dgm:presLayoutVars>
          <dgm:bulletEnabled val="1"/>
        </dgm:presLayoutVars>
      </dgm:prSet>
      <dgm:spPr/>
      <dgm:t>
        <a:bodyPr/>
        <a:lstStyle/>
        <a:p>
          <a:endParaRPr lang="en-IN"/>
        </a:p>
      </dgm:t>
    </dgm:pt>
  </dgm:ptLst>
  <dgm:cxnLst>
    <dgm:cxn modelId="{631BB331-6661-4EDC-9EA5-3618921C4A69}" type="presOf" srcId="{DEC55728-90AA-47CC-B9D7-599F50A809A5}" destId="{D2614FE8-6AB0-4878-870A-88F114CC29C0}" srcOrd="0" destOrd="0" presId="urn:microsoft.com/office/officeart/2005/8/layout/vList2"/>
    <dgm:cxn modelId="{678A30A5-BB74-4C7A-B7D9-73AC192CFD23}" srcId="{76A8824F-4333-4A0A-B9BB-9032AB22D838}" destId="{3FDCB9C1-18E8-41EE-8FF3-BDB4D6605E6B}" srcOrd="0" destOrd="0" parTransId="{FD7C18BE-27B2-4D55-84BA-127198DB93B0}" sibTransId="{42BDD455-7253-406E-988B-F9C432D8EF59}"/>
    <dgm:cxn modelId="{E4368632-DD2C-4EA4-B74B-1AFDFDFC9075}" type="presOf" srcId="{3FDCB9C1-18E8-41EE-8FF3-BDB4D6605E6B}" destId="{F4E416FC-2728-4C54-8940-39054F263253}" srcOrd="0" destOrd="0" presId="urn:microsoft.com/office/officeart/2005/8/layout/vList2"/>
    <dgm:cxn modelId="{A3BA76A0-56FE-463F-9F65-CAFECA82034C}" type="presOf" srcId="{89B2DCA0-9E46-481E-9373-F712DCF3944C}" destId="{0CBF1151-D3CF-4CE9-9A84-FF5B7821E1EA}" srcOrd="0" destOrd="0" presId="urn:microsoft.com/office/officeart/2005/8/layout/vList2"/>
    <dgm:cxn modelId="{7A1ABB29-5458-4FCA-99E3-1E540B959B58}" srcId="{86EC31BF-08CE-420F-BC7E-C63990EB371E}" destId="{6393C012-5241-4EFD-9D10-875A742AE4DC}" srcOrd="0" destOrd="0" parTransId="{901F9BAE-A6A1-4551-BD06-DC277FEC6BEE}" sibTransId="{0686A4B5-95F0-4D5E-864C-856D20B6C023}"/>
    <dgm:cxn modelId="{9CAD3850-90F8-4B9C-8C49-5D693C813C54}" srcId="{89B2DCA0-9E46-481E-9373-F712DCF3944C}" destId="{DEC55728-90AA-47CC-B9D7-599F50A809A5}" srcOrd="0" destOrd="0" parTransId="{B575CD2F-ED4E-406D-919A-8C8DB48451AD}" sibTransId="{509C5DCA-D793-455E-96A4-62D87E6635B0}"/>
    <dgm:cxn modelId="{B18A7766-B44A-4D92-BF55-7F7FFDA89789}" srcId="{86EC31BF-08CE-420F-BC7E-C63990EB371E}" destId="{89B2DCA0-9E46-481E-9373-F712DCF3944C}" srcOrd="1" destOrd="0" parTransId="{75B53D88-1941-4A56-B8EB-6329CD87677B}" sibTransId="{23B52492-E4F1-4BC3-B256-5F361CB836F3}"/>
    <dgm:cxn modelId="{43C6041B-F3BA-4E92-B87F-F25A387419AE}" type="presOf" srcId="{86EC31BF-08CE-420F-BC7E-C63990EB371E}" destId="{D84CA9BB-67C1-4D69-A2A1-871E3025A3E7}" srcOrd="0" destOrd="0" presId="urn:microsoft.com/office/officeart/2005/8/layout/vList2"/>
    <dgm:cxn modelId="{2C85192B-5E76-4168-B9F8-05CBED6F7950}" srcId="{86EC31BF-08CE-420F-BC7E-C63990EB371E}" destId="{76A8824F-4333-4A0A-B9BB-9032AB22D838}" srcOrd="2" destOrd="0" parTransId="{EEE03327-26F1-48D5-BF25-9537283DF8C8}" sibTransId="{E29FBE3D-3663-497E-B966-3021E7B1A555}"/>
    <dgm:cxn modelId="{24EC0F08-C5A1-448A-9FDF-59DC12C4F83F}" type="presOf" srcId="{6393C012-5241-4EFD-9D10-875A742AE4DC}" destId="{4E706B15-5FFB-4553-A827-74E7349B4566}" srcOrd="0" destOrd="0" presId="urn:microsoft.com/office/officeart/2005/8/layout/vList2"/>
    <dgm:cxn modelId="{F5DA1649-8355-4151-92DD-0A8CE5B37AA5}" type="presOf" srcId="{76A8824F-4333-4A0A-B9BB-9032AB22D838}" destId="{EE3E2667-426D-4526-ABC9-108986D51E2C}" srcOrd="0" destOrd="0" presId="urn:microsoft.com/office/officeart/2005/8/layout/vList2"/>
    <dgm:cxn modelId="{B669BDD5-3221-448E-86BB-CC17205BE784}" type="presParOf" srcId="{D84CA9BB-67C1-4D69-A2A1-871E3025A3E7}" destId="{4E706B15-5FFB-4553-A827-74E7349B4566}" srcOrd="0" destOrd="0" presId="urn:microsoft.com/office/officeart/2005/8/layout/vList2"/>
    <dgm:cxn modelId="{C5372B19-9D85-4682-A82E-3592CF15650E}" type="presParOf" srcId="{D84CA9BB-67C1-4D69-A2A1-871E3025A3E7}" destId="{9F3C01BF-7FD2-4E78-9060-C47E6A33B7F6}" srcOrd="1" destOrd="0" presId="urn:microsoft.com/office/officeart/2005/8/layout/vList2"/>
    <dgm:cxn modelId="{12763C83-0E9D-4921-9B31-53F4EBF8AE1D}" type="presParOf" srcId="{D84CA9BB-67C1-4D69-A2A1-871E3025A3E7}" destId="{0CBF1151-D3CF-4CE9-9A84-FF5B7821E1EA}" srcOrd="2" destOrd="0" presId="urn:microsoft.com/office/officeart/2005/8/layout/vList2"/>
    <dgm:cxn modelId="{3E038504-5F5E-43FA-977D-0BA14657FDE9}" type="presParOf" srcId="{D84CA9BB-67C1-4D69-A2A1-871E3025A3E7}" destId="{D2614FE8-6AB0-4878-870A-88F114CC29C0}" srcOrd="3" destOrd="0" presId="urn:microsoft.com/office/officeart/2005/8/layout/vList2"/>
    <dgm:cxn modelId="{BA7B07A8-F581-49C9-BE1D-9E98DDD55E0B}" type="presParOf" srcId="{D84CA9BB-67C1-4D69-A2A1-871E3025A3E7}" destId="{EE3E2667-426D-4526-ABC9-108986D51E2C}" srcOrd="4" destOrd="0" presId="urn:microsoft.com/office/officeart/2005/8/layout/vList2"/>
    <dgm:cxn modelId="{C15CC874-C90F-4CD7-B196-1D2542AF5588}" type="presParOf" srcId="{D84CA9BB-67C1-4D69-A2A1-871E3025A3E7}" destId="{F4E416FC-2728-4C54-8940-39054F263253}" srcOrd="5"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AC5F5FB0-62DB-4623-9896-41F438154F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4902C2E1-7FB0-4416-8F1E-AFB2D0C40FF3}">
      <dgm:prSet custT="1">
        <dgm:style>
          <a:lnRef idx="0">
            <a:schemeClr val="accent6"/>
          </a:lnRef>
          <a:fillRef idx="3">
            <a:schemeClr val="accent6"/>
          </a:fillRef>
          <a:effectRef idx="3">
            <a:schemeClr val="accent6"/>
          </a:effectRef>
          <a:fontRef idx="minor">
            <a:schemeClr val="lt1"/>
          </a:fontRef>
        </dgm:style>
      </dgm:prSet>
      <dgm:spPr>
        <a:solidFill>
          <a:srgbClr val="00B050"/>
        </a:solidFill>
      </dgm:spPr>
      <dgm:t>
        <a:bodyPr/>
        <a:lstStyle/>
        <a:p>
          <a:pPr algn="ctr" rtl="0"/>
          <a:r>
            <a:rPr lang="en-US" sz="2200" dirty="0" smtClean="0">
              <a:latin typeface="Verdana (Body)"/>
            </a:rPr>
            <a:t>So let us make them useful by giving them the </a:t>
          </a:r>
        </a:p>
        <a:p>
          <a:pPr algn="ctr" rtl="0"/>
          <a:r>
            <a:rPr lang="en-US" sz="2200" dirty="0" smtClean="0">
              <a:latin typeface="Verdana (Body)"/>
            </a:rPr>
            <a:t>correct question to find answer to.</a:t>
          </a:r>
          <a:endParaRPr lang="en-IN" sz="2200" dirty="0">
            <a:latin typeface="Verdana (Body)"/>
          </a:endParaRPr>
        </a:p>
      </dgm:t>
    </dgm:pt>
    <dgm:pt modelId="{24F11C9E-872D-4798-A72D-1A9300927FE4}" type="parTrans" cxnId="{4D99D310-D7CB-4981-94A7-1EA795F22EF6}">
      <dgm:prSet/>
      <dgm:spPr/>
      <dgm:t>
        <a:bodyPr/>
        <a:lstStyle/>
        <a:p>
          <a:endParaRPr lang="en-IN"/>
        </a:p>
      </dgm:t>
    </dgm:pt>
    <dgm:pt modelId="{AA3A06CC-E37F-4676-98B8-49C8DA36C59A}" type="sibTrans" cxnId="{4D99D310-D7CB-4981-94A7-1EA795F22EF6}">
      <dgm:prSet/>
      <dgm:spPr/>
      <dgm:t>
        <a:bodyPr/>
        <a:lstStyle/>
        <a:p>
          <a:endParaRPr lang="en-IN"/>
        </a:p>
      </dgm:t>
    </dgm:pt>
    <dgm:pt modelId="{4D14E60E-D955-4868-9CE3-B26430F92DAF}">
      <dgm:prSet custT="1">
        <dgm:style>
          <a:lnRef idx="0">
            <a:schemeClr val="accent6"/>
          </a:lnRef>
          <a:fillRef idx="3">
            <a:schemeClr val="accent6"/>
          </a:fillRef>
          <a:effectRef idx="3">
            <a:schemeClr val="accent6"/>
          </a:effectRef>
          <a:fontRef idx="minor">
            <a:schemeClr val="lt1"/>
          </a:fontRef>
        </dgm:style>
      </dgm:prSet>
      <dgm:spPr/>
      <dgm:t>
        <a:bodyPr/>
        <a:lstStyle/>
        <a:p>
          <a:pPr algn="ctr" rtl="0"/>
          <a:r>
            <a:rPr lang="en-US" sz="2400" dirty="0" smtClean="0">
              <a:latin typeface="Verdana (Body)"/>
            </a:rPr>
            <a:t>Non Trivial and Requires Human Intelligence</a:t>
          </a:r>
          <a:endParaRPr lang="en-IN" sz="2400" dirty="0">
            <a:latin typeface="Verdana (Body)"/>
          </a:endParaRPr>
        </a:p>
      </dgm:t>
    </dgm:pt>
    <dgm:pt modelId="{1028A389-9A44-4448-9BC9-EAADCE7F5AF1}" type="parTrans" cxnId="{ACFA9134-B0B1-47BE-8AC0-1C663418966C}">
      <dgm:prSet/>
      <dgm:spPr/>
      <dgm:t>
        <a:bodyPr/>
        <a:lstStyle/>
        <a:p>
          <a:endParaRPr lang="en-IN"/>
        </a:p>
      </dgm:t>
    </dgm:pt>
    <dgm:pt modelId="{5C73586E-52C2-4723-B08D-6AC0A45A2B79}" type="sibTrans" cxnId="{ACFA9134-B0B1-47BE-8AC0-1C663418966C}">
      <dgm:prSet/>
      <dgm:spPr/>
      <dgm:t>
        <a:bodyPr/>
        <a:lstStyle/>
        <a:p>
          <a:endParaRPr lang="en-IN"/>
        </a:p>
      </dgm:t>
    </dgm:pt>
    <dgm:pt modelId="{230E646B-6F14-40A6-8C12-60C0012154FE}">
      <dgm:prSet custT="1">
        <dgm:style>
          <a:lnRef idx="0">
            <a:schemeClr val="accent6"/>
          </a:lnRef>
          <a:fillRef idx="3">
            <a:schemeClr val="accent6"/>
          </a:fillRef>
          <a:effectRef idx="3">
            <a:schemeClr val="accent6"/>
          </a:effectRef>
          <a:fontRef idx="minor">
            <a:schemeClr val="lt1"/>
          </a:fontRef>
        </dgm:style>
      </dgm:prSet>
      <dgm:spPr>
        <a:solidFill>
          <a:srgbClr val="00B050"/>
        </a:solidFill>
      </dgm:spPr>
      <dgm:t>
        <a:bodyPr/>
        <a:lstStyle/>
        <a:p>
          <a:pPr algn="ctr" rtl="0"/>
          <a:r>
            <a:rPr lang="en-US" sz="2400" dirty="0" smtClean="0">
              <a:latin typeface="Verdana (Body)"/>
            </a:rPr>
            <a:t>In subsequent slides we will study what all we</a:t>
          </a:r>
        </a:p>
        <a:p>
          <a:pPr algn="ctr" rtl="0"/>
          <a:r>
            <a:rPr lang="en-US" sz="2400" dirty="0" smtClean="0">
              <a:latin typeface="Verdana (Body)"/>
            </a:rPr>
            <a:t> search for in a computer game</a:t>
          </a:r>
          <a:endParaRPr lang="en-IN" sz="2400" dirty="0">
            <a:latin typeface="Verdana (Body)"/>
          </a:endParaRPr>
        </a:p>
      </dgm:t>
    </dgm:pt>
    <dgm:pt modelId="{FC3DB775-7A20-4EDB-9BD6-408D322C9666}" type="parTrans" cxnId="{12DFBBFE-C1DE-430C-96B4-DA61E552DA4F}">
      <dgm:prSet/>
      <dgm:spPr/>
      <dgm:t>
        <a:bodyPr/>
        <a:lstStyle/>
        <a:p>
          <a:endParaRPr lang="en-IN"/>
        </a:p>
      </dgm:t>
    </dgm:pt>
    <dgm:pt modelId="{00C33D8E-265E-43C2-A457-63E1AD263711}" type="sibTrans" cxnId="{12DFBBFE-C1DE-430C-96B4-DA61E552DA4F}">
      <dgm:prSet/>
      <dgm:spPr/>
      <dgm:t>
        <a:bodyPr/>
        <a:lstStyle/>
        <a:p>
          <a:endParaRPr lang="en-IN"/>
        </a:p>
      </dgm:t>
    </dgm:pt>
    <dgm:pt modelId="{AC6DD2B9-80CA-4F95-8AF3-DDC9C8670E48}" type="pres">
      <dgm:prSet presAssocID="{AC5F5FB0-62DB-4623-9896-41F438154F43}" presName="linear" presStyleCnt="0">
        <dgm:presLayoutVars>
          <dgm:animLvl val="lvl"/>
          <dgm:resizeHandles val="exact"/>
        </dgm:presLayoutVars>
      </dgm:prSet>
      <dgm:spPr/>
      <dgm:t>
        <a:bodyPr/>
        <a:lstStyle/>
        <a:p>
          <a:endParaRPr lang="en-IN"/>
        </a:p>
      </dgm:t>
    </dgm:pt>
    <dgm:pt modelId="{EB804CDB-9AE5-4EA6-BA36-F8A2CF974BFB}" type="pres">
      <dgm:prSet presAssocID="{4902C2E1-7FB0-4416-8F1E-AFB2D0C40FF3}" presName="parentText" presStyleLbl="node1" presStyleIdx="0" presStyleCnt="3" custScaleY="78943" custLinFactNeighborX="-839">
        <dgm:presLayoutVars>
          <dgm:chMax val="0"/>
          <dgm:bulletEnabled val="1"/>
        </dgm:presLayoutVars>
      </dgm:prSet>
      <dgm:spPr/>
      <dgm:t>
        <a:bodyPr/>
        <a:lstStyle/>
        <a:p>
          <a:endParaRPr lang="en-IN"/>
        </a:p>
      </dgm:t>
    </dgm:pt>
    <dgm:pt modelId="{9E32F5D5-2B2A-467B-B706-597D21F4A3C5}" type="pres">
      <dgm:prSet presAssocID="{AA3A06CC-E37F-4676-98B8-49C8DA36C59A}" presName="spacer" presStyleCnt="0"/>
      <dgm:spPr/>
    </dgm:pt>
    <dgm:pt modelId="{352BFD2F-3CCC-40F7-BB4A-FFC0F0283957}" type="pres">
      <dgm:prSet presAssocID="{4D14E60E-D955-4868-9CE3-B26430F92DAF}" presName="parentText" presStyleLbl="node1" presStyleIdx="1" presStyleCnt="3" custScaleY="64572" custLinFactNeighborY="30187">
        <dgm:presLayoutVars>
          <dgm:chMax val="0"/>
          <dgm:bulletEnabled val="1"/>
        </dgm:presLayoutVars>
      </dgm:prSet>
      <dgm:spPr/>
      <dgm:t>
        <a:bodyPr/>
        <a:lstStyle/>
        <a:p>
          <a:endParaRPr lang="en-IN"/>
        </a:p>
      </dgm:t>
    </dgm:pt>
    <dgm:pt modelId="{791D8F1F-2091-4B06-95EF-C563D32FE6A4}" type="pres">
      <dgm:prSet presAssocID="{5C73586E-52C2-4723-B08D-6AC0A45A2B79}" presName="spacer" presStyleCnt="0"/>
      <dgm:spPr/>
    </dgm:pt>
    <dgm:pt modelId="{B031877D-B134-4A39-80EC-75564BC5E55B}" type="pres">
      <dgm:prSet presAssocID="{230E646B-6F14-40A6-8C12-60C0012154FE}" presName="parentText" presStyleLbl="node1" presStyleIdx="2" presStyleCnt="3" custScaleY="70001" custLinFactNeighborY="68034">
        <dgm:presLayoutVars>
          <dgm:chMax val="0"/>
          <dgm:bulletEnabled val="1"/>
        </dgm:presLayoutVars>
      </dgm:prSet>
      <dgm:spPr/>
      <dgm:t>
        <a:bodyPr/>
        <a:lstStyle/>
        <a:p>
          <a:endParaRPr lang="en-IN"/>
        </a:p>
      </dgm:t>
    </dgm:pt>
  </dgm:ptLst>
  <dgm:cxnLst>
    <dgm:cxn modelId="{F263C2FF-A207-4C16-8B70-ADDC04BCDB76}" type="presOf" srcId="{4902C2E1-7FB0-4416-8F1E-AFB2D0C40FF3}" destId="{EB804CDB-9AE5-4EA6-BA36-F8A2CF974BFB}" srcOrd="0" destOrd="0" presId="urn:microsoft.com/office/officeart/2005/8/layout/vList2"/>
    <dgm:cxn modelId="{84BD1DF3-5158-489B-B55E-EC5CF7BC8B13}" type="presOf" srcId="{AC5F5FB0-62DB-4623-9896-41F438154F43}" destId="{AC6DD2B9-80CA-4F95-8AF3-DDC9C8670E48}" srcOrd="0" destOrd="0" presId="urn:microsoft.com/office/officeart/2005/8/layout/vList2"/>
    <dgm:cxn modelId="{353BB846-D015-4CA1-8E66-38A4A1538E18}" type="presOf" srcId="{4D14E60E-D955-4868-9CE3-B26430F92DAF}" destId="{352BFD2F-3CCC-40F7-BB4A-FFC0F0283957}" srcOrd="0" destOrd="0" presId="urn:microsoft.com/office/officeart/2005/8/layout/vList2"/>
    <dgm:cxn modelId="{4D99D310-D7CB-4981-94A7-1EA795F22EF6}" srcId="{AC5F5FB0-62DB-4623-9896-41F438154F43}" destId="{4902C2E1-7FB0-4416-8F1E-AFB2D0C40FF3}" srcOrd="0" destOrd="0" parTransId="{24F11C9E-872D-4798-A72D-1A9300927FE4}" sibTransId="{AA3A06CC-E37F-4676-98B8-49C8DA36C59A}"/>
    <dgm:cxn modelId="{12DFBBFE-C1DE-430C-96B4-DA61E552DA4F}" srcId="{AC5F5FB0-62DB-4623-9896-41F438154F43}" destId="{230E646B-6F14-40A6-8C12-60C0012154FE}" srcOrd="2" destOrd="0" parTransId="{FC3DB775-7A20-4EDB-9BD6-408D322C9666}" sibTransId="{00C33D8E-265E-43C2-A457-63E1AD263711}"/>
    <dgm:cxn modelId="{ACFA9134-B0B1-47BE-8AC0-1C663418966C}" srcId="{AC5F5FB0-62DB-4623-9896-41F438154F43}" destId="{4D14E60E-D955-4868-9CE3-B26430F92DAF}" srcOrd="1" destOrd="0" parTransId="{1028A389-9A44-4448-9BC9-EAADCE7F5AF1}" sibTransId="{5C73586E-52C2-4723-B08D-6AC0A45A2B79}"/>
    <dgm:cxn modelId="{B741DDCC-A8D6-4ACA-BD6A-9E26D6408586}" type="presOf" srcId="{230E646B-6F14-40A6-8C12-60C0012154FE}" destId="{B031877D-B134-4A39-80EC-75564BC5E55B}" srcOrd="0" destOrd="0" presId="urn:microsoft.com/office/officeart/2005/8/layout/vList2"/>
    <dgm:cxn modelId="{13DFB135-2D5C-4233-B6E0-5387851D2BAF}" type="presParOf" srcId="{AC6DD2B9-80CA-4F95-8AF3-DDC9C8670E48}" destId="{EB804CDB-9AE5-4EA6-BA36-F8A2CF974BFB}" srcOrd="0" destOrd="0" presId="urn:microsoft.com/office/officeart/2005/8/layout/vList2"/>
    <dgm:cxn modelId="{E6BF7180-B3F9-47E9-A7BE-7D8E8E5852E1}" type="presParOf" srcId="{AC6DD2B9-80CA-4F95-8AF3-DDC9C8670E48}" destId="{9E32F5D5-2B2A-467B-B706-597D21F4A3C5}" srcOrd="1" destOrd="0" presId="urn:microsoft.com/office/officeart/2005/8/layout/vList2"/>
    <dgm:cxn modelId="{EC2C5898-D791-4257-A04C-148DD8F3049C}" type="presParOf" srcId="{AC6DD2B9-80CA-4F95-8AF3-DDC9C8670E48}" destId="{352BFD2F-3CCC-40F7-BB4A-FFC0F0283957}" srcOrd="2" destOrd="0" presId="urn:microsoft.com/office/officeart/2005/8/layout/vList2"/>
    <dgm:cxn modelId="{777FC259-00EF-44E0-8FFA-B7A8593602C1}" type="presParOf" srcId="{AC6DD2B9-80CA-4F95-8AF3-DDC9C8670E48}" destId="{791D8F1F-2091-4B06-95EF-C563D32FE6A4}" srcOrd="3" destOrd="0" presId="urn:microsoft.com/office/officeart/2005/8/layout/vList2"/>
    <dgm:cxn modelId="{B2B7E6BF-4BDA-4945-9A0A-3663AD0F74FD}" type="presParOf" srcId="{AC6DD2B9-80CA-4F95-8AF3-DDC9C8670E48}" destId="{B031877D-B134-4A39-80EC-75564BC5E55B}" srcOrd="4"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71FA1547-8B84-4A8B-A9AA-D24CF9C63C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5A5A86E-805F-4420-B3EA-DD0DC86F753B}">
      <dgm:prSet custT="1">
        <dgm:style>
          <a:lnRef idx="0">
            <a:schemeClr val="accent6"/>
          </a:lnRef>
          <a:fillRef idx="3">
            <a:schemeClr val="accent6"/>
          </a:fillRef>
          <a:effectRef idx="3">
            <a:schemeClr val="accent6"/>
          </a:effectRef>
          <a:fontRef idx="minor">
            <a:schemeClr val="lt1"/>
          </a:fontRef>
        </dgm:style>
      </dgm:prSet>
      <dgm:spPr/>
      <dgm:t>
        <a:bodyPr/>
        <a:lstStyle/>
        <a:p>
          <a:pPr algn="ctr" rtl="0"/>
          <a:r>
            <a:rPr lang="en-IN" sz="2500" b="1" dirty="0" smtClean="0">
              <a:latin typeface="Verdana (Body)"/>
            </a:rPr>
            <a:t>Search for the optimal choice</a:t>
          </a:r>
          <a:endParaRPr lang="en-IN" sz="2500" b="1" dirty="0">
            <a:latin typeface="Verdana (Body)"/>
          </a:endParaRPr>
        </a:p>
      </dgm:t>
    </dgm:pt>
    <dgm:pt modelId="{6E9DF5D2-493E-4F18-9AAC-D5EBE95CE224}" type="parTrans" cxnId="{A3AFC436-D7A0-4AE2-A298-7B08BB7A974B}">
      <dgm:prSet/>
      <dgm:spPr/>
      <dgm:t>
        <a:bodyPr/>
        <a:lstStyle/>
        <a:p>
          <a:endParaRPr lang="en-IN"/>
        </a:p>
      </dgm:t>
    </dgm:pt>
    <dgm:pt modelId="{B5F2A86E-5DAF-48CE-A9AC-E6028DAA06E6}" type="sibTrans" cxnId="{A3AFC436-D7A0-4AE2-A298-7B08BB7A974B}">
      <dgm:prSet/>
      <dgm:spPr/>
      <dgm:t>
        <a:bodyPr/>
        <a:lstStyle/>
        <a:p>
          <a:endParaRPr lang="en-IN"/>
        </a:p>
      </dgm:t>
    </dgm:pt>
    <dgm:pt modelId="{68C48F77-F580-4C5D-AD46-BC69EA829687}" type="pres">
      <dgm:prSet presAssocID="{71FA1547-8B84-4A8B-A9AA-D24CF9C63CAE}" presName="linear" presStyleCnt="0">
        <dgm:presLayoutVars>
          <dgm:animLvl val="lvl"/>
          <dgm:resizeHandles val="exact"/>
        </dgm:presLayoutVars>
      </dgm:prSet>
      <dgm:spPr/>
      <dgm:t>
        <a:bodyPr/>
        <a:lstStyle/>
        <a:p>
          <a:endParaRPr lang="en-IN"/>
        </a:p>
      </dgm:t>
    </dgm:pt>
    <dgm:pt modelId="{9DF8AB66-1407-4CFB-AA0D-102C53A5F0B8}" type="pres">
      <dgm:prSet presAssocID="{75A5A86E-805F-4420-B3EA-DD0DC86F753B}" presName="parentText" presStyleLbl="node1" presStyleIdx="0" presStyleCnt="1" custLinFactNeighborY="6907">
        <dgm:presLayoutVars>
          <dgm:chMax val="0"/>
          <dgm:bulletEnabled val="1"/>
        </dgm:presLayoutVars>
      </dgm:prSet>
      <dgm:spPr/>
      <dgm:t>
        <a:bodyPr/>
        <a:lstStyle/>
        <a:p>
          <a:endParaRPr lang="en-IN"/>
        </a:p>
      </dgm:t>
    </dgm:pt>
  </dgm:ptLst>
  <dgm:cxnLst>
    <dgm:cxn modelId="{A3AFC436-D7A0-4AE2-A298-7B08BB7A974B}" srcId="{71FA1547-8B84-4A8B-A9AA-D24CF9C63CAE}" destId="{75A5A86E-805F-4420-B3EA-DD0DC86F753B}" srcOrd="0" destOrd="0" parTransId="{6E9DF5D2-493E-4F18-9AAC-D5EBE95CE224}" sibTransId="{B5F2A86E-5DAF-48CE-A9AC-E6028DAA06E6}"/>
    <dgm:cxn modelId="{8BA2F621-0A87-4B38-ACF2-2E92ED036EFE}" type="presOf" srcId="{71FA1547-8B84-4A8B-A9AA-D24CF9C63CAE}" destId="{68C48F77-F580-4C5D-AD46-BC69EA829687}" srcOrd="0" destOrd="0" presId="urn:microsoft.com/office/officeart/2005/8/layout/vList2"/>
    <dgm:cxn modelId="{7769133D-14B8-472F-AD8B-2D38F8E6AE1C}" type="presOf" srcId="{75A5A86E-805F-4420-B3EA-DD0DC86F753B}" destId="{9DF8AB66-1407-4CFB-AA0D-102C53A5F0B8}" srcOrd="0" destOrd="0" presId="urn:microsoft.com/office/officeart/2005/8/layout/vList2"/>
    <dgm:cxn modelId="{45B1918B-2A73-454D-91DA-325B0C6CCC8D}" type="presParOf" srcId="{68C48F77-F580-4C5D-AD46-BC69EA829687}" destId="{9DF8AB66-1407-4CFB-AA0D-102C53A5F0B8}"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DB7883EF-3123-49AC-8D3B-4B134121EE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DCA4975-87B4-4BAE-859A-9AA0F44183D0}">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dirty="0" smtClean="0"/>
            <a:t>Search  for information</a:t>
          </a:r>
          <a:endParaRPr lang="en-IN" dirty="0"/>
        </a:p>
      </dgm:t>
    </dgm:pt>
    <dgm:pt modelId="{163E2C76-FDC2-4FF9-9CA0-948CF3910CDB}" type="parTrans" cxnId="{00DF1C24-0159-4DE7-B0A9-BE060FD3D9AE}">
      <dgm:prSet/>
      <dgm:spPr/>
      <dgm:t>
        <a:bodyPr/>
        <a:lstStyle/>
        <a:p>
          <a:pPr algn="ctr"/>
          <a:endParaRPr lang="en-IN"/>
        </a:p>
      </dgm:t>
    </dgm:pt>
    <dgm:pt modelId="{02D9D482-7EB8-44FE-BB4E-3DE05EA2E29D}" type="sibTrans" cxnId="{00DF1C24-0159-4DE7-B0A9-BE060FD3D9AE}">
      <dgm:prSet/>
      <dgm:spPr/>
      <dgm:t>
        <a:bodyPr/>
        <a:lstStyle/>
        <a:p>
          <a:pPr algn="ctr"/>
          <a:endParaRPr lang="en-IN"/>
        </a:p>
      </dgm:t>
    </dgm:pt>
    <dgm:pt modelId="{6058BC7C-709B-447D-B1A4-C29B27612416}" type="pres">
      <dgm:prSet presAssocID="{DB7883EF-3123-49AC-8D3B-4B134121EE28}" presName="linear" presStyleCnt="0">
        <dgm:presLayoutVars>
          <dgm:animLvl val="lvl"/>
          <dgm:resizeHandles val="exact"/>
        </dgm:presLayoutVars>
      </dgm:prSet>
      <dgm:spPr/>
      <dgm:t>
        <a:bodyPr/>
        <a:lstStyle/>
        <a:p>
          <a:endParaRPr lang="en-IN"/>
        </a:p>
      </dgm:t>
    </dgm:pt>
    <dgm:pt modelId="{33946DC4-BEE1-4112-B8B5-33A0109E4435}" type="pres">
      <dgm:prSet presAssocID="{9DCA4975-87B4-4BAE-859A-9AA0F44183D0}" presName="parentText" presStyleLbl="node1" presStyleIdx="0" presStyleCnt="1" custScaleY="82645" custLinFactNeighborY="1902">
        <dgm:presLayoutVars>
          <dgm:chMax val="0"/>
          <dgm:bulletEnabled val="1"/>
        </dgm:presLayoutVars>
      </dgm:prSet>
      <dgm:spPr/>
      <dgm:t>
        <a:bodyPr/>
        <a:lstStyle/>
        <a:p>
          <a:endParaRPr lang="en-IN"/>
        </a:p>
      </dgm:t>
    </dgm:pt>
  </dgm:ptLst>
  <dgm:cxnLst>
    <dgm:cxn modelId="{4C867774-7EE9-4A29-8869-9F8D2BE7EEDA}" type="presOf" srcId="{9DCA4975-87B4-4BAE-859A-9AA0F44183D0}" destId="{33946DC4-BEE1-4112-B8B5-33A0109E4435}" srcOrd="0" destOrd="0" presId="urn:microsoft.com/office/officeart/2005/8/layout/vList2"/>
    <dgm:cxn modelId="{DB075B5E-37BB-4B54-BC19-38ED1A041D5B}" type="presOf" srcId="{DB7883EF-3123-49AC-8D3B-4B134121EE28}" destId="{6058BC7C-709B-447D-B1A4-C29B27612416}" srcOrd="0" destOrd="0" presId="urn:microsoft.com/office/officeart/2005/8/layout/vList2"/>
    <dgm:cxn modelId="{00DF1C24-0159-4DE7-B0A9-BE060FD3D9AE}" srcId="{DB7883EF-3123-49AC-8D3B-4B134121EE28}" destId="{9DCA4975-87B4-4BAE-859A-9AA0F44183D0}" srcOrd="0" destOrd="0" parTransId="{163E2C76-FDC2-4FF9-9CA0-948CF3910CDB}" sibTransId="{02D9D482-7EB8-44FE-BB4E-3DE05EA2E29D}"/>
    <dgm:cxn modelId="{AD55004C-23BE-43EE-A3E9-E6258BD4CFC8}" type="presParOf" srcId="{6058BC7C-709B-447D-B1A4-C29B27612416}" destId="{33946DC4-BEE1-4112-B8B5-33A0109E4435}"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2484C6D4-7CD0-428B-897F-B8B755E673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59B045BC-81FA-4FBD-9F38-5AE8567FDB99}">
      <dgm:prSet custT="1">
        <dgm:style>
          <a:lnRef idx="0">
            <a:schemeClr val="accent6"/>
          </a:lnRef>
          <a:fillRef idx="3">
            <a:schemeClr val="accent6"/>
          </a:fillRef>
          <a:effectRef idx="3">
            <a:schemeClr val="accent6"/>
          </a:effectRef>
          <a:fontRef idx="minor">
            <a:schemeClr val="lt1"/>
          </a:fontRef>
        </dgm:style>
      </dgm:prSet>
      <dgm:spPr/>
      <dgm:t>
        <a:bodyPr/>
        <a:lstStyle/>
        <a:p>
          <a:pPr algn="ctr" rtl="0"/>
          <a:r>
            <a:rPr lang="en-IN" sz="2400" b="1" spc="60" baseline="0" dirty="0" smtClean="0">
              <a:latin typeface="Verdana (Body)"/>
            </a:rPr>
            <a:t>Search for strategies and patterns</a:t>
          </a:r>
          <a:endParaRPr lang="en-IN" sz="2400" b="1" spc="60" baseline="0" dirty="0">
            <a:latin typeface="Verdana (Body)"/>
          </a:endParaRPr>
        </a:p>
      </dgm:t>
    </dgm:pt>
    <dgm:pt modelId="{80388DC4-D542-4F5A-AB73-731EBF52AD69}" type="parTrans" cxnId="{FE340A08-9490-490C-9446-D7024868902D}">
      <dgm:prSet/>
      <dgm:spPr/>
      <dgm:t>
        <a:bodyPr/>
        <a:lstStyle/>
        <a:p>
          <a:pPr algn="ctr"/>
          <a:endParaRPr lang="en-IN" sz="2800"/>
        </a:p>
      </dgm:t>
    </dgm:pt>
    <dgm:pt modelId="{56A7E2C7-BC08-4497-805F-4A977193FF3D}" type="sibTrans" cxnId="{FE340A08-9490-490C-9446-D7024868902D}">
      <dgm:prSet/>
      <dgm:spPr/>
      <dgm:t>
        <a:bodyPr/>
        <a:lstStyle/>
        <a:p>
          <a:pPr algn="ctr"/>
          <a:endParaRPr lang="en-IN" sz="2800"/>
        </a:p>
      </dgm:t>
    </dgm:pt>
    <dgm:pt modelId="{9160A718-A9A5-4821-A11D-00B8EADD4743}" type="pres">
      <dgm:prSet presAssocID="{2484C6D4-7CD0-428B-897F-B8B755E673F8}" presName="linear" presStyleCnt="0">
        <dgm:presLayoutVars>
          <dgm:animLvl val="lvl"/>
          <dgm:resizeHandles val="exact"/>
        </dgm:presLayoutVars>
      </dgm:prSet>
      <dgm:spPr/>
      <dgm:t>
        <a:bodyPr/>
        <a:lstStyle/>
        <a:p>
          <a:endParaRPr lang="en-IN"/>
        </a:p>
      </dgm:t>
    </dgm:pt>
    <dgm:pt modelId="{FB102066-9918-4893-A9AF-D08402D0FEAF}" type="pres">
      <dgm:prSet presAssocID="{59B045BC-81FA-4FBD-9F38-5AE8567FDB99}" presName="parentText" presStyleLbl="node1" presStyleIdx="0" presStyleCnt="1">
        <dgm:presLayoutVars>
          <dgm:chMax val="0"/>
          <dgm:bulletEnabled val="1"/>
        </dgm:presLayoutVars>
      </dgm:prSet>
      <dgm:spPr/>
      <dgm:t>
        <a:bodyPr/>
        <a:lstStyle/>
        <a:p>
          <a:endParaRPr lang="en-IN"/>
        </a:p>
      </dgm:t>
    </dgm:pt>
  </dgm:ptLst>
  <dgm:cxnLst>
    <dgm:cxn modelId="{FE340A08-9490-490C-9446-D7024868902D}" srcId="{2484C6D4-7CD0-428B-897F-B8B755E673F8}" destId="{59B045BC-81FA-4FBD-9F38-5AE8567FDB99}" srcOrd="0" destOrd="0" parTransId="{80388DC4-D542-4F5A-AB73-731EBF52AD69}" sibTransId="{56A7E2C7-BC08-4497-805F-4A977193FF3D}"/>
    <dgm:cxn modelId="{73F1BF4C-6811-4D84-A23C-C4DD1D72BB07}" type="presOf" srcId="{59B045BC-81FA-4FBD-9F38-5AE8567FDB99}" destId="{FB102066-9918-4893-A9AF-D08402D0FEAF}" srcOrd="0" destOrd="0" presId="urn:microsoft.com/office/officeart/2005/8/layout/vList2"/>
    <dgm:cxn modelId="{E2164F01-7C8E-4C65-9CCF-8E2F535AD8C4}" type="presOf" srcId="{2484C6D4-7CD0-428B-897F-B8B755E673F8}" destId="{9160A718-A9A5-4821-A11D-00B8EADD4743}" srcOrd="0" destOrd="0" presId="urn:microsoft.com/office/officeart/2005/8/layout/vList2"/>
    <dgm:cxn modelId="{E10D1B33-D3D7-432F-B80F-516B00D040B3}" type="presParOf" srcId="{9160A718-A9A5-4821-A11D-00B8EADD4743}" destId="{FB102066-9918-4893-A9AF-D08402D0FEAF}" srcOrd="0"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B3856A6D-0069-43D3-AFCB-E97955FBBC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245B6833-6D6A-4504-AC6F-03F09DC5B688}">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dirty="0" smtClean="0"/>
            <a:t>Backgammon is a game which combines both luck and skill. Dice are rolled at the beginning of a player's turn to determine the legal moves, thus a standard game tree can't be constructed.</a:t>
          </a:r>
          <a:endParaRPr lang="en-IN" dirty="0"/>
        </a:p>
      </dgm:t>
    </dgm:pt>
    <dgm:pt modelId="{831638B1-EB37-4A5A-9B01-B05E3F065AF6}" type="parTrans" cxnId="{958B21CA-E75E-4113-87DC-3F1933F73735}">
      <dgm:prSet/>
      <dgm:spPr/>
      <dgm:t>
        <a:bodyPr/>
        <a:lstStyle/>
        <a:p>
          <a:endParaRPr lang="en-IN"/>
        </a:p>
      </dgm:t>
    </dgm:pt>
    <dgm:pt modelId="{F017BC22-773C-4CD1-A0AD-D4564034CF3E}" type="sibTrans" cxnId="{958B21CA-E75E-4113-87DC-3F1933F73735}">
      <dgm:prSet/>
      <dgm:spPr/>
      <dgm:t>
        <a:bodyPr/>
        <a:lstStyle/>
        <a:p>
          <a:endParaRPr lang="en-IN"/>
        </a:p>
      </dgm:t>
    </dgm:pt>
    <dgm:pt modelId="{8B13EFEF-0561-476E-B80E-C03142FEDA66}">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dirty="0" smtClean="0"/>
            <a:t>A game tree in backgammon must include “chance nodes” in addition to MAX and MIN modes.</a:t>
          </a:r>
          <a:endParaRPr lang="en-IN" dirty="0"/>
        </a:p>
      </dgm:t>
    </dgm:pt>
    <dgm:pt modelId="{E55CA2E4-D7AA-4AE7-B683-B467A659C673}" type="parTrans" cxnId="{D292819C-1E47-45B1-A113-275C5BFF4AB0}">
      <dgm:prSet/>
      <dgm:spPr/>
      <dgm:t>
        <a:bodyPr/>
        <a:lstStyle/>
        <a:p>
          <a:endParaRPr lang="en-IN"/>
        </a:p>
      </dgm:t>
    </dgm:pt>
    <dgm:pt modelId="{7E39BA2D-D6F9-4774-AB11-F834E203587D}" type="sibTrans" cxnId="{D292819C-1E47-45B1-A113-275C5BFF4AB0}">
      <dgm:prSet/>
      <dgm:spPr/>
      <dgm:t>
        <a:bodyPr/>
        <a:lstStyle/>
        <a:p>
          <a:endParaRPr lang="en-IN"/>
        </a:p>
      </dgm:t>
    </dgm:pt>
    <dgm:pt modelId="{4E6E6036-FA84-4E09-9581-57162EFD7BCE}" type="pres">
      <dgm:prSet presAssocID="{B3856A6D-0069-43D3-AFCB-E97955FBBC6A}" presName="linear" presStyleCnt="0">
        <dgm:presLayoutVars>
          <dgm:animLvl val="lvl"/>
          <dgm:resizeHandles val="exact"/>
        </dgm:presLayoutVars>
      </dgm:prSet>
      <dgm:spPr/>
      <dgm:t>
        <a:bodyPr/>
        <a:lstStyle/>
        <a:p>
          <a:endParaRPr lang="en-IN"/>
        </a:p>
      </dgm:t>
    </dgm:pt>
    <dgm:pt modelId="{BE45A5BC-C500-4894-9918-353DA32A3E8A}" type="pres">
      <dgm:prSet presAssocID="{245B6833-6D6A-4504-AC6F-03F09DC5B688}" presName="parentText" presStyleLbl="node1" presStyleIdx="0" presStyleCnt="2" custLinFactY="-20362" custLinFactNeighborX="826" custLinFactNeighborY="-100000">
        <dgm:presLayoutVars>
          <dgm:chMax val="0"/>
          <dgm:bulletEnabled val="1"/>
        </dgm:presLayoutVars>
      </dgm:prSet>
      <dgm:spPr/>
      <dgm:t>
        <a:bodyPr/>
        <a:lstStyle/>
        <a:p>
          <a:endParaRPr lang="en-IN"/>
        </a:p>
      </dgm:t>
    </dgm:pt>
    <dgm:pt modelId="{D1B1DDC6-52AA-48DD-8C04-0B3694C9C4E0}" type="pres">
      <dgm:prSet presAssocID="{F017BC22-773C-4CD1-A0AD-D4564034CF3E}" presName="spacer" presStyleCnt="0"/>
      <dgm:spPr/>
    </dgm:pt>
    <dgm:pt modelId="{90C5E07C-5A3A-44DA-83C2-1912B51152F1}" type="pres">
      <dgm:prSet presAssocID="{8B13EFEF-0561-476E-B80E-C03142FEDA66}" presName="parentText" presStyleLbl="node1" presStyleIdx="1" presStyleCnt="2">
        <dgm:presLayoutVars>
          <dgm:chMax val="0"/>
          <dgm:bulletEnabled val="1"/>
        </dgm:presLayoutVars>
      </dgm:prSet>
      <dgm:spPr/>
      <dgm:t>
        <a:bodyPr/>
        <a:lstStyle/>
        <a:p>
          <a:endParaRPr lang="en-IN"/>
        </a:p>
      </dgm:t>
    </dgm:pt>
  </dgm:ptLst>
  <dgm:cxnLst>
    <dgm:cxn modelId="{B1CE70D8-B5D3-4479-95C6-722F5770A44D}" type="presOf" srcId="{B3856A6D-0069-43D3-AFCB-E97955FBBC6A}" destId="{4E6E6036-FA84-4E09-9581-57162EFD7BCE}" srcOrd="0" destOrd="0" presId="urn:microsoft.com/office/officeart/2005/8/layout/vList2"/>
    <dgm:cxn modelId="{A05B456B-6AF5-4C2B-BE01-41176ED17731}" type="presOf" srcId="{245B6833-6D6A-4504-AC6F-03F09DC5B688}" destId="{BE45A5BC-C500-4894-9918-353DA32A3E8A}" srcOrd="0" destOrd="0" presId="urn:microsoft.com/office/officeart/2005/8/layout/vList2"/>
    <dgm:cxn modelId="{ACD1D192-60C8-459B-BA48-4DA6C0D438CE}" type="presOf" srcId="{8B13EFEF-0561-476E-B80E-C03142FEDA66}" destId="{90C5E07C-5A3A-44DA-83C2-1912B51152F1}" srcOrd="0" destOrd="0" presId="urn:microsoft.com/office/officeart/2005/8/layout/vList2"/>
    <dgm:cxn modelId="{D292819C-1E47-45B1-A113-275C5BFF4AB0}" srcId="{B3856A6D-0069-43D3-AFCB-E97955FBBC6A}" destId="{8B13EFEF-0561-476E-B80E-C03142FEDA66}" srcOrd="1" destOrd="0" parTransId="{E55CA2E4-D7AA-4AE7-B683-B467A659C673}" sibTransId="{7E39BA2D-D6F9-4774-AB11-F834E203587D}"/>
    <dgm:cxn modelId="{958B21CA-E75E-4113-87DC-3F1933F73735}" srcId="{B3856A6D-0069-43D3-AFCB-E97955FBBC6A}" destId="{245B6833-6D6A-4504-AC6F-03F09DC5B688}" srcOrd="0" destOrd="0" parTransId="{831638B1-EB37-4A5A-9B01-B05E3F065AF6}" sibTransId="{F017BC22-773C-4CD1-A0AD-D4564034CF3E}"/>
    <dgm:cxn modelId="{3C2B27A8-61D3-4B14-AC97-0AEB0E632B9A}" type="presParOf" srcId="{4E6E6036-FA84-4E09-9581-57162EFD7BCE}" destId="{BE45A5BC-C500-4894-9918-353DA32A3E8A}" srcOrd="0" destOrd="0" presId="urn:microsoft.com/office/officeart/2005/8/layout/vList2"/>
    <dgm:cxn modelId="{A2EA91EA-BFEE-40E6-A9BE-C5F2563289A6}" type="presParOf" srcId="{4E6E6036-FA84-4E09-9581-57162EFD7BCE}" destId="{D1B1DDC6-52AA-48DD-8C04-0B3694C9C4E0}" srcOrd="1" destOrd="0" presId="urn:microsoft.com/office/officeart/2005/8/layout/vList2"/>
    <dgm:cxn modelId="{9F9D4B10-8AD6-4B5F-B314-C2123B742A11}" type="presParOf" srcId="{4E6E6036-FA84-4E09-9581-57162EFD7BCE}" destId="{90C5E07C-5A3A-44DA-83C2-1912B51152F1}" srcOrd="2"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67B29719-5302-4D4F-BD28-40141C3B6AB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94FE6F07-63E4-4078-8847-7EE98E382E77}">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dirty="0" smtClean="0"/>
            <a:t>Database of standard openings</a:t>
          </a:r>
          <a:endParaRPr lang="en-IN" dirty="0"/>
        </a:p>
      </dgm:t>
    </dgm:pt>
    <dgm:pt modelId="{B30490DA-9ECF-466C-870B-173A376F2155}" type="parTrans" cxnId="{A0DB444F-C705-40E5-A752-D23CF94C9810}">
      <dgm:prSet/>
      <dgm:spPr/>
      <dgm:t>
        <a:bodyPr/>
        <a:lstStyle/>
        <a:p>
          <a:endParaRPr lang="en-IN"/>
        </a:p>
      </dgm:t>
    </dgm:pt>
    <dgm:pt modelId="{E808875E-6715-4ED1-9214-87691A220038}" type="sibTrans" cxnId="{A0DB444F-C705-40E5-A752-D23CF94C9810}">
      <dgm:prSet/>
      <dgm:spPr/>
      <dgm:t>
        <a:bodyPr/>
        <a:lstStyle/>
        <a:p>
          <a:endParaRPr lang="en-IN"/>
        </a:p>
      </dgm:t>
    </dgm:pt>
    <dgm:pt modelId="{F99969FB-0DB6-4A37-A1F4-4498F1AA5B82}">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dirty="0" smtClean="0"/>
            <a:t>Thinking on the opponent's time</a:t>
          </a:r>
          <a:endParaRPr lang="en-IN" dirty="0"/>
        </a:p>
      </dgm:t>
    </dgm:pt>
    <dgm:pt modelId="{52923452-51E2-422F-B454-23A7B84146E5}" type="parTrans" cxnId="{BC36DE4A-482B-44E5-99E1-489E4D07874D}">
      <dgm:prSet/>
      <dgm:spPr/>
      <dgm:t>
        <a:bodyPr/>
        <a:lstStyle/>
        <a:p>
          <a:endParaRPr lang="en-IN"/>
        </a:p>
      </dgm:t>
    </dgm:pt>
    <dgm:pt modelId="{ECCFFBD5-59F7-407E-8242-9EE73FAE8497}" type="sibTrans" cxnId="{BC36DE4A-482B-44E5-99E1-489E4D07874D}">
      <dgm:prSet/>
      <dgm:spPr/>
      <dgm:t>
        <a:bodyPr/>
        <a:lstStyle/>
        <a:p>
          <a:endParaRPr lang="en-IN"/>
        </a:p>
      </dgm:t>
    </dgm:pt>
    <dgm:pt modelId="{5A1EF830-EFB9-41FB-BAAC-ECE4E0DC29CF}">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dirty="0" smtClean="0"/>
            <a:t>Iterative Deepening</a:t>
          </a:r>
          <a:endParaRPr lang="en-IN" dirty="0"/>
        </a:p>
      </dgm:t>
    </dgm:pt>
    <dgm:pt modelId="{D4E8588E-3457-49A3-857A-2BF7E3331759}" type="parTrans" cxnId="{244BA52C-0029-48B7-BC77-7969C8376266}">
      <dgm:prSet/>
      <dgm:spPr/>
      <dgm:t>
        <a:bodyPr/>
        <a:lstStyle/>
        <a:p>
          <a:endParaRPr lang="en-IN"/>
        </a:p>
      </dgm:t>
    </dgm:pt>
    <dgm:pt modelId="{B8BB5F88-D0E2-4948-965B-44DFEB80966A}" type="sibTrans" cxnId="{244BA52C-0029-48B7-BC77-7969C8376266}">
      <dgm:prSet/>
      <dgm:spPr/>
      <dgm:t>
        <a:bodyPr/>
        <a:lstStyle/>
        <a:p>
          <a:endParaRPr lang="en-IN"/>
        </a:p>
      </dgm:t>
    </dgm:pt>
    <dgm:pt modelId="{C603EFC3-938E-41EA-A9C6-1509B5C604A8}">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dirty="0" smtClean="0"/>
            <a:t>Transposition table</a:t>
          </a:r>
          <a:endParaRPr lang="en-IN" dirty="0"/>
        </a:p>
      </dgm:t>
    </dgm:pt>
    <dgm:pt modelId="{0E95FF5A-BBF2-47C3-9B45-578CF8961979}" type="parTrans" cxnId="{7E84113D-57E0-41C8-8AF9-480975E2987B}">
      <dgm:prSet/>
      <dgm:spPr/>
      <dgm:t>
        <a:bodyPr/>
        <a:lstStyle/>
        <a:p>
          <a:endParaRPr lang="en-IN"/>
        </a:p>
      </dgm:t>
    </dgm:pt>
    <dgm:pt modelId="{6D9663CE-5C30-4A25-983C-B0B6C54B901C}" type="sibTrans" cxnId="{7E84113D-57E0-41C8-8AF9-480975E2987B}">
      <dgm:prSet/>
      <dgm:spPr/>
      <dgm:t>
        <a:bodyPr/>
        <a:lstStyle/>
        <a:p>
          <a:endParaRPr lang="en-IN"/>
        </a:p>
      </dgm:t>
    </dgm:pt>
    <dgm:pt modelId="{8BC9BE59-4EB4-44EA-AD88-DE00C7B7EA18}">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dirty="0" smtClean="0"/>
            <a:t>Move ordering</a:t>
          </a:r>
          <a:endParaRPr lang="en-IN" dirty="0"/>
        </a:p>
      </dgm:t>
    </dgm:pt>
    <dgm:pt modelId="{4ACD9C86-2821-4B49-851C-1A03AD6809A1}" type="parTrans" cxnId="{1CE31291-A466-41C9-9499-7FB57A8D9F34}">
      <dgm:prSet/>
      <dgm:spPr/>
      <dgm:t>
        <a:bodyPr/>
        <a:lstStyle/>
        <a:p>
          <a:endParaRPr lang="en-IN"/>
        </a:p>
      </dgm:t>
    </dgm:pt>
    <dgm:pt modelId="{3F101ACE-F0A3-4629-8543-2A97B61953E0}" type="sibTrans" cxnId="{1CE31291-A466-41C9-9499-7FB57A8D9F34}">
      <dgm:prSet/>
      <dgm:spPr/>
      <dgm:t>
        <a:bodyPr/>
        <a:lstStyle/>
        <a:p>
          <a:endParaRPr lang="en-IN"/>
        </a:p>
      </dgm:t>
    </dgm:pt>
    <dgm:pt modelId="{04C77119-75FA-4573-9712-34AB60760271}">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dirty="0" smtClean="0"/>
            <a:t>Specialized hardware </a:t>
          </a:r>
          <a:endParaRPr lang="en-IN" dirty="0"/>
        </a:p>
      </dgm:t>
    </dgm:pt>
    <dgm:pt modelId="{7C3E9A02-B184-440E-B9C2-0C16682DB14C}" type="parTrans" cxnId="{DCDB235A-21EF-4A36-A513-1961FC169B95}">
      <dgm:prSet/>
      <dgm:spPr/>
      <dgm:t>
        <a:bodyPr/>
        <a:lstStyle/>
        <a:p>
          <a:endParaRPr lang="en-IN"/>
        </a:p>
      </dgm:t>
    </dgm:pt>
    <dgm:pt modelId="{FA1D2B24-F772-4BB3-8131-9962559F081F}" type="sibTrans" cxnId="{DCDB235A-21EF-4A36-A513-1961FC169B95}">
      <dgm:prSet/>
      <dgm:spPr/>
      <dgm:t>
        <a:bodyPr/>
        <a:lstStyle/>
        <a:p>
          <a:endParaRPr lang="en-IN"/>
        </a:p>
      </dgm:t>
    </dgm:pt>
    <dgm:pt modelId="{F549836F-DC31-4828-95B8-45FC102DF75F}" type="pres">
      <dgm:prSet presAssocID="{67B29719-5302-4D4F-BD28-40141C3B6AB5}" presName="linear" presStyleCnt="0">
        <dgm:presLayoutVars>
          <dgm:animLvl val="lvl"/>
          <dgm:resizeHandles val="exact"/>
        </dgm:presLayoutVars>
      </dgm:prSet>
      <dgm:spPr/>
      <dgm:t>
        <a:bodyPr/>
        <a:lstStyle/>
        <a:p>
          <a:endParaRPr lang="en-IN"/>
        </a:p>
      </dgm:t>
    </dgm:pt>
    <dgm:pt modelId="{29925FAA-A01E-4A40-B764-79904CFCCABA}" type="pres">
      <dgm:prSet presAssocID="{94FE6F07-63E4-4078-8847-7EE98E382E77}" presName="parentText" presStyleLbl="node1" presStyleIdx="0" presStyleCnt="6">
        <dgm:presLayoutVars>
          <dgm:chMax val="0"/>
          <dgm:bulletEnabled val="1"/>
        </dgm:presLayoutVars>
      </dgm:prSet>
      <dgm:spPr/>
      <dgm:t>
        <a:bodyPr/>
        <a:lstStyle/>
        <a:p>
          <a:endParaRPr lang="en-IN"/>
        </a:p>
      </dgm:t>
    </dgm:pt>
    <dgm:pt modelId="{3669DEE4-EA35-4C25-A341-CB9D80145A8E}" type="pres">
      <dgm:prSet presAssocID="{E808875E-6715-4ED1-9214-87691A220038}" presName="spacer" presStyleCnt="0"/>
      <dgm:spPr/>
    </dgm:pt>
    <dgm:pt modelId="{90D8CF8F-F061-457E-B33C-1B815CA417AA}" type="pres">
      <dgm:prSet presAssocID="{F99969FB-0DB6-4A37-A1F4-4498F1AA5B82}" presName="parentText" presStyleLbl="node1" presStyleIdx="1" presStyleCnt="6">
        <dgm:presLayoutVars>
          <dgm:chMax val="0"/>
          <dgm:bulletEnabled val="1"/>
        </dgm:presLayoutVars>
      </dgm:prSet>
      <dgm:spPr/>
      <dgm:t>
        <a:bodyPr/>
        <a:lstStyle/>
        <a:p>
          <a:endParaRPr lang="en-IN"/>
        </a:p>
      </dgm:t>
    </dgm:pt>
    <dgm:pt modelId="{7D5488E0-3C7F-45A9-9864-AAA1D2100281}" type="pres">
      <dgm:prSet presAssocID="{ECCFFBD5-59F7-407E-8242-9EE73FAE8497}" presName="spacer" presStyleCnt="0"/>
      <dgm:spPr/>
    </dgm:pt>
    <dgm:pt modelId="{4F3AFD79-486A-407D-8196-E32FA987DE5B}" type="pres">
      <dgm:prSet presAssocID="{5A1EF830-EFB9-41FB-BAAC-ECE4E0DC29CF}" presName="parentText" presStyleLbl="node1" presStyleIdx="2" presStyleCnt="6">
        <dgm:presLayoutVars>
          <dgm:chMax val="0"/>
          <dgm:bulletEnabled val="1"/>
        </dgm:presLayoutVars>
      </dgm:prSet>
      <dgm:spPr/>
      <dgm:t>
        <a:bodyPr/>
        <a:lstStyle/>
        <a:p>
          <a:endParaRPr lang="en-IN"/>
        </a:p>
      </dgm:t>
    </dgm:pt>
    <dgm:pt modelId="{F0CD8FA8-37BA-46E7-9C7C-A7A34D784A9C}" type="pres">
      <dgm:prSet presAssocID="{B8BB5F88-D0E2-4948-965B-44DFEB80966A}" presName="spacer" presStyleCnt="0"/>
      <dgm:spPr/>
    </dgm:pt>
    <dgm:pt modelId="{5C910892-E284-4B6E-9466-5FCA31282B62}" type="pres">
      <dgm:prSet presAssocID="{C603EFC3-938E-41EA-A9C6-1509B5C604A8}" presName="parentText" presStyleLbl="node1" presStyleIdx="3" presStyleCnt="6">
        <dgm:presLayoutVars>
          <dgm:chMax val="0"/>
          <dgm:bulletEnabled val="1"/>
        </dgm:presLayoutVars>
      </dgm:prSet>
      <dgm:spPr/>
      <dgm:t>
        <a:bodyPr/>
        <a:lstStyle/>
        <a:p>
          <a:endParaRPr lang="en-IN"/>
        </a:p>
      </dgm:t>
    </dgm:pt>
    <dgm:pt modelId="{8E376DEF-1D61-40AC-A8BB-537241F9AEEC}" type="pres">
      <dgm:prSet presAssocID="{6D9663CE-5C30-4A25-983C-B0B6C54B901C}" presName="spacer" presStyleCnt="0"/>
      <dgm:spPr/>
    </dgm:pt>
    <dgm:pt modelId="{9D42E07F-9B76-40D6-9B4E-6631A5D0BEEF}" type="pres">
      <dgm:prSet presAssocID="{8BC9BE59-4EB4-44EA-AD88-DE00C7B7EA18}" presName="parentText" presStyleLbl="node1" presStyleIdx="4" presStyleCnt="6">
        <dgm:presLayoutVars>
          <dgm:chMax val="0"/>
          <dgm:bulletEnabled val="1"/>
        </dgm:presLayoutVars>
      </dgm:prSet>
      <dgm:spPr/>
      <dgm:t>
        <a:bodyPr/>
        <a:lstStyle/>
        <a:p>
          <a:endParaRPr lang="en-IN"/>
        </a:p>
      </dgm:t>
    </dgm:pt>
    <dgm:pt modelId="{1E101EC6-6288-4CAD-89C4-7FC3F391372E}" type="pres">
      <dgm:prSet presAssocID="{3F101ACE-F0A3-4629-8543-2A97B61953E0}" presName="spacer" presStyleCnt="0"/>
      <dgm:spPr/>
    </dgm:pt>
    <dgm:pt modelId="{6F6C7CF9-8ADC-4DAC-8AC9-7D7AF7A4EF79}" type="pres">
      <dgm:prSet presAssocID="{04C77119-75FA-4573-9712-34AB60760271}" presName="parentText" presStyleLbl="node1" presStyleIdx="5" presStyleCnt="6">
        <dgm:presLayoutVars>
          <dgm:chMax val="0"/>
          <dgm:bulletEnabled val="1"/>
        </dgm:presLayoutVars>
      </dgm:prSet>
      <dgm:spPr/>
      <dgm:t>
        <a:bodyPr/>
        <a:lstStyle/>
        <a:p>
          <a:endParaRPr lang="en-IN"/>
        </a:p>
      </dgm:t>
    </dgm:pt>
  </dgm:ptLst>
  <dgm:cxnLst>
    <dgm:cxn modelId="{BC36DE4A-482B-44E5-99E1-489E4D07874D}" srcId="{67B29719-5302-4D4F-BD28-40141C3B6AB5}" destId="{F99969FB-0DB6-4A37-A1F4-4498F1AA5B82}" srcOrd="1" destOrd="0" parTransId="{52923452-51E2-422F-B454-23A7B84146E5}" sibTransId="{ECCFFBD5-59F7-407E-8242-9EE73FAE8497}"/>
    <dgm:cxn modelId="{A0DB444F-C705-40E5-A752-D23CF94C9810}" srcId="{67B29719-5302-4D4F-BD28-40141C3B6AB5}" destId="{94FE6F07-63E4-4078-8847-7EE98E382E77}" srcOrd="0" destOrd="0" parTransId="{B30490DA-9ECF-466C-870B-173A376F2155}" sibTransId="{E808875E-6715-4ED1-9214-87691A220038}"/>
    <dgm:cxn modelId="{7C0BC54D-0990-47F8-A395-BB2B8DDA7093}" type="presOf" srcId="{94FE6F07-63E4-4078-8847-7EE98E382E77}" destId="{29925FAA-A01E-4A40-B764-79904CFCCABA}" srcOrd="0" destOrd="0" presId="urn:microsoft.com/office/officeart/2005/8/layout/vList2"/>
    <dgm:cxn modelId="{6716EB02-1897-47D1-9588-CDA9497DC891}" type="presOf" srcId="{F99969FB-0DB6-4A37-A1F4-4498F1AA5B82}" destId="{90D8CF8F-F061-457E-B33C-1B815CA417AA}" srcOrd="0" destOrd="0" presId="urn:microsoft.com/office/officeart/2005/8/layout/vList2"/>
    <dgm:cxn modelId="{244BA52C-0029-48B7-BC77-7969C8376266}" srcId="{67B29719-5302-4D4F-BD28-40141C3B6AB5}" destId="{5A1EF830-EFB9-41FB-BAAC-ECE4E0DC29CF}" srcOrd="2" destOrd="0" parTransId="{D4E8588E-3457-49A3-857A-2BF7E3331759}" sibTransId="{B8BB5F88-D0E2-4948-965B-44DFEB80966A}"/>
    <dgm:cxn modelId="{7E91B099-CF06-4AD2-8559-8990DB3ED21F}" type="presOf" srcId="{5A1EF830-EFB9-41FB-BAAC-ECE4E0DC29CF}" destId="{4F3AFD79-486A-407D-8196-E32FA987DE5B}" srcOrd="0" destOrd="0" presId="urn:microsoft.com/office/officeart/2005/8/layout/vList2"/>
    <dgm:cxn modelId="{1CE31291-A466-41C9-9499-7FB57A8D9F34}" srcId="{67B29719-5302-4D4F-BD28-40141C3B6AB5}" destId="{8BC9BE59-4EB4-44EA-AD88-DE00C7B7EA18}" srcOrd="4" destOrd="0" parTransId="{4ACD9C86-2821-4B49-851C-1A03AD6809A1}" sibTransId="{3F101ACE-F0A3-4629-8543-2A97B61953E0}"/>
    <dgm:cxn modelId="{9E752C9D-7E76-40CB-A372-675ED0832DF9}" type="presOf" srcId="{C603EFC3-938E-41EA-A9C6-1509B5C604A8}" destId="{5C910892-E284-4B6E-9466-5FCA31282B62}" srcOrd="0" destOrd="0" presId="urn:microsoft.com/office/officeart/2005/8/layout/vList2"/>
    <dgm:cxn modelId="{0E1B74F6-6523-4F12-A42E-671B8FF43DD2}" type="presOf" srcId="{67B29719-5302-4D4F-BD28-40141C3B6AB5}" destId="{F549836F-DC31-4828-95B8-45FC102DF75F}" srcOrd="0" destOrd="0" presId="urn:microsoft.com/office/officeart/2005/8/layout/vList2"/>
    <dgm:cxn modelId="{0CC9B022-955E-40A9-8829-B496FC06E375}" type="presOf" srcId="{8BC9BE59-4EB4-44EA-AD88-DE00C7B7EA18}" destId="{9D42E07F-9B76-40D6-9B4E-6631A5D0BEEF}" srcOrd="0" destOrd="0" presId="urn:microsoft.com/office/officeart/2005/8/layout/vList2"/>
    <dgm:cxn modelId="{DCDB235A-21EF-4A36-A513-1961FC169B95}" srcId="{67B29719-5302-4D4F-BD28-40141C3B6AB5}" destId="{04C77119-75FA-4573-9712-34AB60760271}" srcOrd="5" destOrd="0" parTransId="{7C3E9A02-B184-440E-B9C2-0C16682DB14C}" sibTransId="{FA1D2B24-F772-4BB3-8131-9962559F081F}"/>
    <dgm:cxn modelId="{7E84113D-57E0-41C8-8AF9-480975E2987B}" srcId="{67B29719-5302-4D4F-BD28-40141C3B6AB5}" destId="{C603EFC3-938E-41EA-A9C6-1509B5C604A8}" srcOrd="3" destOrd="0" parTransId="{0E95FF5A-BBF2-47C3-9B45-578CF8961979}" sibTransId="{6D9663CE-5C30-4A25-983C-B0B6C54B901C}"/>
    <dgm:cxn modelId="{C166E803-CCBF-4D91-9FE0-2FF3FFACEBF1}" type="presOf" srcId="{04C77119-75FA-4573-9712-34AB60760271}" destId="{6F6C7CF9-8ADC-4DAC-8AC9-7D7AF7A4EF79}" srcOrd="0" destOrd="0" presId="urn:microsoft.com/office/officeart/2005/8/layout/vList2"/>
    <dgm:cxn modelId="{87DFF8A4-3F6A-4C85-8A8F-27B00AB411AE}" type="presParOf" srcId="{F549836F-DC31-4828-95B8-45FC102DF75F}" destId="{29925FAA-A01E-4A40-B764-79904CFCCABA}" srcOrd="0" destOrd="0" presId="urn:microsoft.com/office/officeart/2005/8/layout/vList2"/>
    <dgm:cxn modelId="{C91AA332-2AF6-4093-AC53-236523873882}" type="presParOf" srcId="{F549836F-DC31-4828-95B8-45FC102DF75F}" destId="{3669DEE4-EA35-4C25-A341-CB9D80145A8E}" srcOrd="1" destOrd="0" presId="urn:microsoft.com/office/officeart/2005/8/layout/vList2"/>
    <dgm:cxn modelId="{88BB6520-9FC5-4F71-B4B8-5827BE10390B}" type="presParOf" srcId="{F549836F-DC31-4828-95B8-45FC102DF75F}" destId="{90D8CF8F-F061-457E-B33C-1B815CA417AA}" srcOrd="2" destOrd="0" presId="urn:microsoft.com/office/officeart/2005/8/layout/vList2"/>
    <dgm:cxn modelId="{B0674705-7502-4730-AD71-CA8563BEF27F}" type="presParOf" srcId="{F549836F-DC31-4828-95B8-45FC102DF75F}" destId="{7D5488E0-3C7F-45A9-9864-AAA1D2100281}" srcOrd="3" destOrd="0" presId="urn:microsoft.com/office/officeart/2005/8/layout/vList2"/>
    <dgm:cxn modelId="{CEC52ADC-5EED-46D3-9A29-0123EB594550}" type="presParOf" srcId="{F549836F-DC31-4828-95B8-45FC102DF75F}" destId="{4F3AFD79-486A-407D-8196-E32FA987DE5B}" srcOrd="4" destOrd="0" presId="urn:microsoft.com/office/officeart/2005/8/layout/vList2"/>
    <dgm:cxn modelId="{8DE57BFD-A66F-43CE-801F-48BB2236FE1D}" type="presParOf" srcId="{F549836F-DC31-4828-95B8-45FC102DF75F}" destId="{F0CD8FA8-37BA-46E7-9C7C-A7A34D784A9C}" srcOrd="5" destOrd="0" presId="urn:microsoft.com/office/officeart/2005/8/layout/vList2"/>
    <dgm:cxn modelId="{A85406AD-1181-47C1-9195-C1036B212FE6}" type="presParOf" srcId="{F549836F-DC31-4828-95B8-45FC102DF75F}" destId="{5C910892-E284-4B6E-9466-5FCA31282B62}" srcOrd="6" destOrd="0" presId="urn:microsoft.com/office/officeart/2005/8/layout/vList2"/>
    <dgm:cxn modelId="{259A9042-EB05-4D9F-AC9D-98DE85B5A9F1}" type="presParOf" srcId="{F549836F-DC31-4828-95B8-45FC102DF75F}" destId="{8E376DEF-1D61-40AC-A8BB-537241F9AEEC}" srcOrd="7" destOrd="0" presId="urn:microsoft.com/office/officeart/2005/8/layout/vList2"/>
    <dgm:cxn modelId="{666BA6CD-2A86-4878-889E-142F0FE94350}" type="presParOf" srcId="{F549836F-DC31-4828-95B8-45FC102DF75F}" destId="{9D42E07F-9B76-40D6-9B4E-6631A5D0BEEF}" srcOrd="8" destOrd="0" presId="urn:microsoft.com/office/officeart/2005/8/layout/vList2"/>
    <dgm:cxn modelId="{DF2FAE50-8638-413B-B3EA-7CB1129E6059}" type="presParOf" srcId="{F549836F-DC31-4828-95B8-45FC102DF75F}" destId="{1E101EC6-6288-4CAD-89C4-7FC3F391372E}" srcOrd="9" destOrd="0" presId="urn:microsoft.com/office/officeart/2005/8/layout/vList2"/>
    <dgm:cxn modelId="{0CBE36B0-1D00-440C-A0BD-4A854B785AC8}" type="presParOf" srcId="{F549836F-DC31-4828-95B8-45FC102DF75F}" destId="{6F6C7CF9-8ADC-4DAC-8AC9-7D7AF7A4EF79}" srcOrd="10"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C5412E35-44AF-4482-B17D-3F27DF4189A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DF40DC45-AACC-4E3F-B9BA-F74E290FCA34}">
      <dgm:prSet>
        <dgm:style>
          <a:lnRef idx="3">
            <a:schemeClr val="lt1"/>
          </a:lnRef>
          <a:fillRef idx="1">
            <a:schemeClr val="accent6"/>
          </a:fillRef>
          <a:effectRef idx="1">
            <a:schemeClr val="accent6"/>
          </a:effectRef>
          <a:fontRef idx="minor">
            <a:schemeClr val="lt1"/>
          </a:fontRef>
        </dgm:style>
      </dgm:prSet>
      <dgm:spPr>
        <a:solidFill>
          <a:srgbClr val="00B050"/>
        </a:solidFill>
      </dgm:spPr>
      <dgm:t>
        <a:bodyPr/>
        <a:lstStyle/>
        <a:p>
          <a:pPr algn="l" rtl="0"/>
          <a:r>
            <a:rPr lang="en-IN" dirty="0" smtClean="0"/>
            <a:t>We can take advantage by using a transposition table, a cache of recently visited positions and their minimax values.</a:t>
          </a:r>
          <a:endParaRPr lang="en-IN" dirty="0"/>
        </a:p>
      </dgm:t>
    </dgm:pt>
    <dgm:pt modelId="{D87EA4A4-C6B2-4224-8BAF-4EC460A16EC0}" type="parTrans" cxnId="{AC2C2FAF-779E-4EF4-8479-FC5911FCBBCB}">
      <dgm:prSet/>
      <dgm:spPr/>
      <dgm:t>
        <a:bodyPr/>
        <a:lstStyle/>
        <a:p>
          <a:pPr algn="l"/>
          <a:endParaRPr lang="en-IN"/>
        </a:p>
      </dgm:t>
    </dgm:pt>
    <dgm:pt modelId="{EB736038-850E-46CC-8567-A8F5661BC305}" type="sibTrans" cxnId="{AC2C2FAF-779E-4EF4-8479-FC5911FCBBCB}">
      <dgm:prSet/>
      <dgm:spPr/>
      <dgm:t>
        <a:bodyPr/>
        <a:lstStyle/>
        <a:p>
          <a:pPr algn="l"/>
          <a:endParaRPr lang="en-IN"/>
        </a:p>
      </dgm:t>
    </dgm:pt>
    <dgm:pt modelId="{58E987D8-9E18-470F-8339-07A41F7C4841}" type="pres">
      <dgm:prSet presAssocID="{C5412E35-44AF-4482-B17D-3F27DF4189A6}" presName="linear" presStyleCnt="0">
        <dgm:presLayoutVars>
          <dgm:animLvl val="lvl"/>
          <dgm:resizeHandles val="exact"/>
        </dgm:presLayoutVars>
      </dgm:prSet>
      <dgm:spPr/>
      <dgm:t>
        <a:bodyPr/>
        <a:lstStyle/>
        <a:p>
          <a:endParaRPr lang="en-IN"/>
        </a:p>
      </dgm:t>
    </dgm:pt>
    <dgm:pt modelId="{3910184C-824A-436B-A195-06BCFF1778FE}" type="pres">
      <dgm:prSet presAssocID="{DF40DC45-AACC-4E3F-B9BA-F74E290FCA34}" presName="parentText" presStyleLbl="node1" presStyleIdx="0" presStyleCnt="1" custScaleX="79166" custScaleY="98224">
        <dgm:presLayoutVars>
          <dgm:chMax val="0"/>
          <dgm:bulletEnabled val="1"/>
        </dgm:presLayoutVars>
      </dgm:prSet>
      <dgm:spPr/>
      <dgm:t>
        <a:bodyPr/>
        <a:lstStyle/>
        <a:p>
          <a:endParaRPr lang="en-IN"/>
        </a:p>
      </dgm:t>
    </dgm:pt>
  </dgm:ptLst>
  <dgm:cxnLst>
    <dgm:cxn modelId="{AC2C2FAF-779E-4EF4-8479-FC5911FCBBCB}" srcId="{C5412E35-44AF-4482-B17D-3F27DF4189A6}" destId="{DF40DC45-AACC-4E3F-B9BA-F74E290FCA34}" srcOrd="0" destOrd="0" parTransId="{D87EA4A4-C6B2-4224-8BAF-4EC460A16EC0}" sibTransId="{EB736038-850E-46CC-8567-A8F5661BC305}"/>
    <dgm:cxn modelId="{80CD90C1-2BD6-4CE8-A993-38EC35712799}" type="presOf" srcId="{DF40DC45-AACC-4E3F-B9BA-F74E290FCA34}" destId="{3910184C-824A-436B-A195-06BCFF1778FE}" srcOrd="0" destOrd="0" presId="urn:microsoft.com/office/officeart/2005/8/layout/vList2"/>
    <dgm:cxn modelId="{7EDE800F-3E5C-427C-8D95-3504E0E1EA81}" type="presOf" srcId="{C5412E35-44AF-4482-B17D-3F27DF4189A6}" destId="{58E987D8-9E18-470F-8339-07A41F7C4841}" srcOrd="0" destOrd="0" presId="urn:microsoft.com/office/officeart/2005/8/layout/vList2"/>
    <dgm:cxn modelId="{30CBC169-556B-4005-87AA-03AF18E10FFD}" type="presParOf" srcId="{58E987D8-9E18-470F-8339-07A41F7C4841}" destId="{3910184C-824A-436B-A195-06BCFF1778FE}" srcOrd="0"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4F8DCBF4-95D4-48E6-9661-2F9DCA87B27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E9CDCAD6-E7E4-457C-B9A9-1453DDDA3369}">
      <dgm:prSet custT="1">
        <dgm:style>
          <a:lnRef idx="0">
            <a:schemeClr val="accent6"/>
          </a:lnRef>
          <a:fillRef idx="3">
            <a:schemeClr val="accent6"/>
          </a:fillRef>
          <a:effectRef idx="3">
            <a:schemeClr val="accent6"/>
          </a:effectRef>
          <a:fontRef idx="minor">
            <a:schemeClr val="lt1"/>
          </a:fontRef>
        </dgm:style>
      </dgm:prSet>
      <dgm:spPr/>
      <dgm:t>
        <a:bodyPr/>
        <a:lstStyle/>
        <a:p>
          <a:pPr rtl="0"/>
          <a:r>
            <a:rPr lang="en-IN" sz="2300" dirty="0" smtClean="0"/>
            <a:t>Perfection is unattainable </a:t>
          </a:r>
          <a:r>
            <a:rPr lang="en-IN" sz="2300" dirty="0" smtClean="0">
              <a:sym typeface="Wingdings"/>
            </a:rPr>
            <a:t></a:t>
          </a:r>
          <a:r>
            <a:rPr lang="en-IN" sz="2300" dirty="0" smtClean="0"/>
            <a:t> Must approximate</a:t>
          </a:r>
          <a:endParaRPr lang="en-IN" sz="2300" dirty="0"/>
        </a:p>
      </dgm:t>
    </dgm:pt>
    <dgm:pt modelId="{98632D26-B285-4E5C-99CB-5E0A9CA47AEA}" type="parTrans" cxnId="{5B8082AE-6DBF-4A17-9F78-4F7515551FBA}">
      <dgm:prSet/>
      <dgm:spPr/>
      <dgm:t>
        <a:bodyPr/>
        <a:lstStyle/>
        <a:p>
          <a:endParaRPr lang="en-IN"/>
        </a:p>
      </dgm:t>
    </dgm:pt>
    <dgm:pt modelId="{C90EBAA2-FC10-4250-9CDE-9DE656851A2A}" type="sibTrans" cxnId="{5B8082AE-6DBF-4A17-9F78-4F7515551FBA}">
      <dgm:prSet/>
      <dgm:spPr/>
      <dgm:t>
        <a:bodyPr/>
        <a:lstStyle/>
        <a:p>
          <a:endParaRPr lang="en-IN"/>
        </a:p>
      </dgm:t>
    </dgm:pt>
    <dgm:pt modelId="{E356A886-511B-43BB-A8A6-E1CAF8406667}">
      <dgm:prSet custT="1">
        <dgm:style>
          <a:lnRef idx="0">
            <a:schemeClr val="accent6"/>
          </a:lnRef>
          <a:fillRef idx="3">
            <a:schemeClr val="accent6"/>
          </a:fillRef>
          <a:effectRef idx="3">
            <a:schemeClr val="accent6"/>
          </a:effectRef>
          <a:fontRef idx="minor">
            <a:schemeClr val="lt1"/>
          </a:fontRef>
        </dgm:style>
      </dgm:prSet>
      <dgm:spPr/>
      <dgm:t>
        <a:bodyPr/>
        <a:lstStyle/>
        <a:p>
          <a:pPr rtl="0"/>
          <a:r>
            <a:rPr lang="en-IN" sz="2300" dirty="0" smtClean="0"/>
            <a:t>Good idea is to think about what to think about</a:t>
          </a:r>
          <a:endParaRPr lang="en-IN" sz="2300" dirty="0"/>
        </a:p>
      </dgm:t>
    </dgm:pt>
    <dgm:pt modelId="{5A4E8DF2-5237-4559-AD2A-A91CACA37989}" type="parTrans" cxnId="{AFBCB1F0-11BC-4EAB-99C3-3F9B8BBAD3BA}">
      <dgm:prSet/>
      <dgm:spPr/>
      <dgm:t>
        <a:bodyPr/>
        <a:lstStyle/>
        <a:p>
          <a:endParaRPr lang="en-IN"/>
        </a:p>
      </dgm:t>
    </dgm:pt>
    <dgm:pt modelId="{2D878570-5891-411D-84F2-7DE7BFA97584}" type="sibTrans" cxnId="{AFBCB1F0-11BC-4EAB-99C3-3F9B8BBAD3BA}">
      <dgm:prSet/>
      <dgm:spPr/>
      <dgm:t>
        <a:bodyPr/>
        <a:lstStyle/>
        <a:p>
          <a:endParaRPr lang="en-IN"/>
        </a:p>
      </dgm:t>
    </dgm:pt>
    <dgm:pt modelId="{0AA3627C-CB25-48BF-938F-6D63880FB8DE}">
      <dgm:prSet custT="1">
        <dgm:style>
          <a:lnRef idx="0">
            <a:schemeClr val="accent6"/>
          </a:lnRef>
          <a:fillRef idx="3">
            <a:schemeClr val="accent6"/>
          </a:fillRef>
          <a:effectRef idx="3">
            <a:schemeClr val="accent6"/>
          </a:effectRef>
          <a:fontRef idx="minor">
            <a:schemeClr val="lt1"/>
          </a:fontRef>
        </dgm:style>
      </dgm:prSet>
      <dgm:spPr/>
      <dgm:t>
        <a:bodyPr/>
        <a:lstStyle/>
        <a:p>
          <a:pPr rtl="0"/>
          <a:r>
            <a:rPr lang="en-IN" sz="2300" dirty="0" smtClean="0"/>
            <a:t>Uncertainty constrains the assignment of values to states</a:t>
          </a:r>
          <a:endParaRPr lang="en-IN" sz="2300" dirty="0"/>
        </a:p>
      </dgm:t>
    </dgm:pt>
    <dgm:pt modelId="{A0E18AEC-21FD-46CF-95F1-64F97947385A}" type="parTrans" cxnId="{E0C844FB-D22D-418B-A471-19BD54BF35BA}">
      <dgm:prSet/>
      <dgm:spPr/>
      <dgm:t>
        <a:bodyPr/>
        <a:lstStyle/>
        <a:p>
          <a:endParaRPr lang="en-IN"/>
        </a:p>
      </dgm:t>
    </dgm:pt>
    <dgm:pt modelId="{3E33BAA7-0522-4B64-8E1D-E313F55B7C0F}" type="sibTrans" cxnId="{E0C844FB-D22D-418B-A471-19BD54BF35BA}">
      <dgm:prSet/>
      <dgm:spPr/>
      <dgm:t>
        <a:bodyPr/>
        <a:lstStyle/>
        <a:p>
          <a:endParaRPr lang="en-IN"/>
        </a:p>
      </dgm:t>
    </dgm:pt>
    <dgm:pt modelId="{D210B21C-9FD2-4E15-A6E1-DC298128D1E2}" type="pres">
      <dgm:prSet presAssocID="{4F8DCBF4-95D4-48E6-9661-2F9DCA87B275}" presName="linear" presStyleCnt="0">
        <dgm:presLayoutVars>
          <dgm:animLvl val="lvl"/>
          <dgm:resizeHandles val="exact"/>
        </dgm:presLayoutVars>
      </dgm:prSet>
      <dgm:spPr/>
      <dgm:t>
        <a:bodyPr/>
        <a:lstStyle/>
        <a:p>
          <a:endParaRPr lang="en-IN"/>
        </a:p>
      </dgm:t>
    </dgm:pt>
    <dgm:pt modelId="{ABCEBED5-0EB2-483B-844B-139DAB1CBCFE}" type="pres">
      <dgm:prSet presAssocID="{E9CDCAD6-E7E4-457C-B9A9-1453DDDA3369}" presName="parentText" presStyleLbl="node1" presStyleIdx="0" presStyleCnt="3">
        <dgm:presLayoutVars>
          <dgm:chMax val="0"/>
          <dgm:bulletEnabled val="1"/>
        </dgm:presLayoutVars>
      </dgm:prSet>
      <dgm:spPr/>
      <dgm:t>
        <a:bodyPr/>
        <a:lstStyle/>
        <a:p>
          <a:endParaRPr lang="en-IN"/>
        </a:p>
      </dgm:t>
    </dgm:pt>
    <dgm:pt modelId="{4EBF8BB1-29F6-4FCC-A0AB-C90D16478F22}" type="pres">
      <dgm:prSet presAssocID="{C90EBAA2-FC10-4250-9CDE-9DE656851A2A}" presName="spacer" presStyleCnt="0"/>
      <dgm:spPr/>
    </dgm:pt>
    <dgm:pt modelId="{5E5F4E56-981A-4F75-9D97-543D5964A65D}" type="pres">
      <dgm:prSet presAssocID="{E356A886-511B-43BB-A8A6-E1CAF8406667}" presName="parentText" presStyleLbl="node1" presStyleIdx="1" presStyleCnt="3">
        <dgm:presLayoutVars>
          <dgm:chMax val="0"/>
          <dgm:bulletEnabled val="1"/>
        </dgm:presLayoutVars>
      </dgm:prSet>
      <dgm:spPr/>
      <dgm:t>
        <a:bodyPr/>
        <a:lstStyle/>
        <a:p>
          <a:endParaRPr lang="en-IN"/>
        </a:p>
      </dgm:t>
    </dgm:pt>
    <dgm:pt modelId="{8BE31650-BBA5-440D-B85E-35BCF5F6E128}" type="pres">
      <dgm:prSet presAssocID="{2D878570-5891-411D-84F2-7DE7BFA97584}" presName="spacer" presStyleCnt="0"/>
      <dgm:spPr/>
    </dgm:pt>
    <dgm:pt modelId="{4E5ED31A-A514-46D9-8AD7-CECF58E63D1B}" type="pres">
      <dgm:prSet presAssocID="{0AA3627C-CB25-48BF-938F-6D63880FB8DE}" presName="parentText" presStyleLbl="node1" presStyleIdx="2" presStyleCnt="3">
        <dgm:presLayoutVars>
          <dgm:chMax val="0"/>
          <dgm:bulletEnabled val="1"/>
        </dgm:presLayoutVars>
      </dgm:prSet>
      <dgm:spPr/>
      <dgm:t>
        <a:bodyPr/>
        <a:lstStyle/>
        <a:p>
          <a:endParaRPr lang="en-IN"/>
        </a:p>
      </dgm:t>
    </dgm:pt>
  </dgm:ptLst>
  <dgm:cxnLst>
    <dgm:cxn modelId="{E0C844FB-D22D-418B-A471-19BD54BF35BA}" srcId="{4F8DCBF4-95D4-48E6-9661-2F9DCA87B275}" destId="{0AA3627C-CB25-48BF-938F-6D63880FB8DE}" srcOrd="2" destOrd="0" parTransId="{A0E18AEC-21FD-46CF-95F1-64F97947385A}" sibTransId="{3E33BAA7-0522-4B64-8E1D-E313F55B7C0F}"/>
    <dgm:cxn modelId="{2E81189B-1D88-4803-8FDF-4020362C9AF2}" type="presOf" srcId="{E9CDCAD6-E7E4-457C-B9A9-1453DDDA3369}" destId="{ABCEBED5-0EB2-483B-844B-139DAB1CBCFE}" srcOrd="0" destOrd="0" presId="urn:microsoft.com/office/officeart/2005/8/layout/vList2"/>
    <dgm:cxn modelId="{1A73C20E-D677-49D0-935F-D9420F780CA8}" type="presOf" srcId="{E356A886-511B-43BB-A8A6-E1CAF8406667}" destId="{5E5F4E56-981A-4F75-9D97-543D5964A65D}" srcOrd="0" destOrd="0" presId="urn:microsoft.com/office/officeart/2005/8/layout/vList2"/>
    <dgm:cxn modelId="{5B8082AE-6DBF-4A17-9F78-4F7515551FBA}" srcId="{4F8DCBF4-95D4-48E6-9661-2F9DCA87B275}" destId="{E9CDCAD6-E7E4-457C-B9A9-1453DDDA3369}" srcOrd="0" destOrd="0" parTransId="{98632D26-B285-4E5C-99CB-5E0A9CA47AEA}" sibTransId="{C90EBAA2-FC10-4250-9CDE-9DE656851A2A}"/>
    <dgm:cxn modelId="{3B39FCA1-B7AF-45A6-8ABA-78151CDB5CDA}" type="presOf" srcId="{0AA3627C-CB25-48BF-938F-6D63880FB8DE}" destId="{4E5ED31A-A514-46D9-8AD7-CECF58E63D1B}" srcOrd="0" destOrd="0" presId="urn:microsoft.com/office/officeart/2005/8/layout/vList2"/>
    <dgm:cxn modelId="{AFBCB1F0-11BC-4EAB-99C3-3F9B8BBAD3BA}" srcId="{4F8DCBF4-95D4-48E6-9661-2F9DCA87B275}" destId="{E356A886-511B-43BB-A8A6-E1CAF8406667}" srcOrd="1" destOrd="0" parTransId="{5A4E8DF2-5237-4559-AD2A-A91CACA37989}" sibTransId="{2D878570-5891-411D-84F2-7DE7BFA97584}"/>
    <dgm:cxn modelId="{26CA956C-F1B2-490C-9E4D-7C3A8B15B91E}" type="presOf" srcId="{4F8DCBF4-95D4-48E6-9661-2F9DCA87B275}" destId="{D210B21C-9FD2-4E15-A6E1-DC298128D1E2}" srcOrd="0" destOrd="0" presId="urn:microsoft.com/office/officeart/2005/8/layout/vList2"/>
    <dgm:cxn modelId="{E06F1A08-6445-4905-9081-CEDDAB6042DF}" type="presParOf" srcId="{D210B21C-9FD2-4E15-A6E1-DC298128D1E2}" destId="{ABCEBED5-0EB2-483B-844B-139DAB1CBCFE}" srcOrd="0" destOrd="0" presId="urn:microsoft.com/office/officeart/2005/8/layout/vList2"/>
    <dgm:cxn modelId="{A1866BB4-00FF-49F4-9D07-7BD8EFD608CA}" type="presParOf" srcId="{D210B21C-9FD2-4E15-A6E1-DC298128D1E2}" destId="{4EBF8BB1-29F6-4FCC-A0AB-C90D16478F22}" srcOrd="1" destOrd="0" presId="urn:microsoft.com/office/officeart/2005/8/layout/vList2"/>
    <dgm:cxn modelId="{D3426AAC-E4B7-4B28-AEE4-DED9AABF688A}" type="presParOf" srcId="{D210B21C-9FD2-4E15-A6E1-DC298128D1E2}" destId="{5E5F4E56-981A-4F75-9D97-543D5964A65D}" srcOrd="2" destOrd="0" presId="urn:microsoft.com/office/officeart/2005/8/layout/vList2"/>
    <dgm:cxn modelId="{D3269CF9-B723-449E-BABA-665C8EC421E8}" type="presParOf" srcId="{D210B21C-9FD2-4E15-A6E1-DC298128D1E2}" destId="{8BE31650-BBA5-440D-B85E-35BCF5F6E128}" srcOrd="3" destOrd="0" presId="urn:microsoft.com/office/officeart/2005/8/layout/vList2"/>
    <dgm:cxn modelId="{EDD86F4A-78A1-4BC3-B182-D2DD47867F2C}" type="presParOf" srcId="{D210B21C-9FD2-4E15-A6E1-DC298128D1E2}" destId="{4E5ED31A-A514-46D9-8AD7-CECF58E63D1B}" srcOrd="4"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096DF399-F476-45D0-B782-256D2B94736A}" type="doc">
      <dgm:prSet loTypeId="urn:microsoft.com/office/officeart/2005/8/layout/vList2" loCatId="list" qsTypeId="urn:microsoft.com/office/officeart/2005/8/quickstyle/simple3" qsCatId="simple" csTypeId="urn:microsoft.com/office/officeart/2005/8/colors/accent4_5" csCatId="accent4" phldr="1"/>
      <dgm:spPr/>
      <dgm:t>
        <a:bodyPr/>
        <a:lstStyle/>
        <a:p>
          <a:endParaRPr lang="en-IN"/>
        </a:p>
      </dgm:t>
    </dgm:pt>
    <dgm:pt modelId="{BEE94C4B-8032-4AEE-84B3-D1F1BC569B77}">
      <dgm:prSet/>
      <dgm:spPr/>
      <dgm:t>
        <a:bodyPr/>
        <a:lstStyle/>
        <a:p>
          <a:pPr rtl="0"/>
          <a:r>
            <a:rPr lang="en-US" dirty="0" smtClean="0">
              <a:solidFill>
                <a:srgbClr val="0070C0"/>
              </a:solidFill>
            </a:rPr>
            <a:t>Search</a:t>
          </a:r>
          <a:r>
            <a:rPr lang="en-US" dirty="0" smtClean="0"/>
            <a:t> </a:t>
          </a:r>
          <a:r>
            <a:rPr lang="en-US" dirty="0" smtClean="0">
              <a:solidFill>
                <a:schemeClr val="accent1">
                  <a:lumMod val="75000"/>
                </a:schemeClr>
              </a:solidFill>
            </a:rPr>
            <a:t>is to </a:t>
          </a:r>
          <a:r>
            <a:rPr lang="en-US" dirty="0" smtClean="0">
              <a:solidFill>
                <a:srgbClr val="C00000"/>
              </a:solidFill>
            </a:rPr>
            <a:t>Try</a:t>
          </a:r>
          <a:r>
            <a:rPr lang="en-US" dirty="0" smtClean="0">
              <a:solidFill>
                <a:schemeClr val="accent1">
                  <a:lumMod val="75000"/>
                </a:schemeClr>
              </a:solidFill>
            </a:rPr>
            <a:t> and </a:t>
          </a:r>
          <a:r>
            <a:rPr lang="en-US" dirty="0" smtClean="0">
              <a:solidFill>
                <a:srgbClr val="C00000"/>
              </a:solidFill>
            </a:rPr>
            <a:t>Find</a:t>
          </a:r>
          <a:r>
            <a:rPr lang="en-US" dirty="0" smtClean="0">
              <a:solidFill>
                <a:schemeClr val="accent1">
                  <a:lumMod val="75000"/>
                </a:schemeClr>
              </a:solidFill>
            </a:rPr>
            <a:t> something</a:t>
          </a:r>
          <a:endParaRPr lang="en-IN" dirty="0">
            <a:solidFill>
              <a:schemeClr val="accent1">
                <a:lumMod val="75000"/>
              </a:schemeClr>
            </a:solidFill>
          </a:endParaRPr>
        </a:p>
      </dgm:t>
    </dgm:pt>
    <dgm:pt modelId="{D08BD1C1-4120-4767-8EC8-C9AD06194E7E}" type="parTrans" cxnId="{48D20982-1F23-490D-8D46-122F2169BF07}">
      <dgm:prSet/>
      <dgm:spPr/>
      <dgm:t>
        <a:bodyPr/>
        <a:lstStyle/>
        <a:p>
          <a:endParaRPr lang="en-IN"/>
        </a:p>
      </dgm:t>
    </dgm:pt>
    <dgm:pt modelId="{22B942DA-4BE1-4217-91A0-B04E822F607B}" type="sibTrans" cxnId="{48D20982-1F23-490D-8D46-122F2169BF07}">
      <dgm:prSet/>
      <dgm:spPr/>
      <dgm:t>
        <a:bodyPr/>
        <a:lstStyle/>
        <a:p>
          <a:endParaRPr lang="en-IN"/>
        </a:p>
      </dgm:t>
    </dgm:pt>
    <dgm:pt modelId="{59ACCB5C-24C9-4FBD-92A8-6D25B20103EB}" type="pres">
      <dgm:prSet presAssocID="{096DF399-F476-45D0-B782-256D2B94736A}" presName="linear" presStyleCnt="0">
        <dgm:presLayoutVars>
          <dgm:animLvl val="lvl"/>
          <dgm:resizeHandles val="exact"/>
        </dgm:presLayoutVars>
      </dgm:prSet>
      <dgm:spPr/>
      <dgm:t>
        <a:bodyPr/>
        <a:lstStyle/>
        <a:p>
          <a:endParaRPr lang="en-IN"/>
        </a:p>
      </dgm:t>
    </dgm:pt>
    <dgm:pt modelId="{24FD1D01-E10F-4893-BC83-27A5C9E9B90E}" type="pres">
      <dgm:prSet presAssocID="{BEE94C4B-8032-4AEE-84B3-D1F1BC569B77}" presName="parentText" presStyleLbl="node1" presStyleIdx="0" presStyleCnt="1">
        <dgm:presLayoutVars>
          <dgm:chMax val="0"/>
          <dgm:bulletEnabled val="1"/>
        </dgm:presLayoutVars>
      </dgm:prSet>
      <dgm:spPr/>
      <dgm:t>
        <a:bodyPr/>
        <a:lstStyle/>
        <a:p>
          <a:endParaRPr lang="en-IN"/>
        </a:p>
      </dgm:t>
    </dgm:pt>
  </dgm:ptLst>
  <dgm:cxnLst>
    <dgm:cxn modelId="{48D20982-1F23-490D-8D46-122F2169BF07}" srcId="{096DF399-F476-45D0-B782-256D2B94736A}" destId="{BEE94C4B-8032-4AEE-84B3-D1F1BC569B77}" srcOrd="0" destOrd="0" parTransId="{D08BD1C1-4120-4767-8EC8-C9AD06194E7E}" sibTransId="{22B942DA-4BE1-4217-91A0-B04E822F607B}"/>
    <dgm:cxn modelId="{258CD5DA-3CB8-453E-A517-38A655C82B75}" type="presOf" srcId="{096DF399-F476-45D0-B782-256D2B94736A}" destId="{59ACCB5C-24C9-4FBD-92A8-6D25B20103EB}" srcOrd="0" destOrd="0" presId="urn:microsoft.com/office/officeart/2005/8/layout/vList2"/>
    <dgm:cxn modelId="{D349472A-BCA5-43C0-A9BD-580970335560}" type="presOf" srcId="{BEE94C4B-8032-4AEE-84B3-D1F1BC569B77}" destId="{24FD1D01-E10F-4893-BC83-27A5C9E9B90E}" srcOrd="0" destOrd="0" presId="urn:microsoft.com/office/officeart/2005/8/layout/vList2"/>
    <dgm:cxn modelId="{DB7F5CDA-80CA-4225-8AFD-AB055C5DE8C5}" type="presParOf" srcId="{59ACCB5C-24C9-4FBD-92A8-6D25B20103EB}" destId="{24FD1D01-E10F-4893-BC83-27A5C9E9B90E}"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97F1D9CF-1CBD-47CB-B550-7C9E57BC818D}"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IN"/>
        </a:p>
      </dgm:t>
    </dgm:pt>
    <dgm:pt modelId="{DC1AED82-3A03-470B-A8F8-F7EFF2196E28}">
      <dgm:prSet custT="1"/>
      <dgm:spPr/>
      <dgm:t>
        <a:bodyPr/>
        <a:lstStyle/>
        <a:p>
          <a:pPr algn="ctr" rtl="0"/>
          <a:r>
            <a:rPr lang="en-IN" sz="2400" b="1" dirty="0" smtClean="0">
              <a:solidFill>
                <a:schemeClr val="bg1">
                  <a:lumMod val="50000"/>
                </a:schemeClr>
              </a:solidFill>
              <a:latin typeface="Candara" pitchFamily="34" charset="0"/>
            </a:rPr>
            <a:t>A computer game is a game that involves interaction with a user interface to generate visual feedback on a video device.</a:t>
          </a:r>
        </a:p>
        <a:p>
          <a:pPr algn="ctr" rtl="0"/>
          <a:r>
            <a:rPr lang="en-IN" sz="1600" b="0" dirty="0" smtClean="0"/>
            <a:t> </a:t>
          </a:r>
          <a:r>
            <a:rPr lang="en-IN" sz="1600" b="0" dirty="0" smtClean="0">
              <a:solidFill>
                <a:schemeClr val="accent3">
                  <a:lumMod val="50000"/>
                </a:schemeClr>
              </a:solidFill>
            </a:rPr>
            <a:t>(Courtesy : Wikipedia)</a:t>
          </a:r>
          <a:endParaRPr lang="en-IN" sz="1600" b="0" dirty="0">
            <a:solidFill>
              <a:schemeClr val="accent3">
                <a:lumMod val="50000"/>
              </a:schemeClr>
            </a:solidFill>
          </a:endParaRPr>
        </a:p>
      </dgm:t>
    </dgm:pt>
    <dgm:pt modelId="{2930217F-8373-411A-B88E-D44508932952}" type="parTrans" cxnId="{1B9ED24E-E292-4524-AEF0-02AF1FA5D2AE}">
      <dgm:prSet/>
      <dgm:spPr/>
      <dgm:t>
        <a:bodyPr/>
        <a:lstStyle/>
        <a:p>
          <a:endParaRPr lang="en-IN"/>
        </a:p>
      </dgm:t>
    </dgm:pt>
    <dgm:pt modelId="{E387A796-8DB9-4F63-A936-8FB44221C7D9}" type="sibTrans" cxnId="{1B9ED24E-E292-4524-AEF0-02AF1FA5D2AE}">
      <dgm:prSet/>
      <dgm:spPr/>
      <dgm:t>
        <a:bodyPr/>
        <a:lstStyle/>
        <a:p>
          <a:endParaRPr lang="en-IN"/>
        </a:p>
      </dgm:t>
    </dgm:pt>
    <dgm:pt modelId="{17536DA4-00A7-44ED-BA01-DCDEDB29C2DF}" type="pres">
      <dgm:prSet presAssocID="{97F1D9CF-1CBD-47CB-B550-7C9E57BC818D}" presName="linear" presStyleCnt="0">
        <dgm:presLayoutVars>
          <dgm:animLvl val="lvl"/>
          <dgm:resizeHandles val="exact"/>
        </dgm:presLayoutVars>
      </dgm:prSet>
      <dgm:spPr/>
      <dgm:t>
        <a:bodyPr/>
        <a:lstStyle/>
        <a:p>
          <a:endParaRPr lang="en-IN"/>
        </a:p>
      </dgm:t>
    </dgm:pt>
    <dgm:pt modelId="{D8B52CFB-54B2-4F4C-BDF2-0748067E476E}" type="pres">
      <dgm:prSet presAssocID="{DC1AED82-3A03-470B-A8F8-F7EFF2196E28}" presName="parentText" presStyleLbl="node1" presStyleIdx="0" presStyleCnt="1">
        <dgm:presLayoutVars>
          <dgm:chMax val="0"/>
          <dgm:bulletEnabled val="1"/>
        </dgm:presLayoutVars>
      </dgm:prSet>
      <dgm:spPr/>
      <dgm:t>
        <a:bodyPr/>
        <a:lstStyle/>
        <a:p>
          <a:endParaRPr lang="en-IN"/>
        </a:p>
      </dgm:t>
    </dgm:pt>
  </dgm:ptLst>
  <dgm:cxnLst>
    <dgm:cxn modelId="{1B9ED24E-E292-4524-AEF0-02AF1FA5D2AE}" srcId="{97F1D9CF-1CBD-47CB-B550-7C9E57BC818D}" destId="{DC1AED82-3A03-470B-A8F8-F7EFF2196E28}" srcOrd="0" destOrd="0" parTransId="{2930217F-8373-411A-B88E-D44508932952}" sibTransId="{E387A796-8DB9-4F63-A936-8FB44221C7D9}"/>
    <dgm:cxn modelId="{E8CF02EE-F7D3-4748-A83D-0E15E67A495C}" type="presOf" srcId="{97F1D9CF-1CBD-47CB-B550-7C9E57BC818D}" destId="{17536DA4-00A7-44ED-BA01-DCDEDB29C2DF}" srcOrd="0" destOrd="0" presId="urn:microsoft.com/office/officeart/2005/8/layout/vList2"/>
    <dgm:cxn modelId="{A447BDCC-AC79-4C09-B148-6D6C04049EE9}" type="presOf" srcId="{DC1AED82-3A03-470B-A8F8-F7EFF2196E28}" destId="{D8B52CFB-54B2-4F4C-BDF2-0748067E476E}" srcOrd="0" destOrd="0" presId="urn:microsoft.com/office/officeart/2005/8/layout/vList2"/>
    <dgm:cxn modelId="{40A3AD86-0ABC-4DE6-B7E6-0BFE136860AC}" type="presParOf" srcId="{17536DA4-00A7-44ED-BA01-DCDEDB29C2DF}" destId="{D8B52CFB-54B2-4F4C-BDF2-0748067E476E}"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FFFC5C6C-F7CD-49E7-B8A3-21FC1FAEF8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C14AF05C-E803-47C4-A26D-81E3BAEAADFA}">
      <dgm:prSet>
        <dgm:style>
          <a:lnRef idx="0">
            <a:schemeClr val="accent2"/>
          </a:lnRef>
          <a:fillRef idx="3">
            <a:schemeClr val="accent2"/>
          </a:fillRef>
          <a:effectRef idx="3">
            <a:schemeClr val="accent2"/>
          </a:effectRef>
          <a:fontRef idx="minor">
            <a:schemeClr val="lt1"/>
          </a:fontRef>
        </dgm:style>
      </dgm:prSet>
      <dgm:spPr>
        <a:ln/>
      </dgm:spPr>
      <dgm:t>
        <a:bodyPr/>
        <a:lstStyle/>
        <a:p>
          <a:pPr algn="ctr" rtl="0"/>
          <a:r>
            <a:rPr lang="en-IN" dirty="0" smtClean="0"/>
            <a:t>There are more than one choices available.</a:t>
          </a:r>
          <a:endParaRPr lang="en-IN" dirty="0"/>
        </a:p>
      </dgm:t>
    </dgm:pt>
    <dgm:pt modelId="{9699E32E-28E9-472D-9411-CDD3470077B3}" type="parTrans" cxnId="{B0BC0025-8A29-4021-92BA-8B233C6D24C0}">
      <dgm:prSet/>
      <dgm:spPr/>
      <dgm:t>
        <a:bodyPr/>
        <a:lstStyle/>
        <a:p>
          <a:endParaRPr lang="en-IN"/>
        </a:p>
      </dgm:t>
    </dgm:pt>
    <dgm:pt modelId="{ABF3B749-F6E1-4E2C-B1E8-DAFA9D377C5E}" type="sibTrans" cxnId="{B0BC0025-8A29-4021-92BA-8B233C6D24C0}">
      <dgm:prSet/>
      <dgm:spPr/>
      <dgm:t>
        <a:bodyPr/>
        <a:lstStyle/>
        <a:p>
          <a:endParaRPr lang="en-IN"/>
        </a:p>
      </dgm:t>
    </dgm:pt>
    <dgm:pt modelId="{58C259F9-F1AC-45DF-AE22-5BB20A0FBD2B}">
      <dgm:prSet>
        <dgm:style>
          <a:lnRef idx="0">
            <a:schemeClr val="accent2"/>
          </a:lnRef>
          <a:fillRef idx="3">
            <a:schemeClr val="accent2"/>
          </a:fillRef>
          <a:effectRef idx="3">
            <a:schemeClr val="accent2"/>
          </a:effectRef>
          <a:fontRef idx="minor">
            <a:schemeClr val="lt1"/>
          </a:fontRef>
        </dgm:style>
      </dgm:prSet>
      <dgm:spPr>
        <a:ln/>
      </dgm:spPr>
      <dgm:t>
        <a:bodyPr/>
        <a:lstStyle/>
        <a:p>
          <a:pPr algn="ctr" rtl="0"/>
          <a:r>
            <a:rPr lang="en-IN" dirty="0" smtClean="0"/>
            <a:t>There is controlled change to the outcome of the game.</a:t>
          </a:r>
          <a:endParaRPr lang="en-IN" dirty="0"/>
        </a:p>
      </dgm:t>
    </dgm:pt>
    <dgm:pt modelId="{B1EBE79B-732F-4320-95A1-7BF1D127838E}" type="parTrans" cxnId="{1DEB4C5E-6752-4DEB-9048-4EB492BAF41A}">
      <dgm:prSet/>
      <dgm:spPr/>
      <dgm:t>
        <a:bodyPr/>
        <a:lstStyle/>
        <a:p>
          <a:endParaRPr lang="en-IN"/>
        </a:p>
      </dgm:t>
    </dgm:pt>
    <dgm:pt modelId="{C274334D-39E8-44BE-97EC-C2CD42EAAEDD}" type="sibTrans" cxnId="{1DEB4C5E-6752-4DEB-9048-4EB492BAF41A}">
      <dgm:prSet/>
      <dgm:spPr/>
      <dgm:t>
        <a:bodyPr/>
        <a:lstStyle/>
        <a:p>
          <a:endParaRPr lang="en-IN"/>
        </a:p>
      </dgm:t>
    </dgm:pt>
    <dgm:pt modelId="{1F478BB0-5319-4328-8491-2B827090D5DB}" type="pres">
      <dgm:prSet presAssocID="{FFFC5C6C-F7CD-49E7-B8A3-21FC1FAEF831}" presName="linear" presStyleCnt="0">
        <dgm:presLayoutVars>
          <dgm:animLvl val="lvl"/>
          <dgm:resizeHandles val="exact"/>
        </dgm:presLayoutVars>
      </dgm:prSet>
      <dgm:spPr/>
      <dgm:t>
        <a:bodyPr/>
        <a:lstStyle/>
        <a:p>
          <a:endParaRPr lang="en-IN"/>
        </a:p>
      </dgm:t>
    </dgm:pt>
    <dgm:pt modelId="{D450B550-1F13-4943-8C61-DCECB29C93E3}" type="pres">
      <dgm:prSet presAssocID="{C14AF05C-E803-47C4-A26D-81E3BAEAADFA}" presName="parentText" presStyleLbl="node1" presStyleIdx="0" presStyleCnt="2" custLinFactY="-12377" custLinFactNeighborY="-100000">
        <dgm:presLayoutVars>
          <dgm:chMax val="0"/>
          <dgm:bulletEnabled val="1"/>
        </dgm:presLayoutVars>
      </dgm:prSet>
      <dgm:spPr/>
      <dgm:t>
        <a:bodyPr/>
        <a:lstStyle/>
        <a:p>
          <a:endParaRPr lang="en-IN"/>
        </a:p>
      </dgm:t>
    </dgm:pt>
    <dgm:pt modelId="{96E8CD64-3667-4C50-9531-0383CDBEB958}" type="pres">
      <dgm:prSet presAssocID="{ABF3B749-F6E1-4E2C-B1E8-DAFA9D377C5E}" presName="spacer" presStyleCnt="0"/>
      <dgm:spPr/>
    </dgm:pt>
    <dgm:pt modelId="{3832B8FB-028F-466C-92D2-1A0637FB1B71}" type="pres">
      <dgm:prSet presAssocID="{58C259F9-F1AC-45DF-AE22-5BB20A0FBD2B}" presName="parentText" presStyleLbl="node1" presStyleIdx="1" presStyleCnt="2" custLinFactNeighborY="68119">
        <dgm:presLayoutVars>
          <dgm:chMax val="0"/>
          <dgm:bulletEnabled val="1"/>
        </dgm:presLayoutVars>
      </dgm:prSet>
      <dgm:spPr/>
      <dgm:t>
        <a:bodyPr/>
        <a:lstStyle/>
        <a:p>
          <a:endParaRPr lang="en-IN"/>
        </a:p>
      </dgm:t>
    </dgm:pt>
  </dgm:ptLst>
  <dgm:cxnLst>
    <dgm:cxn modelId="{1DEB4C5E-6752-4DEB-9048-4EB492BAF41A}" srcId="{FFFC5C6C-F7CD-49E7-B8A3-21FC1FAEF831}" destId="{58C259F9-F1AC-45DF-AE22-5BB20A0FBD2B}" srcOrd="1" destOrd="0" parTransId="{B1EBE79B-732F-4320-95A1-7BF1D127838E}" sibTransId="{C274334D-39E8-44BE-97EC-C2CD42EAAEDD}"/>
    <dgm:cxn modelId="{B4BE86D5-92B9-4DC0-8DE2-26B8C64D4D7E}" type="presOf" srcId="{58C259F9-F1AC-45DF-AE22-5BB20A0FBD2B}" destId="{3832B8FB-028F-466C-92D2-1A0637FB1B71}" srcOrd="0" destOrd="0" presId="urn:microsoft.com/office/officeart/2005/8/layout/vList2"/>
    <dgm:cxn modelId="{2A6EA3E4-F5D4-48B1-9084-904C0EA511F5}" type="presOf" srcId="{C14AF05C-E803-47C4-A26D-81E3BAEAADFA}" destId="{D450B550-1F13-4943-8C61-DCECB29C93E3}" srcOrd="0" destOrd="0" presId="urn:microsoft.com/office/officeart/2005/8/layout/vList2"/>
    <dgm:cxn modelId="{4B6F6332-B527-498F-904E-D5985856C3B1}" type="presOf" srcId="{FFFC5C6C-F7CD-49E7-B8A3-21FC1FAEF831}" destId="{1F478BB0-5319-4328-8491-2B827090D5DB}" srcOrd="0" destOrd="0" presId="urn:microsoft.com/office/officeart/2005/8/layout/vList2"/>
    <dgm:cxn modelId="{B0BC0025-8A29-4021-92BA-8B233C6D24C0}" srcId="{FFFC5C6C-F7CD-49E7-B8A3-21FC1FAEF831}" destId="{C14AF05C-E803-47C4-A26D-81E3BAEAADFA}" srcOrd="0" destOrd="0" parTransId="{9699E32E-28E9-472D-9411-CDD3470077B3}" sibTransId="{ABF3B749-F6E1-4E2C-B1E8-DAFA9D377C5E}"/>
    <dgm:cxn modelId="{903E0227-8CE7-4C3A-99FE-63130B58B049}" type="presParOf" srcId="{1F478BB0-5319-4328-8491-2B827090D5DB}" destId="{D450B550-1F13-4943-8C61-DCECB29C93E3}" srcOrd="0" destOrd="0" presId="urn:microsoft.com/office/officeart/2005/8/layout/vList2"/>
    <dgm:cxn modelId="{64B5944E-EC7C-4EF5-A1C8-6E641C7BE923}" type="presParOf" srcId="{1F478BB0-5319-4328-8491-2B827090D5DB}" destId="{96E8CD64-3667-4C50-9531-0383CDBEB958}" srcOrd="1" destOrd="0" presId="urn:microsoft.com/office/officeart/2005/8/layout/vList2"/>
    <dgm:cxn modelId="{64136DD2-EE63-4A0F-9379-9EE20AE577AF}" type="presParOf" srcId="{1F478BB0-5319-4328-8491-2B827090D5DB}" destId="{3832B8FB-028F-466C-92D2-1A0637FB1B71}" srcOrd="2"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BF208B27-44FE-451D-937C-C5ECF9D62401}" type="doc">
      <dgm:prSet loTypeId="urn:microsoft.com/office/officeart/2005/8/layout/vList2" loCatId="list" qsTypeId="urn:microsoft.com/office/officeart/2005/8/quickstyle/simple2" qsCatId="simple" csTypeId="urn:microsoft.com/office/officeart/2005/8/colors/accent4_5" csCatId="accent4" phldr="1"/>
      <dgm:spPr/>
      <dgm:t>
        <a:bodyPr/>
        <a:lstStyle/>
        <a:p>
          <a:endParaRPr lang="en-IN"/>
        </a:p>
      </dgm:t>
    </dgm:pt>
    <dgm:pt modelId="{4BF33867-06F8-4518-925A-DE90A0D713F2}">
      <dgm:prSet/>
      <dgm:spPr/>
      <dgm:t>
        <a:bodyPr/>
        <a:lstStyle/>
        <a:p>
          <a:pPr rtl="0"/>
          <a:r>
            <a:rPr lang="en-IN" i="1" dirty="0" smtClean="0">
              <a:solidFill>
                <a:srgbClr val="002060"/>
              </a:solidFill>
            </a:rPr>
            <a:t>God is a challenge because there is no proof of his existence and therefore the search must continue. </a:t>
          </a:r>
          <a:r>
            <a:rPr lang="en-IN" i="0" dirty="0" smtClean="0">
              <a:solidFill>
                <a:srgbClr val="002060"/>
              </a:solidFill>
            </a:rPr>
            <a:t>– Donald Knuth </a:t>
          </a:r>
          <a:endParaRPr lang="en-IN" i="0" dirty="0">
            <a:solidFill>
              <a:srgbClr val="002060"/>
            </a:solidFill>
          </a:endParaRPr>
        </a:p>
      </dgm:t>
    </dgm:pt>
    <dgm:pt modelId="{06D8C0F5-A010-4E27-A589-846221675BBC}" type="parTrans" cxnId="{A3B428F2-794E-4A15-A95C-2C20AFF8C871}">
      <dgm:prSet/>
      <dgm:spPr/>
      <dgm:t>
        <a:bodyPr/>
        <a:lstStyle/>
        <a:p>
          <a:endParaRPr lang="en-IN"/>
        </a:p>
      </dgm:t>
    </dgm:pt>
    <dgm:pt modelId="{0C93F3F0-7F10-4EA8-B03B-91A299D83B6C}" type="sibTrans" cxnId="{A3B428F2-794E-4A15-A95C-2C20AFF8C871}">
      <dgm:prSet/>
      <dgm:spPr/>
      <dgm:t>
        <a:bodyPr/>
        <a:lstStyle/>
        <a:p>
          <a:endParaRPr lang="en-IN"/>
        </a:p>
      </dgm:t>
    </dgm:pt>
    <dgm:pt modelId="{7C409BA4-1708-4E32-BDB9-200A3A45D8D3}" type="pres">
      <dgm:prSet presAssocID="{BF208B27-44FE-451D-937C-C5ECF9D62401}" presName="linear" presStyleCnt="0">
        <dgm:presLayoutVars>
          <dgm:animLvl val="lvl"/>
          <dgm:resizeHandles val="exact"/>
        </dgm:presLayoutVars>
      </dgm:prSet>
      <dgm:spPr/>
      <dgm:t>
        <a:bodyPr/>
        <a:lstStyle/>
        <a:p>
          <a:endParaRPr lang="en-IN"/>
        </a:p>
      </dgm:t>
    </dgm:pt>
    <dgm:pt modelId="{B4D528B2-0C1C-4858-9403-2FC58A59636C}" type="pres">
      <dgm:prSet presAssocID="{4BF33867-06F8-4518-925A-DE90A0D713F2}" presName="parentText" presStyleLbl="node1" presStyleIdx="0" presStyleCnt="1" custLinFactNeighborX="-870" custLinFactNeighborY="-46752">
        <dgm:presLayoutVars>
          <dgm:chMax val="0"/>
          <dgm:bulletEnabled val="1"/>
        </dgm:presLayoutVars>
      </dgm:prSet>
      <dgm:spPr/>
      <dgm:t>
        <a:bodyPr/>
        <a:lstStyle/>
        <a:p>
          <a:endParaRPr lang="en-IN"/>
        </a:p>
      </dgm:t>
    </dgm:pt>
  </dgm:ptLst>
  <dgm:cxnLst>
    <dgm:cxn modelId="{A3B428F2-794E-4A15-A95C-2C20AFF8C871}" srcId="{BF208B27-44FE-451D-937C-C5ECF9D62401}" destId="{4BF33867-06F8-4518-925A-DE90A0D713F2}" srcOrd="0" destOrd="0" parTransId="{06D8C0F5-A010-4E27-A589-846221675BBC}" sibTransId="{0C93F3F0-7F10-4EA8-B03B-91A299D83B6C}"/>
    <dgm:cxn modelId="{050D0516-7BA8-4437-9B23-13FAF6484E43}" type="presOf" srcId="{BF208B27-44FE-451D-937C-C5ECF9D62401}" destId="{7C409BA4-1708-4E32-BDB9-200A3A45D8D3}" srcOrd="0" destOrd="0" presId="urn:microsoft.com/office/officeart/2005/8/layout/vList2"/>
    <dgm:cxn modelId="{D313612E-74A3-4EBD-8186-BBB2FD55E419}" type="presOf" srcId="{4BF33867-06F8-4518-925A-DE90A0D713F2}" destId="{B4D528B2-0C1C-4858-9403-2FC58A59636C}" srcOrd="0" destOrd="0" presId="urn:microsoft.com/office/officeart/2005/8/layout/vList2"/>
    <dgm:cxn modelId="{8C66C8BC-984B-492F-BBB8-148E3EA8C04A}" type="presParOf" srcId="{7C409BA4-1708-4E32-BDB9-200A3A45D8D3}" destId="{B4D528B2-0C1C-4858-9403-2FC58A59636C}"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917D4274-C924-466E-A25C-9A5B720E94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D789554-069F-4A5E-9955-2606F8BFC860}">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92D050"/>
        </a:solidFill>
        <a:ln w="57150">
          <a:solidFill>
            <a:srgbClr val="009900"/>
          </a:solidFill>
        </a:ln>
      </dgm:spPr>
      <dgm:t>
        <a:bodyPr/>
        <a:lstStyle/>
        <a:p>
          <a:pPr algn="ctr" rtl="0"/>
          <a:r>
            <a:rPr lang="en-US" sz="2200" dirty="0" smtClean="0"/>
            <a:t>“</a:t>
          </a:r>
          <a:r>
            <a:rPr lang="en-IN" sz="2200" b="1" i="1" dirty="0" smtClean="0"/>
            <a:t>There are more than one choices available.”</a:t>
          </a:r>
          <a:endParaRPr lang="en-IN" sz="2200" dirty="0"/>
        </a:p>
      </dgm:t>
    </dgm:pt>
    <dgm:pt modelId="{DEDBB3B4-CE29-4963-8591-D012331FE176}" type="parTrans" cxnId="{2F401B4C-73C3-4B00-95F9-B9C750C16327}">
      <dgm:prSet/>
      <dgm:spPr/>
      <dgm:t>
        <a:bodyPr/>
        <a:lstStyle/>
        <a:p>
          <a:endParaRPr lang="en-IN" sz="2400"/>
        </a:p>
      </dgm:t>
    </dgm:pt>
    <dgm:pt modelId="{C620ECD2-DDB6-4694-8C5A-2746C4C22EA9}" type="sibTrans" cxnId="{2F401B4C-73C3-4B00-95F9-B9C750C16327}">
      <dgm:prSet/>
      <dgm:spPr/>
      <dgm:t>
        <a:bodyPr/>
        <a:lstStyle/>
        <a:p>
          <a:endParaRPr lang="en-IN" sz="2400"/>
        </a:p>
      </dgm:t>
    </dgm:pt>
    <dgm:pt modelId="{7C4986F6-4C0A-4F01-8D9A-38D53935B671}" type="pres">
      <dgm:prSet presAssocID="{917D4274-C924-466E-A25C-9A5B720E941D}" presName="linear" presStyleCnt="0">
        <dgm:presLayoutVars>
          <dgm:animLvl val="lvl"/>
          <dgm:resizeHandles val="exact"/>
        </dgm:presLayoutVars>
      </dgm:prSet>
      <dgm:spPr/>
      <dgm:t>
        <a:bodyPr/>
        <a:lstStyle/>
        <a:p>
          <a:endParaRPr lang="en-IN"/>
        </a:p>
      </dgm:t>
    </dgm:pt>
    <dgm:pt modelId="{03B8AB1E-2DAB-4E8E-8C2C-BB1CDA3B9ACF}" type="pres">
      <dgm:prSet presAssocID="{AD789554-069F-4A5E-9955-2606F8BFC860}" presName="parentText" presStyleLbl="node1" presStyleIdx="0" presStyleCnt="1">
        <dgm:presLayoutVars>
          <dgm:chMax val="0"/>
          <dgm:bulletEnabled val="1"/>
        </dgm:presLayoutVars>
      </dgm:prSet>
      <dgm:spPr/>
      <dgm:t>
        <a:bodyPr/>
        <a:lstStyle/>
        <a:p>
          <a:endParaRPr lang="en-IN"/>
        </a:p>
      </dgm:t>
    </dgm:pt>
  </dgm:ptLst>
  <dgm:cxnLst>
    <dgm:cxn modelId="{2F401B4C-73C3-4B00-95F9-B9C750C16327}" srcId="{917D4274-C924-466E-A25C-9A5B720E941D}" destId="{AD789554-069F-4A5E-9955-2606F8BFC860}" srcOrd="0" destOrd="0" parTransId="{DEDBB3B4-CE29-4963-8591-D012331FE176}" sibTransId="{C620ECD2-DDB6-4694-8C5A-2746C4C22EA9}"/>
    <dgm:cxn modelId="{20588FE6-4C35-41FD-B91D-50A529F0D096}" type="presOf" srcId="{917D4274-C924-466E-A25C-9A5B720E941D}" destId="{7C4986F6-4C0A-4F01-8D9A-38D53935B671}" srcOrd="0" destOrd="0" presId="urn:microsoft.com/office/officeart/2005/8/layout/vList2"/>
    <dgm:cxn modelId="{84423EEC-6DF0-44E5-8479-B2FFAC103E05}" type="presOf" srcId="{AD789554-069F-4A5E-9955-2606F8BFC860}" destId="{03B8AB1E-2DAB-4E8E-8C2C-BB1CDA3B9ACF}" srcOrd="0" destOrd="0" presId="urn:microsoft.com/office/officeart/2005/8/layout/vList2"/>
    <dgm:cxn modelId="{DCAD78C6-FA19-4CC1-A6AF-6CFBDB287E78}" type="presParOf" srcId="{7C4986F6-4C0A-4F01-8D9A-38D53935B671}" destId="{03B8AB1E-2DAB-4E8E-8C2C-BB1CDA3B9ACF}" srcOrd="0" destOrd="0" presId="urn:microsoft.com/office/officeart/2005/8/layout/vList2"/>
  </dgm:cxnLst>
  <dgm:bg/>
  <dgm:whole>
    <a:ln>
      <a:solidFill>
        <a:srgbClr val="008080"/>
      </a:solidFill>
    </a:ln>
  </dgm:whole>
</dgm:dataModel>
</file>

<file path=ppt/diagrams/data7.xml><?xml version="1.0" encoding="utf-8"?>
<dgm:dataModel xmlns:dgm="http://schemas.openxmlformats.org/drawingml/2006/diagram" xmlns:a="http://schemas.openxmlformats.org/drawingml/2006/main">
  <dgm:ptLst>
    <dgm:pt modelId="{26790112-D11A-4E9D-AD31-0BEEF8BBCD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CA5CF33-1821-4DB2-BD59-E32A9C422F32}">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US" b="1" dirty="0" smtClean="0"/>
            <a:t>No choice </a:t>
          </a:r>
          <a:r>
            <a:rPr lang="en-US" b="1" dirty="0" smtClean="0">
              <a:sym typeface="Wingdings"/>
            </a:rPr>
            <a:t></a:t>
          </a:r>
          <a:r>
            <a:rPr lang="en-US" b="1" dirty="0" smtClean="0"/>
            <a:t> No Search</a:t>
          </a:r>
          <a:endParaRPr lang="en-IN" b="1" dirty="0"/>
        </a:p>
      </dgm:t>
    </dgm:pt>
    <dgm:pt modelId="{18D1DDFE-B30D-4C9D-802C-E2A06A0B5238}" type="parTrans" cxnId="{A5CC9E9C-6E9D-44A8-970C-E8CCBB108F63}">
      <dgm:prSet/>
      <dgm:spPr/>
      <dgm:t>
        <a:bodyPr/>
        <a:lstStyle/>
        <a:p>
          <a:endParaRPr lang="en-IN"/>
        </a:p>
      </dgm:t>
    </dgm:pt>
    <dgm:pt modelId="{ECF4F320-3E28-48B0-84BC-D2B002381F7E}" type="sibTrans" cxnId="{A5CC9E9C-6E9D-44A8-970C-E8CCBB108F63}">
      <dgm:prSet/>
      <dgm:spPr/>
      <dgm:t>
        <a:bodyPr/>
        <a:lstStyle/>
        <a:p>
          <a:endParaRPr lang="en-IN"/>
        </a:p>
      </dgm:t>
    </dgm:pt>
    <dgm:pt modelId="{A2D59899-D481-40F7-93BB-0237BEB7E3A6}" type="pres">
      <dgm:prSet presAssocID="{26790112-D11A-4E9D-AD31-0BEEF8BBCDA7}" presName="linear" presStyleCnt="0">
        <dgm:presLayoutVars>
          <dgm:animLvl val="lvl"/>
          <dgm:resizeHandles val="exact"/>
        </dgm:presLayoutVars>
      </dgm:prSet>
      <dgm:spPr/>
      <dgm:t>
        <a:bodyPr/>
        <a:lstStyle/>
        <a:p>
          <a:endParaRPr lang="en-IN"/>
        </a:p>
      </dgm:t>
    </dgm:pt>
    <dgm:pt modelId="{A803DF8D-6786-442D-ACD5-4B386A2A3F37}" type="pres">
      <dgm:prSet presAssocID="{ACA5CF33-1821-4DB2-BD59-E32A9C422F32}" presName="parentText" presStyleLbl="node1" presStyleIdx="0" presStyleCnt="1" custScaleY="90910" custLinFactNeighborY="6717">
        <dgm:presLayoutVars>
          <dgm:chMax val="0"/>
          <dgm:bulletEnabled val="1"/>
        </dgm:presLayoutVars>
      </dgm:prSet>
      <dgm:spPr/>
      <dgm:t>
        <a:bodyPr/>
        <a:lstStyle/>
        <a:p>
          <a:endParaRPr lang="en-IN"/>
        </a:p>
      </dgm:t>
    </dgm:pt>
  </dgm:ptLst>
  <dgm:cxnLst>
    <dgm:cxn modelId="{C46C4F31-C614-4232-95AF-8DCE8E32B000}" type="presOf" srcId="{26790112-D11A-4E9D-AD31-0BEEF8BBCDA7}" destId="{A2D59899-D481-40F7-93BB-0237BEB7E3A6}" srcOrd="0" destOrd="0" presId="urn:microsoft.com/office/officeart/2005/8/layout/vList2"/>
    <dgm:cxn modelId="{C220EE79-BC80-4565-AF88-A81DC9501567}" type="presOf" srcId="{ACA5CF33-1821-4DB2-BD59-E32A9C422F32}" destId="{A803DF8D-6786-442D-ACD5-4B386A2A3F37}" srcOrd="0" destOrd="0" presId="urn:microsoft.com/office/officeart/2005/8/layout/vList2"/>
    <dgm:cxn modelId="{A5CC9E9C-6E9D-44A8-970C-E8CCBB108F63}" srcId="{26790112-D11A-4E9D-AD31-0BEEF8BBCDA7}" destId="{ACA5CF33-1821-4DB2-BD59-E32A9C422F32}" srcOrd="0" destOrd="0" parTransId="{18D1DDFE-B30D-4C9D-802C-E2A06A0B5238}" sibTransId="{ECF4F320-3E28-48B0-84BC-D2B002381F7E}"/>
    <dgm:cxn modelId="{27C3EB85-C046-460E-A710-4AFDE080A97F}" type="presParOf" srcId="{A2D59899-D481-40F7-93BB-0237BEB7E3A6}" destId="{A803DF8D-6786-442D-ACD5-4B386A2A3F37}"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3A4A0E88-326E-406C-8D6D-7CB0A1189E7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3FA3BB88-126A-41FB-9E5D-D44C8C3CD057}">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US" dirty="0" smtClean="0"/>
            <a:t>“</a:t>
          </a:r>
          <a:r>
            <a:rPr lang="en-IN" b="1" i="1" dirty="0" smtClean="0"/>
            <a:t>There is controlled change to the outcome of the game.”</a:t>
          </a:r>
          <a:endParaRPr lang="en-IN" dirty="0"/>
        </a:p>
      </dgm:t>
    </dgm:pt>
    <dgm:pt modelId="{C5646931-BBD4-4642-8971-A726306A226A}" type="parTrans" cxnId="{1E3B8AF4-0FF2-4AEA-8D5F-255B6D3C3FA4}">
      <dgm:prSet/>
      <dgm:spPr/>
      <dgm:t>
        <a:bodyPr/>
        <a:lstStyle/>
        <a:p>
          <a:endParaRPr lang="en-IN"/>
        </a:p>
      </dgm:t>
    </dgm:pt>
    <dgm:pt modelId="{BBCF67BE-F836-451B-9576-2BFE4CC31626}" type="sibTrans" cxnId="{1E3B8AF4-0FF2-4AEA-8D5F-255B6D3C3FA4}">
      <dgm:prSet/>
      <dgm:spPr/>
      <dgm:t>
        <a:bodyPr/>
        <a:lstStyle/>
        <a:p>
          <a:endParaRPr lang="en-IN"/>
        </a:p>
      </dgm:t>
    </dgm:pt>
    <dgm:pt modelId="{AD490D10-2A11-4847-8A76-8AE1543C027E}" type="pres">
      <dgm:prSet presAssocID="{3A4A0E88-326E-406C-8D6D-7CB0A1189E76}" presName="linear" presStyleCnt="0">
        <dgm:presLayoutVars>
          <dgm:animLvl val="lvl"/>
          <dgm:resizeHandles val="exact"/>
        </dgm:presLayoutVars>
      </dgm:prSet>
      <dgm:spPr/>
      <dgm:t>
        <a:bodyPr/>
        <a:lstStyle/>
        <a:p>
          <a:endParaRPr lang="en-IN"/>
        </a:p>
      </dgm:t>
    </dgm:pt>
    <dgm:pt modelId="{EC06D480-DF63-46FC-B77A-18B470AB7DF1}" type="pres">
      <dgm:prSet presAssocID="{3FA3BB88-126A-41FB-9E5D-D44C8C3CD057}" presName="parentText" presStyleLbl="node1" presStyleIdx="0" presStyleCnt="1">
        <dgm:presLayoutVars>
          <dgm:chMax val="0"/>
          <dgm:bulletEnabled val="1"/>
        </dgm:presLayoutVars>
      </dgm:prSet>
      <dgm:spPr/>
      <dgm:t>
        <a:bodyPr/>
        <a:lstStyle/>
        <a:p>
          <a:endParaRPr lang="en-IN"/>
        </a:p>
      </dgm:t>
    </dgm:pt>
  </dgm:ptLst>
  <dgm:cxnLst>
    <dgm:cxn modelId="{FAB2EF9D-0DF6-488C-A996-3398B225037C}" type="presOf" srcId="{3A4A0E88-326E-406C-8D6D-7CB0A1189E76}" destId="{AD490D10-2A11-4847-8A76-8AE1543C027E}" srcOrd="0" destOrd="0" presId="urn:microsoft.com/office/officeart/2005/8/layout/vList2"/>
    <dgm:cxn modelId="{9EA89CA8-B7CF-4F59-A05A-B98B137AF323}" type="presOf" srcId="{3FA3BB88-126A-41FB-9E5D-D44C8C3CD057}" destId="{EC06D480-DF63-46FC-B77A-18B470AB7DF1}" srcOrd="0" destOrd="0" presId="urn:microsoft.com/office/officeart/2005/8/layout/vList2"/>
    <dgm:cxn modelId="{1E3B8AF4-0FF2-4AEA-8D5F-255B6D3C3FA4}" srcId="{3A4A0E88-326E-406C-8D6D-7CB0A1189E76}" destId="{3FA3BB88-126A-41FB-9E5D-D44C8C3CD057}" srcOrd="0" destOrd="0" parTransId="{C5646931-BBD4-4642-8971-A726306A226A}" sibTransId="{BBCF67BE-F836-451B-9576-2BFE4CC31626}"/>
    <dgm:cxn modelId="{B686B14C-2C51-4A6C-B22C-FD283BD2FF1B}" type="presParOf" srcId="{AD490D10-2A11-4847-8A76-8AE1543C027E}" destId="{EC06D480-DF63-46FC-B77A-18B470AB7DF1}"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4B2382CE-B5B0-42F5-9392-2182BD795E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28C7EBF-B65A-4EAF-A4A6-E5A49376991E}">
      <dgm:prSet>
        <dgm:style>
          <a:lnRef idx="0">
            <a:schemeClr val="accent6"/>
          </a:lnRef>
          <a:fillRef idx="3">
            <a:schemeClr val="accent6"/>
          </a:fillRef>
          <a:effectRef idx="3">
            <a:schemeClr val="accent6"/>
          </a:effectRef>
          <a:fontRef idx="minor">
            <a:schemeClr val="lt1"/>
          </a:fontRef>
        </dgm:style>
      </dgm:prSet>
      <dgm:spPr/>
      <dgm:t>
        <a:bodyPr/>
        <a:lstStyle/>
        <a:p>
          <a:pPr algn="ctr" rtl="0"/>
          <a:r>
            <a:rPr lang="en-IN" i="1" dirty="0" smtClean="0"/>
            <a:t>“Computers are useless. They can only give you answers”</a:t>
          </a:r>
          <a:r>
            <a:rPr lang="en-IN" i="0" dirty="0" smtClean="0"/>
            <a:t> – Pablo Picasso</a:t>
          </a:r>
          <a:endParaRPr lang="en-IN" i="0" dirty="0"/>
        </a:p>
      </dgm:t>
    </dgm:pt>
    <dgm:pt modelId="{34DA3D9F-D22E-42C2-852D-90754581FD1F}" type="parTrans" cxnId="{B82DAD76-7421-40C6-9F13-A41055326CEF}">
      <dgm:prSet/>
      <dgm:spPr/>
      <dgm:t>
        <a:bodyPr/>
        <a:lstStyle/>
        <a:p>
          <a:pPr algn="ctr"/>
          <a:endParaRPr lang="en-IN"/>
        </a:p>
      </dgm:t>
    </dgm:pt>
    <dgm:pt modelId="{C76FA7CF-930F-41D8-8A45-626DCBFD31A3}" type="sibTrans" cxnId="{B82DAD76-7421-40C6-9F13-A41055326CEF}">
      <dgm:prSet/>
      <dgm:spPr/>
      <dgm:t>
        <a:bodyPr/>
        <a:lstStyle/>
        <a:p>
          <a:pPr algn="ctr"/>
          <a:endParaRPr lang="en-IN"/>
        </a:p>
      </dgm:t>
    </dgm:pt>
    <dgm:pt modelId="{A909AAB1-07A9-4C64-86BD-725BFA4754A9}" type="pres">
      <dgm:prSet presAssocID="{4B2382CE-B5B0-42F5-9392-2182BD795E25}" presName="linear" presStyleCnt="0">
        <dgm:presLayoutVars>
          <dgm:animLvl val="lvl"/>
          <dgm:resizeHandles val="exact"/>
        </dgm:presLayoutVars>
      </dgm:prSet>
      <dgm:spPr/>
      <dgm:t>
        <a:bodyPr/>
        <a:lstStyle/>
        <a:p>
          <a:endParaRPr lang="en-IN"/>
        </a:p>
      </dgm:t>
    </dgm:pt>
    <dgm:pt modelId="{F1801E30-9ED6-4596-8996-E6EB328A8DAA}" type="pres">
      <dgm:prSet presAssocID="{F28C7EBF-B65A-4EAF-A4A6-E5A49376991E}" presName="parentText" presStyleLbl="node1" presStyleIdx="0" presStyleCnt="1">
        <dgm:presLayoutVars>
          <dgm:chMax val="0"/>
          <dgm:bulletEnabled val="1"/>
        </dgm:presLayoutVars>
      </dgm:prSet>
      <dgm:spPr/>
      <dgm:t>
        <a:bodyPr/>
        <a:lstStyle/>
        <a:p>
          <a:endParaRPr lang="en-IN"/>
        </a:p>
      </dgm:t>
    </dgm:pt>
  </dgm:ptLst>
  <dgm:cxnLst>
    <dgm:cxn modelId="{A1E33907-7298-41DC-8808-F546FE20D2F7}" type="presOf" srcId="{F28C7EBF-B65A-4EAF-A4A6-E5A49376991E}" destId="{F1801E30-9ED6-4596-8996-E6EB328A8DAA}" srcOrd="0" destOrd="0" presId="urn:microsoft.com/office/officeart/2005/8/layout/vList2"/>
    <dgm:cxn modelId="{B82DAD76-7421-40C6-9F13-A41055326CEF}" srcId="{4B2382CE-B5B0-42F5-9392-2182BD795E25}" destId="{F28C7EBF-B65A-4EAF-A4A6-E5A49376991E}" srcOrd="0" destOrd="0" parTransId="{34DA3D9F-D22E-42C2-852D-90754581FD1F}" sibTransId="{C76FA7CF-930F-41D8-8A45-626DCBFD31A3}"/>
    <dgm:cxn modelId="{8B06901C-BFAE-4765-B8D9-58F236514010}" type="presOf" srcId="{4B2382CE-B5B0-42F5-9392-2182BD795E25}" destId="{A909AAB1-07A9-4C64-86BD-725BFA4754A9}" srcOrd="0" destOrd="0" presId="urn:microsoft.com/office/officeart/2005/8/layout/vList2"/>
    <dgm:cxn modelId="{001EA2BB-92BE-4242-A575-0696FE5C149B}" type="presParOf" srcId="{A909AAB1-07A9-4C64-86BD-725BFA4754A9}" destId="{F1801E30-9ED6-4596-8996-E6EB328A8DAA}"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787" cy="5113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r>
              <a:rPr lang="en-IN" dirty="0"/>
              <a:t>Milestone Summary Report</a:t>
            </a:r>
          </a:p>
        </p:txBody>
      </p:sp>
      <p:sp>
        <p:nvSpPr>
          <p:cNvPr id="17411" name="Rectangle 3"/>
          <p:cNvSpPr>
            <a:spLocks noGrp="1" noChangeArrowheads="1"/>
          </p:cNvSpPr>
          <p:nvPr>
            <p:ph type="dt" sz="quarter" idx="1"/>
          </p:nvPr>
        </p:nvSpPr>
        <p:spPr bwMode="auto">
          <a:xfrm>
            <a:off x="4022514" y="0"/>
            <a:ext cx="3076786" cy="5113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IN" dirty="0"/>
          </a:p>
        </p:txBody>
      </p:sp>
      <p:sp>
        <p:nvSpPr>
          <p:cNvPr id="17412" name="Rectangle 4"/>
          <p:cNvSpPr>
            <a:spLocks noGrp="1" noChangeArrowheads="1"/>
          </p:cNvSpPr>
          <p:nvPr>
            <p:ph type="ftr" sz="quarter" idx="2"/>
          </p:nvPr>
        </p:nvSpPr>
        <p:spPr bwMode="auto">
          <a:xfrm>
            <a:off x="0" y="9723244"/>
            <a:ext cx="3076787" cy="5113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IN" dirty="0"/>
          </a:p>
        </p:txBody>
      </p:sp>
      <p:sp>
        <p:nvSpPr>
          <p:cNvPr id="17413" name="Rectangle 5"/>
          <p:cNvSpPr>
            <a:spLocks noGrp="1" noChangeArrowheads="1"/>
          </p:cNvSpPr>
          <p:nvPr>
            <p:ph type="sldNum" sz="quarter" idx="3"/>
          </p:nvPr>
        </p:nvSpPr>
        <p:spPr bwMode="auto">
          <a:xfrm>
            <a:off x="4022514" y="9723244"/>
            <a:ext cx="3076786" cy="5113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934F9DFD-745F-4462-9D20-65DF66E27B74}" type="slidenum">
              <a:rPr lang="en-IN"/>
              <a:pPr/>
              <a:t>‹#›</a:t>
            </a:fld>
            <a:endParaRPr lang="en-I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787" cy="5113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r>
              <a:rPr lang="en-IN" dirty="0"/>
              <a:t>Milestone Summary Report</a:t>
            </a:r>
          </a:p>
        </p:txBody>
      </p:sp>
      <p:sp>
        <p:nvSpPr>
          <p:cNvPr id="15363" name="Rectangle 3"/>
          <p:cNvSpPr>
            <a:spLocks noGrp="1" noChangeArrowheads="1"/>
          </p:cNvSpPr>
          <p:nvPr>
            <p:ph type="dt" idx="1"/>
          </p:nvPr>
        </p:nvSpPr>
        <p:spPr bwMode="auto">
          <a:xfrm>
            <a:off x="4022514" y="0"/>
            <a:ext cx="3076786" cy="5113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IN" dirty="0"/>
          </a:p>
        </p:txBody>
      </p:sp>
      <p:sp>
        <p:nvSpPr>
          <p:cNvPr id="1536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47314" y="4860718"/>
            <a:ext cx="5204672" cy="4605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15366" name="Rectangle 6"/>
          <p:cNvSpPr>
            <a:spLocks noGrp="1" noChangeArrowheads="1"/>
          </p:cNvSpPr>
          <p:nvPr>
            <p:ph type="ftr" sz="quarter" idx="4"/>
          </p:nvPr>
        </p:nvSpPr>
        <p:spPr bwMode="auto">
          <a:xfrm>
            <a:off x="0" y="9723244"/>
            <a:ext cx="3076787" cy="5113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IN" dirty="0"/>
          </a:p>
        </p:txBody>
      </p:sp>
      <p:sp>
        <p:nvSpPr>
          <p:cNvPr id="15367" name="Rectangle 7"/>
          <p:cNvSpPr>
            <a:spLocks noGrp="1" noChangeArrowheads="1"/>
          </p:cNvSpPr>
          <p:nvPr>
            <p:ph type="sldNum" sz="quarter" idx="5"/>
          </p:nvPr>
        </p:nvSpPr>
        <p:spPr bwMode="auto">
          <a:xfrm>
            <a:off x="4022514" y="9723244"/>
            <a:ext cx="3076786" cy="5113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69F59E69-E06E-4C1B-AB13-9DFD4F02DCBB}" type="slidenum">
              <a:rPr lang="en-IN"/>
              <a:pPr/>
              <a:t>‹#›</a:t>
            </a:fld>
            <a:endParaRPr lang="en-I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9F59E69-E06E-4C1B-AB13-9DFD4F02DCBB}" type="slidenum">
              <a:rPr lang="en-IN" smtClean="0"/>
              <a:pPr/>
              <a:t>32</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533400" y="609600"/>
            <a:ext cx="7924800" cy="1143000"/>
          </a:xfrm>
        </p:spPr>
        <p:txBody>
          <a:bodyPr/>
          <a:lstStyle>
            <a:lvl1pPr>
              <a:defRPr sz="4400"/>
            </a:lvl1pPr>
          </a:lstStyle>
          <a:p>
            <a:r>
              <a:rPr lang="en-US" smtClean="0"/>
              <a:t>Click to edit Master title style</a:t>
            </a:r>
            <a:endParaRPr lang="en-IN"/>
          </a:p>
        </p:txBody>
      </p:sp>
      <p:sp>
        <p:nvSpPr>
          <p:cNvPr id="100355" name="Rectangle 3"/>
          <p:cNvSpPr>
            <a:spLocks noGrp="1" noChangeArrowheads="1"/>
          </p:cNvSpPr>
          <p:nvPr>
            <p:ph type="subTitle" idx="1"/>
          </p:nvPr>
        </p:nvSpPr>
        <p:spPr>
          <a:xfrm>
            <a:off x="1371600" y="1981200"/>
            <a:ext cx="6400800" cy="609600"/>
          </a:xfrm>
        </p:spPr>
        <p:txBody>
          <a:bodyPr/>
          <a:lstStyle>
            <a:lvl1pPr marL="0" indent="0" algn="ctr">
              <a:buFontTx/>
              <a:buNone/>
              <a:defRPr/>
            </a:lvl1pPr>
          </a:lstStyle>
          <a:p>
            <a:r>
              <a:rPr lang="en-US" smtClean="0"/>
              <a:t>Click to edit Master subtitle style</a:t>
            </a:r>
            <a:endParaRPr lang="en-IN"/>
          </a:p>
        </p:txBody>
      </p:sp>
      <p:sp>
        <p:nvSpPr>
          <p:cNvPr id="100356" name="Rectangle 4"/>
          <p:cNvSpPr>
            <a:spLocks noGrp="1" noChangeArrowheads="1"/>
          </p:cNvSpPr>
          <p:nvPr>
            <p:ph type="dt" sz="half" idx="2"/>
          </p:nvPr>
        </p:nvSpPr>
        <p:spPr>
          <a:xfrm>
            <a:off x="685800" y="6248400"/>
            <a:ext cx="1905000" cy="457200"/>
          </a:xfrm>
        </p:spPr>
        <p:txBody>
          <a:bodyPr/>
          <a:lstStyle>
            <a:lvl1pPr>
              <a:defRPr/>
            </a:lvl1pPr>
          </a:lstStyle>
          <a:p>
            <a:fld id="{F80094BE-6F1A-40E4-B28B-2AEE32F3053F}" type="datetime1">
              <a:rPr lang="en-IN"/>
              <a:pPr/>
              <a:t>28-03-2010</a:t>
            </a:fld>
            <a:endParaRPr lang="en-IN" dirty="0"/>
          </a:p>
        </p:txBody>
      </p:sp>
      <p:sp>
        <p:nvSpPr>
          <p:cNvPr id="100357" name="Rectangle 5"/>
          <p:cNvSpPr>
            <a:spLocks noGrp="1" noChangeArrowheads="1"/>
          </p:cNvSpPr>
          <p:nvPr>
            <p:ph type="ftr" sz="quarter" idx="3"/>
          </p:nvPr>
        </p:nvSpPr>
        <p:spPr>
          <a:xfrm>
            <a:off x="3124200" y="6248400"/>
            <a:ext cx="2895600" cy="457200"/>
          </a:xfrm>
        </p:spPr>
        <p:txBody>
          <a:bodyPr/>
          <a:lstStyle>
            <a:lvl1pPr>
              <a:defRPr/>
            </a:lvl1pPr>
          </a:lstStyle>
          <a:p>
            <a:r>
              <a:rPr lang="en-IN" dirty="0" smtClean="0"/>
              <a:t>IIT Bombay</a:t>
            </a:r>
            <a:endParaRPr lang="en-IN" dirty="0"/>
          </a:p>
        </p:txBody>
      </p:sp>
      <p:sp>
        <p:nvSpPr>
          <p:cNvPr id="100358" name="Rectangle 6"/>
          <p:cNvSpPr>
            <a:spLocks noGrp="1" noChangeArrowheads="1"/>
          </p:cNvSpPr>
          <p:nvPr>
            <p:ph type="sldNum" sz="quarter" idx="4"/>
          </p:nvPr>
        </p:nvSpPr>
        <p:spPr>
          <a:xfrm>
            <a:off x="6553200" y="6248400"/>
            <a:ext cx="1905000" cy="457200"/>
          </a:xfrm>
        </p:spPr>
        <p:txBody>
          <a:bodyPr/>
          <a:lstStyle>
            <a:lvl1pPr>
              <a:defRPr/>
            </a:lvl1pPr>
          </a:lstStyle>
          <a:p>
            <a:fld id="{9F361065-AA57-42FA-9B72-577DBEFC85D8}" type="slidenum">
              <a:rPr lang="en-IN"/>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781A22FB-C0B9-455B-AB2B-D720522A162F}" type="datetime1">
              <a:rPr lang="en-IN"/>
              <a:pPr/>
              <a:t>28-03-2010</a:t>
            </a:fld>
            <a:endParaRPr lang="en-IN" dirty="0"/>
          </a:p>
        </p:txBody>
      </p:sp>
      <p:sp>
        <p:nvSpPr>
          <p:cNvPr id="5" name="Footer Placeholder 4"/>
          <p:cNvSpPr>
            <a:spLocks noGrp="1"/>
          </p:cNvSpPr>
          <p:nvPr>
            <p:ph type="ftr" sz="quarter" idx="11"/>
          </p:nvPr>
        </p:nvSpPr>
        <p:spPr/>
        <p:txBody>
          <a:bodyPr/>
          <a:lstStyle>
            <a:lvl1pPr>
              <a:defRPr/>
            </a:lvl1pPr>
          </a:lstStyle>
          <a:p>
            <a:r>
              <a:rPr lang="en-IN" dirty="0" smtClean="0"/>
              <a:t>IIT Bombay</a:t>
            </a:r>
            <a:endParaRPr lang="en-IN" dirty="0"/>
          </a:p>
        </p:txBody>
      </p:sp>
      <p:sp>
        <p:nvSpPr>
          <p:cNvPr id="6" name="Slide Number Placeholder 5"/>
          <p:cNvSpPr>
            <a:spLocks noGrp="1"/>
          </p:cNvSpPr>
          <p:nvPr>
            <p:ph type="sldNum" sz="quarter" idx="12"/>
          </p:nvPr>
        </p:nvSpPr>
        <p:spPr/>
        <p:txBody>
          <a:bodyPr/>
          <a:lstStyle>
            <a:lvl1pPr>
              <a:defRPr/>
            </a:lvl1pPr>
          </a:lstStyle>
          <a:p>
            <a:fld id="{B7010B37-7769-4FB3-9900-51767AB3E877}" type="slidenum">
              <a:rPr lang="en-IN"/>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057400" cy="5867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F62D49F8-336F-4D32-A98E-D3194D396827}" type="datetime1">
              <a:rPr lang="en-IN"/>
              <a:pPr/>
              <a:t>28-03-2010</a:t>
            </a:fld>
            <a:endParaRPr lang="en-IN" dirty="0"/>
          </a:p>
        </p:txBody>
      </p:sp>
      <p:sp>
        <p:nvSpPr>
          <p:cNvPr id="5" name="Footer Placeholder 4"/>
          <p:cNvSpPr>
            <a:spLocks noGrp="1"/>
          </p:cNvSpPr>
          <p:nvPr>
            <p:ph type="ftr" sz="quarter" idx="11"/>
          </p:nvPr>
        </p:nvSpPr>
        <p:spPr/>
        <p:txBody>
          <a:bodyPr/>
          <a:lstStyle>
            <a:lvl1pPr>
              <a:defRPr/>
            </a:lvl1pPr>
          </a:lstStyle>
          <a:p>
            <a:r>
              <a:rPr lang="en-IN" dirty="0" smtClean="0"/>
              <a:t>IIT Bombay</a:t>
            </a:r>
            <a:endParaRPr lang="en-IN" dirty="0"/>
          </a:p>
        </p:txBody>
      </p:sp>
      <p:sp>
        <p:nvSpPr>
          <p:cNvPr id="6" name="Slide Number Placeholder 5"/>
          <p:cNvSpPr>
            <a:spLocks noGrp="1"/>
          </p:cNvSpPr>
          <p:nvPr>
            <p:ph type="sldNum" sz="quarter" idx="12"/>
          </p:nvPr>
        </p:nvSpPr>
        <p:spPr/>
        <p:txBody>
          <a:bodyPr/>
          <a:lstStyle>
            <a:lvl1pPr>
              <a:defRPr/>
            </a:lvl1pPr>
          </a:lstStyle>
          <a:p>
            <a:fld id="{21A2CE53-9294-4514-AE44-C7232B0B01F6}" type="slidenum">
              <a:rPr lang="en-IN"/>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149FC564-15CA-4430-833F-AF560284A7F9}" type="datetime1">
              <a:rPr lang="en-IN"/>
              <a:pPr/>
              <a:t>28-03-2010</a:t>
            </a:fld>
            <a:endParaRPr lang="en-IN" dirty="0"/>
          </a:p>
        </p:txBody>
      </p:sp>
      <p:sp>
        <p:nvSpPr>
          <p:cNvPr id="5" name="Footer Placeholder 4"/>
          <p:cNvSpPr>
            <a:spLocks noGrp="1"/>
          </p:cNvSpPr>
          <p:nvPr>
            <p:ph type="ftr" sz="quarter" idx="11"/>
          </p:nvPr>
        </p:nvSpPr>
        <p:spPr/>
        <p:txBody>
          <a:bodyPr/>
          <a:lstStyle>
            <a:lvl1pPr>
              <a:defRPr/>
            </a:lvl1pPr>
          </a:lstStyle>
          <a:p>
            <a:r>
              <a:rPr lang="en-IN" dirty="0" smtClean="0"/>
              <a:t>IIT Bombay</a:t>
            </a:r>
            <a:endParaRPr lang="en-IN" dirty="0"/>
          </a:p>
        </p:txBody>
      </p:sp>
      <p:sp>
        <p:nvSpPr>
          <p:cNvPr id="6" name="Slide Number Placeholder 5"/>
          <p:cNvSpPr>
            <a:spLocks noGrp="1"/>
          </p:cNvSpPr>
          <p:nvPr>
            <p:ph type="sldNum" sz="quarter" idx="12"/>
          </p:nvPr>
        </p:nvSpPr>
        <p:spPr/>
        <p:txBody>
          <a:bodyPr/>
          <a:lstStyle>
            <a:lvl1pPr>
              <a:defRPr/>
            </a:lvl1pPr>
          </a:lstStyle>
          <a:p>
            <a:fld id="{06643111-8E2A-46EA-A2A0-3A6549856DBB}" type="slidenum">
              <a:rPr lang="en-IN"/>
              <a:pPr/>
              <a:t>‹#›</a:t>
            </a:fld>
            <a:endParaRPr lang="en-I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FDE5EF9-F070-4B4D-B268-4C9AFBDB4076}" type="datetime1">
              <a:rPr lang="en-IN"/>
              <a:pPr/>
              <a:t>28-03-2010</a:t>
            </a:fld>
            <a:endParaRPr lang="en-IN" dirty="0"/>
          </a:p>
        </p:txBody>
      </p:sp>
      <p:sp>
        <p:nvSpPr>
          <p:cNvPr id="5" name="Footer Placeholder 4"/>
          <p:cNvSpPr>
            <a:spLocks noGrp="1"/>
          </p:cNvSpPr>
          <p:nvPr>
            <p:ph type="ftr" sz="quarter" idx="11"/>
          </p:nvPr>
        </p:nvSpPr>
        <p:spPr/>
        <p:txBody>
          <a:bodyPr/>
          <a:lstStyle>
            <a:lvl1pPr>
              <a:defRPr/>
            </a:lvl1pPr>
          </a:lstStyle>
          <a:p>
            <a:r>
              <a:rPr lang="en-IN" dirty="0" smtClean="0"/>
              <a:t>IIT Bombay</a:t>
            </a:r>
            <a:endParaRPr lang="en-IN" dirty="0"/>
          </a:p>
        </p:txBody>
      </p:sp>
      <p:sp>
        <p:nvSpPr>
          <p:cNvPr id="6" name="Slide Number Placeholder 5"/>
          <p:cNvSpPr>
            <a:spLocks noGrp="1"/>
          </p:cNvSpPr>
          <p:nvPr>
            <p:ph type="sldNum" sz="quarter" idx="12"/>
          </p:nvPr>
        </p:nvSpPr>
        <p:spPr/>
        <p:txBody>
          <a:bodyPr/>
          <a:lstStyle>
            <a:lvl1pPr>
              <a:defRPr/>
            </a:lvl1pPr>
          </a:lstStyle>
          <a:p>
            <a:fld id="{6D932983-EADC-4D87-BB60-D76F4AA8CD13}" type="slidenum">
              <a:rPr lang="en-IN"/>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8288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4483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fld id="{D50EAE4C-6CAF-4577-B12B-B14157245EF5}" type="datetime1">
              <a:rPr lang="en-IN"/>
              <a:pPr/>
              <a:t>28-03-2010</a:t>
            </a:fld>
            <a:endParaRPr lang="en-IN" dirty="0"/>
          </a:p>
        </p:txBody>
      </p:sp>
      <p:sp>
        <p:nvSpPr>
          <p:cNvPr id="6" name="Footer Placeholder 5"/>
          <p:cNvSpPr>
            <a:spLocks noGrp="1"/>
          </p:cNvSpPr>
          <p:nvPr>
            <p:ph type="ftr" sz="quarter" idx="11"/>
          </p:nvPr>
        </p:nvSpPr>
        <p:spPr/>
        <p:txBody>
          <a:bodyPr/>
          <a:lstStyle>
            <a:lvl1pPr>
              <a:defRPr/>
            </a:lvl1pPr>
          </a:lstStyle>
          <a:p>
            <a:r>
              <a:rPr lang="en-IN" dirty="0" smtClean="0"/>
              <a:t>IIT Bombay</a:t>
            </a:r>
            <a:endParaRPr lang="en-IN" dirty="0"/>
          </a:p>
        </p:txBody>
      </p:sp>
      <p:sp>
        <p:nvSpPr>
          <p:cNvPr id="7" name="Slide Number Placeholder 6"/>
          <p:cNvSpPr>
            <a:spLocks noGrp="1"/>
          </p:cNvSpPr>
          <p:nvPr>
            <p:ph type="sldNum" sz="quarter" idx="12"/>
          </p:nvPr>
        </p:nvSpPr>
        <p:spPr/>
        <p:txBody>
          <a:bodyPr/>
          <a:lstStyle>
            <a:lvl1pPr>
              <a:defRPr/>
            </a:lvl1pPr>
          </a:lstStyle>
          <a:p>
            <a:fld id="{C1CDBD5F-6C0C-4B7E-84CD-C9C0B3A58D0D}" type="slidenum">
              <a:rPr lang="en-IN"/>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fld id="{2220C917-998A-4975-B053-B022ACFD0496}" type="datetime1">
              <a:rPr lang="en-IN"/>
              <a:pPr/>
              <a:t>28-03-2010</a:t>
            </a:fld>
            <a:endParaRPr lang="en-IN" dirty="0"/>
          </a:p>
        </p:txBody>
      </p:sp>
      <p:sp>
        <p:nvSpPr>
          <p:cNvPr id="8" name="Footer Placeholder 7"/>
          <p:cNvSpPr>
            <a:spLocks noGrp="1"/>
          </p:cNvSpPr>
          <p:nvPr>
            <p:ph type="ftr" sz="quarter" idx="11"/>
          </p:nvPr>
        </p:nvSpPr>
        <p:spPr/>
        <p:txBody>
          <a:bodyPr/>
          <a:lstStyle>
            <a:lvl1pPr>
              <a:defRPr/>
            </a:lvl1pPr>
          </a:lstStyle>
          <a:p>
            <a:r>
              <a:rPr lang="en-IN" dirty="0" smtClean="0"/>
              <a:t>IIT Bombay</a:t>
            </a:r>
            <a:endParaRPr lang="en-IN" dirty="0"/>
          </a:p>
        </p:txBody>
      </p:sp>
      <p:sp>
        <p:nvSpPr>
          <p:cNvPr id="9" name="Slide Number Placeholder 8"/>
          <p:cNvSpPr>
            <a:spLocks noGrp="1"/>
          </p:cNvSpPr>
          <p:nvPr>
            <p:ph type="sldNum" sz="quarter" idx="12"/>
          </p:nvPr>
        </p:nvSpPr>
        <p:spPr/>
        <p:txBody>
          <a:bodyPr/>
          <a:lstStyle>
            <a:lvl1pPr>
              <a:defRPr/>
            </a:lvl1pPr>
          </a:lstStyle>
          <a:p>
            <a:fld id="{FF890136-7974-4D37-A289-45CCBA36768D}" type="slidenum">
              <a:rPr lang="en-IN"/>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fld id="{E8097224-E826-42D9-B1AE-B3320C02B650}" type="datetime1">
              <a:rPr lang="en-IN"/>
              <a:pPr/>
              <a:t>28-03-2010</a:t>
            </a:fld>
            <a:endParaRPr lang="en-IN" dirty="0"/>
          </a:p>
        </p:txBody>
      </p:sp>
      <p:sp>
        <p:nvSpPr>
          <p:cNvPr id="4" name="Footer Placeholder 3"/>
          <p:cNvSpPr>
            <a:spLocks noGrp="1"/>
          </p:cNvSpPr>
          <p:nvPr>
            <p:ph type="ftr" sz="quarter" idx="11"/>
          </p:nvPr>
        </p:nvSpPr>
        <p:spPr/>
        <p:txBody>
          <a:bodyPr/>
          <a:lstStyle>
            <a:lvl1pPr>
              <a:defRPr/>
            </a:lvl1pPr>
          </a:lstStyle>
          <a:p>
            <a:r>
              <a:rPr lang="en-IN" dirty="0" smtClean="0"/>
              <a:t>IIT Bombay</a:t>
            </a:r>
            <a:endParaRPr lang="en-IN" dirty="0"/>
          </a:p>
        </p:txBody>
      </p:sp>
      <p:sp>
        <p:nvSpPr>
          <p:cNvPr id="5" name="Slide Number Placeholder 4"/>
          <p:cNvSpPr>
            <a:spLocks noGrp="1"/>
          </p:cNvSpPr>
          <p:nvPr>
            <p:ph type="sldNum" sz="quarter" idx="12"/>
          </p:nvPr>
        </p:nvSpPr>
        <p:spPr/>
        <p:txBody>
          <a:bodyPr/>
          <a:lstStyle>
            <a:lvl1pPr>
              <a:defRPr/>
            </a:lvl1pPr>
          </a:lstStyle>
          <a:p>
            <a:fld id="{6DC5C3E4-C118-4A71-B4A6-142492EC51D4}" type="slidenum">
              <a:rPr lang="en-IN"/>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9E2A197-8FC7-4248-80F2-52FC0373E370}" type="datetime1">
              <a:rPr lang="en-IN"/>
              <a:pPr/>
              <a:t>28-03-2010</a:t>
            </a:fld>
            <a:endParaRPr lang="en-IN" dirty="0"/>
          </a:p>
        </p:txBody>
      </p:sp>
      <p:sp>
        <p:nvSpPr>
          <p:cNvPr id="3" name="Footer Placeholder 2"/>
          <p:cNvSpPr>
            <a:spLocks noGrp="1"/>
          </p:cNvSpPr>
          <p:nvPr>
            <p:ph type="ftr" sz="quarter" idx="11"/>
          </p:nvPr>
        </p:nvSpPr>
        <p:spPr/>
        <p:txBody>
          <a:bodyPr/>
          <a:lstStyle>
            <a:lvl1pPr>
              <a:defRPr/>
            </a:lvl1pPr>
          </a:lstStyle>
          <a:p>
            <a:r>
              <a:rPr lang="en-IN" dirty="0" smtClean="0"/>
              <a:t>IIT Bombay</a:t>
            </a:r>
            <a:endParaRPr lang="en-IN" dirty="0"/>
          </a:p>
        </p:txBody>
      </p:sp>
      <p:sp>
        <p:nvSpPr>
          <p:cNvPr id="4" name="Slide Number Placeholder 3"/>
          <p:cNvSpPr>
            <a:spLocks noGrp="1"/>
          </p:cNvSpPr>
          <p:nvPr>
            <p:ph type="sldNum" sz="quarter" idx="12"/>
          </p:nvPr>
        </p:nvSpPr>
        <p:spPr/>
        <p:txBody>
          <a:bodyPr/>
          <a:lstStyle>
            <a:lvl1pPr>
              <a:defRPr/>
            </a:lvl1pPr>
          </a:lstStyle>
          <a:p>
            <a:fld id="{025610D5-DD20-4AE8-9B2A-3ABED9A55A75}" type="slidenum">
              <a:rPr lang="en-IN"/>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023FAE3-07A9-463B-9157-F9BA4122B296}" type="datetime1">
              <a:rPr lang="en-IN"/>
              <a:pPr/>
              <a:t>28-03-2010</a:t>
            </a:fld>
            <a:endParaRPr lang="en-IN" dirty="0"/>
          </a:p>
        </p:txBody>
      </p:sp>
      <p:sp>
        <p:nvSpPr>
          <p:cNvPr id="6" name="Footer Placeholder 5"/>
          <p:cNvSpPr>
            <a:spLocks noGrp="1"/>
          </p:cNvSpPr>
          <p:nvPr>
            <p:ph type="ftr" sz="quarter" idx="11"/>
          </p:nvPr>
        </p:nvSpPr>
        <p:spPr/>
        <p:txBody>
          <a:bodyPr/>
          <a:lstStyle>
            <a:lvl1pPr>
              <a:defRPr/>
            </a:lvl1pPr>
          </a:lstStyle>
          <a:p>
            <a:r>
              <a:rPr lang="en-IN" dirty="0" smtClean="0"/>
              <a:t>IIT Bombay</a:t>
            </a:r>
            <a:endParaRPr lang="en-IN" dirty="0"/>
          </a:p>
        </p:txBody>
      </p:sp>
      <p:sp>
        <p:nvSpPr>
          <p:cNvPr id="7" name="Slide Number Placeholder 6"/>
          <p:cNvSpPr>
            <a:spLocks noGrp="1"/>
          </p:cNvSpPr>
          <p:nvPr>
            <p:ph type="sldNum" sz="quarter" idx="12"/>
          </p:nvPr>
        </p:nvSpPr>
        <p:spPr/>
        <p:txBody>
          <a:bodyPr/>
          <a:lstStyle>
            <a:lvl1pPr>
              <a:defRPr/>
            </a:lvl1pPr>
          </a:lstStyle>
          <a:p>
            <a:fld id="{57CDF440-F677-4C10-B9B3-6989A8848D61}" type="slidenum">
              <a:rPr lang="en-IN"/>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165206D-FF62-491D-9B9F-DBF7CE84EAC0}" type="datetime1">
              <a:rPr lang="en-IN"/>
              <a:pPr/>
              <a:t>28-03-2010</a:t>
            </a:fld>
            <a:endParaRPr lang="en-IN" dirty="0"/>
          </a:p>
        </p:txBody>
      </p:sp>
      <p:sp>
        <p:nvSpPr>
          <p:cNvPr id="6" name="Footer Placeholder 5"/>
          <p:cNvSpPr>
            <a:spLocks noGrp="1"/>
          </p:cNvSpPr>
          <p:nvPr>
            <p:ph type="ftr" sz="quarter" idx="11"/>
          </p:nvPr>
        </p:nvSpPr>
        <p:spPr/>
        <p:txBody>
          <a:bodyPr/>
          <a:lstStyle>
            <a:lvl1pPr>
              <a:defRPr/>
            </a:lvl1pPr>
          </a:lstStyle>
          <a:p>
            <a:r>
              <a:rPr lang="en-IN" dirty="0" smtClean="0"/>
              <a:t>IIT Bombay</a:t>
            </a:r>
            <a:endParaRPr lang="en-IN" dirty="0"/>
          </a:p>
        </p:txBody>
      </p:sp>
      <p:sp>
        <p:nvSpPr>
          <p:cNvPr id="7" name="Slide Number Placeholder 6"/>
          <p:cNvSpPr>
            <a:spLocks noGrp="1"/>
          </p:cNvSpPr>
          <p:nvPr>
            <p:ph type="sldNum" sz="quarter" idx="12"/>
          </p:nvPr>
        </p:nvSpPr>
        <p:spPr/>
        <p:txBody>
          <a:bodyPr/>
          <a:lstStyle>
            <a:lvl1pPr>
              <a:defRPr/>
            </a:lvl1pPr>
          </a:lstStyle>
          <a:p>
            <a:fld id="{47F0AD4B-95C9-43AF-925B-C6B599E22BB7}" type="slidenum">
              <a:rPr lang="en-IN"/>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858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99331" name="Rectangle 3"/>
          <p:cNvSpPr>
            <a:spLocks noGrp="1" noChangeArrowheads="1"/>
          </p:cNvSpPr>
          <p:nvPr>
            <p:ph type="body" idx="1"/>
          </p:nvPr>
        </p:nvSpPr>
        <p:spPr bwMode="auto">
          <a:xfrm>
            <a:off x="1828800" y="1524000"/>
            <a:ext cx="7086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99332" name="Rectangle 4"/>
          <p:cNvSpPr>
            <a:spLocks noGrp="1" noChangeArrowheads="1"/>
          </p:cNvSpPr>
          <p:nvPr>
            <p:ph type="dt" sz="half" idx="2"/>
          </p:nvPr>
        </p:nvSpPr>
        <p:spPr bwMode="auto">
          <a:xfrm>
            <a:off x="1828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5655BB8B-3414-4E8D-B1FA-7CFE06308AC3}" type="datetime1">
              <a:rPr lang="en-IN"/>
              <a:pPr/>
              <a:t>28-03-2010</a:t>
            </a:fld>
            <a:endParaRPr lang="en-IN" dirty="0"/>
          </a:p>
        </p:txBody>
      </p:sp>
      <p:sp>
        <p:nvSpPr>
          <p:cNvPr id="99333" name="Rectangle 5"/>
          <p:cNvSpPr>
            <a:spLocks noGrp="1" noChangeArrowheads="1"/>
          </p:cNvSpPr>
          <p:nvPr>
            <p:ph type="ftr" sz="quarter" idx="3"/>
          </p:nvPr>
        </p:nvSpPr>
        <p:spPr bwMode="auto">
          <a:xfrm>
            <a:off x="3962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r>
              <a:rPr lang="en-IN" dirty="0" smtClean="0"/>
              <a:t>IIT Bombay</a:t>
            </a:r>
            <a:endParaRPr lang="en-IN" dirty="0"/>
          </a:p>
        </p:txBody>
      </p:sp>
      <p:sp>
        <p:nvSpPr>
          <p:cNvPr id="99334"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2C0EE97-2234-4F20-9CC3-024F607191B8}" type="slidenum">
              <a:rPr lang="en-IN"/>
              <a:pPr/>
              <a:t>‹#›</a:t>
            </a:fld>
            <a:endParaRPr lang="en-IN" dirty="0"/>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diagramLayout" Target="../diagrams/layout15.xml"/><Relationship Id="rId7" Type="http://schemas.openxmlformats.org/officeDocument/2006/relationships/diagramLayout" Target="../diagrams/layout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diagramColors" Target="../diagrams/colors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intelligentgo.org/en/computergo/overview.html" TargetMode="External"/><Relationship Id="rId2" Type="http://schemas.openxmlformats.org/officeDocument/2006/relationships/hyperlink" Target="http://www.gamedev.net/reference/list.asp?categoryid=18" TargetMode="External"/><Relationship Id="rId1" Type="http://schemas.openxmlformats.org/officeDocument/2006/relationships/slideLayout" Target="../slideLayouts/slideLayout2.xml"/><Relationship Id="rId5" Type="http://schemas.openxmlformats.org/officeDocument/2006/relationships/hyperlink" Target="http://www.cogs.susx.ac.uk/courses/kr/lec05.html" TargetMode="External"/><Relationship Id="rId4" Type="http://schemas.openxmlformats.org/officeDocument/2006/relationships/hyperlink" Target="http://www.gamasutra.com/features/index_ai.ht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lstStyle/>
          <a:p>
            <a:r>
              <a:rPr lang="en-US" dirty="0" smtClean="0">
                <a:solidFill>
                  <a:srgbClr val="00B0F0"/>
                </a:solidFill>
              </a:rPr>
              <a:t>Role of Search in Computer Games</a:t>
            </a:r>
            <a:endParaRPr lang="en-IN" dirty="0">
              <a:solidFill>
                <a:srgbClr val="00B0F0"/>
              </a:solidFill>
            </a:endParaRPr>
          </a:p>
        </p:txBody>
      </p:sp>
      <p:sp>
        <p:nvSpPr>
          <p:cNvPr id="4103" name="Rectangle 7"/>
          <p:cNvSpPr>
            <a:spLocks noGrp="1" noChangeArrowheads="1"/>
          </p:cNvSpPr>
          <p:nvPr>
            <p:ph type="subTitle" idx="1"/>
          </p:nvPr>
        </p:nvSpPr>
        <p:spPr>
          <a:xfrm>
            <a:off x="1258888" y="1844675"/>
            <a:ext cx="6400800" cy="609600"/>
          </a:xfrm>
        </p:spPr>
        <p:txBody>
          <a:bodyPr/>
          <a:lstStyle/>
          <a:p>
            <a:r>
              <a:rPr lang="en-US" dirty="0" smtClean="0"/>
              <a:t>CS344 Seminar Presentation</a:t>
            </a:r>
            <a:endParaRPr lang="en-IN" dirty="0"/>
          </a:p>
        </p:txBody>
      </p:sp>
      <p:sp>
        <p:nvSpPr>
          <p:cNvPr id="7" name="Rectangle 6"/>
          <p:cNvSpPr>
            <a:spLocks noGrp="1" noChangeArrowheads="1"/>
          </p:cNvSpPr>
          <p:nvPr>
            <p:ph type="sldNum" sz="quarter" idx="4"/>
          </p:nvPr>
        </p:nvSpPr>
        <p:spPr/>
        <p:txBody>
          <a:bodyPr/>
          <a:lstStyle/>
          <a:p>
            <a:fld id="{9114E0B1-4519-4195-B2D8-2F9BD7B5C5D6}" type="slidenum">
              <a:rPr lang="en-IN"/>
              <a:pPr/>
              <a:t>1</a:t>
            </a:fld>
            <a:endParaRPr lang="en-IN" dirty="0"/>
          </a:p>
        </p:txBody>
      </p:sp>
      <p:sp>
        <p:nvSpPr>
          <p:cNvPr id="5122" name="Rectangle 1026"/>
          <p:cNvSpPr>
            <a:spLocks noChangeArrowheads="1"/>
          </p:cNvSpPr>
          <p:nvPr/>
        </p:nvSpPr>
        <p:spPr bwMode="auto">
          <a:xfrm>
            <a:off x="1331913" y="5192713"/>
            <a:ext cx="6400800" cy="609600"/>
          </a:xfrm>
          <a:prstGeom prst="rect">
            <a:avLst/>
          </a:prstGeom>
          <a:noFill/>
          <a:ln w="9525">
            <a:noFill/>
            <a:miter lim="800000"/>
            <a:headEnd/>
            <a:tailEnd/>
          </a:ln>
          <a:effectLst/>
        </p:spPr>
        <p:txBody>
          <a:bodyPr/>
          <a:lstStyle/>
          <a:p>
            <a:pPr algn="ctr" eaLnBrk="1" hangingPunct="1">
              <a:spcBef>
                <a:spcPct val="20000"/>
              </a:spcBef>
            </a:pPr>
            <a:endParaRPr lang="en-IN" sz="3200" dirty="0"/>
          </a:p>
        </p:txBody>
      </p:sp>
      <p:sp>
        <p:nvSpPr>
          <p:cNvPr id="9" name="TextBox 8"/>
          <p:cNvSpPr txBox="1"/>
          <p:nvPr/>
        </p:nvSpPr>
        <p:spPr>
          <a:xfrm>
            <a:off x="818490" y="3071810"/>
            <a:ext cx="5189241" cy="3139321"/>
          </a:xfrm>
          <a:prstGeom prst="rect">
            <a:avLst/>
          </a:prstGeom>
          <a:noFill/>
        </p:spPr>
        <p:txBody>
          <a:bodyPr wrap="square" rtlCol="0">
            <a:spAutoFit/>
          </a:bodyPr>
          <a:lstStyle/>
          <a:p>
            <a:r>
              <a:rPr lang="en-US" sz="2200" dirty="0" smtClean="0">
                <a:latin typeface="Calibri" pitchFamily="34" charset="0"/>
                <a:cs typeface="Calibri" pitchFamily="34" charset="0"/>
              </a:rPr>
              <a:t>Group 4</a:t>
            </a:r>
          </a:p>
          <a:p>
            <a:r>
              <a:rPr lang="en-US" sz="2200" dirty="0" smtClean="0">
                <a:latin typeface="Calibri" pitchFamily="34" charset="0"/>
                <a:cs typeface="Calibri" pitchFamily="34" charset="0"/>
              </a:rPr>
              <a:t>Team Members</a:t>
            </a:r>
          </a:p>
          <a:p>
            <a:r>
              <a:rPr lang="en-US" sz="2200" dirty="0" smtClean="0">
                <a:latin typeface="Calibri" pitchFamily="34" charset="0"/>
                <a:cs typeface="Calibri" pitchFamily="34" charset="0"/>
              </a:rPr>
              <a:t>(In the lexicographic order of roll number):</a:t>
            </a:r>
          </a:p>
          <a:p>
            <a:pPr lvl="1">
              <a:buFont typeface="Arial" pitchFamily="34" charset="0"/>
              <a:buChar char="•"/>
            </a:pPr>
            <a:r>
              <a:rPr lang="en-US" sz="2200" dirty="0" err="1" smtClean="0">
                <a:latin typeface="Calibri" pitchFamily="34" charset="0"/>
                <a:cs typeface="Calibri" pitchFamily="34" charset="0"/>
              </a:rPr>
              <a:t>Adhip</a:t>
            </a:r>
            <a:r>
              <a:rPr lang="en-US" sz="2200" dirty="0" smtClean="0">
                <a:latin typeface="Calibri" pitchFamily="34" charset="0"/>
                <a:cs typeface="Calibri" pitchFamily="34" charset="0"/>
              </a:rPr>
              <a:t> Agarwal	(07005009)</a:t>
            </a:r>
          </a:p>
          <a:p>
            <a:pPr lvl="1">
              <a:buFont typeface="Arial" pitchFamily="34" charset="0"/>
              <a:buChar char="•"/>
            </a:pPr>
            <a:r>
              <a:rPr lang="en-US" sz="2200" dirty="0" smtClean="0">
                <a:latin typeface="Calibri" pitchFamily="34" charset="0"/>
                <a:cs typeface="Calibri" pitchFamily="34" charset="0"/>
              </a:rPr>
              <a:t>Raman Sharma	(07005010)</a:t>
            </a:r>
          </a:p>
          <a:p>
            <a:pPr lvl="1">
              <a:buFont typeface="Arial" pitchFamily="34" charset="0"/>
              <a:buChar char="•"/>
            </a:pPr>
            <a:r>
              <a:rPr lang="en-US" sz="2200" dirty="0" smtClean="0">
                <a:latin typeface="Calibri" pitchFamily="34" charset="0"/>
                <a:cs typeface="Calibri" pitchFamily="34" charset="0"/>
              </a:rPr>
              <a:t>Gaurav Malpani	(07005011)</a:t>
            </a:r>
          </a:p>
          <a:p>
            <a:pPr lvl="1">
              <a:buFont typeface="Arial" pitchFamily="34" charset="0"/>
              <a:buChar char="•"/>
            </a:pPr>
            <a:r>
              <a:rPr lang="en-US" sz="2200" dirty="0" err="1" smtClean="0">
                <a:latin typeface="Calibri" pitchFamily="34" charset="0"/>
                <a:cs typeface="Calibri" pitchFamily="34" charset="0"/>
              </a:rPr>
              <a:t>Sumit</a:t>
            </a:r>
            <a:r>
              <a:rPr lang="en-US" sz="2200" dirty="0" smtClean="0">
                <a:latin typeface="Calibri" pitchFamily="34" charset="0"/>
                <a:cs typeface="Calibri" pitchFamily="34" charset="0"/>
              </a:rPr>
              <a:t> </a:t>
            </a:r>
            <a:r>
              <a:rPr lang="en-US" sz="2200" dirty="0" err="1" smtClean="0">
                <a:latin typeface="Calibri" pitchFamily="34" charset="0"/>
                <a:cs typeface="Calibri" pitchFamily="34" charset="0"/>
              </a:rPr>
              <a:t>Somani</a:t>
            </a:r>
            <a:r>
              <a:rPr lang="en-US" sz="2200" dirty="0" smtClean="0">
                <a:latin typeface="Calibri" pitchFamily="34" charset="0"/>
                <a:cs typeface="Calibri" pitchFamily="34" charset="0"/>
              </a:rPr>
              <a:t>	(07005012)</a:t>
            </a:r>
          </a:p>
          <a:p>
            <a:pPr lvl="1">
              <a:buFont typeface="Arial" pitchFamily="34" charset="0"/>
              <a:buChar char="•"/>
            </a:pPr>
            <a:r>
              <a:rPr lang="en-US" sz="2200" dirty="0" smtClean="0">
                <a:latin typeface="Calibri" pitchFamily="34" charset="0"/>
                <a:cs typeface="Calibri" pitchFamily="34" charset="0"/>
              </a:rPr>
              <a:t>Abhinav Gokari	(07005029)</a:t>
            </a:r>
          </a:p>
          <a:p>
            <a:pPr>
              <a:buFont typeface="Arial" pitchFamily="34" charset="0"/>
              <a:buChar char="•"/>
            </a:pPr>
            <a:endParaRPr lang="en-IN" sz="22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
            <a:ext cx="8229600" cy="1143000"/>
          </a:xfrm>
        </p:spPr>
        <p:txBody>
          <a:bodyPr/>
          <a:lstStyle/>
          <a:p>
            <a:r>
              <a:rPr lang="en-US" dirty="0" smtClean="0">
                <a:solidFill>
                  <a:srgbClr val="00B0F0"/>
                </a:solidFill>
              </a:rPr>
              <a:t>What to Search</a:t>
            </a:r>
            <a:endParaRPr lang="en-IN" dirty="0">
              <a:solidFill>
                <a:srgbClr val="00B0F0"/>
              </a:solidFill>
            </a:endParaRPr>
          </a:p>
        </p:txBody>
      </p:sp>
      <p:sp>
        <p:nvSpPr>
          <p:cNvPr id="3" name="Content Placeholder 2"/>
          <p:cNvSpPr>
            <a:spLocks noGrp="1"/>
          </p:cNvSpPr>
          <p:nvPr>
            <p:ph idx="1"/>
          </p:nvPr>
        </p:nvSpPr>
        <p:spPr/>
        <p:txBody>
          <a:bodyPr/>
          <a:lstStyle/>
          <a:p>
            <a:pPr lvl="1" algn="ctr">
              <a:buNone/>
            </a:pPr>
            <a:endParaRPr lang="en-IN" sz="1800" i="1" dirty="0" smtClean="0"/>
          </a:p>
          <a:p>
            <a:pPr>
              <a:buNone/>
            </a:pPr>
            <a:endParaRPr lang="en-US" sz="1800" dirty="0" smtClean="0"/>
          </a:p>
          <a:p>
            <a:pPr>
              <a:buNone/>
            </a:pPr>
            <a:endParaRPr lang="en-IN" sz="1800" dirty="0" smtClean="0"/>
          </a:p>
        </p:txBody>
      </p:sp>
      <p:sp>
        <p:nvSpPr>
          <p:cNvPr id="6" name="Slide Number Placeholder 5"/>
          <p:cNvSpPr>
            <a:spLocks noGrp="1"/>
          </p:cNvSpPr>
          <p:nvPr>
            <p:ph type="sldNum" sz="quarter" idx="12"/>
          </p:nvPr>
        </p:nvSpPr>
        <p:spPr/>
        <p:txBody>
          <a:bodyPr/>
          <a:lstStyle/>
          <a:p>
            <a:fld id="{06643111-8E2A-46EA-A2A0-3A6549856DBB}" type="slidenum">
              <a:rPr lang="en-IN" smtClean="0"/>
              <a:pPr/>
              <a:t>10</a:t>
            </a:fld>
            <a:endParaRPr lang="en-IN" dirty="0"/>
          </a:p>
        </p:txBody>
      </p:sp>
      <p:graphicFrame>
        <p:nvGraphicFramePr>
          <p:cNvPr id="8" name="Diagram 7"/>
          <p:cNvGraphicFramePr/>
          <p:nvPr/>
        </p:nvGraphicFramePr>
        <p:xfrm>
          <a:off x="714348" y="1071546"/>
          <a:ext cx="7858180"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642909" y="2143116"/>
          <a:ext cx="8215371" cy="3786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F1801E30-9ED6-4596-8996-E6EB328A8DAA}"/>
                                            </p:graphicEl>
                                          </p:spTgt>
                                        </p:tgtEl>
                                        <p:attrNameLst>
                                          <p:attrName>style.visibility</p:attrName>
                                        </p:attrNameLst>
                                      </p:cBhvr>
                                      <p:to>
                                        <p:strVal val="visible"/>
                                      </p:to>
                                    </p:set>
                                    <p:animEffect transition="in" filter="wipe(down)">
                                      <p:cBhvr>
                                        <p:cTn id="7" dur="500"/>
                                        <p:tgtEl>
                                          <p:spTgt spid="8">
                                            <p:graphicEl>
                                              <a:dgm id="{F1801E30-9ED6-4596-8996-E6EB328A8DA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EB804CDB-9AE5-4EA6-BA36-F8A2CF974BFB}"/>
                                            </p:graphicEl>
                                          </p:spTgt>
                                        </p:tgtEl>
                                        <p:attrNameLst>
                                          <p:attrName>style.visibility</p:attrName>
                                        </p:attrNameLst>
                                      </p:cBhvr>
                                      <p:to>
                                        <p:strVal val="visible"/>
                                      </p:to>
                                    </p:set>
                                    <p:animEffect transition="in" filter="wipe(down)">
                                      <p:cBhvr>
                                        <p:cTn id="12" dur="500"/>
                                        <p:tgtEl>
                                          <p:spTgt spid="10">
                                            <p:graphicEl>
                                              <a:dgm id="{EB804CDB-9AE5-4EA6-BA36-F8A2CF974BF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dgm id="{352BFD2F-3CCC-40F7-BB4A-FFC0F0283957}"/>
                                            </p:graphicEl>
                                          </p:spTgt>
                                        </p:tgtEl>
                                        <p:attrNameLst>
                                          <p:attrName>style.visibility</p:attrName>
                                        </p:attrNameLst>
                                      </p:cBhvr>
                                      <p:to>
                                        <p:strVal val="visible"/>
                                      </p:to>
                                    </p:set>
                                    <p:animEffect transition="in" filter="wipe(down)">
                                      <p:cBhvr>
                                        <p:cTn id="17" dur="500"/>
                                        <p:tgtEl>
                                          <p:spTgt spid="10">
                                            <p:graphicEl>
                                              <a:dgm id="{352BFD2F-3CCC-40F7-BB4A-FFC0F02839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graphicEl>
                                              <a:dgm id="{B031877D-B134-4A39-80EC-75564BC5E55B}"/>
                                            </p:graphicEl>
                                          </p:spTgt>
                                        </p:tgtEl>
                                        <p:attrNameLst>
                                          <p:attrName>style.visibility</p:attrName>
                                        </p:attrNameLst>
                                      </p:cBhvr>
                                      <p:to>
                                        <p:strVal val="visible"/>
                                      </p:to>
                                    </p:set>
                                    <p:animEffect transition="in" filter="wipe(down)">
                                      <p:cBhvr>
                                        <p:cTn id="22" dur="500"/>
                                        <p:tgtEl>
                                          <p:spTgt spid="10">
                                            <p:graphicEl>
                                              <a:dgm id="{B031877D-B134-4A39-80EC-75564BC5E5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p:bldSub>
      </p:bldGraphic>
      <p:bldGraphic spid="10"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 to Search (contd.)</a:t>
            </a:r>
            <a:endParaRPr lang="en-IN" dirty="0">
              <a:solidFill>
                <a:srgbClr val="00B0F0"/>
              </a:solidFill>
            </a:endParaRPr>
          </a:p>
        </p:txBody>
      </p:sp>
      <p:sp>
        <p:nvSpPr>
          <p:cNvPr id="3" name="Content Placeholder 2"/>
          <p:cNvSpPr>
            <a:spLocks noGrp="1"/>
          </p:cNvSpPr>
          <p:nvPr>
            <p:ph idx="1"/>
          </p:nvPr>
        </p:nvSpPr>
        <p:spPr>
          <a:xfrm>
            <a:off x="4429124" y="3071810"/>
            <a:ext cx="4129086" cy="2500330"/>
          </a:xfrm>
        </p:spPr>
        <p:txBody>
          <a:bodyPr/>
          <a:lstStyle/>
          <a:p>
            <a:pPr>
              <a:buNone/>
            </a:pPr>
            <a:r>
              <a:rPr lang="en-IN" dirty="0" smtClean="0"/>
              <a:t>	</a:t>
            </a:r>
            <a:r>
              <a:rPr lang="en-IN" sz="2400" dirty="0" smtClean="0"/>
              <a:t>Search for the optimal choice among the available choices – This search involves looking for choices available and also metrics for search.</a:t>
            </a:r>
            <a:endParaRPr lang="en-IN" dirty="0" smtClean="0"/>
          </a:p>
          <a:p>
            <a:endParaRPr lang="en-IN"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11</a:t>
            </a:fld>
            <a:endParaRPr lang="en-IN" dirty="0"/>
          </a:p>
        </p:txBody>
      </p:sp>
      <p:pic>
        <p:nvPicPr>
          <p:cNvPr id="2050" name="Picture 2" descr="C:\Users\Abhinav\Downloads\checkers.jpg"/>
          <p:cNvPicPr>
            <a:picLocks noChangeAspect="1" noChangeArrowheads="1"/>
          </p:cNvPicPr>
          <p:nvPr/>
        </p:nvPicPr>
        <p:blipFill>
          <a:blip r:embed="rId2"/>
          <a:srcRect/>
          <a:stretch>
            <a:fillRect/>
          </a:stretch>
        </p:blipFill>
        <p:spPr bwMode="auto">
          <a:xfrm>
            <a:off x="1000100" y="2571744"/>
            <a:ext cx="3143272" cy="3143272"/>
          </a:xfrm>
          <a:prstGeom prst="rect">
            <a:avLst/>
          </a:prstGeom>
          <a:noFill/>
        </p:spPr>
      </p:pic>
      <p:sp>
        <p:nvSpPr>
          <p:cNvPr id="8" name="TextBox 7"/>
          <p:cNvSpPr txBox="1"/>
          <p:nvPr/>
        </p:nvSpPr>
        <p:spPr>
          <a:xfrm>
            <a:off x="642910" y="5782342"/>
            <a:ext cx="3929090" cy="307777"/>
          </a:xfrm>
          <a:prstGeom prst="rect">
            <a:avLst/>
          </a:prstGeom>
          <a:noFill/>
        </p:spPr>
        <p:txBody>
          <a:bodyPr wrap="square" rtlCol="0">
            <a:spAutoFit/>
          </a:bodyPr>
          <a:lstStyle/>
          <a:p>
            <a:pPr algn="ctr"/>
            <a:r>
              <a:rPr lang="en-US" sz="1400" dirty="0" smtClean="0"/>
              <a:t>A possible checkers game scenario </a:t>
            </a:r>
            <a:endParaRPr lang="en-IN" sz="1400" dirty="0"/>
          </a:p>
        </p:txBody>
      </p:sp>
      <p:graphicFrame>
        <p:nvGraphicFramePr>
          <p:cNvPr id="10" name="Diagram 9"/>
          <p:cNvGraphicFramePr/>
          <p:nvPr/>
        </p:nvGraphicFramePr>
        <p:xfrm>
          <a:off x="2000232" y="1285860"/>
          <a:ext cx="5357850" cy="928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9DF8AB66-1407-4CFB-AA0D-102C53A5F0B8}"/>
                                            </p:graphicEl>
                                          </p:spTgt>
                                        </p:tgtEl>
                                        <p:attrNameLst>
                                          <p:attrName>style.visibility</p:attrName>
                                        </p:attrNameLst>
                                      </p:cBhvr>
                                      <p:to>
                                        <p:strVal val="visible"/>
                                      </p:to>
                                    </p:set>
                                    <p:animEffect transition="in" filter="fade">
                                      <p:cBhvr>
                                        <p:cTn id="7" dur="2000"/>
                                        <p:tgtEl>
                                          <p:spTgt spid="10">
                                            <p:graphicEl>
                                              <a:dgm id="{9DF8AB66-1407-4CFB-AA0D-102C53A5F0B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Graphic spid="10" grpId="0">
        <p:bldSub>
          <a:bldDgm/>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62"/>
            <a:ext cx="8229600" cy="1143000"/>
          </a:xfrm>
        </p:spPr>
        <p:txBody>
          <a:bodyPr/>
          <a:lstStyle/>
          <a:p>
            <a:r>
              <a:rPr lang="en-US" dirty="0" smtClean="0">
                <a:solidFill>
                  <a:srgbClr val="00B0F0"/>
                </a:solidFill>
              </a:rPr>
              <a:t>What to Search</a:t>
            </a:r>
            <a:endParaRPr lang="en-IN" dirty="0">
              <a:solidFill>
                <a:srgbClr val="00B0F0"/>
              </a:solidFill>
            </a:endParaRPr>
          </a:p>
        </p:txBody>
      </p:sp>
      <p:sp>
        <p:nvSpPr>
          <p:cNvPr id="3" name="Content Placeholder 2"/>
          <p:cNvSpPr>
            <a:spLocks noGrp="1"/>
          </p:cNvSpPr>
          <p:nvPr>
            <p:ph idx="1"/>
          </p:nvPr>
        </p:nvSpPr>
        <p:spPr>
          <a:xfrm>
            <a:off x="3428992" y="2000240"/>
            <a:ext cx="5557846" cy="4000528"/>
          </a:xfrm>
        </p:spPr>
        <p:txBody>
          <a:bodyPr/>
          <a:lstStyle/>
          <a:p>
            <a:r>
              <a:rPr lang="en-IN" sz="1800" dirty="0" smtClean="0"/>
              <a:t> In games with incomplete information at times, player ( AI specifically ) has to search for information that too in manner that tends to imitate the human capabilities.</a:t>
            </a:r>
          </a:p>
          <a:p>
            <a:pPr>
              <a:buNone/>
            </a:pPr>
            <a:r>
              <a:rPr lang="en-IN" sz="1800" dirty="0" smtClean="0"/>
              <a:t> </a:t>
            </a:r>
          </a:p>
          <a:p>
            <a:r>
              <a:rPr lang="en-IN" sz="1800" i="1" dirty="0" smtClean="0"/>
              <a:t>“This is my goal. Where should I be standing?” </a:t>
            </a:r>
            <a:r>
              <a:rPr lang="en-IN" sz="1800" dirty="0" smtClean="0"/>
              <a:t> Need a discrete answer to a continuous problem</a:t>
            </a:r>
          </a:p>
          <a:p>
            <a:endParaRPr lang="en-IN" sz="1800" dirty="0" smtClean="0"/>
          </a:p>
          <a:p>
            <a:r>
              <a:rPr lang="en-IN" sz="1800" dirty="0" smtClean="0"/>
              <a:t>E g:- AI in Halo imitates techniques like vision, hearing, touch, sense, etc to get information and behave accordingly. In Halo it is done by using multiple ray-casting for vision</a:t>
            </a:r>
          </a:p>
        </p:txBody>
      </p:sp>
      <p:sp>
        <p:nvSpPr>
          <p:cNvPr id="6" name="Slide Number Placeholder 5"/>
          <p:cNvSpPr>
            <a:spLocks noGrp="1"/>
          </p:cNvSpPr>
          <p:nvPr>
            <p:ph type="sldNum" sz="quarter" idx="12"/>
          </p:nvPr>
        </p:nvSpPr>
        <p:spPr/>
        <p:txBody>
          <a:bodyPr/>
          <a:lstStyle/>
          <a:p>
            <a:fld id="{06643111-8E2A-46EA-A2A0-3A6549856DBB}" type="slidenum">
              <a:rPr lang="en-IN" smtClean="0"/>
              <a:pPr/>
              <a:t>12</a:t>
            </a:fld>
            <a:endParaRPr lang="en-IN" dirty="0"/>
          </a:p>
        </p:txBody>
      </p:sp>
      <p:graphicFrame>
        <p:nvGraphicFramePr>
          <p:cNvPr id="10" name="Diagram 9"/>
          <p:cNvGraphicFramePr/>
          <p:nvPr/>
        </p:nvGraphicFramePr>
        <p:xfrm>
          <a:off x="1928794" y="1000108"/>
          <a:ext cx="5572164"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p:cNvGrpSpPr/>
          <p:nvPr/>
        </p:nvGrpSpPr>
        <p:grpSpPr>
          <a:xfrm>
            <a:off x="71438" y="2071678"/>
            <a:ext cx="3500430" cy="4494100"/>
            <a:chOff x="71438" y="2214554"/>
            <a:chExt cx="3500430" cy="4494100"/>
          </a:xfrm>
        </p:grpSpPr>
        <p:pic>
          <p:nvPicPr>
            <p:cNvPr id="4098" name="Picture 2"/>
            <p:cNvPicPr>
              <a:picLocks noChangeAspect="1" noChangeArrowheads="1"/>
            </p:cNvPicPr>
            <p:nvPr/>
          </p:nvPicPr>
          <p:blipFill>
            <a:blip r:embed="rId6"/>
            <a:srcRect/>
            <a:stretch>
              <a:fillRect/>
            </a:stretch>
          </p:blipFill>
          <p:spPr bwMode="auto">
            <a:xfrm>
              <a:off x="285721" y="2214554"/>
              <a:ext cx="3000395" cy="3714776"/>
            </a:xfrm>
            <a:prstGeom prst="rect">
              <a:avLst/>
            </a:prstGeom>
            <a:ln>
              <a:headEnd/>
              <a:tailEnd/>
            </a:ln>
          </p:spPr>
          <p:style>
            <a:lnRef idx="3">
              <a:schemeClr val="lt1"/>
            </a:lnRef>
            <a:fillRef idx="1">
              <a:schemeClr val="accent2"/>
            </a:fillRef>
            <a:effectRef idx="1">
              <a:schemeClr val="accent2"/>
            </a:effectRef>
            <a:fontRef idx="minor">
              <a:schemeClr val="lt1"/>
            </a:fontRef>
          </p:style>
        </p:pic>
        <p:sp>
          <p:nvSpPr>
            <p:cNvPr id="11" name="TextBox 10"/>
            <p:cNvSpPr txBox="1"/>
            <p:nvPr/>
          </p:nvSpPr>
          <p:spPr>
            <a:xfrm>
              <a:off x="71438" y="6000768"/>
              <a:ext cx="3500430" cy="707886"/>
            </a:xfrm>
            <a:prstGeom prst="rect">
              <a:avLst/>
            </a:prstGeom>
            <a:noFill/>
          </p:spPr>
          <p:txBody>
            <a:bodyPr wrap="square" rtlCol="0">
              <a:spAutoFit/>
            </a:bodyPr>
            <a:lstStyle/>
            <a:p>
              <a:r>
                <a:rPr lang="en-US" sz="1600" dirty="0" smtClean="0"/>
                <a:t>Application of ray casting for vision</a:t>
              </a:r>
              <a:r>
                <a:rPr lang="en-US" dirty="0" smtClean="0"/>
                <a:t> </a:t>
              </a:r>
              <a:r>
                <a:rPr lang="en-US" sz="1100" i="1" dirty="0" smtClean="0"/>
                <a:t>Courtesy : </a:t>
              </a:r>
              <a:r>
                <a:rPr lang="en-US" sz="1100" b="1" i="1" dirty="0" smtClean="0"/>
                <a:t>Illusion of Intelligence</a:t>
              </a:r>
              <a:r>
                <a:rPr lang="en-US" sz="1100" i="1" dirty="0" smtClean="0"/>
                <a:t> by C. Butcher and J. Griesemer</a:t>
              </a:r>
              <a:endParaRPr lang="en-IN"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33946DC4-BEE1-4112-B8B5-33A0109E4435}"/>
                                            </p:graphicEl>
                                          </p:spTgt>
                                        </p:tgtEl>
                                        <p:attrNameLst>
                                          <p:attrName>style.visibility</p:attrName>
                                        </p:attrNameLst>
                                      </p:cBhvr>
                                      <p:to>
                                        <p:strVal val="visible"/>
                                      </p:to>
                                    </p:set>
                                    <p:animEffect transition="in" filter="fade">
                                      <p:cBhvr>
                                        <p:cTn id="7" dur="500"/>
                                        <p:tgtEl>
                                          <p:spTgt spid="10">
                                            <p:graphicEl>
                                              <a:dgm id="{33946DC4-BEE1-4112-B8B5-33A0109E44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0" grpId="0">
        <p:bldSub>
          <a:bldDgm/>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
            <a:ext cx="8229600" cy="1143000"/>
          </a:xfrm>
        </p:spPr>
        <p:txBody>
          <a:bodyPr/>
          <a:lstStyle/>
          <a:p>
            <a:r>
              <a:rPr lang="en-US" dirty="0" smtClean="0">
                <a:solidFill>
                  <a:srgbClr val="00B0F0"/>
                </a:solidFill>
              </a:rPr>
              <a:t>What to Search (contd.)</a:t>
            </a:r>
            <a:endParaRPr lang="en-IN" dirty="0">
              <a:solidFill>
                <a:srgbClr val="00B0F0"/>
              </a:solidFill>
            </a:endParaRPr>
          </a:p>
        </p:txBody>
      </p:sp>
      <p:sp>
        <p:nvSpPr>
          <p:cNvPr id="3" name="Content Placeholder 2"/>
          <p:cNvSpPr>
            <a:spLocks noGrp="1"/>
          </p:cNvSpPr>
          <p:nvPr>
            <p:ph idx="1"/>
          </p:nvPr>
        </p:nvSpPr>
        <p:spPr>
          <a:xfrm>
            <a:off x="3786182" y="1643050"/>
            <a:ext cx="5272094" cy="4714908"/>
          </a:xfrm>
        </p:spPr>
        <p:txBody>
          <a:bodyPr/>
          <a:lstStyle/>
          <a:p>
            <a:pPr>
              <a:spcAft>
                <a:spcPts val="1000"/>
              </a:spcAft>
              <a:buNone/>
            </a:pPr>
            <a:endParaRPr lang="en-IN" sz="2000" dirty="0" smtClean="0"/>
          </a:p>
          <a:p>
            <a:pPr>
              <a:spcAft>
                <a:spcPts val="1000"/>
              </a:spcAft>
            </a:pPr>
            <a:r>
              <a:rPr lang="en-IN" sz="2000" dirty="0" smtClean="0"/>
              <a:t>Search &amp; Identify for strategies and patterns of regular player</a:t>
            </a:r>
          </a:p>
          <a:p>
            <a:pPr>
              <a:spcAft>
                <a:spcPts val="1000"/>
              </a:spcAft>
            </a:pPr>
            <a:r>
              <a:rPr lang="en-US" sz="2000" dirty="0" smtClean="0"/>
              <a:t>Develop Counter strategies or improve itself against the same.</a:t>
            </a:r>
            <a:endParaRPr lang="en-IN" sz="2000" dirty="0" smtClean="0"/>
          </a:p>
          <a:p>
            <a:pPr>
              <a:spcAft>
                <a:spcPts val="1000"/>
              </a:spcAft>
            </a:pPr>
            <a:r>
              <a:rPr lang="en-IN" sz="2000" dirty="0" smtClean="0"/>
              <a:t> Konami PES (2008 onwards) included a component to their AI called as Team Vision which is focussed in improving or evolving over time </a:t>
            </a:r>
          </a:p>
          <a:p>
            <a:pPr>
              <a:spcAft>
                <a:spcPts val="1000"/>
              </a:spcAft>
            </a:pPr>
            <a:r>
              <a:rPr lang="en-IN" sz="2000" dirty="0" smtClean="0"/>
              <a:t>But most of our focus would be on Search for the optimal choice among the available choices.</a:t>
            </a:r>
            <a:endParaRPr lang="en-IN" sz="2000" i="1" dirty="0" smtClean="0"/>
          </a:p>
        </p:txBody>
      </p:sp>
      <p:sp>
        <p:nvSpPr>
          <p:cNvPr id="6" name="Slide Number Placeholder 5"/>
          <p:cNvSpPr>
            <a:spLocks noGrp="1"/>
          </p:cNvSpPr>
          <p:nvPr>
            <p:ph type="sldNum" sz="quarter" idx="12"/>
          </p:nvPr>
        </p:nvSpPr>
        <p:spPr/>
        <p:txBody>
          <a:bodyPr/>
          <a:lstStyle/>
          <a:p>
            <a:fld id="{06643111-8E2A-46EA-A2A0-3A6549856DBB}" type="slidenum">
              <a:rPr lang="en-IN" smtClean="0"/>
              <a:pPr/>
              <a:t>13</a:t>
            </a:fld>
            <a:endParaRPr lang="en-IN" dirty="0"/>
          </a:p>
        </p:txBody>
      </p:sp>
      <p:pic>
        <p:nvPicPr>
          <p:cNvPr id="3074" name="Picture 2" descr="C:\Users\Abhinav\Downloads\PES_2009.jpg"/>
          <p:cNvPicPr>
            <a:picLocks noChangeAspect="1" noChangeArrowheads="1"/>
          </p:cNvPicPr>
          <p:nvPr/>
        </p:nvPicPr>
        <p:blipFill>
          <a:blip r:embed="rId2"/>
          <a:srcRect/>
          <a:stretch>
            <a:fillRect/>
          </a:stretch>
        </p:blipFill>
        <p:spPr bwMode="auto">
          <a:xfrm>
            <a:off x="357158" y="2226696"/>
            <a:ext cx="3357586" cy="3286148"/>
          </a:xfrm>
          <a:prstGeom prst="rect">
            <a:avLst/>
          </a:prstGeom>
          <a:noFill/>
        </p:spPr>
      </p:pic>
      <p:sp>
        <p:nvSpPr>
          <p:cNvPr id="8" name="TextBox 7"/>
          <p:cNvSpPr txBox="1"/>
          <p:nvPr/>
        </p:nvSpPr>
        <p:spPr>
          <a:xfrm>
            <a:off x="285720" y="5572140"/>
            <a:ext cx="3500462" cy="338554"/>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A screenshot of the game PES</a:t>
            </a:r>
            <a:endParaRPr lang="en-IN" sz="1600" b="1" dirty="0">
              <a:effectLst>
                <a:outerShdw blurRad="38100" dist="38100" dir="2700000" algn="tl">
                  <a:srgbClr val="000000">
                    <a:alpha val="43137"/>
                  </a:srgbClr>
                </a:outerShdw>
              </a:effectLst>
            </a:endParaRPr>
          </a:p>
        </p:txBody>
      </p:sp>
      <p:graphicFrame>
        <p:nvGraphicFramePr>
          <p:cNvPr id="10" name="Diagram 9"/>
          <p:cNvGraphicFramePr/>
          <p:nvPr/>
        </p:nvGraphicFramePr>
        <p:xfrm>
          <a:off x="1714480" y="1142984"/>
          <a:ext cx="5572164"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FB102066-9918-4893-A9AF-D08402D0FEAF}"/>
                                            </p:graphicEl>
                                          </p:spTgt>
                                        </p:tgtEl>
                                        <p:attrNameLst>
                                          <p:attrName>style.visibility</p:attrName>
                                        </p:attrNameLst>
                                      </p:cBhvr>
                                      <p:to>
                                        <p:strVal val="visible"/>
                                      </p:to>
                                    </p:set>
                                    <p:animEffect transition="in" filter="fade">
                                      <p:cBhvr>
                                        <p:cTn id="7" dur="500"/>
                                        <p:tgtEl>
                                          <p:spTgt spid="10">
                                            <p:graphicEl>
                                              <a:dgm id="{FB102066-9918-4893-A9AF-D08402D0FEA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Graphic spid="10" grpId="0">
        <p:bldSub>
          <a:bldDgm/>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Game Tree</a:t>
            </a:r>
            <a:endParaRPr lang="en-IN" dirty="0">
              <a:solidFill>
                <a:srgbClr val="00B0F0"/>
              </a:solidFill>
            </a:endParaRPr>
          </a:p>
        </p:txBody>
      </p:sp>
      <p:sp>
        <p:nvSpPr>
          <p:cNvPr id="3" name="Content Placeholder 2"/>
          <p:cNvSpPr>
            <a:spLocks noGrp="1"/>
          </p:cNvSpPr>
          <p:nvPr>
            <p:ph idx="1"/>
          </p:nvPr>
        </p:nvSpPr>
        <p:spPr/>
        <p:txBody>
          <a:bodyPr/>
          <a:lstStyle/>
          <a:p>
            <a:r>
              <a:rPr lang="en-US" sz="2800" b="1" dirty="0" smtClean="0">
                <a:solidFill>
                  <a:srgbClr val="00B050"/>
                </a:solidFill>
              </a:rPr>
              <a:t>Initial State</a:t>
            </a:r>
            <a:r>
              <a:rPr lang="en-US" sz="2800" dirty="0" smtClean="0"/>
              <a:t>: Initial board position and player.</a:t>
            </a:r>
          </a:p>
          <a:p>
            <a:r>
              <a:rPr lang="en-US" sz="2800" b="1" dirty="0" smtClean="0">
                <a:solidFill>
                  <a:srgbClr val="00B050"/>
                </a:solidFill>
              </a:rPr>
              <a:t>Operators</a:t>
            </a:r>
            <a:r>
              <a:rPr lang="en-US" sz="2800" dirty="0" smtClean="0"/>
              <a:t>: One for each legal move</a:t>
            </a:r>
          </a:p>
          <a:p>
            <a:r>
              <a:rPr lang="en-US" sz="2800" b="1" dirty="0" smtClean="0">
                <a:solidFill>
                  <a:srgbClr val="00B050"/>
                </a:solidFill>
              </a:rPr>
              <a:t>Terminal states</a:t>
            </a:r>
            <a:r>
              <a:rPr lang="en-US" sz="2800" dirty="0" smtClean="0"/>
              <a:t>: A set of states that mark the end of the game.</a:t>
            </a:r>
          </a:p>
          <a:p>
            <a:r>
              <a:rPr lang="en-US" sz="2800" b="1" dirty="0" smtClean="0">
                <a:solidFill>
                  <a:srgbClr val="00B050"/>
                </a:solidFill>
              </a:rPr>
              <a:t>Utility function</a:t>
            </a:r>
            <a:r>
              <a:rPr lang="en-US" sz="2800" dirty="0" smtClean="0"/>
              <a:t>: Assigns numeric values to each terminal state.</a:t>
            </a:r>
          </a:p>
          <a:p>
            <a:r>
              <a:rPr lang="en-US" sz="2800" b="1" dirty="0" smtClean="0">
                <a:solidFill>
                  <a:srgbClr val="00B050"/>
                </a:solidFill>
              </a:rPr>
              <a:t>Game tree</a:t>
            </a:r>
            <a:r>
              <a:rPr lang="en-US" sz="2800" dirty="0" smtClean="0"/>
              <a:t>: Represents all possible game scenarios.</a:t>
            </a:r>
            <a:endParaRPr lang="en-IN" sz="28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14</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How to Search</a:t>
            </a:r>
            <a:endParaRPr lang="en-IN" dirty="0">
              <a:solidFill>
                <a:srgbClr val="00B0F0"/>
              </a:solidFill>
            </a:endParaRPr>
          </a:p>
        </p:txBody>
      </p:sp>
      <p:sp>
        <p:nvSpPr>
          <p:cNvPr id="3" name="Content Placeholder 2"/>
          <p:cNvSpPr>
            <a:spLocks noGrp="1"/>
          </p:cNvSpPr>
          <p:nvPr>
            <p:ph idx="1"/>
          </p:nvPr>
        </p:nvSpPr>
        <p:spPr/>
        <p:txBody>
          <a:bodyPr/>
          <a:lstStyle/>
          <a:p>
            <a:r>
              <a:rPr lang="en-US" sz="2800" dirty="0" smtClean="0"/>
              <a:t>Brute-force or Uninformed search</a:t>
            </a:r>
          </a:p>
          <a:p>
            <a:r>
              <a:rPr lang="en-US" sz="2800" dirty="0" smtClean="0"/>
              <a:t>A* algorithm</a:t>
            </a:r>
          </a:p>
          <a:p>
            <a:r>
              <a:rPr lang="en-US" sz="2800" dirty="0" smtClean="0"/>
              <a:t>Minimax and its derivatives</a:t>
            </a:r>
          </a:p>
          <a:p>
            <a:pPr lvl="1"/>
            <a:r>
              <a:rPr lang="en-US" sz="2400" dirty="0" smtClean="0"/>
              <a:t>Normal</a:t>
            </a:r>
          </a:p>
          <a:p>
            <a:pPr lvl="1"/>
            <a:r>
              <a:rPr lang="en-US" sz="2400" dirty="0" smtClean="0"/>
              <a:t>Alpha-Beta Pruning</a:t>
            </a:r>
          </a:p>
          <a:p>
            <a:pPr lvl="1"/>
            <a:r>
              <a:rPr lang="en-US" sz="2400" dirty="0" smtClean="0"/>
              <a:t>Iterative Deepening (can also be used with other algorithms)</a:t>
            </a:r>
          </a:p>
          <a:p>
            <a:pPr lvl="1"/>
            <a:r>
              <a:rPr lang="en-US" sz="2400" dirty="0" smtClean="0"/>
              <a:t>Expectiminimax for Chance Games</a:t>
            </a:r>
          </a:p>
          <a:p>
            <a:r>
              <a:rPr lang="en-US" sz="2800" dirty="0" smtClean="0"/>
              <a:t>Many more</a:t>
            </a:r>
          </a:p>
          <a:p>
            <a:endParaRPr lang="en-IN" sz="28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15</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Brute-force or Uninformed Search</a:t>
            </a:r>
            <a:endParaRPr lang="en-IN" dirty="0">
              <a:solidFill>
                <a:srgbClr val="00B0F0"/>
              </a:solidFill>
            </a:endParaRPr>
          </a:p>
        </p:txBody>
      </p:sp>
      <p:sp>
        <p:nvSpPr>
          <p:cNvPr id="3" name="Content Placeholder 2"/>
          <p:cNvSpPr>
            <a:spLocks noGrp="1"/>
          </p:cNvSpPr>
          <p:nvPr>
            <p:ph idx="1"/>
          </p:nvPr>
        </p:nvSpPr>
        <p:spPr>
          <a:xfrm>
            <a:off x="1828800" y="1214422"/>
            <a:ext cx="7100918" cy="5191148"/>
          </a:xfrm>
        </p:spPr>
        <p:txBody>
          <a:bodyPr/>
          <a:lstStyle/>
          <a:p>
            <a:pPr>
              <a:buNone/>
            </a:pPr>
            <a:r>
              <a:rPr lang="en-US" dirty="0" smtClean="0"/>
              <a:t>	</a:t>
            </a:r>
          </a:p>
          <a:p>
            <a:pPr>
              <a:buNone/>
            </a:pPr>
            <a:r>
              <a:rPr lang="en-US" sz="2400" dirty="0" smtClean="0">
                <a:latin typeface="Arial" pitchFamily="34" charset="0"/>
                <a:cs typeface="Arial" pitchFamily="34" charset="0"/>
              </a:rPr>
              <a:t>	Given the graph of states in a 2-player game, this search uses basic BFS to search for the most optimal move at a given state.</a:t>
            </a: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a:t>
            </a:r>
            <a:r>
              <a:rPr lang="en-IN" sz="2400" dirty="0" smtClean="0">
                <a:latin typeface="Arial" pitchFamily="34" charset="0"/>
                <a:cs typeface="Arial" pitchFamily="34" charset="0"/>
              </a:rPr>
              <a:t>Chinook and Deep Blue are examples of </a:t>
            </a:r>
            <a:r>
              <a:rPr lang="en-IN" sz="2400" i="1" dirty="0" smtClean="0">
                <a:latin typeface="Arial" pitchFamily="34" charset="0"/>
                <a:cs typeface="Arial" pitchFamily="34" charset="0"/>
              </a:rPr>
              <a:t>search by brute force, </a:t>
            </a:r>
            <a:r>
              <a:rPr lang="en-IN" sz="2400" dirty="0" smtClean="0">
                <a:latin typeface="Arial" pitchFamily="34" charset="0"/>
                <a:cs typeface="Arial" pitchFamily="34" charset="0"/>
              </a:rPr>
              <a:t>the exploitation of search and knowledge on a heretofore-unprecedented scale. Each of them had a search engine that explored enormous sub trees and supported that search with extensive opening and closing books.</a:t>
            </a:r>
            <a:r>
              <a:rPr lang="en-IN" sz="2400" dirty="0" smtClean="0"/>
              <a:t> </a:t>
            </a:r>
          </a:p>
          <a:p>
            <a:pPr>
              <a:buNone/>
            </a:pPr>
            <a:r>
              <a:rPr lang="en-US" sz="3000" dirty="0" smtClean="0"/>
              <a:t>	</a:t>
            </a:r>
            <a:r>
              <a:rPr lang="en-US" sz="1400" i="1" dirty="0" smtClean="0">
                <a:solidFill>
                  <a:schemeClr val="tx2">
                    <a:lumMod val="65000"/>
                  </a:schemeClr>
                </a:solidFill>
              </a:rPr>
              <a:t>Courtesy : </a:t>
            </a:r>
            <a:r>
              <a:rPr lang="en-US" sz="1400" b="1" i="1" dirty="0" smtClean="0">
                <a:solidFill>
                  <a:schemeClr val="tx2">
                    <a:lumMod val="65000"/>
                  </a:schemeClr>
                </a:solidFill>
              </a:rPr>
              <a:t>Game Playing: The Next Moves</a:t>
            </a:r>
            <a:r>
              <a:rPr lang="en-US" sz="1400" i="1" dirty="0" smtClean="0">
                <a:solidFill>
                  <a:schemeClr val="tx2">
                    <a:lumMod val="65000"/>
                  </a:schemeClr>
                </a:solidFill>
              </a:rPr>
              <a:t> by Susan L. Epstein </a:t>
            </a:r>
            <a:endParaRPr lang="en-IN" sz="3000" i="1" dirty="0">
              <a:solidFill>
                <a:schemeClr val="tx2">
                  <a:lumMod val="65000"/>
                </a:schemeClr>
              </a:solidFill>
            </a:endParaRPr>
          </a:p>
        </p:txBody>
      </p:sp>
      <p:sp>
        <p:nvSpPr>
          <p:cNvPr id="6" name="Slide Number Placeholder 5"/>
          <p:cNvSpPr>
            <a:spLocks noGrp="1"/>
          </p:cNvSpPr>
          <p:nvPr>
            <p:ph type="sldNum" sz="quarter" idx="12"/>
          </p:nvPr>
        </p:nvSpPr>
        <p:spPr/>
        <p:txBody>
          <a:bodyPr/>
          <a:lstStyle/>
          <a:p>
            <a:fld id="{06643111-8E2A-46EA-A2A0-3A6549856DBB}" type="slidenum">
              <a:rPr lang="en-IN" smtClean="0"/>
              <a:pPr/>
              <a:t>16</a:t>
            </a:fld>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Minimax  algorithm</a:t>
            </a:r>
            <a:endParaRPr lang="en-IN" dirty="0">
              <a:solidFill>
                <a:srgbClr val="00B0F0"/>
              </a:solidFill>
            </a:endParaRPr>
          </a:p>
        </p:txBody>
      </p:sp>
      <p:sp>
        <p:nvSpPr>
          <p:cNvPr id="3" name="Content Placeholder 2"/>
          <p:cNvSpPr>
            <a:spLocks noGrp="1"/>
          </p:cNvSpPr>
          <p:nvPr>
            <p:ph sz="half" idx="1"/>
          </p:nvPr>
        </p:nvSpPr>
        <p:spPr/>
        <p:txBody>
          <a:bodyPr/>
          <a:lstStyle/>
          <a:p>
            <a:pPr>
              <a:buNone/>
            </a:pPr>
            <a:r>
              <a:rPr lang="en-IN" sz="1400" dirty="0" smtClean="0">
                <a:solidFill>
                  <a:schemeClr val="tx1"/>
                </a:solidFill>
                <a:latin typeface="+mn-lt"/>
                <a:ea typeface="+mn-ea"/>
                <a:cs typeface="+mn-cs"/>
              </a:rPr>
              <a:t>	</a:t>
            </a:r>
            <a:endParaRPr lang="en-IN" sz="1600" dirty="0"/>
          </a:p>
        </p:txBody>
      </p:sp>
      <p:sp>
        <p:nvSpPr>
          <p:cNvPr id="7" name="Content Placeholder 6"/>
          <p:cNvSpPr>
            <a:spLocks noGrp="1"/>
          </p:cNvSpPr>
          <p:nvPr>
            <p:ph sz="half" idx="2"/>
          </p:nvPr>
        </p:nvSpPr>
        <p:spPr>
          <a:xfrm>
            <a:off x="1428728" y="1214422"/>
            <a:ext cx="7215238" cy="4881578"/>
          </a:xfrm>
        </p:spPr>
        <p:txBody>
          <a:bodyPr/>
          <a:lstStyle/>
          <a:p>
            <a:pPr>
              <a:buNone/>
            </a:pPr>
            <a:r>
              <a:rPr lang="en-IN" sz="1400" dirty="0" smtClean="0">
                <a:solidFill>
                  <a:schemeClr val="tx1"/>
                </a:solidFill>
                <a:latin typeface="+mn-lt"/>
                <a:ea typeface="+mn-ea"/>
                <a:cs typeface="+mn-cs"/>
              </a:rPr>
              <a:t>	</a:t>
            </a:r>
            <a:r>
              <a:rPr lang="en-IN" sz="2000" dirty="0" smtClean="0">
                <a:solidFill>
                  <a:schemeClr val="tx1"/>
                </a:solidFill>
                <a:latin typeface="+mn-lt"/>
                <a:ea typeface="+mn-ea"/>
                <a:cs typeface="+mn-cs"/>
              </a:rPr>
              <a:t>Competitive environments, in which the agents’ goals are in conflict, give rise to </a:t>
            </a:r>
            <a:r>
              <a:rPr lang="en-IN" sz="2000" b="1" dirty="0" smtClean="0">
                <a:solidFill>
                  <a:srgbClr val="6699FF"/>
                </a:solidFill>
                <a:latin typeface="+mn-lt"/>
                <a:ea typeface="+mn-ea"/>
                <a:cs typeface="+mn-cs"/>
              </a:rPr>
              <a:t>adversarial search</a:t>
            </a:r>
            <a:r>
              <a:rPr lang="en-IN" sz="2000" b="1" dirty="0" smtClean="0">
                <a:solidFill>
                  <a:schemeClr val="accent6"/>
                </a:solidFill>
                <a:latin typeface="+mn-lt"/>
                <a:ea typeface="+mn-ea"/>
                <a:cs typeface="+mn-cs"/>
              </a:rPr>
              <a:t> </a:t>
            </a:r>
            <a:r>
              <a:rPr lang="en-IN" sz="2000" dirty="0" smtClean="0">
                <a:solidFill>
                  <a:schemeClr val="tx1"/>
                </a:solidFill>
                <a:latin typeface="+mn-lt"/>
                <a:ea typeface="+mn-ea"/>
                <a:cs typeface="+mn-cs"/>
              </a:rPr>
              <a:t>problems – alternatively known as games. </a:t>
            </a:r>
          </a:p>
          <a:p>
            <a:pPr>
              <a:buNone/>
            </a:pPr>
            <a:endParaRPr lang="en-IN" sz="2000" dirty="0" smtClean="0">
              <a:solidFill>
                <a:schemeClr val="tx1"/>
              </a:solidFill>
              <a:latin typeface="+mn-lt"/>
              <a:ea typeface="+mn-ea"/>
              <a:cs typeface="+mn-cs"/>
            </a:endParaRPr>
          </a:p>
          <a:p>
            <a:pPr>
              <a:buNone/>
            </a:pPr>
            <a:r>
              <a:rPr lang="en-IN" sz="2000" dirty="0" smtClean="0">
                <a:solidFill>
                  <a:schemeClr val="tx1"/>
                </a:solidFill>
                <a:latin typeface="+mn-lt"/>
                <a:ea typeface="+mn-ea"/>
                <a:cs typeface="+mn-cs"/>
              </a:rPr>
              <a:t>	The most prevalent adversarial search algorithm is </a:t>
            </a:r>
            <a:r>
              <a:rPr lang="en-IN" sz="2000" b="1" i="1" dirty="0" err="1" smtClean="0">
                <a:solidFill>
                  <a:srgbClr val="6699FF"/>
                </a:solidFill>
                <a:latin typeface="+mn-lt"/>
                <a:ea typeface="+mn-ea"/>
                <a:cs typeface="+mn-cs"/>
              </a:rPr>
              <a:t>minimax</a:t>
            </a:r>
            <a:r>
              <a:rPr lang="en-IN" sz="2000" b="1" i="1" dirty="0" smtClean="0">
                <a:solidFill>
                  <a:schemeClr val="accent6"/>
                </a:solidFill>
                <a:latin typeface="+mn-lt"/>
                <a:ea typeface="+mn-ea"/>
                <a:cs typeface="+mn-cs"/>
              </a:rPr>
              <a:t> </a:t>
            </a:r>
            <a:r>
              <a:rPr lang="en-IN" sz="2000" dirty="0" smtClean="0">
                <a:latin typeface="+mn-lt"/>
                <a:ea typeface="+mn-ea"/>
                <a:cs typeface="+mn-cs"/>
              </a:rPr>
              <a:t>(I</a:t>
            </a:r>
            <a:r>
              <a:rPr lang="de-DE" sz="2000" dirty="0" smtClean="0"/>
              <a:t>nvented by Von Neumann &amp; Morgenstern in </a:t>
            </a:r>
            <a:r>
              <a:rPr lang="en-IN" sz="2000" dirty="0" smtClean="0"/>
              <a:t>1944 as part of game theory)</a:t>
            </a:r>
            <a:r>
              <a:rPr lang="en-IN" sz="2000" dirty="0" smtClean="0">
                <a:solidFill>
                  <a:schemeClr val="tx1"/>
                </a:solidFill>
                <a:latin typeface="+mn-lt"/>
                <a:ea typeface="+mn-ea"/>
                <a:cs typeface="+mn-cs"/>
              </a:rPr>
              <a:t>.The idea behind minimax is that an AI player looks ahead to predict the outcome of the different possible moves available to them.</a:t>
            </a:r>
          </a:p>
          <a:p>
            <a:pPr>
              <a:buNone/>
            </a:pPr>
            <a:endParaRPr lang="en-IN" sz="2000" dirty="0" smtClean="0"/>
          </a:p>
          <a:p>
            <a:pPr>
              <a:buNone/>
            </a:pPr>
            <a:r>
              <a:rPr lang="en-IN" sz="2000" dirty="0" smtClean="0">
                <a:solidFill>
                  <a:schemeClr val="tx1"/>
                </a:solidFill>
                <a:latin typeface="+mn-lt"/>
                <a:ea typeface="+mn-ea"/>
                <a:cs typeface="+mn-cs"/>
              </a:rPr>
              <a:t> The player’s goal is to maximize payoff, while the opponent’s goal is to maximize their own payoff which amounts to minimizing the player’s payoff (</a:t>
            </a:r>
            <a:r>
              <a:rPr lang="en-IN" sz="2000" dirty="0" smtClean="0"/>
              <a:t>due to</a:t>
            </a:r>
            <a:r>
              <a:rPr lang="en-IN" sz="2000" dirty="0" smtClean="0">
                <a:solidFill>
                  <a:schemeClr val="tx1"/>
                </a:solidFill>
                <a:latin typeface="+mn-lt"/>
                <a:ea typeface="+mn-ea"/>
                <a:cs typeface="+mn-cs"/>
              </a:rPr>
              <a:t> the </a:t>
            </a:r>
            <a:r>
              <a:rPr lang="en-IN" sz="2000" i="1" dirty="0" smtClean="0">
                <a:solidFill>
                  <a:srgbClr val="6699FF"/>
                </a:solidFill>
                <a:latin typeface="+mn-lt"/>
                <a:ea typeface="+mn-ea"/>
                <a:cs typeface="+mn-cs"/>
              </a:rPr>
              <a:t>zerosum</a:t>
            </a:r>
            <a:r>
              <a:rPr lang="en-IN" sz="2000" dirty="0" smtClean="0">
                <a:solidFill>
                  <a:schemeClr val="tx1"/>
                </a:solidFill>
                <a:latin typeface="+mn-lt"/>
                <a:ea typeface="+mn-ea"/>
                <a:cs typeface="+mn-cs"/>
              </a:rPr>
              <a:t> nature of the game). </a:t>
            </a:r>
            <a:endParaRPr lang="en-IN" sz="20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17</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2A197-8FC7-4248-80F2-52FC0373E370}" type="datetime1">
              <a:rPr lang="en-IN" smtClean="0"/>
              <a:pPr/>
              <a:t>28-03-2010</a:t>
            </a:fld>
            <a:endParaRPr lang="en-IN" dirty="0"/>
          </a:p>
        </p:txBody>
      </p:sp>
      <p:sp>
        <p:nvSpPr>
          <p:cNvPr id="3" name="Footer Placeholder 2"/>
          <p:cNvSpPr>
            <a:spLocks noGrp="1"/>
          </p:cNvSpPr>
          <p:nvPr>
            <p:ph type="ftr" sz="quarter" idx="11"/>
          </p:nvPr>
        </p:nvSpPr>
        <p:spPr/>
        <p:txBody>
          <a:bodyPr/>
          <a:lstStyle/>
          <a:p>
            <a:r>
              <a:rPr lang="en-IN" smtClean="0"/>
              <a:t>IIT Bombay</a:t>
            </a:r>
            <a:endParaRPr lang="en-IN" dirty="0"/>
          </a:p>
        </p:txBody>
      </p:sp>
      <p:sp>
        <p:nvSpPr>
          <p:cNvPr id="4" name="Slide Number Placeholder 3"/>
          <p:cNvSpPr>
            <a:spLocks noGrp="1"/>
          </p:cNvSpPr>
          <p:nvPr>
            <p:ph type="sldNum" sz="quarter" idx="12"/>
          </p:nvPr>
        </p:nvSpPr>
        <p:spPr/>
        <p:txBody>
          <a:bodyPr/>
          <a:lstStyle/>
          <a:p>
            <a:fld id="{025610D5-DD20-4AE8-9B2A-3ABED9A55A75}" type="slidenum">
              <a:rPr lang="en-IN" smtClean="0"/>
              <a:pPr/>
              <a:t>18</a:t>
            </a:fld>
            <a:endParaRPr lang="en-IN" dirty="0"/>
          </a:p>
        </p:txBody>
      </p:sp>
      <p:pic>
        <p:nvPicPr>
          <p:cNvPr id="1026" name="Picture 2" descr="C:\Users\Abhinav\Downloads\minimax.jpg"/>
          <p:cNvPicPr>
            <a:picLocks noChangeAspect="1" noChangeArrowheads="1"/>
          </p:cNvPicPr>
          <p:nvPr/>
        </p:nvPicPr>
        <p:blipFill>
          <a:blip r:embed="rId2"/>
          <a:srcRect/>
          <a:stretch>
            <a:fillRect/>
          </a:stretch>
        </p:blipFill>
        <p:spPr bwMode="auto">
          <a:xfrm>
            <a:off x="857224" y="1928802"/>
            <a:ext cx="7778752" cy="28829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An example</a:t>
            </a:r>
            <a:endParaRPr lang="en-IN" dirty="0">
              <a:solidFill>
                <a:srgbClr val="00B0F0"/>
              </a:solidFill>
            </a:endParaRPr>
          </a:p>
        </p:txBody>
      </p:sp>
      <p:sp>
        <p:nvSpPr>
          <p:cNvPr id="6" name="Slide Number Placeholder 5"/>
          <p:cNvSpPr>
            <a:spLocks noGrp="1"/>
          </p:cNvSpPr>
          <p:nvPr>
            <p:ph type="sldNum" sz="quarter" idx="12"/>
          </p:nvPr>
        </p:nvSpPr>
        <p:spPr/>
        <p:txBody>
          <a:bodyPr/>
          <a:lstStyle/>
          <a:p>
            <a:fld id="{06643111-8E2A-46EA-A2A0-3A6549856DBB}" type="slidenum">
              <a:rPr lang="en-IN" smtClean="0"/>
              <a:pPr/>
              <a:t>19</a:t>
            </a:fld>
            <a:endParaRPr lang="en-IN" dirty="0"/>
          </a:p>
        </p:txBody>
      </p:sp>
      <p:pic>
        <p:nvPicPr>
          <p:cNvPr id="1026" name="Picture 2" descr="C:\Users\Abhinav\Downloads\Minmax\Minmax\minimax-illustration-5.jpg"/>
          <p:cNvPicPr>
            <a:picLocks noChangeAspect="1" noChangeArrowheads="1"/>
          </p:cNvPicPr>
          <p:nvPr/>
        </p:nvPicPr>
        <p:blipFill>
          <a:blip r:embed="rId2"/>
          <a:srcRect/>
          <a:stretch>
            <a:fillRect/>
          </a:stretch>
        </p:blipFill>
        <p:spPr bwMode="auto">
          <a:xfrm>
            <a:off x="1071538" y="2470160"/>
            <a:ext cx="6845300" cy="2387600"/>
          </a:xfrm>
          <a:prstGeom prst="rect">
            <a:avLst/>
          </a:prstGeom>
        </p:spPr>
        <p:style>
          <a:lnRef idx="3">
            <a:schemeClr val="lt1"/>
          </a:lnRef>
          <a:fillRef idx="1">
            <a:schemeClr val="accent6"/>
          </a:fillRef>
          <a:effectRef idx="1">
            <a:schemeClr val="accent6"/>
          </a:effectRef>
          <a:fontRef idx="minor">
            <a:schemeClr val="lt1"/>
          </a:fontRef>
        </p:style>
      </p:pic>
      <p:pic>
        <p:nvPicPr>
          <p:cNvPr id="1028" name="Picture 4" descr="C:\Users\Abhinav\Downloads\Minmax\Minmax\minimax-illustration-6.jpg"/>
          <p:cNvPicPr>
            <a:picLocks noChangeAspect="1" noChangeArrowheads="1"/>
          </p:cNvPicPr>
          <p:nvPr/>
        </p:nvPicPr>
        <p:blipFill>
          <a:blip r:embed="rId3"/>
          <a:srcRect/>
          <a:stretch>
            <a:fillRect/>
          </a:stretch>
        </p:blipFill>
        <p:spPr bwMode="auto">
          <a:xfrm>
            <a:off x="722338" y="2000240"/>
            <a:ext cx="7493000" cy="3975100"/>
          </a:xfrm>
          <a:prstGeom prst="rect">
            <a:avLst/>
          </a:prstGeom>
        </p:spPr>
        <p:style>
          <a:lnRef idx="3">
            <a:schemeClr val="lt1"/>
          </a:lnRef>
          <a:fillRef idx="1">
            <a:schemeClr val="accent6"/>
          </a:fillRef>
          <a:effectRef idx="1">
            <a:schemeClr val="accent6"/>
          </a:effectRef>
          <a:fontRef idx="minor">
            <a:schemeClr val="lt1"/>
          </a:fontRef>
        </p:style>
      </p:pic>
      <p:pic>
        <p:nvPicPr>
          <p:cNvPr id="1029" name="Picture 5" descr="C:\Users\Abhinav\Downloads\Minmax\Minmax\minimax-illustration-7.jpg"/>
          <p:cNvPicPr>
            <a:picLocks noChangeAspect="1" noChangeArrowheads="1"/>
          </p:cNvPicPr>
          <p:nvPr/>
        </p:nvPicPr>
        <p:blipFill>
          <a:blip r:embed="rId4"/>
          <a:srcRect/>
          <a:stretch>
            <a:fillRect/>
          </a:stretch>
        </p:blipFill>
        <p:spPr bwMode="auto">
          <a:xfrm>
            <a:off x="714348" y="1214422"/>
            <a:ext cx="7643866" cy="5080715"/>
          </a:xfrm>
          <a:prstGeom prst="rect">
            <a:avLst/>
          </a:prstGeom>
          <a:noFill/>
        </p:spPr>
      </p:pic>
      <p:pic>
        <p:nvPicPr>
          <p:cNvPr id="1030" name="Picture 6" descr="C:\Users\Abhinav\Downloads\Minmax\Minmax\minimax-illustration-8.jpg"/>
          <p:cNvPicPr>
            <a:picLocks noChangeAspect="1" noChangeArrowheads="1"/>
          </p:cNvPicPr>
          <p:nvPr/>
        </p:nvPicPr>
        <p:blipFill>
          <a:blip r:embed="rId5"/>
          <a:srcRect/>
          <a:stretch>
            <a:fillRect/>
          </a:stretch>
        </p:blipFill>
        <p:spPr bwMode="auto">
          <a:xfrm>
            <a:off x="714348" y="1214422"/>
            <a:ext cx="7643866" cy="5097478"/>
          </a:xfrm>
          <a:prstGeom prst="rect">
            <a:avLst/>
          </a:prstGeom>
          <a:noFill/>
        </p:spPr>
      </p:pic>
      <p:pic>
        <p:nvPicPr>
          <p:cNvPr id="1031" name="Picture 7" descr="C:\Users\Abhinav\Downloads\Minmax\Minmax\minimax-illustration-9.jpg"/>
          <p:cNvPicPr>
            <a:picLocks noChangeAspect="1" noChangeArrowheads="1"/>
          </p:cNvPicPr>
          <p:nvPr/>
        </p:nvPicPr>
        <p:blipFill>
          <a:blip r:embed="rId6"/>
          <a:srcRect/>
          <a:stretch>
            <a:fillRect/>
          </a:stretch>
        </p:blipFill>
        <p:spPr bwMode="auto">
          <a:xfrm>
            <a:off x="642910" y="1214422"/>
            <a:ext cx="7770840" cy="5097478"/>
          </a:xfrm>
          <a:prstGeom prst="rect">
            <a:avLst/>
          </a:prstGeom>
          <a:noFill/>
        </p:spPr>
      </p:pic>
      <p:pic>
        <p:nvPicPr>
          <p:cNvPr id="1032" name="Picture 8" descr="C:\Users\Abhinav\Downloads\Minmax\Minmax\minimax-illustration.jpg"/>
          <p:cNvPicPr>
            <a:picLocks noChangeAspect="1" noChangeArrowheads="1"/>
          </p:cNvPicPr>
          <p:nvPr/>
        </p:nvPicPr>
        <p:blipFill>
          <a:blip r:embed="rId7"/>
          <a:srcRect/>
          <a:stretch>
            <a:fillRect/>
          </a:stretch>
        </p:blipFill>
        <p:spPr bwMode="auto">
          <a:xfrm>
            <a:off x="642910" y="1214422"/>
            <a:ext cx="7770840" cy="5097478"/>
          </a:xfrm>
          <a:prstGeom prst="rect">
            <a:avLst/>
          </a:prstGeom>
          <a:noFill/>
        </p:spPr>
      </p:pic>
      <p:sp>
        <p:nvSpPr>
          <p:cNvPr id="14" name="TextBox 13"/>
          <p:cNvSpPr txBox="1"/>
          <p:nvPr/>
        </p:nvSpPr>
        <p:spPr>
          <a:xfrm>
            <a:off x="928662" y="6429396"/>
            <a:ext cx="4494885" cy="307777"/>
          </a:xfrm>
          <a:prstGeom prst="rect">
            <a:avLst/>
          </a:prstGeom>
          <a:noFill/>
        </p:spPr>
        <p:txBody>
          <a:bodyPr wrap="none" rtlCol="0">
            <a:spAutoFit/>
          </a:bodyPr>
          <a:lstStyle/>
          <a:p>
            <a:r>
              <a:rPr lang="en-US" sz="1400" dirty="0" smtClean="0">
                <a:solidFill>
                  <a:schemeClr val="tx2">
                    <a:lumMod val="50000"/>
                  </a:schemeClr>
                </a:solidFill>
              </a:rPr>
              <a:t>Courtesy : www.cogs.susx.ac.uk/courses/kr/lec05.html</a:t>
            </a:r>
            <a:endParaRPr lang="en-IN" sz="1400"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par>
                                <p:cTn id="13" presetID="3" presetClass="exit" presetSubtype="10" fill="hold" nodeType="withEffect">
                                  <p:stCondLst>
                                    <p:cond delay="0"/>
                                  </p:stCondLst>
                                  <p:childTnLst>
                                    <p:animEffect transition="out" filter="blinds(horizontal)">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blinds(horizontal)">
                                      <p:cBhvr>
                                        <p:cTn id="20" dur="500"/>
                                        <p:tgtEl>
                                          <p:spTgt spid="1029"/>
                                        </p:tgtEl>
                                      </p:cBhvr>
                                    </p:animEffect>
                                  </p:childTnLst>
                                </p:cTn>
                              </p:par>
                              <p:par>
                                <p:cTn id="21" presetID="3" presetClass="exit" presetSubtype="10" fill="hold" nodeType="withEffect">
                                  <p:stCondLst>
                                    <p:cond delay="0"/>
                                  </p:stCondLst>
                                  <p:childTnLst>
                                    <p:animEffect transition="out" filter="blinds(horizontal)">
                                      <p:cBhvr>
                                        <p:cTn id="22" dur="500"/>
                                        <p:tgtEl>
                                          <p:spTgt spid="1028"/>
                                        </p:tgtEl>
                                      </p:cBhvr>
                                    </p:animEffect>
                                    <p:set>
                                      <p:cBhvr>
                                        <p:cTn id="23" dur="1" fill="hold">
                                          <p:stCondLst>
                                            <p:cond delay="499"/>
                                          </p:stCondLst>
                                        </p:cTn>
                                        <p:tgtEl>
                                          <p:spTgt spid="10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blinds(horizontal)">
                                      <p:cBhvr>
                                        <p:cTn id="28" dur="500"/>
                                        <p:tgtEl>
                                          <p:spTgt spid="1030"/>
                                        </p:tgtEl>
                                      </p:cBhvr>
                                    </p:animEffect>
                                  </p:childTnLst>
                                </p:cTn>
                              </p:par>
                              <p:par>
                                <p:cTn id="29" presetID="3" presetClass="exit" presetSubtype="10" fill="hold" nodeType="withEffect">
                                  <p:stCondLst>
                                    <p:cond delay="0"/>
                                  </p:stCondLst>
                                  <p:childTnLst>
                                    <p:animEffect transition="out" filter="blinds(horizontal)">
                                      <p:cBhvr>
                                        <p:cTn id="30" dur="500"/>
                                        <p:tgtEl>
                                          <p:spTgt spid="1029"/>
                                        </p:tgtEl>
                                      </p:cBhvr>
                                    </p:animEffect>
                                    <p:set>
                                      <p:cBhvr>
                                        <p:cTn id="31" dur="1" fill="hold">
                                          <p:stCondLst>
                                            <p:cond delay="499"/>
                                          </p:stCondLst>
                                        </p:cTn>
                                        <p:tgtEl>
                                          <p:spTgt spid="102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31"/>
                                        </p:tgtEl>
                                        <p:attrNameLst>
                                          <p:attrName>style.visibility</p:attrName>
                                        </p:attrNameLst>
                                      </p:cBhvr>
                                      <p:to>
                                        <p:strVal val="visible"/>
                                      </p:to>
                                    </p:set>
                                    <p:animEffect transition="in" filter="blinds(horizontal)">
                                      <p:cBhvr>
                                        <p:cTn id="36" dur="500"/>
                                        <p:tgtEl>
                                          <p:spTgt spid="1031"/>
                                        </p:tgtEl>
                                      </p:cBhvr>
                                    </p:animEffect>
                                  </p:childTnLst>
                                </p:cTn>
                              </p:par>
                              <p:par>
                                <p:cTn id="37" presetID="3" presetClass="exit" presetSubtype="10" fill="hold" nodeType="withEffect">
                                  <p:stCondLst>
                                    <p:cond delay="0"/>
                                  </p:stCondLst>
                                  <p:childTnLst>
                                    <p:animEffect transition="out" filter="blinds(horizontal)">
                                      <p:cBhvr>
                                        <p:cTn id="38" dur="500"/>
                                        <p:tgtEl>
                                          <p:spTgt spid="1030"/>
                                        </p:tgtEl>
                                      </p:cBhvr>
                                    </p:animEffect>
                                    <p:set>
                                      <p:cBhvr>
                                        <p:cTn id="39" dur="1" fill="hold">
                                          <p:stCondLst>
                                            <p:cond delay="499"/>
                                          </p:stCondLst>
                                        </p:cTn>
                                        <p:tgtEl>
                                          <p:spTgt spid="103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032"/>
                                        </p:tgtEl>
                                        <p:attrNameLst>
                                          <p:attrName>style.visibility</p:attrName>
                                        </p:attrNameLst>
                                      </p:cBhvr>
                                      <p:to>
                                        <p:strVal val="visible"/>
                                      </p:to>
                                    </p:set>
                                    <p:animEffect transition="in" filter="blinds(horizontal)">
                                      <p:cBhvr>
                                        <p:cTn id="44" dur="500"/>
                                        <p:tgtEl>
                                          <p:spTgt spid="1032"/>
                                        </p:tgtEl>
                                      </p:cBhvr>
                                    </p:animEffect>
                                  </p:childTnLst>
                                </p:cTn>
                              </p:par>
                              <p:par>
                                <p:cTn id="45" presetID="3" presetClass="exit" presetSubtype="10" fill="hold" nodeType="withEffect">
                                  <p:stCondLst>
                                    <p:cond delay="0"/>
                                  </p:stCondLst>
                                  <p:childTnLst>
                                    <p:animEffect transition="out" filter="blinds(horizontal)">
                                      <p:cBhvr>
                                        <p:cTn id="46" dur="500"/>
                                        <p:tgtEl>
                                          <p:spTgt spid="1031"/>
                                        </p:tgtEl>
                                      </p:cBhvr>
                                    </p:animEffect>
                                    <p:set>
                                      <p:cBhvr>
                                        <p:cTn id="47" dur="1" fill="hold">
                                          <p:stCondLst>
                                            <p:cond delay="499"/>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726" y="0"/>
            <a:ext cx="8229600" cy="1143000"/>
          </a:xfrm>
        </p:spPr>
        <p:txBody>
          <a:bodyPr/>
          <a:lstStyle/>
          <a:p>
            <a:r>
              <a:rPr lang="en-US" sz="5200" dirty="0" smtClean="0">
                <a:solidFill>
                  <a:srgbClr val="00B0F0"/>
                </a:solidFill>
              </a:rPr>
              <a:t>Motivation</a:t>
            </a:r>
            <a:endParaRPr lang="en-IN" sz="5200" dirty="0">
              <a:solidFill>
                <a:srgbClr val="00B0F0"/>
              </a:solidFill>
            </a:endParaRPr>
          </a:p>
        </p:txBody>
      </p:sp>
      <p:sp>
        <p:nvSpPr>
          <p:cNvPr id="6" name="Slide Number Placeholder 5"/>
          <p:cNvSpPr>
            <a:spLocks noGrp="1"/>
          </p:cNvSpPr>
          <p:nvPr>
            <p:ph type="sldNum" sz="quarter" idx="12"/>
          </p:nvPr>
        </p:nvSpPr>
        <p:spPr/>
        <p:txBody>
          <a:bodyPr/>
          <a:lstStyle/>
          <a:p>
            <a:fld id="{06643111-8E2A-46EA-A2A0-3A6549856DBB}" type="slidenum">
              <a:rPr lang="en-IN" smtClean="0"/>
              <a:pPr/>
              <a:t>2</a:t>
            </a:fld>
            <a:endParaRPr lang="en-IN" dirty="0"/>
          </a:p>
        </p:txBody>
      </p:sp>
      <p:grpSp>
        <p:nvGrpSpPr>
          <p:cNvPr id="9" name="Group 8"/>
          <p:cNvGrpSpPr/>
          <p:nvPr/>
        </p:nvGrpSpPr>
        <p:grpSpPr>
          <a:xfrm>
            <a:off x="357158" y="1500174"/>
            <a:ext cx="2643206" cy="2428892"/>
            <a:chOff x="357158" y="1142984"/>
            <a:chExt cx="3071834" cy="2554262"/>
          </a:xfrm>
        </p:grpSpPr>
        <p:pic>
          <p:nvPicPr>
            <p:cNvPr id="1026" name="Picture 2" descr="C:\Users\Abhinav\Desktop\AI_Seminar\seminar\AFGHANISTAN_-_US_SoldiersInAfghanistan2.jpg"/>
            <p:cNvPicPr>
              <a:picLocks noChangeAspect="1" noChangeArrowheads="1"/>
            </p:cNvPicPr>
            <p:nvPr/>
          </p:nvPicPr>
          <p:blipFill>
            <a:blip r:embed="rId2"/>
            <a:srcRect/>
            <a:stretch>
              <a:fillRect/>
            </a:stretch>
          </p:blipFill>
          <p:spPr bwMode="auto">
            <a:xfrm>
              <a:off x="428596" y="1142984"/>
              <a:ext cx="2960471" cy="1971674"/>
            </a:xfrm>
            <a:prstGeom prst="rect">
              <a:avLst/>
            </a:prstGeom>
          </p:spPr>
          <p:style>
            <a:lnRef idx="3">
              <a:schemeClr val="lt1"/>
            </a:lnRef>
            <a:fillRef idx="1">
              <a:schemeClr val="accent6"/>
            </a:fillRef>
            <a:effectRef idx="1">
              <a:schemeClr val="accent6"/>
            </a:effectRef>
            <a:fontRef idx="minor">
              <a:schemeClr val="lt1"/>
            </a:fontRef>
          </p:style>
        </p:pic>
        <p:sp>
          <p:nvSpPr>
            <p:cNvPr id="8" name="TextBox 7"/>
            <p:cNvSpPr txBox="1"/>
            <p:nvPr/>
          </p:nvSpPr>
          <p:spPr>
            <a:xfrm>
              <a:off x="357158" y="3143248"/>
              <a:ext cx="3071834" cy="553998"/>
            </a:xfrm>
            <a:prstGeom prst="rect">
              <a:avLst/>
            </a:prstGeom>
            <a:noFill/>
          </p:spPr>
          <p:txBody>
            <a:bodyPr wrap="square" rtlCol="0">
              <a:spAutoFit/>
            </a:bodyPr>
            <a:lstStyle/>
            <a:p>
              <a:r>
                <a:rPr lang="en-US" dirty="0" smtClean="0"/>
                <a:t>Search for Osama</a:t>
              </a:r>
            </a:p>
            <a:p>
              <a:r>
                <a:rPr lang="en-US" sz="1100" dirty="0" smtClean="0"/>
                <a:t>Courtesy Asia News</a:t>
              </a:r>
              <a:endParaRPr lang="en-IN" sz="1100" dirty="0"/>
            </a:p>
          </p:txBody>
        </p:sp>
      </p:grpSp>
      <p:grpSp>
        <p:nvGrpSpPr>
          <p:cNvPr id="12" name="Group 11"/>
          <p:cNvGrpSpPr/>
          <p:nvPr/>
        </p:nvGrpSpPr>
        <p:grpSpPr>
          <a:xfrm>
            <a:off x="3286116" y="1500174"/>
            <a:ext cx="2857520" cy="2571768"/>
            <a:chOff x="5000628" y="1214422"/>
            <a:chExt cx="3786214" cy="2936723"/>
          </a:xfrm>
        </p:grpSpPr>
        <p:pic>
          <p:nvPicPr>
            <p:cNvPr id="1027" name="Picture 3" descr="C:\Users\Abhinav\Desktop\AI_Seminar\seminar\atlantis2.jpg"/>
            <p:cNvPicPr>
              <a:picLocks noChangeAspect="1" noChangeArrowheads="1"/>
            </p:cNvPicPr>
            <p:nvPr/>
          </p:nvPicPr>
          <p:blipFill>
            <a:blip r:embed="rId3"/>
            <a:srcRect/>
            <a:stretch>
              <a:fillRect/>
            </a:stretch>
          </p:blipFill>
          <p:spPr bwMode="auto">
            <a:xfrm>
              <a:off x="5072066" y="1214422"/>
              <a:ext cx="3643338" cy="2313520"/>
            </a:xfrm>
            <a:prstGeom prst="rect">
              <a:avLst/>
            </a:prstGeom>
          </p:spPr>
          <p:style>
            <a:lnRef idx="3">
              <a:schemeClr val="lt1"/>
            </a:lnRef>
            <a:fillRef idx="1">
              <a:schemeClr val="accent6"/>
            </a:fillRef>
            <a:effectRef idx="1">
              <a:schemeClr val="accent6"/>
            </a:effectRef>
            <a:fontRef idx="minor">
              <a:schemeClr val="lt1"/>
            </a:fontRef>
          </p:style>
        </p:pic>
        <p:sp>
          <p:nvSpPr>
            <p:cNvPr id="11" name="TextBox 10"/>
            <p:cNvSpPr txBox="1"/>
            <p:nvPr/>
          </p:nvSpPr>
          <p:spPr>
            <a:xfrm>
              <a:off x="5000628" y="3643314"/>
              <a:ext cx="3786214" cy="507831"/>
            </a:xfrm>
            <a:prstGeom prst="rect">
              <a:avLst/>
            </a:prstGeom>
            <a:noFill/>
          </p:spPr>
          <p:txBody>
            <a:bodyPr wrap="square" rtlCol="0">
              <a:spAutoFit/>
            </a:bodyPr>
            <a:lstStyle/>
            <a:p>
              <a:r>
                <a:rPr lang="en-US" dirty="0" smtClean="0"/>
                <a:t>The Atlantis City</a:t>
              </a:r>
            </a:p>
            <a:p>
              <a:r>
                <a:rPr lang="en-US" sz="900" dirty="0" smtClean="0"/>
                <a:t>http://whoyoucallingaskeptic.wordpress.com/2009/02/17/atlantis/</a:t>
              </a:r>
              <a:endParaRPr lang="en-US" sz="2400" dirty="0" smtClean="0"/>
            </a:p>
          </p:txBody>
        </p:sp>
      </p:grpSp>
      <p:grpSp>
        <p:nvGrpSpPr>
          <p:cNvPr id="15" name="Group 14"/>
          <p:cNvGrpSpPr/>
          <p:nvPr/>
        </p:nvGrpSpPr>
        <p:grpSpPr>
          <a:xfrm>
            <a:off x="285720" y="4407108"/>
            <a:ext cx="1714512" cy="2165164"/>
            <a:chOff x="500034" y="3786190"/>
            <a:chExt cx="2714644" cy="2668029"/>
          </a:xfrm>
        </p:grpSpPr>
        <p:pic>
          <p:nvPicPr>
            <p:cNvPr id="1028" name="Picture 4" descr="C:\Users\Abhinav\Desktop\AI_Seminar\seminar\hide_and_seek1.jpg"/>
            <p:cNvPicPr>
              <a:picLocks noChangeAspect="1" noChangeArrowheads="1"/>
            </p:cNvPicPr>
            <p:nvPr/>
          </p:nvPicPr>
          <p:blipFill>
            <a:blip r:embed="rId4"/>
            <a:srcRect/>
            <a:stretch>
              <a:fillRect/>
            </a:stretch>
          </p:blipFill>
          <p:spPr bwMode="auto">
            <a:xfrm>
              <a:off x="500034" y="3786190"/>
              <a:ext cx="2714644" cy="2232041"/>
            </a:xfrm>
            <a:prstGeom prst="rect">
              <a:avLst/>
            </a:prstGeom>
          </p:spPr>
          <p:style>
            <a:lnRef idx="3">
              <a:schemeClr val="lt1"/>
            </a:lnRef>
            <a:fillRef idx="1">
              <a:schemeClr val="accent6"/>
            </a:fillRef>
            <a:effectRef idx="1">
              <a:schemeClr val="accent6"/>
            </a:effectRef>
            <a:fontRef idx="minor">
              <a:schemeClr val="lt1"/>
            </a:fontRef>
          </p:style>
        </p:pic>
        <p:sp>
          <p:nvSpPr>
            <p:cNvPr id="14" name="TextBox 13"/>
            <p:cNvSpPr txBox="1"/>
            <p:nvPr/>
          </p:nvSpPr>
          <p:spPr>
            <a:xfrm>
              <a:off x="613144" y="6074960"/>
              <a:ext cx="2071701" cy="379259"/>
            </a:xfrm>
            <a:prstGeom prst="rect">
              <a:avLst/>
            </a:prstGeom>
            <a:noFill/>
          </p:spPr>
          <p:txBody>
            <a:bodyPr wrap="square" rtlCol="0">
              <a:spAutoFit/>
            </a:bodyPr>
            <a:lstStyle/>
            <a:p>
              <a:r>
                <a:rPr lang="en-US" sz="1400" dirty="0" smtClean="0"/>
                <a:t>Hide &amp; Seek</a:t>
              </a:r>
              <a:endParaRPr lang="en-IN" sz="1400" dirty="0"/>
            </a:p>
          </p:txBody>
        </p:sp>
      </p:grpSp>
      <p:grpSp>
        <p:nvGrpSpPr>
          <p:cNvPr id="18" name="Group 17"/>
          <p:cNvGrpSpPr/>
          <p:nvPr/>
        </p:nvGrpSpPr>
        <p:grpSpPr>
          <a:xfrm>
            <a:off x="6858016" y="526535"/>
            <a:ext cx="1785950" cy="3259655"/>
            <a:chOff x="3357554" y="1785926"/>
            <a:chExt cx="1785950" cy="4684345"/>
          </a:xfrm>
        </p:grpSpPr>
        <p:pic>
          <p:nvPicPr>
            <p:cNvPr id="1029" name="Picture 5" descr="C:\Users\Abhinav\Desktop\AI_Seminar\seminar\holygrail.jpg"/>
            <p:cNvPicPr>
              <a:picLocks noChangeAspect="1" noChangeArrowheads="1"/>
            </p:cNvPicPr>
            <p:nvPr/>
          </p:nvPicPr>
          <p:blipFill>
            <a:blip r:embed="rId5"/>
            <a:srcRect/>
            <a:stretch>
              <a:fillRect/>
            </a:stretch>
          </p:blipFill>
          <p:spPr bwMode="auto">
            <a:xfrm>
              <a:off x="3500430" y="1785926"/>
              <a:ext cx="1525410" cy="4130685"/>
            </a:xfrm>
            <a:prstGeom prst="rect">
              <a:avLst/>
            </a:prstGeom>
          </p:spPr>
          <p:style>
            <a:lnRef idx="3">
              <a:schemeClr val="lt1"/>
            </a:lnRef>
            <a:fillRef idx="1">
              <a:schemeClr val="accent6"/>
            </a:fillRef>
            <a:effectRef idx="1">
              <a:schemeClr val="accent6"/>
            </a:effectRef>
            <a:fontRef idx="minor">
              <a:schemeClr val="lt1"/>
            </a:fontRef>
          </p:style>
        </p:pic>
        <p:sp>
          <p:nvSpPr>
            <p:cNvPr id="17" name="TextBox 16"/>
            <p:cNvSpPr txBox="1"/>
            <p:nvPr/>
          </p:nvSpPr>
          <p:spPr>
            <a:xfrm>
              <a:off x="3357554" y="6072205"/>
              <a:ext cx="1785950" cy="398066"/>
            </a:xfrm>
            <a:prstGeom prst="rect">
              <a:avLst/>
            </a:prstGeom>
            <a:noFill/>
          </p:spPr>
          <p:txBody>
            <a:bodyPr wrap="square" rtlCol="0">
              <a:spAutoFit/>
            </a:bodyPr>
            <a:lstStyle/>
            <a:p>
              <a:r>
                <a:rPr lang="en-US" sz="1200" dirty="0" smtClean="0"/>
                <a:t>Search for Holy Grail</a:t>
              </a:r>
              <a:endParaRPr lang="en-IN" sz="1200" dirty="0"/>
            </a:p>
          </p:txBody>
        </p:sp>
      </p:grpSp>
      <p:grpSp>
        <p:nvGrpSpPr>
          <p:cNvPr id="21" name="Group 20"/>
          <p:cNvGrpSpPr/>
          <p:nvPr/>
        </p:nvGrpSpPr>
        <p:grpSpPr>
          <a:xfrm>
            <a:off x="2285984" y="4286256"/>
            <a:ext cx="2071702" cy="2500330"/>
            <a:chOff x="2500298" y="3929066"/>
            <a:chExt cx="2335558" cy="2655348"/>
          </a:xfrm>
        </p:grpSpPr>
        <p:pic>
          <p:nvPicPr>
            <p:cNvPr id="1030" name="Picture 6" descr="C:\Users\Abhinav\Desktop\AI_Seminar\seminar\search_engine_marketing.jpg"/>
            <p:cNvPicPr>
              <a:picLocks noChangeAspect="1" noChangeArrowheads="1"/>
            </p:cNvPicPr>
            <p:nvPr/>
          </p:nvPicPr>
          <p:blipFill>
            <a:blip r:embed="rId6"/>
            <a:srcRect/>
            <a:stretch>
              <a:fillRect/>
            </a:stretch>
          </p:blipFill>
          <p:spPr bwMode="auto">
            <a:xfrm>
              <a:off x="2500298" y="3929066"/>
              <a:ext cx="2335558" cy="2286016"/>
            </a:xfrm>
            <a:prstGeom prst="rect">
              <a:avLst/>
            </a:prstGeom>
          </p:spPr>
          <p:style>
            <a:lnRef idx="3">
              <a:schemeClr val="lt1"/>
            </a:lnRef>
            <a:fillRef idx="1">
              <a:schemeClr val="accent6"/>
            </a:fillRef>
            <a:effectRef idx="1">
              <a:schemeClr val="accent6"/>
            </a:effectRef>
            <a:fontRef idx="minor">
              <a:schemeClr val="lt1"/>
            </a:fontRef>
          </p:style>
        </p:pic>
        <p:sp>
          <p:nvSpPr>
            <p:cNvPr id="20" name="TextBox 19"/>
            <p:cNvSpPr txBox="1"/>
            <p:nvPr/>
          </p:nvSpPr>
          <p:spPr>
            <a:xfrm>
              <a:off x="2615807" y="6215082"/>
              <a:ext cx="1813317" cy="369332"/>
            </a:xfrm>
            <a:prstGeom prst="rect">
              <a:avLst/>
            </a:prstGeom>
            <a:noFill/>
          </p:spPr>
          <p:txBody>
            <a:bodyPr wrap="none" rtlCol="0">
              <a:spAutoFit/>
            </a:bodyPr>
            <a:lstStyle/>
            <a:p>
              <a:r>
                <a:rPr lang="en-US" dirty="0" smtClean="0"/>
                <a:t>Search Engines</a:t>
              </a:r>
              <a:endParaRPr lang="en-IN" dirty="0"/>
            </a:p>
          </p:txBody>
        </p:sp>
      </p:grpSp>
      <p:grpSp>
        <p:nvGrpSpPr>
          <p:cNvPr id="24" name="Group 23"/>
          <p:cNvGrpSpPr/>
          <p:nvPr/>
        </p:nvGrpSpPr>
        <p:grpSpPr>
          <a:xfrm>
            <a:off x="4500562" y="4357694"/>
            <a:ext cx="2000264" cy="1785950"/>
            <a:chOff x="4929191" y="4143380"/>
            <a:chExt cx="2000264" cy="1785950"/>
          </a:xfrm>
        </p:grpSpPr>
        <p:pic>
          <p:nvPicPr>
            <p:cNvPr id="1031" name="Picture 7" descr="C:\Users\Abhinav\Desktop\AI_Seminar\seminar\480.jpg"/>
            <p:cNvPicPr>
              <a:picLocks noChangeAspect="1" noChangeArrowheads="1"/>
            </p:cNvPicPr>
            <p:nvPr/>
          </p:nvPicPr>
          <p:blipFill>
            <a:blip r:embed="rId7"/>
            <a:srcRect/>
            <a:stretch>
              <a:fillRect/>
            </a:stretch>
          </p:blipFill>
          <p:spPr bwMode="auto">
            <a:xfrm>
              <a:off x="5000628" y="4143380"/>
              <a:ext cx="1897572" cy="1428760"/>
            </a:xfrm>
            <a:prstGeom prst="rect">
              <a:avLst/>
            </a:prstGeom>
          </p:spPr>
          <p:style>
            <a:lnRef idx="3">
              <a:schemeClr val="lt1"/>
            </a:lnRef>
            <a:fillRef idx="1">
              <a:schemeClr val="accent6"/>
            </a:fillRef>
            <a:effectRef idx="1">
              <a:schemeClr val="accent6"/>
            </a:effectRef>
            <a:fontRef idx="minor">
              <a:schemeClr val="lt1"/>
            </a:fontRef>
          </p:style>
        </p:pic>
        <p:sp>
          <p:nvSpPr>
            <p:cNvPr id="23" name="TextBox 22"/>
            <p:cNvSpPr txBox="1"/>
            <p:nvPr/>
          </p:nvSpPr>
          <p:spPr>
            <a:xfrm>
              <a:off x="4929191" y="5621553"/>
              <a:ext cx="2000264" cy="307777"/>
            </a:xfrm>
            <a:prstGeom prst="rect">
              <a:avLst/>
            </a:prstGeom>
            <a:noFill/>
          </p:spPr>
          <p:txBody>
            <a:bodyPr wrap="square" rtlCol="0">
              <a:spAutoFit/>
            </a:bodyPr>
            <a:lstStyle/>
            <a:p>
              <a:r>
                <a:rPr lang="en-US" sz="1400" dirty="0" smtClean="0"/>
                <a:t>Search for AIDS cure</a:t>
              </a:r>
            </a:p>
          </p:txBody>
        </p:sp>
      </p:grpSp>
      <p:sp>
        <p:nvSpPr>
          <p:cNvPr id="1033" name="AutoShape 9" descr="https://mail.google.com/mail/?ui=2&amp;ik=5f211a2baf&amp;view=att&amp;th=1277c305286607e3&amp;attid=0.1&amp;disp=inline&amp;realattid=f_g70kpjkq0&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035" name="AutoShape 11" descr="https://mail.google.com/mail/?ui=2&amp;ik=5f211a2baf&amp;view=att&amp;th=1277c305286607e3&amp;attid=0.1&amp;disp=inline&amp;realattid=f_g70kpjkq0&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037" name="AutoShape 13" descr="https://mail.google.com/mail/?ui=2&amp;ik=5f211a2baf&amp;view=att&amp;th=1277c305286607e3&amp;attid=0.1&amp;disp=inline&amp;realattid=f_g70kpjkq0&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grpSp>
        <p:nvGrpSpPr>
          <p:cNvPr id="30" name="Group 29"/>
          <p:cNvGrpSpPr/>
          <p:nvPr/>
        </p:nvGrpSpPr>
        <p:grpSpPr>
          <a:xfrm>
            <a:off x="6572264" y="3868498"/>
            <a:ext cx="2417858" cy="2918088"/>
            <a:chOff x="6572264" y="3786190"/>
            <a:chExt cx="2417858" cy="2918088"/>
          </a:xfrm>
        </p:grpSpPr>
        <p:pic>
          <p:nvPicPr>
            <p:cNvPr id="1038" name="Picture 14" descr="C:\Users\Abhinav\Desktop\071011213855-large.jpg"/>
            <p:cNvPicPr>
              <a:picLocks noChangeAspect="1" noChangeArrowheads="1"/>
            </p:cNvPicPr>
            <p:nvPr/>
          </p:nvPicPr>
          <p:blipFill>
            <a:blip r:embed="rId8"/>
            <a:srcRect/>
            <a:stretch>
              <a:fillRect/>
            </a:stretch>
          </p:blipFill>
          <p:spPr bwMode="auto">
            <a:xfrm>
              <a:off x="6643702" y="3786190"/>
              <a:ext cx="2211327" cy="1928826"/>
            </a:xfrm>
            <a:prstGeom prst="rect">
              <a:avLst/>
            </a:prstGeom>
          </p:spPr>
          <p:style>
            <a:lnRef idx="3">
              <a:schemeClr val="lt1"/>
            </a:lnRef>
            <a:fillRef idx="1">
              <a:schemeClr val="accent6"/>
            </a:fillRef>
            <a:effectRef idx="1">
              <a:schemeClr val="accent6"/>
            </a:effectRef>
            <a:fontRef idx="minor">
              <a:schemeClr val="lt1"/>
            </a:fontRef>
          </p:style>
        </p:pic>
        <p:sp>
          <p:nvSpPr>
            <p:cNvPr id="29" name="TextBox 28"/>
            <p:cNvSpPr txBox="1"/>
            <p:nvPr/>
          </p:nvSpPr>
          <p:spPr>
            <a:xfrm>
              <a:off x="6572264" y="5857892"/>
              <a:ext cx="2417858" cy="846386"/>
            </a:xfrm>
            <a:prstGeom prst="rect">
              <a:avLst/>
            </a:prstGeom>
            <a:noFill/>
          </p:spPr>
          <p:txBody>
            <a:bodyPr wrap="square" rtlCol="0">
              <a:spAutoFit/>
            </a:bodyPr>
            <a:lstStyle/>
            <a:p>
              <a:pPr algn="ctr"/>
              <a:r>
                <a:rPr lang="en-US" sz="1400" dirty="0" smtClean="0"/>
                <a:t>Search for extra-terrestrial intelligence</a:t>
              </a:r>
              <a:endParaRPr lang="en-IN" sz="1400" dirty="0" smtClean="0"/>
            </a:p>
            <a:p>
              <a:r>
                <a:rPr lang="en-IN" sz="1200" dirty="0" smtClean="0"/>
                <a:t>The Allen Telescope Array. </a:t>
              </a:r>
            </a:p>
            <a:p>
              <a:r>
                <a:rPr lang="en-IN" sz="900" dirty="0" smtClean="0"/>
                <a:t>(Credit: Image courtesy of SETI Institute)</a:t>
              </a:r>
              <a:endParaRPr lang="en-IN" sz="9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00B0F0"/>
                </a:solidFill>
              </a:rPr>
              <a:t>Properties of Minimax</a:t>
            </a:r>
            <a:endParaRPr lang="en-IN" dirty="0">
              <a:solidFill>
                <a:srgbClr val="00B0F0"/>
              </a:solidFill>
            </a:endParaRPr>
          </a:p>
        </p:txBody>
      </p:sp>
      <p:sp>
        <p:nvSpPr>
          <p:cNvPr id="9" name="Content Placeholder 8"/>
          <p:cNvSpPr>
            <a:spLocks noGrp="1"/>
          </p:cNvSpPr>
          <p:nvPr>
            <p:ph idx="1"/>
          </p:nvPr>
        </p:nvSpPr>
        <p:spPr/>
        <p:txBody>
          <a:bodyPr/>
          <a:lstStyle/>
          <a:p>
            <a:pPr>
              <a:buNone/>
            </a:pPr>
            <a:r>
              <a:rPr lang="en-US" sz="2400" b="1" i="1" dirty="0" smtClean="0">
                <a:solidFill>
                  <a:srgbClr val="6699FF"/>
                </a:solidFill>
              </a:rPr>
              <a:t>b</a:t>
            </a:r>
            <a:r>
              <a:rPr lang="en-US" sz="2400" i="1" dirty="0" smtClean="0"/>
              <a:t> – </a:t>
            </a:r>
            <a:r>
              <a:rPr lang="en-US" sz="2400" i="1" dirty="0"/>
              <a:t>b</a:t>
            </a:r>
            <a:r>
              <a:rPr lang="en-US" sz="2400" i="1" dirty="0" smtClean="0"/>
              <a:t>ranching factor or legal moves at a point</a:t>
            </a:r>
          </a:p>
          <a:p>
            <a:pPr>
              <a:buNone/>
            </a:pPr>
            <a:r>
              <a:rPr lang="en-US" sz="2400" b="1" i="1" dirty="0">
                <a:solidFill>
                  <a:srgbClr val="6699FF"/>
                </a:solidFill>
              </a:rPr>
              <a:t>m</a:t>
            </a:r>
            <a:r>
              <a:rPr lang="en-US" sz="2400" i="1" dirty="0" smtClean="0"/>
              <a:t> – maximum depth of the tree</a:t>
            </a:r>
            <a:endParaRPr lang="en-IN" sz="2400" i="1" dirty="0"/>
          </a:p>
          <a:p>
            <a:r>
              <a:rPr lang="en-IN" sz="2400" b="1" dirty="0" smtClean="0">
                <a:solidFill>
                  <a:schemeClr val="tx1"/>
                </a:solidFill>
                <a:latin typeface="+mn-lt"/>
                <a:ea typeface="+mn-ea"/>
                <a:cs typeface="+mn-cs"/>
              </a:rPr>
              <a:t>Complete</a:t>
            </a:r>
            <a:r>
              <a:rPr lang="en-IN" sz="2400" dirty="0">
                <a:solidFill>
                  <a:schemeClr val="tx1"/>
                </a:solidFill>
                <a:latin typeface="+mn-lt"/>
                <a:ea typeface="+mn-ea"/>
                <a:cs typeface="+mn-cs"/>
              </a:rPr>
              <a:t>: Yes, if tree is finite (chess has </a:t>
            </a:r>
            <a:r>
              <a:rPr lang="en-IN" sz="2400" dirty="0" smtClean="0">
                <a:solidFill>
                  <a:schemeClr val="tx1"/>
                </a:solidFill>
                <a:latin typeface="+mn-lt"/>
                <a:ea typeface="+mn-ea"/>
                <a:cs typeface="+mn-cs"/>
              </a:rPr>
              <a:t>specific rules for </a:t>
            </a:r>
            <a:r>
              <a:rPr lang="en-IN" sz="2400" dirty="0">
                <a:solidFill>
                  <a:schemeClr val="tx1"/>
                </a:solidFill>
                <a:latin typeface="+mn-lt"/>
                <a:ea typeface="+mn-ea"/>
                <a:cs typeface="+mn-cs"/>
              </a:rPr>
              <a:t>this)</a:t>
            </a:r>
          </a:p>
          <a:p>
            <a:r>
              <a:rPr lang="en-IN" sz="2400" b="1" dirty="0">
                <a:solidFill>
                  <a:schemeClr val="tx1"/>
                </a:solidFill>
                <a:latin typeface="+mn-lt"/>
                <a:ea typeface="+mn-ea"/>
                <a:cs typeface="+mn-cs"/>
              </a:rPr>
              <a:t>Optimal</a:t>
            </a:r>
            <a:r>
              <a:rPr lang="en-IN" sz="2400" dirty="0">
                <a:solidFill>
                  <a:schemeClr val="tx1"/>
                </a:solidFill>
                <a:latin typeface="+mn-lt"/>
                <a:ea typeface="+mn-ea"/>
                <a:cs typeface="+mn-cs"/>
              </a:rPr>
              <a:t>: Yes, against an optimal </a:t>
            </a:r>
            <a:r>
              <a:rPr lang="en-IN" sz="2400" dirty="0" smtClean="0">
                <a:solidFill>
                  <a:schemeClr val="tx1"/>
                </a:solidFill>
                <a:latin typeface="+mn-lt"/>
                <a:ea typeface="+mn-ea"/>
                <a:cs typeface="+mn-cs"/>
              </a:rPr>
              <a:t>opponent. Otherwise??</a:t>
            </a:r>
            <a:endParaRPr lang="en-IN" sz="2400" dirty="0">
              <a:solidFill>
                <a:schemeClr val="tx1"/>
              </a:solidFill>
              <a:latin typeface="+mn-lt"/>
              <a:ea typeface="+mn-ea"/>
              <a:cs typeface="+mn-cs"/>
            </a:endParaRPr>
          </a:p>
          <a:p>
            <a:r>
              <a:rPr lang="en-IN" sz="2400" b="1" dirty="0">
                <a:solidFill>
                  <a:schemeClr val="tx1"/>
                </a:solidFill>
                <a:latin typeface="+mn-lt"/>
                <a:ea typeface="+mn-ea"/>
                <a:cs typeface="+mn-cs"/>
              </a:rPr>
              <a:t>Time complexity</a:t>
            </a:r>
            <a:r>
              <a:rPr lang="en-IN" sz="2400" dirty="0">
                <a:solidFill>
                  <a:schemeClr val="tx1"/>
                </a:solidFill>
                <a:latin typeface="+mn-lt"/>
                <a:ea typeface="+mn-ea"/>
                <a:cs typeface="+mn-cs"/>
              </a:rPr>
              <a:t>: </a:t>
            </a:r>
            <a:r>
              <a:rPr lang="en-IN" sz="2400" b="1" dirty="0" smtClean="0">
                <a:solidFill>
                  <a:srgbClr val="6699FF"/>
                </a:solidFill>
                <a:latin typeface="+mn-lt"/>
                <a:ea typeface="+mn-ea"/>
                <a:cs typeface="+mn-cs"/>
              </a:rPr>
              <a:t>O(b</a:t>
            </a:r>
            <a:r>
              <a:rPr lang="en-IN" sz="2400" b="1" baseline="30000" dirty="0" smtClean="0">
                <a:solidFill>
                  <a:srgbClr val="6699FF"/>
                </a:solidFill>
                <a:latin typeface="+mn-lt"/>
                <a:ea typeface="+mn-ea"/>
                <a:cs typeface="+mn-cs"/>
              </a:rPr>
              <a:t>m</a:t>
            </a:r>
            <a:r>
              <a:rPr lang="en-IN" sz="2400" b="1" dirty="0" smtClean="0">
                <a:solidFill>
                  <a:srgbClr val="6699FF"/>
                </a:solidFill>
                <a:latin typeface="+mn-lt"/>
                <a:ea typeface="+mn-ea"/>
                <a:cs typeface="+mn-cs"/>
              </a:rPr>
              <a:t>)</a:t>
            </a:r>
            <a:endParaRPr lang="en-IN" sz="2400" b="1" dirty="0">
              <a:solidFill>
                <a:srgbClr val="6699FF"/>
              </a:solidFill>
              <a:latin typeface="+mn-lt"/>
              <a:ea typeface="+mn-ea"/>
              <a:cs typeface="+mn-cs"/>
            </a:endParaRPr>
          </a:p>
          <a:p>
            <a:r>
              <a:rPr lang="en-IN" sz="2400" b="1" dirty="0">
                <a:solidFill>
                  <a:schemeClr val="tx1"/>
                </a:solidFill>
                <a:latin typeface="+mn-lt"/>
                <a:ea typeface="+mn-ea"/>
                <a:cs typeface="+mn-cs"/>
              </a:rPr>
              <a:t>Space complexity</a:t>
            </a:r>
            <a:r>
              <a:rPr lang="en-IN" sz="2400" dirty="0">
                <a:solidFill>
                  <a:schemeClr val="tx1"/>
                </a:solidFill>
                <a:latin typeface="+mn-lt"/>
                <a:ea typeface="+mn-ea"/>
                <a:cs typeface="+mn-cs"/>
              </a:rPr>
              <a:t>: </a:t>
            </a:r>
            <a:r>
              <a:rPr lang="en-IN" sz="2400" b="1" spc="50" dirty="0">
                <a:solidFill>
                  <a:srgbClr val="6699FF"/>
                </a:solidFill>
                <a:latin typeface="+mn-lt"/>
                <a:ea typeface="+mn-ea"/>
                <a:cs typeface="+mn-cs"/>
              </a:rPr>
              <a:t>O(bm)</a:t>
            </a:r>
            <a:r>
              <a:rPr lang="en-IN" sz="2400" dirty="0">
                <a:solidFill>
                  <a:schemeClr val="tx1"/>
                </a:solidFill>
                <a:latin typeface="+mn-lt"/>
                <a:ea typeface="+mn-ea"/>
                <a:cs typeface="+mn-cs"/>
              </a:rPr>
              <a:t> (depth-first exploration)</a:t>
            </a:r>
          </a:p>
          <a:p>
            <a:pPr>
              <a:buNone/>
            </a:pPr>
            <a:r>
              <a:rPr lang="en-IN" sz="2400" dirty="0" smtClean="0">
                <a:solidFill>
                  <a:schemeClr val="tx1"/>
                </a:solidFill>
                <a:latin typeface="+mn-lt"/>
                <a:ea typeface="+mn-ea"/>
                <a:cs typeface="+mn-cs"/>
              </a:rPr>
              <a:t>For </a:t>
            </a:r>
            <a:r>
              <a:rPr lang="en-IN" sz="2400" dirty="0">
                <a:solidFill>
                  <a:schemeClr val="tx1"/>
                </a:solidFill>
                <a:latin typeface="+mn-lt"/>
                <a:ea typeface="+mn-ea"/>
                <a:cs typeface="+mn-cs"/>
              </a:rPr>
              <a:t>chess, b </a:t>
            </a:r>
            <a:r>
              <a:rPr lang="en-IN" sz="2400" dirty="0" smtClean="0">
                <a:solidFill>
                  <a:schemeClr val="tx1"/>
                </a:solidFill>
                <a:latin typeface="+mn-lt"/>
                <a:ea typeface="+mn-ea"/>
                <a:cs typeface="+mn-cs"/>
              </a:rPr>
              <a:t>~ 35</a:t>
            </a:r>
            <a:r>
              <a:rPr lang="en-IN" sz="2400" dirty="0">
                <a:solidFill>
                  <a:schemeClr val="tx1"/>
                </a:solidFill>
                <a:latin typeface="+mn-lt"/>
                <a:ea typeface="+mn-ea"/>
                <a:cs typeface="+mn-cs"/>
              </a:rPr>
              <a:t>, m </a:t>
            </a:r>
            <a:r>
              <a:rPr lang="en-IN" sz="2400" dirty="0" smtClean="0">
                <a:solidFill>
                  <a:schemeClr val="tx1"/>
                </a:solidFill>
                <a:latin typeface="+mn-lt"/>
                <a:ea typeface="+mn-ea"/>
                <a:cs typeface="+mn-cs"/>
              </a:rPr>
              <a:t>~ 100 </a:t>
            </a:r>
            <a:r>
              <a:rPr lang="en-IN" sz="2400" dirty="0">
                <a:solidFill>
                  <a:schemeClr val="tx1"/>
                </a:solidFill>
                <a:latin typeface="+mn-lt"/>
                <a:ea typeface="+mn-ea"/>
                <a:cs typeface="+mn-cs"/>
              </a:rPr>
              <a:t>for “reasonable” </a:t>
            </a:r>
            <a:r>
              <a:rPr lang="en-IN" sz="2400" dirty="0" smtClean="0">
                <a:solidFill>
                  <a:schemeClr val="tx1"/>
                </a:solidFill>
                <a:latin typeface="+mn-lt"/>
                <a:ea typeface="+mn-ea"/>
                <a:cs typeface="+mn-cs"/>
              </a:rPr>
              <a:t>games =&gt; exact </a:t>
            </a:r>
            <a:r>
              <a:rPr lang="en-IN" sz="2400" dirty="0">
                <a:solidFill>
                  <a:schemeClr val="tx1"/>
                </a:solidFill>
                <a:latin typeface="+mn-lt"/>
                <a:ea typeface="+mn-ea"/>
                <a:cs typeface="+mn-cs"/>
              </a:rPr>
              <a:t>solution completely infeasible</a:t>
            </a:r>
            <a:endParaRPr lang="en-IN" sz="2400" dirty="0"/>
          </a:p>
        </p:txBody>
      </p:sp>
      <p:sp>
        <p:nvSpPr>
          <p:cNvPr id="4" name="Slide Number Placeholder 3"/>
          <p:cNvSpPr>
            <a:spLocks noGrp="1"/>
          </p:cNvSpPr>
          <p:nvPr>
            <p:ph type="sldNum" sz="quarter" idx="12"/>
          </p:nvPr>
        </p:nvSpPr>
        <p:spPr/>
        <p:txBody>
          <a:bodyPr/>
          <a:lstStyle/>
          <a:p>
            <a:fld id="{025610D5-DD20-4AE8-9B2A-3ABED9A55A75}" type="slidenum">
              <a:rPr lang="en-IN" smtClean="0"/>
              <a:pPr/>
              <a:t>20</a:t>
            </a:fld>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Alpha-Beta Pruning</a:t>
            </a:r>
            <a:endParaRPr lang="en-IN" dirty="0">
              <a:solidFill>
                <a:srgbClr val="00B0F0"/>
              </a:solidFill>
            </a:endParaRPr>
          </a:p>
        </p:txBody>
      </p:sp>
      <p:sp>
        <p:nvSpPr>
          <p:cNvPr id="6" name="Slide Number Placeholder 5"/>
          <p:cNvSpPr>
            <a:spLocks noGrp="1"/>
          </p:cNvSpPr>
          <p:nvPr>
            <p:ph type="sldNum" sz="quarter" idx="12"/>
          </p:nvPr>
        </p:nvSpPr>
        <p:spPr/>
        <p:txBody>
          <a:bodyPr/>
          <a:lstStyle/>
          <a:p>
            <a:fld id="{06643111-8E2A-46EA-A2A0-3A6549856DBB}" type="slidenum">
              <a:rPr lang="en-IN" smtClean="0"/>
              <a:pPr/>
              <a:t>21</a:t>
            </a:fld>
            <a:endParaRPr lang="en-IN" dirty="0"/>
          </a:p>
        </p:txBody>
      </p:sp>
      <p:pic>
        <p:nvPicPr>
          <p:cNvPr id="14337" name="Picture 1" descr="C:\Users\Abhinav\Desktop\AI_Seminar\seminar\pics\pic1.jpg"/>
          <p:cNvPicPr>
            <a:picLocks noChangeAspect="1" noChangeArrowheads="1"/>
          </p:cNvPicPr>
          <p:nvPr/>
        </p:nvPicPr>
        <p:blipFill>
          <a:blip r:embed="rId2"/>
          <a:srcRect/>
          <a:stretch>
            <a:fillRect/>
          </a:stretch>
        </p:blipFill>
        <p:spPr bwMode="auto">
          <a:xfrm>
            <a:off x="254000" y="1397000"/>
            <a:ext cx="8636000" cy="4064000"/>
          </a:xfrm>
          <a:prstGeom prst="rect">
            <a:avLst/>
          </a:prstGeom>
          <a:noFill/>
        </p:spPr>
      </p:pic>
      <p:pic>
        <p:nvPicPr>
          <p:cNvPr id="14338" name="Picture 2" descr="C:\Users\Abhinav\Desktop\AI_Seminar\seminar\pics\pic2.jpg"/>
          <p:cNvPicPr>
            <a:picLocks noChangeAspect="1" noChangeArrowheads="1"/>
          </p:cNvPicPr>
          <p:nvPr/>
        </p:nvPicPr>
        <p:blipFill>
          <a:blip r:embed="rId3"/>
          <a:srcRect/>
          <a:stretch>
            <a:fillRect/>
          </a:stretch>
        </p:blipFill>
        <p:spPr bwMode="auto">
          <a:xfrm>
            <a:off x="228600" y="1371600"/>
            <a:ext cx="8686800" cy="4114800"/>
          </a:xfrm>
          <a:prstGeom prst="rect">
            <a:avLst/>
          </a:prstGeom>
          <a:noFill/>
        </p:spPr>
      </p:pic>
      <p:pic>
        <p:nvPicPr>
          <p:cNvPr id="14339" name="Picture 3" descr="C:\Users\Abhinav\Desktop\AI_Seminar\seminar\pics\pic3.jpg"/>
          <p:cNvPicPr>
            <a:picLocks noChangeAspect="1" noChangeArrowheads="1"/>
          </p:cNvPicPr>
          <p:nvPr/>
        </p:nvPicPr>
        <p:blipFill>
          <a:blip r:embed="rId4"/>
          <a:srcRect/>
          <a:stretch>
            <a:fillRect/>
          </a:stretch>
        </p:blipFill>
        <p:spPr bwMode="auto">
          <a:xfrm>
            <a:off x="228600" y="1371600"/>
            <a:ext cx="8686800" cy="4114800"/>
          </a:xfrm>
          <a:prstGeom prst="rect">
            <a:avLst/>
          </a:prstGeom>
          <a:noFill/>
        </p:spPr>
      </p:pic>
      <p:pic>
        <p:nvPicPr>
          <p:cNvPr id="14340" name="Picture 4" descr="C:\Users\Abhinav\Desktop\AI_Seminar\seminar\pics\pic4.jpg"/>
          <p:cNvPicPr>
            <a:picLocks noChangeAspect="1" noChangeArrowheads="1"/>
          </p:cNvPicPr>
          <p:nvPr/>
        </p:nvPicPr>
        <p:blipFill>
          <a:blip r:embed="rId5"/>
          <a:srcRect/>
          <a:stretch>
            <a:fillRect/>
          </a:stretch>
        </p:blipFill>
        <p:spPr bwMode="auto">
          <a:xfrm>
            <a:off x="228600" y="1384300"/>
            <a:ext cx="8686800" cy="4089400"/>
          </a:xfrm>
          <a:prstGeom prst="rect">
            <a:avLst/>
          </a:prstGeom>
          <a:noFill/>
        </p:spPr>
      </p:pic>
      <p:pic>
        <p:nvPicPr>
          <p:cNvPr id="14341" name="Picture 5" descr="C:\Users\Abhinav\Desktop\AI_Seminar\seminar\pics\pic5.jpg"/>
          <p:cNvPicPr>
            <a:picLocks noChangeAspect="1" noChangeArrowheads="1"/>
          </p:cNvPicPr>
          <p:nvPr/>
        </p:nvPicPr>
        <p:blipFill>
          <a:blip r:embed="rId6"/>
          <a:srcRect/>
          <a:stretch>
            <a:fillRect/>
          </a:stretch>
        </p:blipFill>
        <p:spPr bwMode="auto">
          <a:xfrm>
            <a:off x="228600" y="1371600"/>
            <a:ext cx="86868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500"/>
                                        <p:tgtEl>
                                          <p:spTgt spid="14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fade">
                                      <p:cBhvr>
                                        <p:cTn id="17" dur="5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0"/>
                                        </p:tgtEl>
                                        <p:attrNameLst>
                                          <p:attrName>style.visibility</p:attrName>
                                        </p:attrNameLst>
                                      </p:cBhvr>
                                      <p:to>
                                        <p:strVal val="visible"/>
                                      </p:to>
                                    </p:set>
                                    <p:animEffect transition="in" filter="fade">
                                      <p:cBhvr>
                                        <p:cTn id="22" dur="500"/>
                                        <p:tgtEl>
                                          <p:spTgt spid="143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fade">
                                      <p:cBhvr>
                                        <p:cTn id="2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Alpha-Beta Pruning</a:t>
            </a:r>
            <a:endParaRPr lang="en-IN" dirty="0">
              <a:solidFill>
                <a:srgbClr val="00B0F0"/>
              </a:solidFill>
            </a:endParaRPr>
          </a:p>
        </p:txBody>
      </p:sp>
      <p:pic>
        <p:nvPicPr>
          <p:cNvPr id="110594" name="Picture 2"/>
          <p:cNvPicPr>
            <a:picLocks noGrp="1" noChangeAspect="1" noChangeArrowheads="1"/>
          </p:cNvPicPr>
          <p:nvPr>
            <p:ph idx="1"/>
          </p:nvPr>
        </p:nvPicPr>
        <p:blipFill>
          <a:blip r:embed="rId2" cstate="print"/>
          <a:srcRect/>
          <a:stretch>
            <a:fillRect/>
          </a:stretch>
        </p:blipFill>
        <p:spPr bwMode="auto">
          <a:xfrm>
            <a:off x="240538" y="1071546"/>
            <a:ext cx="8760618" cy="500066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06643111-8E2A-46EA-A2A0-3A6549856DBB}" type="slidenum">
              <a:rPr lang="en-IN" smtClean="0"/>
              <a:pPr/>
              <a:t>22</a:t>
            </a:fld>
            <a:endParaRPr lang="en-IN" dirty="0"/>
          </a:p>
        </p:txBody>
      </p:sp>
      <p:sp>
        <p:nvSpPr>
          <p:cNvPr id="8" name="TextBox 7"/>
          <p:cNvSpPr txBox="1"/>
          <p:nvPr/>
        </p:nvSpPr>
        <p:spPr>
          <a:xfrm>
            <a:off x="857224" y="6068817"/>
            <a:ext cx="7215206" cy="646331"/>
          </a:xfrm>
          <a:prstGeom prst="rect">
            <a:avLst/>
          </a:prstGeom>
          <a:noFill/>
        </p:spPr>
        <p:txBody>
          <a:bodyPr wrap="square" rtlCol="0">
            <a:spAutoFit/>
          </a:bodyPr>
          <a:lstStyle/>
          <a:p>
            <a:pPr algn="ctr"/>
            <a:r>
              <a:rPr lang="el-GR" dirty="0" smtClean="0"/>
              <a:t>α</a:t>
            </a:r>
            <a:r>
              <a:rPr lang="en-US" dirty="0" smtClean="0"/>
              <a:t> – highest value found along the path so far for MAX</a:t>
            </a:r>
          </a:p>
          <a:p>
            <a:pPr algn="ctr"/>
            <a:r>
              <a:rPr lang="el-GR" dirty="0" smtClean="0"/>
              <a:t>β</a:t>
            </a:r>
            <a:r>
              <a:rPr lang="en-US" dirty="0" smtClean="0"/>
              <a:t> – lowest value found along the path so far for MIN</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1414"/>
            <a:ext cx="8229600" cy="1143000"/>
          </a:xfrm>
        </p:spPr>
        <p:txBody>
          <a:bodyPr/>
          <a:lstStyle/>
          <a:p>
            <a:r>
              <a:rPr lang="en-IN" dirty="0" smtClean="0">
                <a:solidFill>
                  <a:srgbClr val="00B0F0"/>
                </a:solidFill>
              </a:rPr>
              <a:t>Element of chance</a:t>
            </a:r>
            <a:endParaRPr lang="en-IN" dirty="0">
              <a:solidFill>
                <a:srgbClr val="00B0F0"/>
              </a:solidFill>
            </a:endParaRPr>
          </a:p>
        </p:txBody>
      </p:sp>
      <p:sp>
        <p:nvSpPr>
          <p:cNvPr id="6" name="Slide Number Placeholder 5"/>
          <p:cNvSpPr>
            <a:spLocks noGrp="1"/>
          </p:cNvSpPr>
          <p:nvPr>
            <p:ph type="sldNum" sz="quarter" idx="12"/>
          </p:nvPr>
        </p:nvSpPr>
        <p:spPr/>
        <p:txBody>
          <a:bodyPr/>
          <a:lstStyle/>
          <a:p>
            <a:fld id="{06643111-8E2A-46EA-A2A0-3A6549856DBB}" type="slidenum">
              <a:rPr lang="en-IN" smtClean="0"/>
              <a:pPr/>
              <a:t>23</a:t>
            </a:fld>
            <a:endParaRPr lang="en-IN" dirty="0"/>
          </a:p>
        </p:txBody>
      </p:sp>
      <p:graphicFrame>
        <p:nvGraphicFramePr>
          <p:cNvPr id="8" name="Diagram 7"/>
          <p:cNvGraphicFramePr/>
          <p:nvPr/>
        </p:nvGraphicFramePr>
        <p:xfrm>
          <a:off x="214282" y="1214422"/>
          <a:ext cx="8643998"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p:cNvGrpSpPr/>
          <p:nvPr/>
        </p:nvGrpSpPr>
        <p:grpSpPr>
          <a:xfrm>
            <a:off x="1357290" y="3643314"/>
            <a:ext cx="6357982" cy="3155414"/>
            <a:chOff x="1357290" y="3643314"/>
            <a:chExt cx="6357982" cy="3155414"/>
          </a:xfrm>
        </p:grpSpPr>
        <p:pic>
          <p:nvPicPr>
            <p:cNvPr id="49154" name="Picture 2"/>
            <p:cNvPicPr>
              <a:picLocks noChangeAspect="1" noChangeArrowheads="1"/>
            </p:cNvPicPr>
            <p:nvPr/>
          </p:nvPicPr>
          <p:blipFill>
            <a:blip r:embed="rId6"/>
            <a:srcRect/>
            <a:stretch>
              <a:fillRect/>
            </a:stretch>
          </p:blipFill>
          <p:spPr bwMode="auto">
            <a:xfrm>
              <a:off x="1357290" y="3643314"/>
              <a:ext cx="6357982" cy="2761657"/>
            </a:xfrm>
            <a:prstGeom prst="rect">
              <a:avLst/>
            </a:prstGeom>
            <a:ln>
              <a:headEnd/>
              <a:tailEnd/>
            </a:ln>
          </p:spPr>
          <p:style>
            <a:lnRef idx="3">
              <a:schemeClr val="lt1"/>
            </a:lnRef>
            <a:fillRef idx="1">
              <a:schemeClr val="accent6"/>
            </a:fillRef>
            <a:effectRef idx="1">
              <a:schemeClr val="accent6"/>
            </a:effectRef>
            <a:fontRef idx="minor">
              <a:schemeClr val="lt1"/>
            </a:fontRef>
          </p:style>
        </p:pic>
        <p:sp>
          <p:nvSpPr>
            <p:cNvPr id="11" name="TextBox 10"/>
            <p:cNvSpPr txBox="1"/>
            <p:nvPr/>
          </p:nvSpPr>
          <p:spPr>
            <a:xfrm>
              <a:off x="3124796" y="6429396"/>
              <a:ext cx="3018840" cy="369332"/>
            </a:xfrm>
            <a:prstGeom prst="rect">
              <a:avLst/>
            </a:prstGeom>
            <a:noFill/>
          </p:spPr>
          <p:txBody>
            <a:bodyPr wrap="none" rtlCol="0">
              <a:spAutoFit/>
            </a:bodyPr>
            <a:lstStyle/>
            <a:p>
              <a:r>
                <a:rPr lang="en-US" dirty="0" smtClean="0"/>
                <a:t>A typical chance game tree </a:t>
              </a:r>
              <a:endParaRPr lang="en-IN"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BE45A5BC-C500-4894-9918-353DA32A3E8A}"/>
                                            </p:graphicEl>
                                          </p:spTgt>
                                        </p:tgtEl>
                                        <p:attrNameLst>
                                          <p:attrName>style.visibility</p:attrName>
                                        </p:attrNameLst>
                                      </p:cBhvr>
                                      <p:to>
                                        <p:strVal val="visible"/>
                                      </p:to>
                                    </p:set>
                                    <p:animEffect transition="in" filter="fade">
                                      <p:cBhvr>
                                        <p:cTn id="7" dur="500"/>
                                        <p:tgtEl>
                                          <p:spTgt spid="8">
                                            <p:graphicEl>
                                              <a:dgm id="{BE45A5BC-C500-4894-9918-353DA32A3E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0C5E07C-5A3A-44DA-83C2-1912B51152F1}"/>
                                            </p:graphicEl>
                                          </p:spTgt>
                                        </p:tgtEl>
                                        <p:attrNameLst>
                                          <p:attrName>style.visibility</p:attrName>
                                        </p:attrNameLst>
                                      </p:cBhvr>
                                      <p:to>
                                        <p:strVal val="visible"/>
                                      </p:to>
                                    </p:set>
                                    <p:animEffect transition="in" filter="fade">
                                      <p:cBhvr>
                                        <p:cTn id="12" dur="500"/>
                                        <p:tgtEl>
                                          <p:spTgt spid="8">
                                            <p:graphicEl>
                                              <a:dgm id="{90C5E07C-5A3A-44DA-83C2-1912B51152F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Limiting Search</a:t>
            </a:r>
            <a:endParaRPr lang="en-US" dirty="0">
              <a:solidFill>
                <a:srgbClr val="00B0F0"/>
              </a:solidFill>
            </a:endParaRPr>
          </a:p>
        </p:txBody>
      </p:sp>
      <p:sp>
        <p:nvSpPr>
          <p:cNvPr id="3" name="Content Placeholder 2"/>
          <p:cNvSpPr>
            <a:spLocks noGrp="1"/>
          </p:cNvSpPr>
          <p:nvPr>
            <p:ph idx="1"/>
          </p:nvPr>
        </p:nvSpPr>
        <p:spPr/>
        <p:txBody>
          <a:bodyPr/>
          <a:lstStyle/>
          <a:p>
            <a:pPr>
              <a:buNone/>
            </a:pPr>
            <a:r>
              <a:rPr lang="en-US" sz="2600" dirty="0" smtClean="0"/>
              <a:t>	The critical problem of search is the amount of time and space necessary to find a solution. As the chess and checkers estimates suggest, exhaustive search is rarely feasible for nontrivial problems. Examining all sequences of n moves, for example, would require operating in a search space in which the number of nodes grows exponentially with n. Such a phenomenon is called a </a:t>
            </a:r>
            <a:r>
              <a:rPr lang="en-US" sz="2600" i="1" u="sng" dirty="0" smtClean="0"/>
              <a:t>combinatorial explosion</a:t>
            </a:r>
            <a:r>
              <a:rPr lang="en-US" sz="2600" dirty="0" smtClean="0"/>
              <a:t>.</a:t>
            </a:r>
            <a:endParaRPr lang="en-US" sz="26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24</a:t>
            </a:fld>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B0F0"/>
                </a:solidFill>
              </a:rPr>
              <a:t>Limitations of minimax</a:t>
            </a:r>
            <a:endParaRPr lang="en-IN" dirty="0">
              <a:solidFill>
                <a:srgbClr val="00B0F0"/>
              </a:solidFill>
            </a:endParaRPr>
          </a:p>
        </p:txBody>
      </p:sp>
      <p:sp>
        <p:nvSpPr>
          <p:cNvPr id="6" name="Slide Number Placeholder 5"/>
          <p:cNvSpPr>
            <a:spLocks noGrp="1"/>
          </p:cNvSpPr>
          <p:nvPr>
            <p:ph type="sldNum" sz="quarter" idx="12"/>
          </p:nvPr>
        </p:nvSpPr>
        <p:spPr/>
        <p:txBody>
          <a:bodyPr/>
          <a:lstStyle/>
          <a:p>
            <a:fld id="{06643111-8E2A-46EA-A2A0-3A6549856DBB}" type="slidenum">
              <a:rPr lang="en-IN" smtClean="0"/>
              <a:pPr/>
              <a:t>25</a:t>
            </a:fld>
            <a:endParaRPr lang="en-IN" dirty="0"/>
          </a:p>
        </p:txBody>
      </p:sp>
      <p:sp>
        <p:nvSpPr>
          <p:cNvPr id="7" name="Content Placeholder 2"/>
          <p:cNvSpPr txBox="1">
            <a:spLocks/>
          </p:cNvSpPr>
          <p:nvPr/>
        </p:nvSpPr>
        <p:spPr bwMode="auto">
          <a:xfrm>
            <a:off x="1785918" y="1381124"/>
            <a:ext cx="7072362" cy="5119710"/>
          </a:xfrm>
          <a:prstGeom prst="rect">
            <a:avLst/>
          </a:prstGeom>
          <a:noFill/>
          <a:ln w="25400" cap="flat" cmpd="sng" algn="ctr">
            <a:no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IN" sz="2000" b="0" i="0" u="none" strike="noStrike" kern="0" cap="none" spc="0" normalizeH="0" baseline="0" noProof="0" dirty="0" smtClean="0">
                <a:ln>
                  <a:noFill/>
                </a:ln>
                <a:solidFill>
                  <a:schemeClr val="tx1"/>
                </a:solidFill>
                <a:effectLst/>
                <a:uLnTx/>
                <a:uFillTx/>
                <a:latin typeface="+mn-lt"/>
                <a:ea typeface="+mn-ea"/>
                <a:cs typeface="+mn-cs"/>
              </a:rPr>
              <a:t>	It requires search all the way to the terminal nodes which becomes infeasible in the context of games which require a move within a certain time limit. The solution is to cut off search earlier. (</a:t>
            </a:r>
            <a:r>
              <a:rPr kumimoji="0" lang="en-IN" sz="2000" b="0" i="1" u="none" strike="noStrike" kern="0" cap="none" spc="0" normalizeH="0" baseline="0" noProof="0" dirty="0" smtClean="0">
                <a:ln>
                  <a:noFill/>
                </a:ln>
                <a:solidFill>
                  <a:schemeClr val="tx1"/>
                </a:solidFill>
                <a:effectLst/>
                <a:uLnTx/>
                <a:uFillTx/>
                <a:latin typeface="+mn-lt"/>
                <a:ea typeface="+mn-ea"/>
                <a:cs typeface="+mn-cs"/>
              </a:rPr>
              <a:t>Programming a computer for playing chess, Shannon, 1950)</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IN"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IN" sz="2000" b="0" i="0" u="none" strike="noStrike" kern="0" cap="none" spc="0" normalizeH="0" baseline="0" noProof="0" dirty="0" smtClean="0">
                <a:ln>
                  <a:noFill/>
                </a:ln>
                <a:solidFill>
                  <a:schemeClr val="tx1"/>
                </a:solidFill>
                <a:effectLst/>
                <a:uLnTx/>
                <a:uFillTx/>
                <a:latin typeface="+mn-lt"/>
                <a:ea typeface="+mn-ea"/>
                <a:cs typeface="+mn-cs"/>
              </a:rPr>
              <a:t>	The required modifications are:</a:t>
            </a:r>
          </a:p>
          <a:p>
            <a:pPr marL="800100" lvl="1" indent="-342900" eaLnBrk="1" hangingPunct="1">
              <a:spcBef>
                <a:spcPct val="20000"/>
              </a:spcBef>
              <a:defRPr/>
            </a:pPr>
            <a:r>
              <a:rPr kumimoji="0" lang="en-IN" sz="2000" b="0" i="0" u="none" strike="noStrike" kern="0" cap="none" spc="0" normalizeH="0" baseline="0" noProof="0" dirty="0" smtClean="0">
                <a:ln>
                  <a:noFill/>
                </a:ln>
                <a:solidFill>
                  <a:schemeClr val="tx1"/>
                </a:solidFill>
                <a:effectLst/>
                <a:uLnTx/>
                <a:uFillTx/>
                <a:latin typeface="+mn-lt"/>
                <a:ea typeface="+mn-ea"/>
                <a:cs typeface="+mn-cs"/>
              </a:rPr>
              <a:t>➢ </a:t>
            </a:r>
            <a:r>
              <a:rPr kumimoji="0" lang="en-IN" sz="2000" b="1" i="0" u="none" strike="noStrike" kern="0" cap="none" spc="0" normalizeH="0" baseline="0" noProof="0" dirty="0" smtClean="0">
                <a:ln>
                  <a:noFill/>
                </a:ln>
                <a:solidFill>
                  <a:schemeClr val="tx1"/>
                </a:solidFill>
                <a:effectLst/>
                <a:uLnTx/>
                <a:uFillTx/>
                <a:latin typeface="+mn-lt"/>
                <a:ea typeface="+mn-ea"/>
                <a:cs typeface="+mn-cs"/>
              </a:rPr>
              <a:t>Utility function =&gt; Eval function : Returns an estimate </a:t>
            </a:r>
            <a:r>
              <a:rPr kumimoji="0" lang="en-IN" sz="2000" b="0" i="0" u="none" strike="noStrike" kern="0" cap="none" spc="0" normalizeH="0" baseline="0" noProof="0" dirty="0" smtClean="0">
                <a:ln>
                  <a:noFill/>
                </a:ln>
                <a:solidFill>
                  <a:schemeClr val="tx1"/>
                </a:solidFill>
                <a:effectLst/>
                <a:uLnTx/>
                <a:uFillTx/>
                <a:latin typeface="+mn-lt"/>
                <a:ea typeface="+mn-ea"/>
                <a:cs typeface="+mn-cs"/>
              </a:rPr>
              <a:t>of the expected utility of a game tree node heuristically.</a:t>
            </a:r>
          </a:p>
          <a:p>
            <a:pPr marL="800100" lvl="1" indent="-342900" eaLnBrk="1" hangingPunct="1">
              <a:spcBef>
                <a:spcPct val="20000"/>
              </a:spcBef>
              <a:defRPr/>
            </a:pPr>
            <a:r>
              <a:rPr kumimoji="0" lang="en-IN" sz="2000" b="0" i="0" u="none" strike="noStrike" kern="0" cap="none" spc="0" normalizeH="0" baseline="0" noProof="0" dirty="0" smtClean="0">
                <a:ln>
                  <a:noFill/>
                </a:ln>
                <a:solidFill>
                  <a:schemeClr val="tx1"/>
                </a:solidFill>
                <a:effectLst/>
                <a:uLnTx/>
                <a:uFillTx/>
                <a:latin typeface="+mn-lt"/>
                <a:ea typeface="+mn-ea"/>
                <a:cs typeface="+mn-cs"/>
              </a:rPr>
              <a:t>➢ </a:t>
            </a:r>
            <a:r>
              <a:rPr kumimoji="0" lang="en-IN" sz="2000" b="1" i="0" u="none" strike="noStrike" kern="0" cap="none" spc="0" normalizeH="0" baseline="0" noProof="0" dirty="0" smtClean="0">
                <a:ln>
                  <a:noFill/>
                </a:ln>
                <a:solidFill>
                  <a:schemeClr val="tx1"/>
                </a:solidFill>
                <a:effectLst/>
                <a:uLnTx/>
                <a:uFillTx/>
                <a:latin typeface="+mn-lt"/>
                <a:ea typeface="+mn-ea"/>
                <a:cs typeface="+mn-cs"/>
              </a:rPr>
              <a:t>Terminal test =&gt; Cutoff test: </a:t>
            </a:r>
          </a:p>
          <a:p>
            <a:pPr marL="800100" lvl="1" indent="-342900" eaLnBrk="1" hangingPunct="1">
              <a:spcBef>
                <a:spcPct val="20000"/>
              </a:spcBef>
              <a:defRPr/>
            </a:pPr>
            <a:r>
              <a:rPr kumimoji="0" lang="en-IN" sz="2000" b="1" i="1" u="none" strike="noStrike" kern="0" cap="none" spc="0" normalizeH="0" baseline="0" noProof="0" dirty="0" smtClean="0">
                <a:ln>
                  <a:noFill/>
                </a:ln>
                <a:solidFill>
                  <a:schemeClr val="tx1"/>
                </a:solidFill>
                <a:effectLst/>
                <a:uLnTx/>
                <a:uFillTx/>
                <a:latin typeface="+mn-lt"/>
                <a:ea typeface="+mn-ea"/>
                <a:cs typeface="+mn-cs"/>
              </a:rPr>
              <a:t> 		</a:t>
            </a:r>
            <a:r>
              <a:rPr kumimoji="0" lang="en-IN" sz="2000" b="0" i="1" u="none" strike="noStrike" kern="0" cap="none" spc="0" normalizeH="0" baseline="0" noProof="0" dirty="0" smtClean="0">
                <a:ln>
                  <a:noFill/>
                </a:ln>
                <a:solidFill>
                  <a:schemeClr val="tx1"/>
                </a:solidFill>
                <a:effectLst/>
                <a:uLnTx/>
                <a:uFillTx/>
                <a:latin typeface="+mn-lt"/>
                <a:ea typeface="+mn-ea"/>
                <a:cs typeface="+mn-cs"/>
              </a:rPr>
              <a:t>if CUTOFFTEST(state, depth) then return EVAL(state)</a:t>
            </a:r>
            <a:endParaRPr kumimoji="0" lang="en-IN"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B0F0"/>
                </a:solidFill>
              </a:rPr>
              <a:t>Evaluation function</a:t>
            </a:r>
            <a:endParaRPr lang="en-IN" dirty="0">
              <a:solidFill>
                <a:srgbClr val="00B0F0"/>
              </a:solidFill>
            </a:endParaRPr>
          </a:p>
        </p:txBody>
      </p:sp>
      <p:sp>
        <p:nvSpPr>
          <p:cNvPr id="3" name="Content Placeholder 2"/>
          <p:cNvSpPr>
            <a:spLocks noGrp="1"/>
          </p:cNvSpPr>
          <p:nvPr>
            <p:ph idx="1"/>
          </p:nvPr>
        </p:nvSpPr>
        <p:spPr>
          <a:xfrm>
            <a:off x="1785918" y="1214422"/>
            <a:ext cx="7129482" cy="4572000"/>
          </a:xfrm>
        </p:spPr>
        <p:txBody>
          <a:bodyPr/>
          <a:lstStyle/>
          <a:p>
            <a:pPr>
              <a:buNone/>
            </a:pPr>
            <a:r>
              <a:rPr lang="en-IN" sz="2300" dirty="0" smtClean="0"/>
              <a:t>	Uses a heuristic for estimation of the expected utility of a game tree node. Humans do it all the time because of their limitations in search.</a:t>
            </a:r>
          </a:p>
          <a:p>
            <a:pPr>
              <a:buNone/>
            </a:pPr>
            <a:endParaRPr lang="en-IN" sz="2300" dirty="0" smtClean="0"/>
          </a:p>
          <a:p>
            <a:pPr>
              <a:buNone/>
            </a:pPr>
            <a:r>
              <a:rPr lang="en-IN" sz="2300" b="1" dirty="0" smtClean="0"/>
              <a:t>Question:</a:t>
            </a:r>
            <a:r>
              <a:rPr lang="en-IN" sz="2300" dirty="0" smtClean="0"/>
              <a:t> How to design good evaluation functions?</a:t>
            </a:r>
          </a:p>
          <a:p>
            <a:pPr>
              <a:buNone/>
            </a:pPr>
            <a:r>
              <a:rPr lang="en-IN" sz="2300" b="1" dirty="0" smtClean="0"/>
              <a:t>Properties:</a:t>
            </a:r>
          </a:p>
          <a:p>
            <a:pPr>
              <a:buNone/>
            </a:pPr>
            <a:r>
              <a:rPr lang="en-IN" sz="2300" dirty="0" smtClean="0"/>
              <a:t>✔ Eval(terminal nodes) must be equal to Utility(terminal nodes).</a:t>
            </a:r>
          </a:p>
          <a:p>
            <a:pPr>
              <a:buNone/>
            </a:pPr>
            <a:r>
              <a:rPr lang="en-IN" sz="2300" dirty="0" smtClean="0"/>
              <a:t>✔ It must be computationally fast.</a:t>
            </a:r>
          </a:p>
          <a:p>
            <a:pPr>
              <a:buNone/>
            </a:pPr>
            <a:r>
              <a:rPr lang="en-IN" sz="2300" dirty="0" smtClean="0"/>
              <a:t>✔ It must actually give an indication of actual </a:t>
            </a:r>
            <a:r>
              <a:rPr lang="en-IN" sz="2300" i="1" dirty="0" smtClean="0"/>
              <a:t>“chances of winning”  </a:t>
            </a:r>
            <a:r>
              <a:rPr lang="en-IN" sz="2300" dirty="0" smtClean="0"/>
              <a:t>via its value of a node.</a:t>
            </a:r>
            <a:endParaRPr lang="en-IN" sz="23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26</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B0F0"/>
                </a:solidFill>
              </a:rPr>
              <a:t>Cutting off search</a:t>
            </a:r>
            <a:endParaRPr lang="en-IN" dirty="0">
              <a:solidFill>
                <a:srgbClr val="00B0F0"/>
              </a:solidFill>
            </a:endParaRPr>
          </a:p>
        </p:txBody>
      </p:sp>
      <p:sp>
        <p:nvSpPr>
          <p:cNvPr id="3" name="Content Placeholder 2"/>
          <p:cNvSpPr>
            <a:spLocks noGrp="1"/>
          </p:cNvSpPr>
          <p:nvPr>
            <p:ph idx="1"/>
          </p:nvPr>
        </p:nvSpPr>
        <p:spPr/>
        <p:txBody>
          <a:bodyPr/>
          <a:lstStyle/>
          <a:p>
            <a:pPr>
              <a:buNone/>
            </a:pPr>
            <a:r>
              <a:rPr lang="en-IN" sz="2400" dirty="0" smtClean="0"/>
              <a:t>In general, </a:t>
            </a:r>
            <a:r>
              <a:rPr lang="en-IN" sz="2400" b="1" dirty="0" smtClean="0">
                <a:solidFill>
                  <a:srgbClr val="6699FF"/>
                </a:solidFill>
              </a:rPr>
              <a:t>CUTOFFTEST(state, depth)</a:t>
            </a:r>
            <a:r>
              <a:rPr lang="en-IN" sz="2400" b="1" dirty="0" smtClean="0">
                <a:solidFill>
                  <a:schemeClr val="accent6"/>
                </a:solidFill>
              </a:rPr>
              <a:t> </a:t>
            </a:r>
            <a:r>
              <a:rPr lang="en-IN" sz="2400" dirty="0" smtClean="0"/>
              <a:t>is designed such that it returns true for all depth ≥ d, and also for all terminal nodes. 'd' is chosen appropriately, so as to meet the time constraints.</a:t>
            </a:r>
          </a:p>
          <a:p>
            <a:pPr>
              <a:buNone/>
            </a:pPr>
            <a:endParaRPr lang="en-IN" sz="2400" dirty="0" smtClean="0"/>
          </a:p>
          <a:p>
            <a:pPr>
              <a:buNone/>
            </a:pPr>
            <a:r>
              <a:rPr lang="en-IN" sz="2400" b="1" dirty="0" smtClean="0">
                <a:solidFill>
                  <a:srgbClr val="6699FF"/>
                </a:solidFill>
              </a:rPr>
              <a:t>“Iterative Deepening”</a:t>
            </a:r>
            <a:r>
              <a:rPr lang="en-IN" sz="2400" b="1" dirty="0" smtClean="0">
                <a:solidFill>
                  <a:schemeClr val="accent6"/>
                </a:solidFill>
              </a:rPr>
              <a:t> </a:t>
            </a:r>
            <a:r>
              <a:rPr lang="en-IN" sz="2400" dirty="0" smtClean="0"/>
              <a:t>is a robust way of applying this concept, with the feature that when time runs out, the program returns the move selected by the deepest completed search.</a:t>
            </a:r>
            <a:endParaRPr lang="en-IN" sz="24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27</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Speeding  Up  Search</a:t>
            </a:r>
            <a:endParaRPr lang="en-IN" dirty="0">
              <a:solidFill>
                <a:srgbClr val="00B0F0"/>
              </a:solidFill>
            </a:endParaRPr>
          </a:p>
        </p:txBody>
      </p:sp>
      <p:graphicFrame>
        <p:nvGraphicFramePr>
          <p:cNvPr id="7" name="Content Placeholder 6"/>
          <p:cNvGraphicFramePr>
            <a:graphicFrameLocks noGrp="1"/>
          </p:cNvGraphicFramePr>
          <p:nvPr>
            <p:ph idx="1"/>
          </p:nvPr>
        </p:nvGraphicFramePr>
        <p:xfrm>
          <a:off x="1828800" y="1524000"/>
          <a:ext cx="7086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06643111-8E2A-46EA-A2A0-3A6549856DBB}" type="slidenum">
              <a:rPr lang="en-IN" smtClean="0"/>
              <a:pPr/>
              <a:t>28</a:t>
            </a:fld>
            <a:endParaRPr lang="en-IN" dirty="0"/>
          </a:p>
        </p:txBody>
      </p:sp>
      <p:graphicFrame>
        <p:nvGraphicFramePr>
          <p:cNvPr id="9" name="Diagram 8"/>
          <p:cNvGraphicFramePr/>
          <p:nvPr/>
        </p:nvGraphicFramePr>
        <p:xfrm>
          <a:off x="214314" y="2786058"/>
          <a:ext cx="3428992" cy="29289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p:cNvSpPr txBox="1"/>
          <p:nvPr/>
        </p:nvSpPr>
        <p:spPr>
          <a:xfrm>
            <a:off x="1928794" y="6143644"/>
            <a:ext cx="5786478" cy="307777"/>
          </a:xfrm>
          <a:prstGeom prst="rect">
            <a:avLst/>
          </a:prstGeom>
          <a:noFill/>
        </p:spPr>
        <p:txBody>
          <a:bodyPr wrap="square" rtlCol="0">
            <a:spAutoFit/>
          </a:bodyPr>
          <a:lstStyle/>
          <a:p>
            <a:r>
              <a:rPr lang="en-US" sz="1400" dirty="0" smtClean="0">
                <a:solidFill>
                  <a:schemeClr val="tx2">
                    <a:lumMod val="65000"/>
                  </a:schemeClr>
                </a:solidFill>
              </a:rPr>
              <a:t>Courtesy </a:t>
            </a:r>
            <a:r>
              <a:rPr lang="en-IN" sz="1400" b="1" dirty="0" smtClean="0">
                <a:solidFill>
                  <a:schemeClr val="tx2">
                    <a:lumMod val="65000"/>
                  </a:schemeClr>
                </a:solidFill>
              </a:rPr>
              <a:t>Adversarial Search</a:t>
            </a:r>
            <a:r>
              <a:rPr lang="en-IN" sz="1400" b="1" i="1" dirty="0" smtClean="0">
                <a:solidFill>
                  <a:schemeClr val="tx2">
                    <a:lumMod val="65000"/>
                  </a:schemeClr>
                </a:solidFill>
              </a:rPr>
              <a:t> </a:t>
            </a:r>
            <a:r>
              <a:rPr lang="en-IN" sz="1400" dirty="0" smtClean="0">
                <a:solidFill>
                  <a:schemeClr val="tx2">
                    <a:lumMod val="65000"/>
                  </a:schemeClr>
                </a:solidFill>
              </a:rPr>
              <a:t>By</a:t>
            </a:r>
            <a:r>
              <a:rPr lang="en-IN" sz="1400" i="1" dirty="0" smtClean="0">
                <a:solidFill>
                  <a:schemeClr val="tx2">
                    <a:lumMod val="65000"/>
                  </a:schemeClr>
                </a:solidFill>
              </a:rPr>
              <a:t> Dana S. Nau, </a:t>
            </a:r>
            <a:r>
              <a:rPr lang="en-IN" sz="1400" dirty="0" smtClean="0">
                <a:solidFill>
                  <a:schemeClr val="tx2">
                    <a:lumMod val="65000"/>
                  </a:schemeClr>
                </a:solidFill>
              </a:rPr>
              <a:t>University of Maryland</a:t>
            </a:r>
            <a:endParaRPr lang="en-IN" sz="1400" dirty="0">
              <a:solidFill>
                <a:schemeClr val="tx2">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9925FAA-A01E-4A40-B764-79904CFCCABA}"/>
                                            </p:graphicEl>
                                          </p:spTgt>
                                        </p:tgtEl>
                                        <p:attrNameLst>
                                          <p:attrName>style.visibility</p:attrName>
                                        </p:attrNameLst>
                                      </p:cBhvr>
                                      <p:to>
                                        <p:strVal val="visible"/>
                                      </p:to>
                                    </p:set>
                                    <p:animEffect transition="in" filter="wipe(down)">
                                      <p:cBhvr>
                                        <p:cTn id="7" dur="500"/>
                                        <p:tgtEl>
                                          <p:spTgt spid="7">
                                            <p:graphicEl>
                                              <a:dgm id="{29925FAA-A01E-4A40-B764-79904CFCCAB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0D8CF8F-F061-457E-B33C-1B815CA417AA}"/>
                                            </p:graphicEl>
                                          </p:spTgt>
                                        </p:tgtEl>
                                        <p:attrNameLst>
                                          <p:attrName>style.visibility</p:attrName>
                                        </p:attrNameLst>
                                      </p:cBhvr>
                                      <p:to>
                                        <p:strVal val="visible"/>
                                      </p:to>
                                    </p:set>
                                    <p:animEffect transition="in" filter="wipe(down)">
                                      <p:cBhvr>
                                        <p:cTn id="12" dur="500"/>
                                        <p:tgtEl>
                                          <p:spTgt spid="7">
                                            <p:graphicEl>
                                              <a:dgm id="{90D8CF8F-F061-457E-B33C-1B815CA417A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4F3AFD79-486A-407D-8196-E32FA987DE5B}"/>
                                            </p:graphicEl>
                                          </p:spTgt>
                                        </p:tgtEl>
                                        <p:attrNameLst>
                                          <p:attrName>style.visibility</p:attrName>
                                        </p:attrNameLst>
                                      </p:cBhvr>
                                      <p:to>
                                        <p:strVal val="visible"/>
                                      </p:to>
                                    </p:set>
                                    <p:animEffect transition="in" filter="wipe(down)">
                                      <p:cBhvr>
                                        <p:cTn id="17" dur="500"/>
                                        <p:tgtEl>
                                          <p:spTgt spid="7">
                                            <p:graphicEl>
                                              <a:dgm id="{4F3AFD79-486A-407D-8196-E32FA987DE5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5C910892-E284-4B6E-9466-5FCA31282B62}"/>
                                            </p:graphicEl>
                                          </p:spTgt>
                                        </p:tgtEl>
                                        <p:attrNameLst>
                                          <p:attrName>style.visibility</p:attrName>
                                        </p:attrNameLst>
                                      </p:cBhvr>
                                      <p:to>
                                        <p:strVal val="visible"/>
                                      </p:to>
                                    </p:set>
                                    <p:animEffect transition="in" filter="wipe(down)">
                                      <p:cBhvr>
                                        <p:cTn id="22" dur="500"/>
                                        <p:tgtEl>
                                          <p:spTgt spid="7">
                                            <p:graphicEl>
                                              <a:dgm id="{5C910892-E284-4B6E-9466-5FCA31282B62}"/>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graphicEl>
                                              <a:dgm id="{3910184C-824A-436B-A195-06BCFF1778FE}"/>
                                            </p:graphicEl>
                                          </p:spTgt>
                                        </p:tgtEl>
                                        <p:attrNameLst>
                                          <p:attrName>style.visibility</p:attrName>
                                        </p:attrNameLst>
                                      </p:cBhvr>
                                      <p:to>
                                        <p:strVal val="visible"/>
                                      </p:to>
                                    </p:set>
                                    <p:animEffect transition="in" filter="fade">
                                      <p:cBhvr>
                                        <p:cTn id="25" dur="500"/>
                                        <p:tgtEl>
                                          <p:spTgt spid="9">
                                            <p:graphicEl>
                                              <a:dgm id="{3910184C-824A-436B-A195-06BCFF1778F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graphicEl>
                                              <a:dgm id="{9D42E07F-9B76-40D6-9B4E-6631A5D0BEEF}"/>
                                            </p:graphicEl>
                                          </p:spTgt>
                                        </p:tgtEl>
                                        <p:attrNameLst>
                                          <p:attrName>style.visibility</p:attrName>
                                        </p:attrNameLst>
                                      </p:cBhvr>
                                      <p:to>
                                        <p:strVal val="visible"/>
                                      </p:to>
                                    </p:set>
                                    <p:animEffect transition="in" filter="wipe(down)">
                                      <p:cBhvr>
                                        <p:cTn id="30" dur="500"/>
                                        <p:tgtEl>
                                          <p:spTgt spid="7">
                                            <p:graphicEl>
                                              <a:dgm id="{9D42E07F-9B76-40D6-9B4E-6631A5D0BEEF}"/>
                                            </p:graphicEl>
                                          </p:spTgt>
                                        </p:tgtEl>
                                      </p:cBhvr>
                                    </p:animEffect>
                                  </p:childTnLst>
                                </p:cTn>
                              </p:par>
                              <p:par>
                                <p:cTn id="31" presetID="3" presetClass="exit" presetSubtype="10" fill="hold" grpId="1" nodeType="withEffect">
                                  <p:stCondLst>
                                    <p:cond delay="0"/>
                                  </p:stCondLst>
                                  <p:childTnLst>
                                    <p:animEffect transition="out" filter="blinds(horizontal)">
                                      <p:cBhvr>
                                        <p:cTn id="32" dur="500"/>
                                        <p:tgtEl>
                                          <p:spTgt spid="9">
                                            <p:graphicEl>
                                              <a:dgm id="{3910184C-824A-436B-A195-06BCFF1778FE}"/>
                                            </p:graphicEl>
                                          </p:spTgt>
                                        </p:tgtEl>
                                      </p:cBhvr>
                                    </p:animEffect>
                                    <p:set>
                                      <p:cBhvr>
                                        <p:cTn id="33" dur="1" fill="hold">
                                          <p:stCondLst>
                                            <p:cond delay="499"/>
                                          </p:stCondLst>
                                        </p:cTn>
                                        <p:tgtEl>
                                          <p:spTgt spid="9">
                                            <p:graphicEl>
                                              <a:dgm id="{3910184C-824A-436B-A195-06BCFF1778FE}"/>
                                            </p:graphic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graphicEl>
                                              <a:dgm id="{6F6C7CF9-8ADC-4DAC-8AC9-7D7AF7A4EF79}"/>
                                            </p:graphicEl>
                                          </p:spTgt>
                                        </p:tgtEl>
                                        <p:attrNameLst>
                                          <p:attrName>style.visibility</p:attrName>
                                        </p:attrNameLst>
                                      </p:cBhvr>
                                      <p:to>
                                        <p:strVal val="visible"/>
                                      </p:to>
                                    </p:set>
                                    <p:animEffect transition="in" filter="wipe(down)">
                                      <p:cBhvr>
                                        <p:cTn id="38" dur="500"/>
                                        <p:tgtEl>
                                          <p:spTgt spid="7">
                                            <p:graphicEl>
                                              <a:dgm id="{6F6C7CF9-8ADC-4DAC-8AC9-7D7AF7A4EF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9" grpId="0">
        <p:bldSub>
          <a:bldDgm/>
        </p:bldSub>
      </p:bldGraphic>
      <p:bldGraphic spid="9" grpId="1">
        <p:bldSub>
          <a:bldDgm/>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Search in End games</a:t>
            </a:r>
            <a:endParaRPr lang="en-IN" dirty="0">
              <a:solidFill>
                <a:srgbClr val="00B0F0"/>
              </a:solidFill>
            </a:endParaRPr>
          </a:p>
        </p:txBody>
      </p:sp>
      <p:sp>
        <p:nvSpPr>
          <p:cNvPr id="3" name="Content Placeholder 2"/>
          <p:cNvSpPr>
            <a:spLocks noGrp="1"/>
          </p:cNvSpPr>
          <p:nvPr>
            <p:ph idx="1"/>
          </p:nvPr>
        </p:nvSpPr>
        <p:spPr>
          <a:xfrm>
            <a:off x="1871642" y="1428712"/>
            <a:ext cx="7272358" cy="5429288"/>
          </a:xfrm>
        </p:spPr>
        <p:txBody>
          <a:bodyPr/>
          <a:lstStyle/>
          <a:p>
            <a:pPr>
              <a:spcAft>
                <a:spcPts val="600"/>
              </a:spcAft>
            </a:pPr>
            <a:r>
              <a:rPr lang="en-IN" sz="2000" dirty="0" smtClean="0"/>
              <a:t>Aims at making end-game playing completely flawless.</a:t>
            </a:r>
          </a:p>
          <a:p>
            <a:pPr>
              <a:spcAft>
                <a:spcPts val="600"/>
              </a:spcAft>
            </a:pPr>
            <a:r>
              <a:rPr lang="en-IN" sz="2000" dirty="0" smtClean="0"/>
              <a:t>Calculate for all positions for a few end pieces and develop database for all position leading to flawless game.</a:t>
            </a:r>
          </a:p>
          <a:p>
            <a:pPr>
              <a:spcAft>
                <a:spcPts val="600"/>
              </a:spcAft>
            </a:pPr>
            <a:r>
              <a:rPr lang="en-IN" sz="2000" dirty="0" smtClean="0"/>
              <a:t>Uses – It effectively increases the depth algorithms can go while analyzing their moves, as soon as if they reach one of the solved states the job is done.</a:t>
            </a:r>
          </a:p>
          <a:p>
            <a:pPr>
              <a:spcAft>
                <a:spcPts val="600"/>
              </a:spcAft>
            </a:pPr>
            <a:r>
              <a:rPr lang="en-IN" sz="2000" dirty="0" smtClean="0"/>
              <a:t>E.g. – Chinook, the state of the art computer program for checkers, used a database of 444 billion positions with 8 pieces or less to make its endgame flawless.</a:t>
            </a:r>
          </a:p>
          <a:p>
            <a:pPr>
              <a:spcAft>
                <a:spcPts val="600"/>
              </a:spcAft>
            </a:pPr>
            <a:r>
              <a:rPr lang="en-US" sz="2000" dirty="0" smtClean="0"/>
              <a:t>Deep Blue also uses an enormous end game database  </a:t>
            </a:r>
            <a:r>
              <a:rPr lang="en-IN" sz="2000" dirty="0" smtClean="0"/>
              <a:t>containing all positions with 5 pieces and many with 6 pieces.</a:t>
            </a:r>
          </a:p>
        </p:txBody>
      </p:sp>
      <p:sp>
        <p:nvSpPr>
          <p:cNvPr id="6" name="Slide Number Placeholder 5"/>
          <p:cNvSpPr>
            <a:spLocks noGrp="1"/>
          </p:cNvSpPr>
          <p:nvPr>
            <p:ph type="sldNum" sz="quarter" idx="12"/>
          </p:nvPr>
        </p:nvSpPr>
        <p:spPr/>
        <p:txBody>
          <a:bodyPr/>
          <a:lstStyle/>
          <a:p>
            <a:fld id="{06643111-8E2A-46EA-A2A0-3A6549856DBB}" type="slidenum">
              <a:rPr lang="en-IN" smtClean="0"/>
              <a:pPr/>
              <a:t>29</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24"/>
            <a:ext cx="8229600" cy="1143000"/>
          </a:xfrm>
        </p:spPr>
        <p:txBody>
          <a:bodyPr/>
          <a:lstStyle/>
          <a:p>
            <a:r>
              <a:rPr lang="en-US" dirty="0" smtClean="0">
                <a:solidFill>
                  <a:srgbClr val="00B0F0"/>
                </a:solidFill>
              </a:rPr>
              <a:t>Search</a:t>
            </a:r>
            <a:endParaRPr lang="en-IN" dirty="0">
              <a:solidFill>
                <a:srgbClr val="00B0F0"/>
              </a:solidFill>
            </a:endParaRPr>
          </a:p>
        </p:txBody>
      </p:sp>
      <p:graphicFrame>
        <p:nvGraphicFramePr>
          <p:cNvPr id="9" name="Content Placeholder 8"/>
          <p:cNvGraphicFramePr>
            <a:graphicFrameLocks noGrp="1"/>
          </p:cNvGraphicFramePr>
          <p:nvPr>
            <p:ph idx="1"/>
          </p:nvPr>
        </p:nvGraphicFramePr>
        <p:xfrm>
          <a:off x="1828800" y="1524000"/>
          <a:ext cx="7086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06643111-8E2A-46EA-A2A0-3A6549856DBB}" type="slidenum">
              <a:rPr lang="en-IN" smtClean="0"/>
              <a:pPr/>
              <a:t>3</a:t>
            </a:fld>
            <a:endParaRPr lang="en-IN" dirty="0"/>
          </a:p>
        </p:txBody>
      </p:sp>
      <p:graphicFrame>
        <p:nvGraphicFramePr>
          <p:cNvPr id="8" name="Diagram 7"/>
          <p:cNvGraphicFramePr/>
          <p:nvPr/>
        </p:nvGraphicFramePr>
        <p:xfrm>
          <a:off x="1214414" y="903257"/>
          <a:ext cx="7358114" cy="9541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4E706B15-5FFB-4553-A827-74E7349B4566}"/>
                                            </p:graphicEl>
                                          </p:spTgt>
                                        </p:tgtEl>
                                        <p:attrNameLst>
                                          <p:attrName>style.visibility</p:attrName>
                                        </p:attrNameLst>
                                      </p:cBhvr>
                                      <p:to>
                                        <p:strVal val="visible"/>
                                      </p:to>
                                    </p:set>
                                    <p:animEffect transition="in" filter="fade">
                                      <p:cBhvr>
                                        <p:cTn id="12" dur="500"/>
                                        <p:tgtEl>
                                          <p:spTgt spid="9">
                                            <p:graphicEl>
                                              <a:dgm id="{4E706B15-5FFB-4553-A827-74E7349B456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0CBF1151-D3CF-4CE9-9A84-FF5B7821E1EA}"/>
                                            </p:graphicEl>
                                          </p:spTgt>
                                        </p:tgtEl>
                                        <p:attrNameLst>
                                          <p:attrName>style.visibility</p:attrName>
                                        </p:attrNameLst>
                                      </p:cBhvr>
                                      <p:to>
                                        <p:strVal val="visible"/>
                                      </p:to>
                                    </p:set>
                                    <p:animEffect transition="in" filter="fade">
                                      <p:cBhvr>
                                        <p:cTn id="17" dur="500"/>
                                        <p:tgtEl>
                                          <p:spTgt spid="9">
                                            <p:graphicEl>
                                              <a:dgm id="{0CBF1151-D3CF-4CE9-9A84-FF5B7821E1EA}"/>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graphicEl>
                                              <a:dgm id="{D2614FE8-6AB0-4878-870A-88F114CC29C0}"/>
                                            </p:graphicEl>
                                          </p:spTgt>
                                        </p:tgtEl>
                                        <p:attrNameLst>
                                          <p:attrName>style.visibility</p:attrName>
                                        </p:attrNameLst>
                                      </p:cBhvr>
                                      <p:to>
                                        <p:strVal val="visible"/>
                                      </p:to>
                                    </p:set>
                                    <p:animEffect transition="in" filter="fade">
                                      <p:cBhvr>
                                        <p:cTn id="21" dur="500"/>
                                        <p:tgtEl>
                                          <p:spTgt spid="9">
                                            <p:graphicEl>
                                              <a:dgm id="{D2614FE8-6AB0-4878-870A-88F114CC29C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EE3E2667-426D-4526-ABC9-108986D51E2C}"/>
                                            </p:graphicEl>
                                          </p:spTgt>
                                        </p:tgtEl>
                                        <p:attrNameLst>
                                          <p:attrName>style.visibility</p:attrName>
                                        </p:attrNameLst>
                                      </p:cBhvr>
                                      <p:to>
                                        <p:strVal val="visible"/>
                                      </p:to>
                                    </p:set>
                                    <p:animEffect transition="in" filter="fade">
                                      <p:cBhvr>
                                        <p:cTn id="26" dur="500"/>
                                        <p:tgtEl>
                                          <p:spTgt spid="9">
                                            <p:graphicEl>
                                              <a:dgm id="{EE3E2667-426D-4526-ABC9-108986D51E2C}"/>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graphicEl>
                                              <a:dgm id="{F4E416FC-2728-4C54-8940-39054F263253}"/>
                                            </p:graphicEl>
                                          </p:spTgt>
                                        </p:tgtEl>
                                        <p:attrNameLst>
                                          <p:attrName>style.visibility</p:attrName>
                                        </p:attrNameLst>
                                      </p:cBhvr>
                                      <p:to>
                                        <p:strVal val="visible"/>
                                      </p:to>
                                    </p:set>
                                    <p:animEffect transition="in" filter="fade">
                                      <p:cBhvr>
                                        <p:cTn id="29" dur="500"/>
                                        <p:tgtEl>
                                          <p:spTgt spid="9">
                                            <p:graphicEl>
                                              <a:dgm id="{F4E416FC-2728-4C54-8940-39054F2632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Search in MMORPG</a:t>
            </a:r>
            <a:endParaRPr lang="en-IN" dirty="0">
              <a:solidFill>
                <a:srgbClr val="00B0F0"/>
              </a:solidFill>
            </a:endParaRPr>
          </a:p>
        </p:txBody>
      </p:sp>
      <p:sp>
        <p:nvSpPr>
          <p:cNvPr id="3" name="Content Placeholder 2"/>
          <p:cNvSpPr>
            <a:spLocks noGrp="1"/>
          </p:cNvSpPr>
          <p:nvPr>
            <p:ph idx="1"/>
          </p:nvPr>
        </p:nvSpPr>
        <p:spPr>
          <a:xfrm>
            <a:off x="1785918" y="1857396"/>
            <a:ext cx="7086600" cy="4572000"/>
          </a:xfrm>
        </p:spPr>
        <p:txBody>
          <a:bodyPr/>
          <a:lstStyle/>
          <a:p>
            <a:pPr>
              <a:spcAft>
                <a:spcPts val="1000"/>
              </a:spcAft>
            </a:pPr>
            <a:r>
              <a:rPr lang="en-US" sz="2400" dirty="0" smtClean="0"/>
              <a:t> </a:t>
            </a:r>
            <a:r>
              <a:rPr lang="en-US" sz="2100" dirty="0" smtClean="0">
                <a:solidFill>
                  <a:srgbClr val="6699FF"/>
                </a:solidFill>
              </a:rPr>
              <a:t>MMORPG</a:t>
            </a:r>
            <a:r>
              <a:rPr lang="en-US" sz="2100" dirty="0" smtClean="0"/>
              <a:t> is Massively Multiplayer Online Role Playing Games E.g. –World of </a:t>
            </a:r>
            <a:r>
              <a:rPr lang="en-US" sz="2100" dirty="0" err="1" smtClean="0"/>
              <a:t>Warcraft</a:t>
            </a:r>
            <a:r>
              <a:rPr lang="en-US" sz="2100" dirty="0" smtClean="0"/>
              <a:t>, </a:t>
            </a:r>
            <a:r>
              <a:rPr lang="en-US" sz="2100" dirty="0" err="1" smtClean="0"/>
              <a:t>Everquest</a:t>
            </a:r>
            <a:r>
              <a:rPr lang="en-US" sz="2100" dirty="0" smtClean="0"/>
              <a:t>, Tribal wars.</a:t>
            </a:r>
            <a:endParaRPr lang="en-IN" sz="2100" dirty="0" smtClean="0"/>
          </a:p>
          <a:p>
            <a:pPr>
              <a:spcAft>
                <a:spcPts val="1000"/>
              </a:spcAft>
            </a:pPr>
            <a:r>
              <a:rPr lang="en-IN" sz="2100" dirty="0" smtClean="0"/>
              <a:t>Search to detect problematic behaviour, work against teammates, undue advantages, code hacks, violation of game play  conventions</a:t>
            </a:r>
          </a:p>
          <a:p>
            <a:pPr>
              <a:spcAft>
                <a:spcPts val="1000"/>
              </a:spcAft>
            </a:pPr>
            <a:r>
              <a:rPr lang="en-IN" sz="2100" dirty="0" smtClean="0"/>
              <a:t>Search for obscene language in text-based communication -an NLP problem</a:t>
            </a:r>
          </a:p>
          <a:p>
            <a:pPr>
              <a:spcAft>
                <a:spcPts val="1000"/>
              </a:spcAft>
            </a:pPr>
            <a:r>
              <a:rPr lang="en-IN" sz="2100" dirty="0" smtClean="0"/>
              <a:t>Search for information in databases, to manage games - a database and IT system problem</a:t>
            </a:r>
            <a:endParaRPr lang="en-IN" sz="21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30</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B0F0"/>
                </a:solidFill>
              </a:rPr>
              <a:t>BEYOND ADVERSARIAL SEARCH</a:t>
            </a:r>
            <a:endParaRPr lang="en-IN" dirty="0">
              <a:solidFill>
                <a:srgbClr val="00B0F0"/>
              </a:solidFill>
            </a:endParaRPr>
          </a:p>
        </p:txBody>
      </p:sp>
      <p:sp>
        <p:nvSpPr>
          <p:cNvPr id="6" name="Slide Number Placeholder 5"/>
          <p:cNvSpPr>
            <a:spLocks noGrp="1"/>
          </p:cNvSpPr>
          <p:nvPr>
            <p:ph type="sldNum" sz="quarter" idx="12"/>
          </p:nvPr>
        </p:nvSpPr>
        <p:spPr/>
        <p:txBody>
          <a:bodyPr/>
          <a:lstStyle/>
          <a:p>
            <a:fld id="{06643111-8E2A-46EA-A2A0-3A6549856DBB}" type="slidenum">
              <a:rPr lang="en-IN" smtClean="0"/>
              <a:pPr/>
              <a:t>31</a:t>
            </a:fld>
            <a:endParaRPr lang="en-IN" dirty="0"/>
          </a:p>
        </p:txBody>
      </p:sp>
      <p:sp>
        <p:nvSpPr>
          <p:cNvPr id="7" name="TextBox 6"/>
          <p:cNvSpPr txBox="1"/>
          <p:nvPr/>
        </p:nvSpPr>
        <p:spPr>
          <a:xfrm>
            <a:off x="1857356" y="1824889"/>
            <a:ext cx="6429420" cy="4570482"/>
          </a:xfrm>
          <a:prstGeom prst="rect">
            <a:avLst/>
          </a:prstGeom>
          <a:noFill/>
        </p:spPr>
        <p:txBody>
          <a:bodyPr wrap="square" rtlCol="0">
            <a:spAutoFit/>
          </a:bodyPr>
          <a:lstStyle/>
          <a:p>
            <a:pPr>
              <a:spcBef>
                <a:spcPts val="600"/>
              </a:spcBef>
              <a:spcAft>
                <a:spcPts val="600"/>
              </a:spcAft>
              <a:buFont typeface="Wingdings" pitchFamily="2" charset="2"/>
              <a:buChar char="ü"/>
            </a:pPr>
            <a:r>
              <a:rPr lang="en-IN" sz="2100" dirty="0" smtClean="0">
                <a:latin typeface="+mn-lt"/>
              </a:rPr>
              <a:t>For industrial developers  primary design consideration  </a:t>
            </a:r>
            <a:r>
              <a:rPr lang="en-IN" sz="2100" dirty="0" smtClean="0">
                <a:latin typeface="+mn-lt"/>
                <a:sym typeface="Wingdings" pitchFamily="2" charset="2"/>
              </a:rPr>
              <a:t> “</a:t>
            </a:r>
            <a:r>
              <a:rPr lang="en-IN" sz="2100" dirty="0" smtClean="0">
                <a:latin typeface="+mn-lt"/>
              </a:rPr>
              <a:t>fun”</a:t>
            </a:r>
          </a:p>
          <a:p>
            <a:pPr>
              <a:spcBef>
                <a:spcPts val="600"/>
              </a:spcBef>
              <a:spcAft>
                <a:spcPts val="600"/>
              </a:spcAft>
              <a:buFont typeface="Wingdings" pitchFamily="2" charset="2"/>
              <a:buChar char="ü"/>
            </a:pPr>
            <a:r>
              <a:rPr lang="en-IN" sz="2100" dirty="0" smtClean="0">
                <a:latin typeface="+mn-lt"/>
              </a:rPr>
              <a:t>Common in RTS, individual non-player characters (NPCs) in FPS.</a:t>
            </a:r>
          </a:p>
          <a:p>
            <a:pPr>
              <a:spcBef>
                <a:spcPts val="600"/>
              </a:spcBef>
              <a:spcAft>
                <a:spcPts val="600"/>
              </a:spcAft>
              <a:buFont typeface="Wingdings" pitchFamily="2" charset="2"/>
              <a:buChar char="ü"/>
            </a:pPr>
            <a:r>
              <a:rPr lang="en-IN" sz="2100" dirty="0" smtClean="0">
                <a:latin typeface="+mn-lt"/>
              </a:rPr>
              <a:t>Invincible AI creates disinterest</a:t>
            </a:r>
          </a:p>
          <a:p>
            <a:pPr>
              <a:spcBef>
                <a:spcPts val="600"/>
              </a:spcBef>
              <a:spcAft>
                <a:spcPts val="600"/>
              </a:spcAft>
              <a:buFont typeface="Wingdings" pitchFamily="2" charset="2"/>
              <a:buChar char="ü"/>
            </a:pPr>
            <a:r>
              <a:rPr lang="en-IN" sz="2100" dirty="0" smtClean="0">
                <a:latin typeface="+mn-lt"/>
              </a:rPr>
              <a:t>Designers thus dumb down AI systems by limiting</a:t>
            </a:r>
          </a:p>
          <a:p>
            <a:pPr lvl="1">
              <a:spcBef>
                <a:spcPts val="600"/>
              </a:spcBef>
              <a:spcAft>
                <a:spcPts val="600"/>
              </a:spcAft>
              <a:buFont typeface="Wingdings" pitchFamily="2" charset="2"/>
              <a:buChar char="Ø"/>
            </a:pPr>
            <a:r>
              <a:rPr lang="en-IN" sz="2100" dirty="0" smtClean="0">
                <a:latin typeface="+mn-lt"/>
              </a:rPr>
              <a:t>Perceptual Abilities</a:t>
            </a:r>
          </a:p>
          <a:p>
            <a:pPr lvl="1">
              <a:spcBef>
                <a:spcPts val="600"/>
              </a:spcBef>
              <a:spcAft>
                <a:spcPts val="600"/>
              </a:spcAft>
              <a:buFont typeface="Wingdings" pitchFamily="2" charset="2"/>
              <a:buChar char="Ø"/>
            </a:pPr>
            <a:r>
              <a:rPr lang="en-IN" sz="2100" dirty="0" smtClean="0">
                <a:latin typeface="+mn-lt"/>
              </a:rPr>
              <a:t>Computational Resources</a:t>
            </a:r>
          </a:p>
          <a:p>
            <a:pPr>
              <a:spcBef>
                <a:spcPts val="600"/>
              </a:spcBef>
              <a:spcAft>
                <a:spcPts val="600"/>
              </a:spcAft>
              <a:buFont typeface="Wingdings" pitchFamily="2" charset="2"/>
              <a:buChar char="ü"/>
            </a:pPr>
            <a:r>
              <a:rPr lang="en-IN" sz="2100" dirty="0" smtClean="0">
                <a:latin typeface="+mn-lt"/>
              </a:rPr>
              <a:t>West proposes that the use of  </a:t>
            </a:r>
            <a:r>
              <a:rPr lang="en-IN" sz="2100" dirty="0" smtClean="0">
                <a:solidFill>
                  <a:srgbClr val="6699FF"/>
                </a:solidFill>
                <a:latin typeface="+mn-lt"/>
              </a:rPr>
              <a:t>“intelligent mistakes”</a:t>
            </a:r>
            <a:r>
              <a:rPr lang="en-IN" sz="2100" dirty="0" smtClean="0">
                <a:latin typeface="+mn-lt"/>
              </a:rPr>
              <a:t>  is a better approach [6]</a:t>
            </a:r>
            <a:endParaRPr lang="en-IN" sz="21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28600"/>
            <a:ext cx="8629680" cy="1143000"/>
          </a:xfrm>
        </p:spPr>
        <p:txBody>
          <a:bodyPr/>
          <a:lstStyle/>
          <a:p>
            <a:r>
              <a:rPr lang="en-US" dirty="0" smtClean="0">
                <a:solidFill>
                  <a:srgbClr val="00B0F0"/>
                </a:solidFill>
              </a:rPr>
              <a:t>E.g. of ILLUSION of INTELLIGENCE</a:t>
            </a:r>
            <a:endParaRPr lang="en-IN" dirty="0">
              <a:solidFill>
                <a:srgbClr val="00B0F0"/>
              </a:solidFill>
            </a:endParaRPr>
          </a:p>
        </p:txBody>
      </p:sp>
      <p:sp>
        <p:nvSpPr>
          <p:cNvPr id="3" name="Content Placeholder 2"/>
          <p:cNvSpPr>
            <a:spLocks noGrp="1"/>
          </p:cNvSpPr>
          <p:nvPr>
            <p:ph idx="1"/>
          </p:nvPr>
        </p:nvSpPr>
        <p:spPr>
          <a:xfrm>
            <a:off x="1428728" y="1428736"/>
            <a:ext cx="7486672" cy="4857784"/>
          </a:xfrm>
          <a:noFill/>
        </p:spPr>
        <p:txBody>
          <a:bodyPr/>
          <a:lstStyle/>
          <a:p>
            <a:pPr>
              <a:spcAft>
                <a:spcPts val="1000"/>
              </a:spcAft>
            </a:pPr>
            <a:r>
              <a:rPr lang="en-IN" sz="1800" dirty="0" smtClean="0"/>
              <a:t>The classic arcade game Pac Man makes the player believe that the enemies hunting him - the ghosts - are intelligent pack-hunters. In fact this perception of group-intelligence is only an illusion. To make sure that the ghosts do not all follow the same route through the maze and to provide them with an individual personality, they are each given a slightly different variation of the same algorithm which is a very simple alternative selection of the direction whenever the ghosts reach a junction in the maze. If a junction is reached the ghost needs to decide whether it should change it's direction or not - sometimes the ghost changes it's direction to move in the direction of the player, sometimes it chooses a random direction. </a:t>
            </a:r>
          </a:p>
          <a:p>
            <a:pPr>
              <a:spcAft>
                <a:spcPts val="1000"/>
              </a:spcAft>
            </a:pPr>
            <a:r>
              <a:rPr lang="en-IN" sz="1800" dirty="0" smtClean="0"/>
              <a:t>One ghost may move in a random direction 75% of the time and in the direction of the player in the other 25% of cases when it reaches a junction. Another ghost would have the random choice of direction weighted at 50% of the time etc.</a:t>
            </a:r>
            <a:endParaRPr lang="en-IN" sz="18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32</a:t>
            </a:fld>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GAMES, SEARCH and AI</a:t>
            </a:r>
            <a:endParaRPr lang="en-IN" dirty="0">
              <a:solidFill>
                <a:srgbClr val="00B0F0"/>
              </a:solidFill>
            </a:endParaRPr>
          </a:p>
        </p:txBody>
      </p:sp>
      <p:sp>
        <p:nvSpPr>
          <p:cNvPr id="3" name="Content Placeholder 2"/>
          <p:cNvSpPr>
            <a:spLocks noGrp="1"/>
          </p:cNvSpPr>
          <p:nvPr>
            <p:ph idx="1"/>
          </p:nvPr>
        </p:nvSpPr>
        <p:spPr/>
        <p:txBody>
          <a:bodyPr/>
          <a:lstStyle/>
          <a:p>
            <a:r>
              <a:rPr lang="en-US" sz="2400" dirty="0" smtClean="0"/>
              <a:t>Historical Relevance – Search algorithms have been applied to games.</a:t>
            </a:r>
          </a:p>
          <a:p>
            <a:r>
              <a:rPr lang="en-US" sz="2400" dirty="0" smtClean="0"/>
              <a:t>Game Playing – one of the first tasks undertaken by AI</a:t>
            </a:r>
          </a:p>
          <a:p>
            <a:r>
              <a:rPr lang="en-US" sz="2400" dirty="0" smtClean="0"/>
              <a:t> Chess was tackled by </a:t>
            </a:r>
          </a:p>
          <a:p>
            <a:pPr lvl="1"/>
            <a:r>
              <a:rPr lang="en-US" sz="2000" dirty="0" smtClean="0"/>
              <a:t>Konrad Zuse, </a:t>
            </a:r>
          </a:p>
          <a:p>
            <a:pPr lvl="1"/>
            <a:r>
              <a:rPr lang="en-US" sz="2000" dirty="0" smtClean="0"/>
              <a:t>Claude Shannon,</a:t>
            </a:r>
          </a:p>
          <a:p>
            <a:pPr lvl="1"/>
            <a:r>
              <a:rPr lang="en-US" sz="2000" dirty="0" smtClean="0"/>
              <a:t> Norbert  Weiner and </a:t>
            </a:r>
          </a:p>
          <a:p>
            <a:pPr lvl="1"/>
            <a:r>
              <a:rPr lang="en-US" sz="2000" dirty="0" smtClean="0"/>
              <a:t>Alan Turing</a:t>
            </a:r>
          </a:p>
          <a:p>
            <a:r>
              <a:rPr lang="en-US" sz="2400" dirty="0" smtClean="0"/>
              <a:t>AI researchers find abstract nature of games, an appealing subject  for study</a:t>
            </a:r>
          </a:p>
          <a:p>
            <a:r>
              <a:rPr lang="en-US" sz="2400" dirty="0" smtClean="0"/>
              <a:t>Games unlike toy problems are interesting because they are too hard to solve</a:t>
            </a:r>
            <a:endParaRPr lang="en-IN" sz="2400" dirty="0" smtClean="0"/>
          </a:p>
        </p:txBody>
      </p:sp>
      <p:sp>
        <p:nvSpPr>
          <p:cNvPr id="6" name="Slide Number Placeholder 5"/>
          <p:cNvSpPr>
            <a:spLocks noGrp="1"/>
          </p:cNvSpPr>
          <p:nvPr>
            <p:ph type="sldNum" sz="quarter" idx="12"/>
          </p:nvPr>
        </p:nvSpPr>
        <p:spPr/>
        <p:txBody>
          <a:bodyPr/>
          <a:lstStyle/>
          <a:p>
            <a:fld id="{06643111-8E2A-46EA-A2A0-3A6549856DBB}" type="slidenum">
              <a:rPr lang="en-IN" smtClean="0"/>
              <a:pPr/>
              <a:t>33</a:t>
            </a:fld>
            <a:endParaRPr lang="en-IN" dirty="0"/>
          </a:p>
        </p:txBody>
      </p:sp>
      <p:pic>
        <p:nvPicPr>
          <p:cNvPr id="1026" name="Picture 2" descr="C:\Users\Abhinav\Desktop\AI_Seminar\pics\200px-Konrad_Zuse_(1992).jpg"/>
          <p:cNvPicPr>
            <a:picLocks noChangeAspect="1" noChangeArrowheads="1"/>
          </p:cNvPicPr>
          <p:nvPr/>
        </p:nvPicPr>
        <p:blipFill>
          <a:blip r:embed="rId2"/>
          <a:srcRect/>
          <a:stretch>
            <a:fillRect/>
          </a:stretch>
        </p:blipFill>
        <p:spPr bwMode="auto">
          <a:xfrm>
            <a:off x="142844" y="2357430"/>
            <a:ext cx="1926418" cy="2571768"/>
          </a:xfrm>
          <a:prstGeom prst="rect">
            <a:avLst/>
          </a:prstGeom>
        </p:spPr>
        <p:style>
          <a:lnRef idx="3">
            <a:schemeClr val="lt1"/>
          </a:lnRef>
          <a:fillRef idx="1">
            <a:schemeClr val="accent6"/>
          </a:fillRef>
          <a:effectRef idx="1">
            <a:schemeClr val="accent6"/>
          </a:effectRef>
          <a:fontRef idx="minor">
            <a:schemeClr val="lt1"/>
          </a:fontRef>
        </p:style>
      </p:pic>
      <p:pic>
        <p:nvPicPr>
          <p:cNvPr id="1027" name="Picture 3" descr="C:\Users\Abhinav\Desktop\AI_Seminar\pics\200px-Claude_Elwood_Shannon_(1916-2001).jpg"/>
          <p:cNvPicPr>
            <a:picLocks noChangeAspect="1" noChangeArrowheads="1"/>
          </p:cNvPicPr>
          <p:nvPr/>
        </p:nvPicPr>
        <p:blipFill>
          <a:blip r:embed="rId3"/>
          <a:srcRect/>
          <a:stretch>
            <a:fillRect/>
          </a:stretch>
        </p:blipFill>
        <p:spPr bwMode="auto">
          <a:xfrm>
            <a:off x="142844" y="2357430"/>
            <a:ext cx="1928826" cy="2643206"/>
          </a:xfrm>
          <a:prstGeom prst="rect">
            <a:avLst/>
          </a:prstGeom>
        </p:spPr>
        <p:style>
          <a:lnRef idx="3">
            <a:schemeClr val="lt1"/>
          </a:lnRef>
          <a:fillRef idx="1">
            <a:schemeClr val="accent6"/>
          </a:fillRef>
          <a:effectRef idx="1">
            <a:schemeClr val="accent6"/>
          </a:effectRef>
          <a:fontRef idx="minor">
            <a:schemeClr val="lt1"/>
          </a:fontRef>
        </p:style>
      </p:pic>
      <p:pic>
        <p:nvPicPr>
          <p:cNvPr id="1028" name="Picture 4" descr="C:\Users\Abhinav\Desktop\AI_Seminar\pics\225px-Norbert_wiener.jpg"/>
          <p:cNvPicPr>
            <a:picLocks noChangeAspect="1" noChangeArrowheads="1"/>
          </p:cNvPicPr>
          <p:nvPr/>
        </p:nvPicPr>
        <p:blipFill>
          <a:blip r:embed="rId4"/>
          <a:srcRect/>
          <a:stretch>
            <a:fillRect/>
          </a:stretch>
        </p:blipFill>
        <p:spPr bwMode="auto">
          <a:xfrm>
            <a:off x="142844" y="2357430"/>
            <a:ext cx="1963972" cy="2714644"/>
          </a:xfrm>
          <a:prstGeom prst="rect">
            <a:avLst/>
          </a:prstGeom>
        </p:spPr>
        <p:style>
          <a:lnRef idx="3">
            <a:schemeClr val="lt1"/>
          </a:lnRef>
          <a:fillRef idx="1">
            <a:schemeClr val="accent6"/>
          </a:fillRef>
          <a:effectRef idx="1">
            <a:schemeClr val="accent6"/>
          </a:effectRef>
          <a:fontRef idx="minor">
            <a:schemeClr val="lt1"/>
          </a:fontRef>
        </p:style>
      </p:pic>
      <p:pic>
        <p:nvPicPr>
          <p:cNvPr id="1029" name="Picture 5" descr="C:\Users\Abhinav\Desktop\AI_Seminar\pics\images.jpeg"/>
          <p:cNvPicPr>
            <a:picLocks noChangeAspect="1" noChangeArrowheads="1"/>
          </p:cNvPicPr>
          <p:nvPr/>
        </p:nvPicPr>
        <p:blipFill>
          <a:blip r:embed="rId5"/>
          <a:srcRect/>
          <a:stretch>
            <a:fillRect/>
          </a:stretch>
        </p:blipFill>
        <p:spPr bwMode="auto">
          <a:xfrm>
            <a:off x="142844" y="2357430"/>
            <a:ext cx="2008138" cy="2714644"/>
          </a:xfrm>
          <a:prstGeom prst="rect">
            <a:avLst/>
          </a:prstGeom>
        </p:spPr>
        <p:style>
          <a:lnRef idx="3">
            <a:schemeClr val="lt1"/>
          </a:lnRef>
          <a:fillRef idx="1">
            <a:schemeClr val="accent6"/>
          </a:fillRef>
          <a:effectRef idx="1">
            <a:schemeClr val="accent6"/>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par>
                                <p:cTn id="27" presetID="3" presetClass="exit" presetSubtype="10" fill="hold" nodeType="withEffect">
                                  <p:stCondLst>
                                    <p:cond delay="0"/>
                                  </p:stCondLst>
                                  <p:childTnLst>
                                    <p:animEffect transition="out" filter="blinds(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blinds(horizontal)">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par>
                                <p:cTn id="38" presetID="3" presetClass="exit" presetSubtype="10" fill="hold" nodeType="withEffect">
                                  <p:stCondLst>
                                    <p:cond delay="0"/>
                                  </p:stCondLst>
                                  <p:childTnLst>
                                    <p:animEffect transition="out" filter="blinds(horizontal)">
                                      <p:cBhvr>
                                        <p:cTn id="39" dur="500"/>
                                        <p:tgtEl>
                                          <p:spTgt spid="1027"/>
                                        </p:tgtEl>
                                      </p:cBhvr>
                                    </p:animEffect>
                                    <p:set>
                                      <p:cBhvr>
                                        <p:cTn id="40" dur="1" fill="hold">
                                          <p:stCondLst>
                                            <p:cond delay="499"/>
                                          </p:stCondLst>
                                        </p:cTn>
                                        <p:tgtEl>
                                          <p:spTgt spid="1027"/>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blinds(horizontal)">
                                      <p:cBhvr>
                                        <p:cTn id="43" dur="5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blinds(horizontal)">
                                      <p:cBhvr>
                                        <p:cTn id="48" dur="500"/>
                                        <p:tgtEl>
                                          <p:spTgt spid="3">
                                            <p:txEl>
                                              <p:pRg st="6" end="6"/>
                                            </p:txEl>
                                          </p:spTgt>
                                        </p:tgtEl>
                                      </p:cBhvr>
                                    </p:animEffect>
                                  </p:childTnLst>
                                </p:cTn>
                              </p:par>
                              <p:par>
                                <p:cTn id="49" presetID="3" presetClass="exit" presetSubtype="10" fill="hold" nodeType="withEffect">
                                  <p:stCondLst>
                                    <p:cond delay="0"/>
                                  </p:stCondLst>
                                  <p:childTnLst>
                                    <p:animEffect transition="out" filter="blinds(horizontal)">
                                      <p:cBhvr>
                                        <p:cTn id="50" dur="500"/>
                                        <p:tgtEl>
                                          <p:spTgt spid="1028"/>
                                        </p:tgtEl>
                                      </p:cBhvr>
                                    </p:animEffect>
                                    <p:set>
                                      <p:cBhvr>
                                        <p:cTn id="51" dur="1" fill="hold">
                                          <p:stCondLst>
                                            <p:cond delay="499"/>
                                          </p:stCondLst>
                                        </p:cTn>
                                        <p:tgtEl>
                                          <p:spTgt spid="1028"/>
                                        </p:tgtEl>
                                        <p:attrNameLst>
                                          <p:attrName>style.visibility</p:attrName>
                                        </p:attrNameLst>
                                      </p:cBhvr>
                                      <p:to>
                                        <p:strVal val="hidden"/>
                                      </p:to>
                                    </p:set>
                                  </p:childTnLst>
                                </p:cTn>
                              </p:par>
                              <p:par>
                                <p:cTn id="52" presetID="3" presetClass="entr" presetSubtype="10" fill="hold" nodeType="withEffect">
                                  <p:stCondLst>
                                    <p:cond delay="0"/>
                                  </p:stCondLst>
                                  <p:childTnLst>
                                    <p:set>
                                      <p:cBhvr>
                                        <p:cTn id="53" dur="1" fill="hold">
                                          <p:stCondLst>
                                            <p:cond delay="0"/>
                                          </p:stCondLst>
                                        </p:cTn>
                                        <p:tgtEl>
                                          <p:spTgt spid="1029"/>
                                        </p:tgtEl>
                                        <p:attrNameLst>
                                          <p:attrName>style.visibility</p:attrName>
                                        </p:attrNameLst>
                                      </p:cBhvr>
                                      <p:to>
                                        <p:strVal val="visible"/>
                                      </p:to>
                                    </p:set>
                                    <p:animEffect transition="in" filter="blinds(horizontal)">
                                      <p:cBhvr>
                                        <p:cTn id="54" dur="500"/>
                                        <p:tgtEl>
                                          <p:spTgt spid="102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blinds(horizontal)">
                                      <p:cBhvr>
                                        <p:cTn id="59" dur="500"/>
                                        <p:tgtEl>
                                          <p:spTgt spid="3">
                                            <p:txEl>
                                              <p:pRg st="7" end="7"/>
                                            </p:txEl>
                                          </p:spTgt>
                                        </p:tgtEl>
                                      </p:cBhvr>
                                    </p:animEffect>
                                  </p:childTnLst>
                                </p:cTn>
                              </p:par>
                              <p:par>
                                <p:cTn id="60" presetID="3" presetClass="entr" presetSubtype="1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blinds(horizontal)">
                                      <p:cBhvr>
                                        <p:cTn id="62" dur="500"/>
                                        <p:tgtEl>
                                          <p:spTgt spid="3">
                                            <p:txEl>
                                              <p:pRg st="8" end="8"/>
                                            </p:txEl>
                                          </p:spTgt>
                                        </p:tgtEl>
                                      </p:cBhvr>
                                    </p:animEffect>
                                  </p:childTnLst>
                                </p:cTn>
                              </p:par>
                              <p:par>
                                <p:cTn id="63" presetID="3" presetClass="exit" presetSubtype="10" fill="hold" nodeType="withEffect">
                                  <p:stCondLst>
                                    <p:cond delay="0"/>
                                  </p:stCondLst>
                                  <p:childTnLst>
                                    <p:animEffect transition="out" filter="blinds(horizontal)">
                                      <p:cBhvr>
                                        <p:cTn id="64" dur="500"/>
                                        <p:tgtEl>
                                          <p:spTgt spid="1029"/>
                                        </p:tgtEl>
                                      </p:cBhvr>
                                    </p:animEffect>
                                    <p:set>
                                      <p:cBhvr>
                                        <p:cTn id="65"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GAMES, SEARCH and AI</a:t>
            </a:r>
            <a:endParaRPr lang="en-IN" dirty="0">
              <a:solidFill>
                <a:srgbClr val="00B0F0"/>
              </a:solidFill>
            </a:endParaRPr>
          </a:p>
        </p:txBody>
      </p:sp>
      <p:sp>
        <p:nvSpPr>
          <p:cNvPr id="3" name="Content Placeholder 2"/>
          <p:cNvSpPr>
            <a:spLocks noGrp="1"/>
          </p:cNvSpPr>
          <p:nvPr>
            <p:ph idx="1"/>
          </p:nvPr>
        </p:nvSpPr>
        <p:spPr>
          <a:xfrm>
            <a:off x="1785918" y="1571612"/>
            <a:ext cx="7086600" cy="4572000"/>
          </a:xfrm>
        </p:spPr>
        <p:txBody>
          <a:bodyPr/>
          <a:lstStyle/>
          <a:p>
            <a:pPr>
              <a:buNone/>
            </a:pPr>
            <a:r>
              <a:rPr lang="en-US" sz="2400" dirty="0" smtClean="0"/>
              <a:t>Games are thus interesting (and difficult too) </a:t>
            </a:r>
            <a:endParaRPr lang="en-IN" sz="2400" dirty="0" smtClean="0"/>
          </a:p>
          <a:p>
            <a:pPr>
              <a:buNone/>
            </a:pPr>
            <a:r>
              <a:rPr lang="en-IN" sz="2400" dirty="0" smtClean="0"/>
              <a:t>Some interesting points that games reveal about AI</a:t>
            </a:r>
          </a:p>
        </p:txBody>
      </p:sp>
      <p:sp>
        <p:nvSpPr>
          <p:cNvPr id="6" name="Slide Number Placeholder 5"/>
          <p:cNvSpPr>
            <a:spLocks noGrp="1"/>
          </p:cNvSpPr>
          <p:nvPr>
            <p:ph type="sldNum" sz="quarter" idx="12"/>
          </p:nvPr>
        </p:nvSpPr>
        <p:spPr/>
        <p:txBody>
          <a:bodyPr/>
          <a:lstStyle/>
          <a:p>
            <a:fld id="{06643111-8E2A-46EA-A2A0-3A6549856DBB}" type="slidenum">
              <a:rPr lang="en-IN" smtClean="0"/>
              <a:pPr/>
              <a:t>34</a:t>
            </a:fld>
            <a:endParaRPr lang="en-IN" dirty="0"/>
          </a:p>
        </p:txBody>
      </p:sp>
      <p:sp>
        <p:nvSpPr>
          <p:cNvPr id="8" name="TextBox 7"/>
          <p:cNvSpPr txBox="1"/>
          <p:nvPr/>
        </p:nvSpPr>
        <p:spPr>
          <a:xfrm>
            <a:off x="1785918" y="3786190"/>
            <a:ext cx="6929486" cy="369332"/>
          </a:xfrm>
          <a:prstGeom prst="rect">
            <a:avLst/>
          </a:prstGeom>
          <a:noFill/>
        </p:spPr>
        <p:txBody>
          <a:bodyPr wrap="square" rtlCol="0">
            <a:spAutoFit/>
          </a:bodyPr>
          <a:lstStyle/>
          <a:p>
            <a:endParaRPr lang="en-IN" dirty="0"/>
          </a:p>
        </p:txBody>
      </p:sp>
      <p:graphicFrame>
        <p:nvGraphicFramePr>
          <p:cNvPr id="10" name="Diagram 9"/>
          <p:cNvGraphicFramePr/>
          <p:nvPr/>
        </p:nvGraphicFramePr>
        <p:xfrm>
          <a:off x="2000232" y="3429000"/>
          <a:ext cx="6786610" cy="31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graphicEl>
                                              <a:dgm id="{ABCEBED5-0EB2-483B-844B-139DAB1CBCFE}"/>
                                            </p:graphicEl>
                                          </p:spTgt>
                                        </p:tgtEl>
                                        <p:attrNameLst>
                                          <p:attrName>style.visibility</p:attrName>
                                        </p:attrNameLst>
                                      </p:cBhvr>
                                      <p:to>
                                        <p:strVal val="visible"/>
                                      </p:to>
                                    </p:set>
                                    <p:animEffect transition="in" filter="wipe(down)">
                                      <p:cBhvr>
                                        <p:cTn id="15" dur="500"/>
                                        <p:tgtEl>
                                          <p:spTgt spid="10">
                                            <p:graphicEl>
                                              <a:dgm id="{ABCEBED5-0EB2-483B-844B-139DAB1CBCF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graphicEl>
                                              <a:dgm id="{5E5F4E56-981A-4F75-9D97-543D5964A65D}"/>
                                            </p:graphicEl>
                                          </p:spTgt>
                                        </p:tgtEl>
                                        <p:attrNameLst>
                                          <p:attrName>style.visibility</p:attrName>
                                        </p:attrNameLst>
                                      </p:cBhvr>
                                      <p:to>
                                        <p:strVal val="visible"/>
                                      </p:to>
                                    </p:set>
                                    <p:animEffect transition="in" filter="wipe(down)">
                                      <p:cBhvr>
                                        <p:cTn id="20" dur="500"/>
                                        <p:tgtEl>
                                          <p:spTgt spid="10">
                                            <p:graphicEl>
                                              <a:dgm id="{5E5F4E56-981A-4F75-9D97-543D5964A65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graphicEl>
                                              <a:dgm id="{4E5ED31A-A514-46D9-8AD7-CECF58E63D1B}"/>
                                            </p:graphicEl>
                                          </p:spTgt>
                                        </p:tgtEl>
                                        <p:attrNameLst>
                                          <p:attrName>style.visibility</p:attrName>
                                        </p:attrNameLst>
                                      </p:cBhvr>
                                      <p:to>
                                        <p:strVal val="visible"/>
                                      </p:to>
                                    </p:set>
                                    <p:animEffect transition="in" filter="wipe(down)">
                                      <p:cBhvr>
                                        <p:cTn id="25" dur="500"/>
                                        <p:tgtEl>
                                          <p:spTgt spid="10">
                                            <p:graphicEl>
                                              <a:dgm id="{4E5ED31A-A514-46D9-8AD7-CECF58E63D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0" grpId="0" uiExpand="1">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
            <a:ext cx="8229600" cy="1143000"/>
          </a:xfrm>
        </p:spPr>
        <p:txBody>
          <a:bodyPr/>
          <a:lstStyle/>
          <a:p>
            <a:r>
              <a:rPr lang="en-US" dirty="0" smtClean="0">
                <a:solidFill>
                  <a:srgbClr val="00B0F0"/>
                </a:solidFill>
              </a:rPr>
              <a:t>Conclusion</a:t>
            </a:r>
            <a:endParaRPr lang="en-IN" dirty="0">
              <a:solidFill>
                <a:srgbClr val="00B0F0"/>
              </a:solidFill>
            </a:endParaRPr>
          </a:p>
        </p:txBody>
      </p:sp>
      <p:sp>
        <p:nvSpPr>
          <p:cNvPr id="3" name="Content Placeholder 2"/>
          <p:cNvSpPr>
            <a:spLocks noGrp="1"/>
          </p:cNvSpPr>
          <p:nvPr>
            <p:ph idx="1"/>
          </p:nvPr>
        </p:nvSpPr>
        <p:spPr>
          <a:xfrm>
            <a:off x="1785918" y="1214422"/>
            <a:ext cx="7100918" cy="4786346"/>
          </a:xfrm>
        </p:spPr>
        <p:txBody>
          <a:bodyPr/>
          <a:lstStyle/>
          <a:p>
            <a:pPr>
              <a:spcAft>
                <a:spcPts val="1000"/>
              </a:spcAft>
            </a:pPr>
            <a:r>
              <a:rPr lang="en-US" sz="2600" dirty="0" smtClean="0"/>
              <a:t>Search is everywhere</a:t>
            </a:r>
          </a:p>
          <a:p>
            <a:pPr>
              <a:spcAft>
                <a:spcPts val="1000"/>
              </a:spcAft>
            </a:pPr>
            <a:r>
              <a:rPr lang="en-US" sz="2600" dirty="0" smtClean="0"/>
              <a:t>Search is core to writing Game AIs</a:t>
            </a:r>
          </a:p>
          <a:p>
            <a:pPr>
              <a:spcAft>
                <a:spcPts val="1000"/>
              </a:spcAft>
            </a:pPr>
            <a:r>
              <a:rPr lang="en-US" sz="2600" dirty="0" smtClean="0"/>
              <a:t>Large number of techniques exist for search and its usage depends on the games involved.</a:t>
            </a:r>
          </a:p>
          <a:p>
            <a:pPr>
              <a:spcAft>
                <a:spcPts val="1000"/>
              </a:spcAft>
            </a:pPr>
            <a:r>
              <a:rPr lang="en-US" sz="2600" dirty="0" smtClean="0"/>
              <a:t>Games and AI problems have strong resemblances, thus generates interest</a:t>
            </a:r>
          </a:p>
          <a:p>
            <a:pPr>
              <a:spcAft>
                <a:spcPts val="1000"/>
              </a:spcAft>
            </a:pPr>
            <a:r>
              <a:rPr lang="en-US" sz="2600" dirty="0" smtClean="0"/>
              <a:t> Search has applications in evolutionary AI, and developing counter-strategies on-fly remains topic for active research.</a:t>
            </a:r>
            <a:endParaRPr lang="en-IN" sz="26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35</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71414"/>
            <a:ext cx="8229600" cy="1143000"/>
          </a:xfrm>
        </p:spPr>
        <p:txBody>
          <a:bodyPr/>
          <a:lstStyle/>
          <a:p>
            <a:r>
              <a:rPr lang="en-US" dirty="0" smtClean="0">
                <a:solidFill>
                  <a:srgbClr val="00B0F0"/>
                </a:solidFill>
              </a:rPr>
              <a:t>References</a:t>
            </a:r>
            <a:endParaRPr lang="en-IN" dirty="0">
              <a:solidFill>
                <a:srgbClr val="00B0F0"/>
              </a:solidFill>
            </a:endParaRPr>
          </a:p>
        </p:txBody>
      </p:sp>
      <p:sp>
        <p:nvSpPr>
          <p:cNvPr id="8" name="Content Placeholder 7"/>
          <p:cNvSpPr>
            <a:spLocks noGrp="1"/>
          </p:cNvSpPr>
          <p:nvPr>
            <p:ph idx="1"/>
          </p:nvPr>
        </p:nvSpPr>
        <p:spPr>
          <a:xfrm>
            <a:off x="1828800" y="1214422"/>
            <a:ext cx="7086600" cy="4905396"/>
          </a:xfrm>
        </p:spPr>
        <p:txBody>
          <a:bodyPr/>
          <a:lstStyle/>
          <a:p>
            <a:pPr marL="457200" indent="-457200">
              <a:buFont typeface="+mj-lt"/>
              <a:buAutoNum type="arabicPeriod"/>
            </a:pPr>
            <a:r>
              <a:rPr lang="en-IN" sz="2000" dirty="0" smtClean="0"/>
              <a:t>Susan L. Epstein. Game playing: The next moves. In Proceedings of the sixteenth </a:t>
            </a:r>
            <a:r>
              <a:rPr lang="en-IN" sz="2000" dirty="0" smtClean="0"/>
              <a:t>national conference </a:t>
            </a:r>
            <a:r>
              <a:rPr lang="en-IN" sz="2000" dirty="0" smtClean="0"/>
              <a:t>on Artificial intelligence and the eleventh Innovative applications of </a:t>
            </a:r>
            <a:r>
              <a:rPr lang="en-IN" sz="2000" dirty="0" smtClean="0"/>
              <a:t>artificial intelligence </a:t>
            </a:r>
            <a:r>
              <a:rPr lang="en-IN" sz="2000" dirty="0" smtClean="0"/>
              <a:t>conference, pages </a:t>
            </a:r>
            <a:r>
              <a:rPr lang="en-IN" sz="2000" dirty="0" smtClean="0"/>
              <a:t>987–993. Association </a:t>
            </a:r>
            <a:r>
              <a:rPr lang="en-IN" sz="2000" dirty="0" smtClean="0"/>
              <a:t>for the Advancement of Artificial </a:t>
            </a:r>
            <a:r>
              <a:rPr lang="en-IN" sz="2000" dirty="0" smtClean="0"/>
              <a:t>Intelligence (AAAI</a:t>
            </a:r>
            <a:r>
              <a:rPr lang="en-IN" sz="2000" dirty="0" smtClean="0"/>
              <a:t>), Menlo Park, CA, USA, </a:t>
            </a:r>
            <a:r>
              <a:rPr lang="en-IN" sz="2000" dirty="0" err="1" smtClean="0"/>
              <a:t>july</a:t>
            </a:r>
            <a:r>
              <a:rPr lang="en-IN" sz="2000" dirty="0" smtClean="0"/>
              <a:t> 1999</a:t>
            </a:r>
            <a:r>
              <a:rPr lang="en-IN" sz="2000" dirty="0" smtClean="0"/>
              <a:t>.</a:t>
            </a:r>
          </a:p>
          <a:p>
            <a:pPr marL="457200" indent="-457200">
              <a:buFont typeface="+mj-lt"/>
              <a:buAutoNum type="arabicPeriod"/>
            </a:pPr>
            <a:r>
              <a:rPr lang="en-IN" sz="2000" dirty="0" smtClean="0"/>
              <a:t>David L. Roberts, Mark O. </a:t>
            </a:r>
            <a:r>
              <a:rPr lang="en-IN" sz="2000" dirty="0" err="1" smtClean="0"/>
              <a:t>Riedl</a:t>
            </a:r>
            <a:r>
              <a:rPr lang="en-IN" sz="2000" dirty="0" smtClean="0"/>
              <a:t>, and Charles L. Isbell. Beyond adversarial: The case for game </a:t>
            </a:r>
            <a:r>
              <a:rPr lang="en-IN" sz="2000" dirty="0" smtClean="0"/>
              <a:t>AI as </a:t>
            </a:r>
            <a:r>
              <a:rPr lang="en-IN" sz="2000" dirty="0" smtClean="0"/>
              <a:t>storytelling. In Atkins Barry, Kennedy Helen, and </a:t>
            </a:r>
            <a:r>
              <a:rPr lang="en-IN" sz="2000" dirty="0" err="1" smtClean="0"/>
              <a:t>Krzywinska</a:t>
            </a:r>
            <a:r>
              <a:rPr lang="en-IN" sz="2000" dirty="0" smtClean="0"/>
              <a:t> Tanya, editors, Breaking </a:t>
            </a:r>
            <a:r>
              <a:rPr lang="en-IN" sz="2000" dirty="0" smtClean="0"/>
              <a:t>New Ground</a:t>
            </a:r>
            <a:r>
              <a:rPr lang="en-IN" sz="2000" dirty="0" smtClean="0"/>
              <a:t>: Innovation in Games, Play, Practice and Theory: Proceedings of the 2009 Digital </a:t>
            </a:r>
            <a:r>
              <a:rPr lang="en-IN" sz="2000" dirty="0" smtClean="0"/>
              <a:t>Games Research </a:t>
            </a:r>
            <a:r>
              <a:rPr lang="en-IN" sz="2000" dirty="0" smtClean="0"/>
              <a:t>Association Conference, </a:t>
            </a:r>
            <a:r>
              <a:rPr lang="en-IN" sz="2000" dirty="0" smtClean="0"/>
              <a:t>London, September </a:t>
            </a:r>
            <a:r>
              <a:rPr lang="en-IN" sz="2000" dirty="0" smtClean="0"/>
              <a:t>2009.</a:t>
            </a:r>
            <a:endParaRPr lang="en-IN" sz="2000" dirty="0" smtClean="0"/>
          </a:p>
          <a:p>
            <a:pPr marL="457200" indent="-457200">
              <a:buNone/>
            </a:pPr>
            <a:endParaRPr lang="en-IN" sz="1900" dirty="0" smtClean="0"/>
          </a:p>
        </p:txBody>
      </p:sp>
      <p:sp>
        <p:nvSpPr>
          <p:cNvPr id="6" name="Slide Number Placeholder 5"/>
          <p:cNvSpPr>
            <a:spLocks noGrp="1"/>
          </p:cNvSpPr>
          <p:nvPr>
            <p:ph type="sldNum" sz="quarter" idx="12"/>
          </p:nvPr>
        </p:nvSpPr>
        <p:spPr/>
        <p:txBody>
          <a:bodyPr/>
          <a:lstStyle/>
          <a:p>
            <a:fld id="{06643111-8E2A-46EA-A2A0-3A6549856DBB}" type="slidenum">
              <a:rPr lang="en-IN" smtClean="0"/>
              <a:pPr/>
              <a:t>36</a:t>
            </a:fld>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References</a:t>
            </a:r>
            <a:endParaRPr lang="en-IN" dirty="0"/>
          </a:p>
        </p:txBody>
      </p:sp>
      <p:sp>
        <p:nvSpPr>
          <p:cNvPr id="3" name="Content Placeholder 2"/>
          <p:cNvSpPr>
            <a:spLocks noGrp="1"/>
          </p:cNvSpPr>
          <p:nvPr>
            <p:ph idx="1"/>
          </p:nvPr>
        </p:nvSpPr>
        <p:spPr/>
        <p:txBody>
          <a:bodyPr/>
          <a:lstStyle/>
          <a:p>
            <a:pPr marL="457200" indent="-457200">
              <a:buFont typeface="+mj-lt"/>
              <a:buAutoNum type="arabicPeriod" startAt="3"/>
            </a:pPr>
            <a:r>
              <a:rPr lang="en-IN" sz="2000" i="1" dirty="0" err="1" smtClean="0"/>
              <a:t>Eike</a:t>
            </a:r>
            <a:r>
              <a:rPr lang="en-IN" sz="2000" i="1" dirty="0" smtClean="0"/>
              <a:t> Falk Anderson. Playing smart </a:t>
            </a:r>
            <a:r>
              <a:rPr lang="en-IN" sz="2000" i="1" dirty="0" smtClean="0"/>
              <a:t>artificial </a:t>
            </a:r>
            <a:r>
              <a:rPr lang="en-IN" sz="2000" dirty="0" smtClean="0"/>
              <a:t>intelligence </a:t>
            </a:r>
            <a:r>
              <a:rPr lang="en-IN" sz="2000" dirty="0" smtClean="0"/>
              <a:t>in computer games. In Proceedings </a:t>
            </a:r>
            <a:r>
              <a:rPr lang="en-IN" sz="2000" dirty="0" smtClean="0"/>
              <a:t>of zfxCON03 </a:t>
            </a:r>
            <a:r>
              <a:rPr lang="en-IN" sz="2000" dirty="0" smtClean="0"/>
              <a:t>Conference on Game Development. </a:t>
            </a:r>
            <a:r>
              <a:rPr lang="en-IN" sz="2000" dirty="0" smtClean="0"/>
              <a:t>ZFX3D Entertainment</a:t>
            </a:r>
            <a:r>
              <a:rPr lang="en-IN" sz="2000" dirty="0" smtClean="0"/>
              <a:t>, </a:t>
            </a:r>
            <a:r>
              <a:rPr lang="en-IN" sz="2000" dirty="0" smtClean="0"/>
              <a:t>2003.</a:t>
            </a:r>
          </a:p>
          <a:p>
            <a:pPr marL="457200" indent="-457200">
              <a:buFont typeface="+mj-lt"/>
              <a:buAutoNum type="arabicPeriod" startAt="3"/>
            </a:pPr>
            <a:r>
              <a:rPr lang="en-IN" sz="2000" i="1" dirty="0" smtClean="0"/>
              <a:t>Stuart J. Russell and Peter </a:t>
            </a:r>
            <a:r>
              <a:rPr lang="en-IN" sz="2000" i="1" dirty="0" err="1" smtClean="0"/>
              <a:t>Norvig</a:t>
            </a:r>
            <a:r>
              <a:rPr lang="en-IN" sz="2000" i="1" dirty="0" smtClean="0"/>
              <a:t>. Artificial Intelligence: A Modern Approach. </a:t>
            </a:r>
            <a:r>
              <a:rPr lang="en-IN" sz="2000" i="1" dirty="0" smtClean="0"/>
              <a:t>ISBN </a:t>
            </a:r>
            <a:r>
              <a:rPr lang="en-IN" sz="2000" dirty="0" smtClean="0"/>
              <a:t>0131038052. Prentice </a:t>
            </a:r>
            <a:r>
              <a:rPr lang="en-IN" sz="2000" dirty="0" smtClean="0"/>
              <a:t>Hall, 2nd edition, December 2002</a:t>
            </a:r>
            <a:r>
              <a:rPr lang="en-IN" sz="2000" dirty="0" smtClean="0"/>
              <a:t>.</a:t>
            </a:r>
          </a:p>
          <a:p>
            <a:pPr marL="457200" indent="-457200">
              <a:buFont typeface="+mj-lt"/>
              <a:buAutoNum type="arabicPeriod" startAt="3"/>
            </a:pPr>
            <a:r>
              <a:rPr lang="en-IN" sz="2000" i="1" dirty="0" smtClean="0"/>
              <a:t>Dana S. </a:t>
            </a:r>
            <a:r>
              <a:rPr lang="en-IN" sz="2000" i="1" dirty="0" err="1" smtClean="0"/>
              <a:t>Nau</a:t>
            </a:r>
            <a:r>
              <a:rPr lang="en-IN" sz="2000" i="1" dirty="0" smtClean="0"/>
              <a:t>. Adversarial search. In </a:t>
            </a:r>
            <a:r>
              <a:rPr lang="en-IN" sz="2000" i="1" dirty="0" err="1" smtClean="0"/>
              <a:t>Encyclopedia</a:t>
            </a:r>
            <a:r>
              <a:rPr lang="en-IN" sz="2000" i="1" dirty="0" smtClean="0"/>
              <a:t> of Cognitive Science. Nature Publishing </a:t>
            </a:r>
            <a:r>
              <a:rPr lang="en-IN" sz="2000" i="1" dirty="0" smtClean="0"/>
              <a:t>Group, </a:t>
            </a:r>
            <a:r>
              <a:rPr lang="en-IN" sz="2000" dirty="0" smtClean="0"/>
              <a:t>2002.</a:t>
            </a:r>
          </a:p>
          <a:p>
            <a:pPr>
              <a:buNone/>
            </a:pPr>
            <a:endParaRPr lang="en-IN" sz="2000" dirty="0"/>
          </a:p>
        </p:txBody>
      </p:sp>
      <p:sp>
        <p:nvSpPr>
          <p:cNvPr id="4" name="Date Placeholder 3"/>
          <p:cNvSpPr>
            <a:spLocks noGrp="1"/>
          </p:cNvSpPr>
          <p:nvPr>
            <p:ph type="dt" sz="half" idx="10"/>
          </p:nvPr>
        </p:nvSpPr>
        <p:spPr/>
        <p:txBody>
          <a:bodyPr/>
          <a:lstStyle/>
          <a:p>
            <a:fld id="{149FC564-15CA-4430-833F-AF560284A7F9}" type="datetime1">
              <a:rPr lang="en-IN" smtClean="0"/>
              <a:pPr/>
              <a:t>28-03-2010</a:t>
            </a:fld>
            <a:endParaRPr lang="en-IN" dirty="0"/>
          </a:p>
        </p:txBody>
      </p:sp>
      <p:sp>
        <p:nvSpPr>
          <p:cNvPr id="5" name="Footer Placeholder 4"/>
          <p:cNvSpPr>
            <a:spLocks noGrp="1"/>
          </p:cNvSpPr>
          <p:nvPr>
            <p:ph type="ftr" sz="quarter" idx="11"/>
          </p:nvPr>
        </p:nvSpPr>
        <p:spPr/>
        <p:txBody>
          <a:bodyPr/>
          <a:lstStyle/>
          <a:p>
            <a:r>
              <a:rPr lang="en-IN" smtClean="0"/>
              <a:t>IIT Bombay</a:t>
            </a:r>
            <a:endParaRPr lang="en-IN"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37</a:t>
            </a:fld>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References</a:t>
            </a:r>
            <a:endParaRPr lang="en-IN" dirty="0"/>
          </a:p>
        </p:txBody>
      </p:sp>
      <p:sp>
        <p:nvSpPr>
          <p:cNvPr id="3" name="Content Placeholder 2"/>
          <p:cNvSpPr>
            <a:spLocks noGrp="1"/>
          </p:cNvSpPr>
          <p:nvPr>
            <p:ph idx="1"/>
          </p:nvPr>
        </p:nvSpPr>
        <p:spPr/>
        <p:txBody>
          <a:bodyPr/>
          <a:lstStyle/>
          <a:p>
            <a:pPr marL="457200" indent="-457200">
              <a:buFont typeface="+mj-lt"/>
              <a:buAutoNum type="arabicPeriod" startAt="6"/>
            </a:pPr>
            <a:r>
              <a:rPr lang="en-IN" sz="2000" i="1" dirty="0" smtClean="0"/>
              <a:t>David </a:t>
            </a:r>
            <a:r>
              <a:rPr lang="en-IN" sz="2000" i="1" dirty="0" err="1" smtClean="0"/>
              <a:t>Pinelle</a:t>
            </a:r>
            <a:r>
              <a:rPr lang="en-IN" sz="2000" i="1" dirty="0" smtClean="0"/>
              <a:t>, Nelson Wong, </a:t>
            </a:r>
            <a:r>
              <a:rPr lang="en-IN" sz="2000" i="1" dirty="0" err="1" smtClean="0"/>
              <a:t>Tadeusz</a:t>
            </a:r>
            <a:r>
              <a:rPr lang="en-IN" sz="2000" i="1" dirty="0" smtClean="0"/>
              <a:t> </a:t>
            </a:r>
            <a:r>
              <a:rPr lang="en-IN" sz="2000" i="1" dirty="0" err="1" smtClean="0"/>
              <a:t>Stach</a:t>
            </a:r>
            <a:r>
              <a:rPr lang="en-IN" sz="2000" i="1" dirty="0" smtClean="0"/>
              <a:t>, and Carl </a:t>
            </a:r>
            <a:r>
              <a:rPr lang="en-IN" sz="2000" i="1" dirty="0" err="1" smtClean="0"/>
              <a:t>Gutwin</a:t>
            </a:r>
            <a:r>
              <a:rPr lang="en-IN" sz="2000" i="1" dirty="0" smtClean="0"/>
              <a:t>. Usability heuristics for </a:t>
            </a:r>
            <a:r>
              <a:rPr lang="en-IN" sz="2000" i="1" dirty="0" smtClean="0"/>
              <a:t>networked </a:t>
            </a:r>
            <a:r>
              <a:rPr lang="en-IN" sz="2000" dirty="0" smtClean="0"/>
              <a:t>multiplayer </a:t>
            </a:r>
            <a:r>
              <a:rPr lang="en-IN" sz="2000" dirty="0" smtClean="0"/>
              <a:t>games. In GROUP ’09: Proceedings of the ACM 2009 international conference </a:t>
            </a:r>
            <a:r>
              <a:rPr lang="en-IN" sz="2000" dirty="0" smtClean="0"/>
              <a:t>on Supporting </a:t>
            </a:r>
            <a:r>
              <a:rPr lang="en-IN" sz="2000" dirty="0" smtClean="0"/>
              <a:t>group work, pages 169–178, New York, NY, USA, 2009</a:t>
            </a:r>
            <a:r>
              <a:rPr lang="en-IN" sz="2000" dirty="0" smtClean="0"/>
              <a:t>.</a:t>
            </a:r>
          </a:p>
          <a:p>
            <a:pPr marL="457200" indent="-457200">
              <a:buFont typeface="+mj-lt"/>
              <a:buAutoNum type="arabicPeriod" startAt="6"/>
            </a:pPr>
            <a:r>
              <a:rPr lang="en-IN" sz="2000" i="1" dirty="0" smtClean="0"/>
              <a:t>Jaime </a:t>
            </a:r>
            <a:r>
              <a:rPr lang="en-IN" sz="2000" i="1" dirty="0" err="1" smtClean="0"/>
              <a:t>Griesemer</a:t>
            </a:r>
            <a:r>
              <a:rPr lang="en-IN" sz="2000" i="1" dirty="0" smtClean="0"/>
              <a:t> and Chris Butcher. The Illusion of Intelligence : The Integration of AI </a:t>
            </a:r>
            <a:r>
              <a:rPr lang="en-IN" sz="2000" i="1" dirty="0" smtClean="0"/>
              <a:t>and </a:t>
            </a:r>
            <a:r>
              <a:rPr lang="en-IN" sz="2000" dirty="0" smtClean="0"/>
              <a:t>Level </a:t>
            </a:r>
            <a:r>
              <a:rPr lang="en-IN" sz="2000" dirty="0" smtClean="0"/>
              <a:t>Design in Halo. Game Developers Conference, 2008</a:t>
            </a:r>
            <a:r>
              <a:rPr lang="en-IN" sz="2000" dirty="0" smtClean="0"/>
              <a:t>.</a:t>
            </a:r>
          </a:p>
          <a:p>
            <a:pPr marL="457200" indent="-457200">
              <a:buFont typeface="+mj-lt"/>
              <a:buAutoNum type="arabicPeriod" startAt="6"/>
            </a:pPr>
            <a:r>
              <a:rPr lang="en-IN" sz="2000" i="1" dirty="0" smtClean="0"/>
              <a:t>Mick West, </a:t>
            </a:r>
            <a:r>
              <a:rPr lang="en-IN" sz="2000" i="1" dirty="0" err="1" smtClean="0"/>
              <a:t>Neversoft</a:t>
            </a:r>
            <a:r>
              <a:rPr lang="en-IN" sz="2000" i="1" dirty="0" smtClean="0"/>
              <a:t> </a:t>
            </a:r>
            <a:r>
              <a:rPr lang="en-IN" sz="2000" i="1" dirty="0" smtClean="0"/>
              <a:t>cofounder. </a:t>
            </a:r>
            <a:r>
              <a:rPr lang="en-IN" sz="2000" dirty="0" smtClean="0"/>
              <a:t>Intelligent </a:t>
            </a:r>
            <a:r>
              <a:rPr lang="en-IN" sz="2000" dirty="0" smtClean="0"/>
              <a:t>Mistakes: How to Incorporate Stupidity Into </a:t>
            </a:r>
            <a:r>
              <a:rPr lang="en-IN" sz="2000" dirty="0" smtClean="0"/>
              <a:t>Your </a:t>
            </a:r>
            <a:r>
              <a:rPr lang="it-IT" sz="2000" dirty="0" smtClean="0"/>
              <a:t>AI </a:t>
            </a:r>
            <a:r>
              <a:rPr lang="it-IT" sz="2000" dirty="0" smtClean="0"/>
              <a:t>Code. Game Developer </a:t>
            </a:r>
            <a:r>
              <a:rPr lang="it-IT" sz="2000" dirty="0" smtClean="0"/>
              <a:t>magazine, Gamasutra.com</a:t>
            </a:r>
            <a:r>
              <a:rPr lang="it-IT" sz="2000" dirty="0" smtClean="0"/>
              <a:t>, 2009.</a:t>
            </a:r>
            <a:endParaRPr lang="en-IN" sz="2000" dirty="0"/>
          </a:p>
        </p:txBody>
      </p:sp>
      <p:sp>
        <p:nvSpPr>
          <p:cNvPr id="4" name="Date Placeholder 3"/>
          <p:cNvSpPr>
            <a:spLocks noGrp="1"/>
          </p:cNvSpPr>
          <p:nvPr>
            <p:ph type="dt" sz="half" idx="10"/>
          </p:nvPr>
        </p:nvSpPr>
        <p:spPr/>
        <p:txBody>
          <a:bodyPr/>
          <a:lstStyle/>
          <a:p>
            <a:fld id="{149FC564-15CA-4430-833F-AF560284A7F9}" type="datetime1">
              <a:rPr lang="en-IN" smtClean="0"/>
              <a:pPr/>
              <a:t>28-03-2010</a:t>
            </a:fld>
            <a:endParaRPr lang="en-IN" dirty="0"/>
          </a:p>
        </p:txBody>
      </p:sp>
      <p:sp>
        <p:nvSpPr>
          <p:cNvPr id="5" name="Footer Placeholder 4"/>
          <p:cNvSpPr>
            <a:spLocks noGrp="1"/>
          </p:cNvSpPr>
          <p:nvPr>
            <p:ph type="ftr" sz="quarter" idx="11"/>
          </p:nvPr>
        </p:nvSpPr>
        <p:spPr/>
        <p:txBody>
          <a:bodyPr/>
          <a:lstStyle/>
          <a:p>
            <a:r>
              <a:rPr lang="en-IN" smtClean="0"/>
              <a:t>IIT Bombay</a:t>
            </a:r>
            <a:endParaRPr lang="en-IN"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38</a:t>
            </a:fld>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00B0F0"/>
                </a:solidFill>
              </a:rPr>
              <a:t>References</a:t>
            </a:r>
            <a:endParaRPr lang="en-IN" dirty="0">
              <a:solidFill>
                <a:srgbClr val="00B0F0"/>
              </a:solidFill>
            </a:endParaRPr>
          </a:p>
        </p:txBody>
      </p:sp>
      <p:sp>
        <p:nvSpPr>
          <p:cNvPr id="8" name="Content Placeholder 7"/>
          <p:cNvSpPr>
            <a:spLocks noGrp="1"/>
          </p:cNvSpPr>
          <p:nvPr>
            <p:ph idx="1"/>
          </p:nvPr>
        </p:nvSpPr>
        <p:spPr>
          <a:xfrm>
            <a:off x="1828800" y="1452562"/>
            <a:ext cx="7086600" cy="4905396"/>
          </a:xfrm>
        </p:spPr>
        <p:txBody>
          <a:bodyPr/>
          <a:lstStyle/>
          <a:p>
            <a:pPr marL="457200" indent="-457200">
              <a:spcAft>
                <a:spcPts val="1000"/>
              </a:spcAft>
              <a:buFont typeface="+mj-lt"/>
              <a:buAutoNum type="arabicPeriod" startAt="9"/>
            </a:pPr>
            <a:r>
              <a:rPr lang="en-IN" sz="2400" i="1" dirty="0" smtClean="0">
                <a:hlinkClick r:id="rId2"/>
              </a:rPr>
              <a:t>http://</a:t>
            </a:r>
            <a:r>
              <a:rPr lang="en-IN" sz="2400" i="1" dirty="0" smtClean="0">
                <a:hlinkClick r:id="rId2"/>
              </a:rPr>
              <a:t>www.gamedev.net/reference/list.asp?categoryid=18</a:t>
            </a:r>
            <a:endParaRPr lang="en-IN" sz="2400" i="1" dirty="0" smtClean="0"/>
          </a:p>
          <a:p>
            <a:pPr marL="457200" indent="-457200">
              <a:buFont typeface="+mj-lt"/>
              <a:buAutoNum type="arabicPeriod" startAt="9"/>
            </a:pPr>
            <a:r>
              <a:rPr lang="en-IN" sz="2400" i="1" dirty="0" smtClean="0">
                <a:hlinkClick r:id="rId3"/>
              </a:rPr>
              <a:t>http://</a:t>
            </a:r>
            <a:r>
              <a:rPr lang="en-IN" sz="2400" i="1" dirty="0" smtClean="0">
                <a:hlinkClick r:id="rId3"/>
              </a:rPr>
              <a:t>www.intelligentgo.org/en/computergo/overview.html</a:t>
            </a:r>
            <a:endParaRPr lang="en-IN" sz="2400" i="1" dirty="0" smtClean="0"/>
          </a:p>
          <a:p>
            <a:pPr marL="457200" indent="-457200">
              <a:buFont typeface="+mj-lt"/>
              <a:buAutoNum type="arabicPeriod" startAt="9"/>
            </a:pPr>
            <a:r>
              <a:rPr lang="en-IN" sz="2400" i="1" dirty="0" smtClean="0">
                <a:hlinkClick r:id="rId4"/>
              </a:rPr>
              <a:t>http://</a:t>
            </a:r>
            <a:r>
              <a:rPr lang="en-IN" sz="2400" i="1" dirty="0" smtClean="0">
                <a:hlinkClick r:id="rId4"/>
              </a:rPr>
              <a:t>www.gamasutra.com/features/index_ai.htm</a:t>
            </a:r>
            <a:endParaRPr lang="en-IN" sz="2400" i="1" dirty="0" smtClean="0"/>
          </a:p>
          <a:p>
            <a:pPr marL="457200" indent="-457200">
              <a:buFont typeface="+mj-lt"/>
              <a:buAutoNum type="arabicPeriod" startAt="9"/>
            </a:pPr>
            <a:r>
              <a:rPr lang="en-IN" sz="2400" dirty="0" smtClean="0">
                <a:hlinkClick r:id="rId5"/>
              </a:rPr>
              <a:t>www.cogs.susx.ac.uk/courses/kr/lec05.html</a:t>
            </a:r>
            <a:endParaRPr lang="en-IN" sz="2400" dirty="0" smtClean="0"/>
          </a:p>
          <a:p>
            <a:pPr marL="457200" indent="-457200">
              <a:spcAft>
                <a:spcPts val="1000"/>
              </a:spcAft>
              <a:buNone/>
            </a:pPr>
            <a:endParaRPr lang="en-IN" sz="1900" i="1" dirty="0" smtClean="0"/>
          </a:p>
          <a:p>
            <a:pPr>
              <a:spcAft>
                <a:spcPts val="1000"/>
              </a:spcAft>
              <a:buNone/>
            </a:pPr>
            <a:endParaRPr lang="en-IN" sz="1900" i="1"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39</a:t>
            </a:fld>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solidFill>
                  <a:srgbClr val="00B0F0"/>
                </a:solidFill>
              </a:rPr>
              <a:t>Computer  Games</a:t>
            </a:r>
            <a:endParaRPr lang="en-IN" dirty="0">
              <a:solidFill>
                <a:srgbClr val="00B0F0"/>
              </a:solidFill>
            </a:endParaRPr>
          </a:p>
        </p:txBody>
      </p:sp>
      <p:graphicFrame>
        <p:nvGraphicFramePr>
          <p:cNvPr id="18" name="Content Placeholder 17"/>
          <p:cNvGraphicFramePr>
            <a:graphicFrameLocks noGrp="1"/>
          </p:cNvGraphicFramePr>
          <p:nvPr>
            <p:ph idx="1"/>
          </p:nvPr>
        </p:nvGraphicFramePr>
        <p:xfrm>
          <a:off x="285720" y="1524000"/>
          <a:ext cx="8643998" cy="1190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06643111-8E2A-46EA-A2A0-3A6549856DBB}" type="slidenum">
              <a:rPr lang="en-IN" smtClean="0"/>
              <a:pPr/>
              <a:t>4</a:t>
            </a:fld>
            <a:endParaRPr lang="en-IN" dirty="0"/>
          </a:p>
        </p:txBody>
      </p:sp>
      <p:grpSp>
        <p:nvGrpSpPr>
          <p:cNvPr id="17" name="Group 16"/>
          <p:cNvGrpSpPr/>
          <p:nvPr/>
        </p:nvGrpSpPr>
        <p:grpSpPr>
          <a:xfrm>
            <a:off x="571472" y="3131106"/>
            <a:ext cx="8072494" cy="3155414"/>
            <a:chOff x="428596" y="3000372"/>
            <a:chExt cx="8072494" cy="3155414"/>
          </a:xfrm>
        </p:grpSpPr>
        <p:grpSp>
          <p:nvGrpSpPr>
            <p:cNvPr id="16" name="Group 15"/>
            <p:cNvGrpSpPr/>
            <p:nvPr/>
          </p:nvGrpSpPr>
          <p:grpSpPr>
            <a:xfrm>
              <a:off x="428596" y="3000372"/>
              <a:ext cx="8072494" cy="2676460"/>
              <a:chOff x="428596" y="3000372"/>
              <a:chExt cx="8072494" cy="2676460"/>
            </a:xfrm>
          </p:grpSpPr>
          <p:pic>
            <p:nvPicPr>
              <p:cNvPr id="12" name="Picture 11" descr="assassins-creed-20071022020220961.jpg"/>
              <p:cNvPicPr>
                <a:picLocks noChangeAspect="1"/>
              </p:cNvPicPr>
              <p:nvPr/>
            </p:nvPicPr>
            <p:blipFill>
              <a:blip r:embed="rId6" cstate="print"/>
              <a:stretch>
                <a:fillRect/>
              </a:stretch>
            </p:blipFill>
            <p:spPr>
              <a:xfrm>
                <a:off x="428596" y="3000372"/>
                <a:ext cx="3643306" cy="2643188"/>
              </a:xfrm>
              <a:prstGeom prst="rect">
                <a:avLst/>
              </a:prstGeom>
              <a:ln w="63500"/>
              <a:effectLst>
                <a:outerShdw blurRad="152400" dist="317500" dir="5400000" sx="90000" sy="-19000" rotWithShape="0">
                  <a:prstClr val="black">
                    <a:alpha val="15000"/>
                  </a:prstClr>
                </a:outerShdw>
              </a:effectLst>
            </p:spPr>
            <p:style>
              <a:lnRef idx="3">
                <a:schemeClr val="lt1"/>
              </a:lnRef>
              <a:fillRef idx="1">
                <a:schemeClr val="accent2"/>
              </a:fillRef>
              <a:effectRef idx="1">
                <a:schemeClr val="accent2"/>
              </a:effectRef>
              <a:fontRef idx="minor">
                <a:schemeClr val="lt1"/>
              </a:fontRef>
            </p:style>
          </p:pic>
          <p:pic>
            <p:nvPicPr>
              <p:cNvPr id="13" name="Picture 12" descr="crysis-screenshot-2.jpg"/>
              <p:cNvPicPr>
                <a:picLocks noChangeAspect="1"/>
              </p:cNvPicPr>
              <p:nvPr/>
            </p:nvPicPr>
            <p:blipFill>
              <a:blip r:embed="rId7" cstate="print"/>
              <a:stretch>
                <a:fillRect/>
              </a:stretch>
            </p:blipFill>
            <p:spPr>
              <a:xfrm>
                <a:off x="4714876" y="3000372"/>
                <a:ext cx="3786214" cy="2676460"/>
              </a:xfrm>
              <a:prstGeom prst="rect">
                <a:avLst/>
              </a:prstGeom>
              <a:ln w="63500"/>
            </p:spPr>
            <p:style>
              <a:lnRef idx="3">
                <a:schemeClr val="lt1"/>
              </a:lnRef>
              <a:fillRef idx="1">
                <a:schemeClr val="accent2"/>
              </a:fillRef>
              <a:effectRef idx="1">
                <a:schemeClr val="accent2"/>
              </a:effectRef>
              <a:fontRef idx="minor">
                <a:schemeClr val="lt1"/>
              </a:fontRef>
            </p:style>
          </p:pic>
        </p:grpSp>
        <p:sp>
          <p:nvSpPr>
            <p:cNvPr id="14" name="TextBox 13"/>
            <p:cNvSpPr txBox="1"/>
            <p:nvPr/>
          </p:nvSpPr>
          <p:spPr>
            <a:xfrm>
              <a:off x="1214414" y="5774312"/>
              <a:ext cx="2786082" cy="369332"/>
            </a:xfrm>
            <a:prstGeom prst="rect">
              <a:avLst/>
            </a:prstGeom>
            <a:noFill/>
          </p:spPr>
          <p:txBody>
            <a:bodyPr wrap="square" rtlCol="0">
              <a:spAutoFit/>
            </a:bodyPr>
            <a:lstStyle/>
            <a:p>
              <a:r>
                <a:rPr lang="en-US" dirty="0" smtClean="0"/>
                <a:t>Assassin’s Creed</a:t>
              </a:r>
              <a:endParaRPr lang="en-IN" dirty="0"/>
            </a:p>
          </p:txBody>
        </p:sp>
        <p:sp>
          <p:nvSpPr>
            <p:cNvPr id="15" name="TextBox 14"/>
            <p:cNvSpPr txBox="1"/>
            <p:nvPr/>
          </p:nvSpPr>
          <p:spPr>
            <a:xfrm>
              <a:off x="6246463" y="5786454"/>
              <a:ext cx="825867" cy="369332"/>
            </a:xfrm>
            <a:prstGeom prst="rect">
              <a:avLst/>
            </a:prstGeom>
            <a:noFill/>
          </p:spPr>
          <p:txBody>
            <a:bodyPr wrap="none" rtlCol="0">
              <a:spAutoFit/>
            </a:bodyPr>
            <a:lstStyle/>
            <a:p>
              <a:r>
                <a:rPr lang="en-US" dirty="0" smtClean="0"/>
                <a:t>Crysis</a:t>
              </a:r>
              <a:endParaRPr lang="en-IN"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6643111-8E2A-46EA-A2A0-3A6549856DBB}" type="slidenum">
              <a:rPr lang="en-IN" smtClean="0"/>
              <a:pPr/>
              <a:t>40</a:t>
            </a:fld>
            <a:endParaRPr lang="en-IN" dirty="0"/>
          </a:p>
        </p:txBody>
      </p:sp>
      <p:sp>
        <p:nvSpPr>
          <p:cNvPr id="7" name="Rectangle 6"/>
          <p:cNvSpPr/>
          <p:nvPr/>
        </p:nvSpPr>
        <p:spPr>
          <a:xfrm>
            <a:off x="428596" y="1714488"/>
            <a:ext cx="8358245" cy="34163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rPr>
              <a:t>Thank You</a:t>
            </a:r>
          </a:p>
          <a:p>
            <a:pPr algn="ctr"/>
            <a:r>
              <a:rPr 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rPr>
              <a:t>For Your Attention</a:t>
            </a:r>
          </a:p>
          <a:p>
            <a:pPr algn="ctr"/>
            <a:r>
              <a:rPr 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rPr>
              <a:t>And Time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6643111-8E2A-46EA-A2A0-3A6549856DBB}" type="slidenum">
              <a:rPr lang="en-IN" smtClean="0"/>
              <a:pPr/>
              <a:t>41</a:t>
            </a:fld>
            <a:endParaRPr lang="en-IN" dirty="0"/>
          </a:p>
        </p:txBody>
      </p:sp>
      <p:sp>
        <p:nvSpPr>
          <p:cNvPr id="7" name="Rectangle 6"/>
          <p:cNvSpPr/>
          <p:nvPr/>
        </p:nvSpPr>
        <p:spPr>
          <a:xfrm>
            <a:off x="1666805" y="1928802"/>
            <a:ext cx="6119905" cy="280076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rPr>
              <a:t>Questions???</a:t>
            </a:r>
            <a:endPar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00B0F0"/>
                </a:solidFill>
              </a:rPr>
              <a:t>Classification</a:t>
            </a:r>
            <a:r>
              <a:rPr lang="en-US" dirty="0" smtClean="0">
                <a:solidFill>
                  <a:srgbClr val="6699FF"/>
                </a:solidFill>
              </a:rPr>
              <a:t> </a:t>
            </a:r>
            <a:r>
              <a:rPr lang="en-US" dirty="0" smtClean="0">
                <a:solidFill>
                  <a:srgbClr val="00B0F0"/>
                </a:solidFill>
              </a:rPr>
              <a:t>of Games</a:t>
            </a:r>
            <a:endParaRPr lang="en-IN" dirty="0">
              <a:solidFill>
                <a:srgbClr val="00B0F0"/>
              </a:solidFill>
            </a:endParaRPr>
          </a:p>
        </p:txBody>
      </p:sp>
      <p:graphicFrame>
        <p:nvGraphicFramePr>
          <p:cNvPr id="10" name="Content Placeholder 9"/>
          <p:cNvGraphicFramePr>
            <a:graphicFrameLocks noGrp="1"/>
          </p:cNvGraphicFramePr>
          <p:nvPr>
            <p:ph idx="1"/>
          </p:nvPr>
        </p:nvGraphicFramePr>
        <p:xfrm>
          <a:off x="285720" y="1428736"/>
          <a:ext cx="8643998" cy="4524378"/>
        </p:xfrm>
        <a:graphic>
          <a:graphicData uri="http://schemas.openxmlformats.org/drawingml/2006/table">
            <a:tbl>
              <a:tblPr firstRow="1" bandRow="1">
                <a:tableStyleId>{8EC20E35-A176-4012-BC5E-935CFFF8708E}</a:tableStyleId>
              </a:tblPr>
              <a:tblGrid>
                <a:gridCol w="877890"/>
                <a:gridCol w="4884776"/>
                <a:gridCol w="2881332"/>
              </a:tblGrid>
              <a:tr h="619116">
                <a:tc>
                  <a:txBody>
                    <a:bodyPr/>
                    <a:lstStyle/>
                    <a:p>
                      <a:r>
                        <a:rPr lang="en-US" dirty="0" smtClean="0"/>
                        <a:t>S.No</a:t>
                      </a:r>
                      <a:endParaRPr lang="en-IN"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Type</a:t>
                      </a:r>
                      <a:r>
                        <a:rPr lang="en-US" baseline="0" dirty="0" smtClean="0"/>
                        <a:t> of Game</a:t>
                      </a:r>
                      <a:endParaRPr lang="en-IN"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Examples</a:t>
                      </a:r>
                      <a:endParaRPr lang="en-IN"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877">
                <a:tc>
                  <a:txBody>
                    <a:bodyPr/>
                    <a:lstStyle/>
                    <a:p>
                      <a:r>
                        <a:rPr lang="en-US" dirty="0" smtClean="0">
                          <a:solidFill>
                            <a:schemeClr val="accent2">
                              <a:lumMod val="75000"/>
                            </a:schemeClr>
                          </a:solidFill>
                        </a:rPr>
                        <a:t>1.</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accent2">
                              <a:lumMod val="75000"/>
                            </a:schemeClr>
                          </a:solidFill>
                        </a:rPr>
                        <a:t>Real</a:t>
                      </a:r>
                      <a:r>
                        <a:rPr lang="en-US" baseline="0" dirty="0" smtClean="0">
                          <a:solidFill>
                            <a:schemeClr val="accent2">
                              <a:lumMod val="75000"/>
                            </a:schemeClr>
                          </a:solidFill>
                        </a:rPr>
                        <a:t> Time Strategy Games (RTS)</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accent2">
                              <a:lumMod val="75000"/>
                            </a:schemeClr>
                          </a:solidFill>
                        </a:rPr>
                        <a:t>AOE,</a:t>
                      </a:r>
                      <a:r>
                        <a:rPr lang="en-US" baseline="0" dirty="0" smtClean="0">
                          <a:solidFill>
                            <a:schemeClr val="accent2">
                              <a:lumMod val="75000"/>
                            </a:schemeClr>
                          </a:solidFill>
                        </a:rPr>
                        <a:t> AOM, WoW.</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877">
                <a:tc>
                  <a:txBody>
                    <a:bodyPr/>
                    <a:lstStyle/>
                    <a:p>
                      <a:r>
                        <a:rPr lang="en-US" dirty="0" smtClean="0">
                          <a:solidFill>
                            <a:schemeClr val="accent2">
                              <a:lumMod val="75000"/>
                            </a:schemeClr>
                          </a:solidFill>
                        </a:rPr>
                        <a:t>2.</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solidFill>
                            <a:schemeClr val="accent2">
                              <a:lumMod val="75000"/>
                            </a:schemeClr>
                          </a:solidFill>
                        </a:rPr>
                        <a:t>First-Person Shooter</a:t>
                      </a:r>
                      <a:r>
                        <a:rPr lang="en-US" baseline="0" dirty="0" smtClean="0">
                          <a:solidFill>
                            <a:schemeClr val="accent2">
                              <a:lumMod val="75000"/>
                            </a:schemeClr>
                          </a:solidFill>
                        </a:rPr>
                        <a:t> Games </a:t>
                      </a:r>
                      <a:r>
                        <a:rPr lang="en-US" sz="1800" dirty="0" smtClean="0">
                          <a:solidFill>
                            <a:schemeClr val="accent2">
                              <a:lumMod val="75000"/>
                            </a:schemeClr>
                          </a:solidFill>
                        </a:rPr>
                        <a:t>(FPS)</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accent2">
                              <a:lumMod val="75000"/>
                            </a:schemeClr>
                          </a:solidFill>
                        </a:rPr>
                        <a:t>Wolfenstein,</a:t>
                      </a:r>
                      <a:r>
                        <a:rPr lang="en-US" baseline="0" dirty="0" smtClean="0">
                          <a:solidFill>
                            <a:schemeClr val="accent2">
                              <a:lumMod val="75000"/>
                            </a:schemeClr>
                          </a:solidFill>
                        </a:rPr>
                        <a:t> Counter Strike, Hitman.</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877">
                <a:tc>
                  <a:txBody>
                    <a:bodyPr/>
                    <a:lstStyle/>
                    <a:p>
                      <a:r>
                        <a:rPr lang="en-US" dirty="0" smtClean="0">
                          <a:solidFill>
                            <a:schemeClr val="accent2">
                              <a:lumMod val="75000"/>
                            </a:schemeClr>
                          </a:solidFill>
                        </a:rPr>
                        <a:t>3.</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2">
                              <a:lumMod val="75000"/>
                            </a:schemeClr>
                          </a:solidFill>
                        </a:rPr>
                        <a:t>Role-Playing Games(RPG)</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accent2">
                              <a:lumMod val="75000"/>
                            </a:schemeClr>
                          </a:solidFill>
                        </a:rPr>
                        <a:t>Sims, Tribal Wars, Khan Wars.</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877">
                <a:tc>
                  <a:txBody>
                    <a:bodyPr/>
                    <a:lstStyle/>
                    <a:p>
                      <a:r>
                        <a:rPr lang="en-US" dirty="0" smtClean="0">
                          <a:solidFill>
                            <a:schemeClr val="accent2">
                              <a:lumMod val="75000"/>
                            </a:schemeClr>
                          </a:solidFill>
                        </a:rPr>
                        <a:t>4.</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2">
                              <a:lumMod val="75000"/>
                            </a:schemeClr>
                          </a:solidFill>
                        </a:rPr>
                        <a:t>Turn-Based Strategy</a:t>
                      </a:r>
                      <a:r>
                        <a:rPr lang="en-US" baseline="0" dirty="0" smtClean="0">
                          <a:solidFill>
                            <a:schemeClr val="accent2">
                              <a:lumMod val="75000"/>
                            </a:schemeClr>
                          </a:solidFill>
                        </a:rPr>
                        <a:t> Games </a:t>
                      </a:r>
                      <a:r>
                        <a:rPr lang="en-US" sz="1800" dirty="0" smtClean="0">
                          <a:solidFill>
                            <a:schemeClr val="accent2">
                              <a:lumMod val="75000"/>
                            </a:schemeClr>
                          </a:solidFill>
                        </a:rPr>
                        <a:t>(TBS)</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accent2">
                              <a:lumMod val="75000"/>
                            </a:schemeClr>
                          </a:solidFill>
                        </a:rPr>
                        <a:t>Civilization 4, Heroes</a:t>
                      </a:r>
                      <a:r>
                        <a:rPr lang="en-US" baseline="0" dirty="0" smtClean="0">
                          <a:solidFill>
                            <a:schemeClr val="accent2">
                              <a:lumMod val="75000"/>
                            </a:schemeClr>
                          </a:solidFill>
                        </a:rPr>
                        <a:t> of Might &amp; Magic.</a:t>
                      </a:r>
                      <a:endParaRPr lang="en-IN"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877">
                <a:tc>
                  <a:txBody>
                    <a:bodyPr/>
                    <a:lstStyle/>
                    <a:p>
                      <a:r>
                        <a:rPr lang="en-US" sz="1800" kern="1200" dirty="0" smtClean="0">
                          <a:solidFill>
                            <a:schemeClr val="accent2">
                              <a:lumMod val="75000"/>
                            </a:schemeClr>
                          </a:solidFill>
                        </a:rPr>
                        <a:t>5.</a:t>
                      </a:r>
                      <a:endParaRPr lang="en-IN" sz="1800" kern="1200" dirty="0" smtClean="0">
                        <a:solidFill>
                          <a:schemeClr val="accent2">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2">
                              <a:lumMod val="75000"/>
                            </a:schemeClr>
                          </a:solidFill>
                        </a:rPr>
                        <a:t>Simulation</a:t>
                      </a:r>
                      <a:r>
                        <a:rPr lang="en-US" baseline="0" dirty="0" smtClean="0">
                          <a:solidFill>
                            <a:schemeClr val="accent2">
                              <a:lumMod val="75000"/>
                            </a:schemeClr>
                          </a:solidFill>
                        </a:rPr>
                        <a:t> Games </a:t>
                      </a:r>
                      <a:r>
                        <a:rPr lang="en-US" sz="1800" kern="1200" dirty="0" smtClean="0">
                          <a:solidFill>
                            <a:schemeClr val="accent2">
                              <a:lumMod val="75000"/>
                            </a:schemeClr>
                          </a:solidFill>
                        </a:rPr>
                        <a:t>(SIM)</a:t>
                      </a:r>
                      <a:endParaRPr lang="en-IN" sz="1800" kern="1200" dirty="0" smtClean="0">
                        <a:solidFill>
                          <a:schemeClr val="accent2">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smtClean="0">
                          <a:solidFill>
                            <a:schemeClr val="accent2">
                              <a:lumMod val="75000"/>
                            </a:schemeClr>
                          </a:solidFill>
                        </a:rPr>
                        <a:t>GL117, Sims</a:t>
                      </a:r>
                      <a:endParaRPr lang="en-IN" sz="1800" kern="1200" dirty="0">
                        <a:solidFill>
                          <a:schemeClr val="accent2">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0877">
                <a:tc>
                  <a:txBody>
                    <a:bodyPr/>
                    <a:lstStyle/>
                    <a:p>
                      <a:pPr marL="0" algn="l" defTabSz="914400" rtl="0" eaLnBrk="1" latinLnBrk="0" hangingPunct="1"/>
                      <a:r>
                        <a:rPr lang="en-US" sz="1800" kern="1200" dirty="0" smtClean="0">
                          <a:solidFill>
                            <a:schemeClr val="accent2">
                              <a:lumMod val="75000"/>
                            </a:schemeClr>
                          </a:solidFill>
                        </a:rPr>
                        <a:t>6.</a:t>
                      </a:r>
                      <a:endParaRPr lang="en-IN" sz="1800" kern="1200" dirty="0" smtClean="0">
                        <a:solidFill>
                          <a:schemeClr val="accent2">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2">
                              <a:lumMod val="75000"/>
                            </a:schemeClr>
                          </a:solidFill>
                        </a:rPr>
                        <a:t>Sports Games(SPT)</a:t>
                      </a:r>
                      <a:endParaRPr lang="en-IN" sz="1800" kern="1200" dirty="0" smtClean="0">
                        <a:solidFill>
                          <a:schemeClr val="accent2">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800" kern="1200" dirty="0" smtClean="0">
                          <a:solidFill>
                            <a:schemeClr val="accent2">
                              <a:lumMod val="75000"/>
                            </a:schemeClr>
                          </a:solidFill>
                        </a:rPr>
                        <a:t>FIFA,</a:t>
                      </a:r>
                      <a:r>
                        <a:rPr lang="en-US" sz="1800" kern="1200" baseline="0" dirty="0" smtClean="0">
                          <a:solidFill>
                            <a:schemeClr val="accent2">
                              <a:lumMod val="75000"/>
                            </a:schemeClr>
                          </a:solidFill>
                        </a:rPr>
                        <a:t> PES, Cricket.</a:t>
                      </a:r>
                      <a:endParaRPr lang="en-IN" sz="1800" kern="1200" dirty="0">
                        <a:solidFill>
                          <a:schemeClr val="accent2">
                            <a:lumMod val="7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C1CDBD5F-6C0C-4B7E-84CD-C9C0B3A58D0D}" type="slidenum">
              <a:rPr lang="en-IN" smtClean="0"/>
              <a:pPr/>
              <a:t>5</a:t>
            </a:fld>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noFill/>
        </p:spPr>
        <p:txBody>
          <a:bodyPr/>
          <a:lstStyle/>
          <a:p>
            <a:r>
              <a:rPr lang="en-US" dirty="0" smtClean="0">
                <a:solidFill>
                  <a:srgbClr val="00B0F0"/>
                </a:solidFill>
              </a:rPr>
              <a:t>Classification of Games (contd.)</a:t>
            </a:r>
            <a:endParaRPr lang="en-IN" dirty="0">
              <a:solidFill>
                <a:srgbClr val="00B0F0"/>
              </a:solidFill>
            </a:endParaRPr>
          </a:p>
        </p:txBody>
      </p:sp>
      <p:graphicFrame>
        <p:nvGraphicFramePr>
          <p:cNvPr id="10" name="Content Placeholder 9"/>
          <p:cNvGraphicFramePr>
            <a:graphicFrameLocks noGrp="1"/>
          </p:cNvGraphicFramePr>
          <p:nvPr>
            <p:ph idx="1"/>
          </p:nvPr>
        </p:nvGraphicFramePr>
        <p:xfrm>
          <a:off x="1000132" y="2263229"/>
          <a:ext cx="7500958" cy="3308912"/>
        </p:xfrm>
        <a:graphic>
          <a:graphicData uri="http://schemas.openxmlformats.org/drawingml/2006/table">
            <a:tbl>
              <a:tblPr firstRow="1" bandRow="1">
                <a:tableStyleId>{8EC20E35-A176-4012-BC5E-935CFFF8708E}</a:tableStyleId>
              </a:tblPr>
              <a:tblGrid>
                <a:gridCol w="2132635"/>
                <a:gridCol w="2426791"/>
                <a:gridCol w="2941532"/>
              </a:tblGrid>
              <a:tr h="1066496">
                <a:tc>
                  <a:txBody>
                    <a:bodyPr/>
                    <a:lstStyle/>
                    <a:p>
                      <a:pPr algn="ctr"/>
                      <a:endParaRPr lang="en-IN"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Perfect Information</a:t>
                      </a:r>
                      <a:endParaRPr lang="en-IN"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Imperfect Information</a:t>
                      </a:r>
                      <a:endParaRPr lang="en-IN"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1208">
                <a:tc>
                  <a:txBody>
                    <a:bodyPr/>
                    <a:lstStyle/>
                    <a:p>
                      <a:pPr algn="ctr"/>
                      <a:r>
                        <a:rPr lang="en-US" b="0" dirty="0" smtClean="0">
                          <a:solidFill>
                            <a:schemeClr val="accent2">
                              <a:lumMod val="75000"/>
                            </a:schemeClr>
                          </a:solidFill>
                        </a:rPr>
                        <a:t>Deterministic</a:t>
                      </a:r>
                      <a:endParaRPr lang="en-IN" b="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smtClean="0">
                          <a:solidFill>
                            <a:schemeClr val="accent2">
                              <a:lumMod val="75000"/>
                            </a:schemeClr>
                          </a:solidFill>
                        </a:rPr>
                        <a:t>Go,</a:t>
                      </a:r>
                      <a:r>
                        <a:rPr lang="en-US" sz="1800" b="0" baseline="0" dirty="0" smtClean="0">
                          <a:solidFill>
                            <a:schemeClr val="accent2">
                              <a:lumMod val="75000"/>
                            </a:schemeClr>
                          </a:solidFill>
                        </a:rPr>
                        <a:t> Chess, Othello, Checkers, etc.</a:t>
                      </a:r>
                      <a:endParaRPr lang="en-US" sz="1800" b="0" dirty="0" smtClean="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accent2">
                              <a:lumMod val="75000"/>
                            </a:schemeClr>
                          </a:solidFill>
                        </a:rPr>
                        <a:t>Stratego,  Battleships, etc.</a:t>
                      </a:r>
                      <a:endParaRPr lang="en-IN" b="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1208">
                <a:tc>
                  <a:txBody>
                    <a:bodyPr/>
                    <a:lstStyle/>
                    <a:p>
                      <a:pPr algn="ctr"/>
                      <a:r>
                        <a:rPr lang="en-US" b="0" dirty="0" smtClean="0">
                          <a:solidFill>
                            <a:schemeClr val="accent2">
                              <a:lumMod val="75000"/>
                            </a:schemeClr>
                          </a:solidFill>
                        </a:rPr>
                        <a:t>Chance</a:t>
                      </a:r>
                      <a:endParaRPr lang="en-IN" b="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smtClean="0">
                          <a:solidFill>
                            <a:schemeClr val="accent2">
                              <a:lumMod val="75000"/>
                            </a:schemeClr>
                          </a:solidFill>
                        </a:rPr>
                        <a:t>Backgammon,</a:t>
                      </a:r>
                      <a:r>
                        <a:rPr lang="en-US" sz="1800" b="0" baseline="0" dirty="0" smtClean="0">
                          <a:solidFill>
                            <a:schemeClr val="accent2">
                              <a:lumMod val="75000"/>
                            </a:schemeClr>
                          </a:solidFill>
                        </a:rPr>
                        <a:t> Monopoly, etc.</a:t>
                      </a:r>
                      <a:endParaRPr lang="en-IN" b="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accent2">
                              <a:lumMod val="75000"/>
                            </a:schemeClr>
                          </a:solidFill>
                        </a:rPr>
                        <a:t>Bridge, Poker,</a:t>
                      </a:r>
                      <a:r>
                        <a:rPr lang="en-US" b="0" baseline="0" dirty="0" smtClean="0">
                          <a:solidFill>
                            <a:schemeClr val="accent2">
                              <a:lumMod val="75000"/>
                            </a:schemeClr>
                          </a:solidFill>
                        </a:rPr>
                        <a:t> Scrabble, etc.</a:t>
                      </a:r>
                      <a:endParaRPr lang="en-IN" b="0"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C1CDBD5F-6C0C-4B7E-84CD-C9C0B3A58D0D}" type="slidenum">
              <a:rPr lang="en-IN" smtClean="0"/>
              <a:pPr/>
              <a:t>6</a:t>
            </a:fld>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2852"/>
            <a:ext cx="8229600" cy="1057260"/>
          </a:xfrm>
        </p:spPr>
        <p:txBody>
          <a:bodyPr/>
          <a:lstStyle/>
          <a:p>
            <a:r>
              <a:rPr lang="en-US" dirty="0" smtClean="0">
                <a:solidFill>
                  <a:srgbClr val="00B0F0"/>
                </a:solidFill>
              </a:rPr>
              <a:t>When (&amp; Where)</a:t>
            </a:r>
            <a:endParaRPr lang="en-IN" dirty="0">
              <a:solidFill>
                <a:srgbClr val="00B0F0"/>
              </a:solidFill>
            </a:endParaRPr>
          </a:p>
        </p:txBody>
      </p:sp>
      <p:sp>
        <p:nvSpPr>
          <p:cNvPr id="3" name="Content Placeholder 2"/>
          <p:cNvSpPr>
            <a:spLocks noGrp="1"/>
          </p:cNvSpPr>
          <p:nvPr>
            <p:ph idx="1"/>
          </p:nvPr>
        </p:nvSpPr>
        <p:spPr>
          <a:xfrm>
            <a:off x="1714480" y="2357430"/>
            <a:ext cx="7429520" cy="2000264"/>
          </a:xfrm>
        </p:spPr>
        <p:txBody>
          <a:bodyPr/>
          <a:lstStyle/>
          <a:p>
            <a:pPr algn="ctr">
              <a:buNone/>
            </a:pPr>
            <a:r>
              <a:rPr lang="en-IN" sz="2200" dirty="0" smtClean="0"/>
              <a:t>If God is everywhere then search is everywhere. </a:t>
            </a:r>
          </a:p>
          <a:p>
            <a:pPr algn="ctr">
              <a:buNone/>
            </a:pPr>
            <a:r>
              <a:rPr lang="en-IN" sz="2200" dirty="0" smtClean="0"/>
              <a:t>	But search in comp. games is not as vague as search for God :P.</a:t>
            </a:r>
          </a:p>
          <a:p>
            <a:pPr algn="ctr">
              <a:buNone/>
            </a:pPr>
            <a:endParaRPr lang="en-IN" sz="2200" dirty="0" smtClean="0"/>
          </a:p>
          <a:p>
            <a:pPr algn="ctr">
              <a:buNone/>
            </a:pPr>
            <a:r>
              <a:rPr lang="en-IN" sz="2200" dirty="0" smtClean="0"/>
              <a:t>It can be summarized as states or places where </a:t>
            </a:r>
            <a:r>
              <a:rPr lang="en-US" sz="2200" dirty="0" smtClean="0"/>
              <a:t>	</a:t>
            </a:r>
            <a:endParaRPr lang="en-IN" sz="2200" dirty="0" smtClean="0"/>
          </a:p>
        </p:txBody>
      </p:sp>
      <p:sp>
        <p:nvSpPr>
          <p:cNvPr id="6" name="Slide Number Placeholder 5"/>
          <p:cNvSpPr>
            <a:spLocks noGrp="1"/>
          </p:cNvSpPr>
          <p:nvPr>
            <p:ph type="sldNum" sz="quarter" idx="12"/>
          </p:nvPr>
        </p:nvSpPr>
        <p:spPr/>
        <p:txBody>
          <a:bodyPr/>
          <a:lstStyle/>
          <a:p>
            <a:fld id="{06643111-8E2A-46EA-A2A0-3A6549856DBB}" type="slidenum">
              <a:rPr lang="en-IN" smtClean="0"/>
              <a:pPr/>
              <a:t>7</a:t>
            </a:fld>
            <a:endParaRPr lang="en-IN" dirty="0"/>
          </a:p>
        </p:txBody>
      </p:sp>
      <p:graphicFrame>
        <p:nvGraphicFramePr>
          <p:cNvPr id="10" name="Diagram 9"/>
          <p:cNvGraphicFramePr/>
          <p:nvPr/>
        </p:nvGraphicFramePr>
        <p:xfrm>
          <a:off x="2428860" y="4429132"/>
          <a:ext cx="6143668" cy="15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nvGraphicFramePr>
        <p:xfrm>
          <a:off x="285720" y="1228539"/>
          <a:ext cx="8429684" cy="12003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graphicEl>
                                              <a:dgm id="{D450B550-1F13-4943-8C61-DCECB29C93E3}"/>
                                            </p:graphicEl>
                                          </p:spTgt>
                                        </p:tgtEl>
                                        <p:attrNameLst>
                                          <p:attrName>style.visibility</p:attrName>
                                        </p:attrNameLst>
                                      </p:cBhvr>
                                      <p:to>
                                        <p:strVal val="visible"/>
                                      </p:to>
                                    </p:set>
                                    <p:animEffect transition="in" filter="wipe(up)">
                                      <p:cBhvr>
                                        <p:cTn id="27" dur="500"/>
                                        <p:tgtEl>
                                          <p:spTgt spid="10">
                                            <p:graphicEl>
                                              <a:dgm id="{D450B550-1F13-4943-8C61-DCECB29C93E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graphicEl>
                                              <a:dgm id="{3832B8FB-028F-466C-92D2-1A0637FB1B71}"/>
                                            </p:graphicEl>
                                          </p:spTgt>
                                        </p:tgtEl>
                                        <p:attrNameLst>
                                          <p:attrName>style.visibility</p:attrName>
                                        </p:attrNameLst>
                                      </p:cBhvr>
                                      <p:to>
                                        <p:strVal val="visible"/>
                                      </p:to>
                                    </p:set>
                                    <p:animEffect transition="in" filter="wipe(up)">
                                      <p:cBhvr>
                                        <p:cTn id="32" dur="500"/>
                                        <p:tgtEl>
                                          <p:spTgt spid="10">
                                            <p:graphicEl>
                                              <a:dgm id="{3832B8FB-028F-466C-92D2-1A0637FB1B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0" grpId="0">
        <p:bldSub>
          <a:bldDgm bld="one"/>
        </p:bldSub>
      </p:bldGraphic>
      <p:bldGraphic spid="1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When (&amp; Where)</a:t>
            </a:r>
            <a:endParaRPr lang="en-IN" dirty="0">
              <a:solidFill>
                <a:srgbClr val="00B0F0"/>
              </a:solidFill>
            </a:endParaRPr>
          </a:p>
        </p:txBody>
      </p:sp>
      <p:sp>
        <p:nvSpPr>
          <p:cNvPr id="3" name="Content Placeholder 2"/>
          <p:cNvSpPr>
            <a:spLocks noGrp="1"/>
          </p:cNvSpPr>
          <p:nvPr>
            <p:ph idx="1"/>
          </p:nvPr>
        </p:nvSpPr>
        <p:spPr>
          <a:xfrm>
            <a:off x="1785918" y="2286000"/>
            <a:ext cx="7086600" cy="2571760"/>
          </a:xfrm>
        </p:spPr>
        <p:txBody>
          <a:bodyPr/>
          <a:lstStyle/>
          <a:p>
            <a:pPr>
              <a:spcAft>
                <a:spcPts val="1000"/>
              </a:spcAft>
              <a:buNone/>
            </a:pPr>
            <a:r>
              <a:rPr lang="en-US" sz="2200" dirty="0" smtClean="0"/>
              <a:t>	</a:t>
            </a:r>
            <a:r>
              <a:rPr lang="en-US" sz="2000" dirty="0" smtClean="0"/>
              <a:t>I</a:t>
            </a:r>
            <a:r>
              <a:rPr lang="en-IN" sz="2000" dirty="0" smtClean="0"/>
              <a:t>n checkers if one player's piece, the other player's piece, and an empty square are lined up, then the first player must "jump" the other player's piece.</a:t>
            </a:r>
          </a:p>
          <a:p>
            <a:pPr>
              <a:spcAft>
                <a:spcPts val="1000"/>
              </a:spcAft>
              <a:buNone/>
            </a:pPr>
            <a:r>
              <a:rPr lang="en-US" sz="2000" dirty="0" smtClean="0"/>
              <a:t>	OR in chess, if one’s king is under check, and he has only one move to make for the king, then there is no choice for the player but to move the king to that particular block. </a:t>
            </a:r>
          </a:p>
          <a:p>
            <a:pPr>
              <a:buNone/>
            </a:pPr>
            <a:r>
              <a:rPr lang="en-US" sz="2200" dirty="0" smtClean="0"/>
              <a:t>	</a:t>
            </a:r>
            <a:endParaRPr lang="en-IN" sz="2200" dirty="0" smtClean="0"/>
          </a:p>
        </p:txBody>
      </p:sp>
      <p:sp>
        <p:nvSpPr>
          <p:cNvPr id="6" name="Slide Number Placeholder 5"/>
          <p:cNvSpPr>
            <a:spLocks noGrp="1"/>
          </p:cNvSpPr>
          <p:nvPr>
            <p:ph type="sldNum" sz="quarter" idx="12"/>
          </p:nvPr>
        </p:nvSpPr>
        <p:spPr/>
        <p:txBody>
          <a:bodyPr/>
          <a:lstStyle/>
          <a:p>
            <a:fld id="{06643111-8E2A-46EA-A2A0-3A6549856DBB}" type="slidenum">
              <a:rPr lang="en-IN" smtClean="0"/>
              <a:pPr/>
              <a:t>8</a:t>
            </a:fld>
            <a:endParaRPr lang="en-IN" dirty="0"/>
          </a:p>
        </p:txBody>
      </p:sp>
      <p:graphicFrame>
        <p:nvGraphicFramePr>
          <p:cNvPr id="8" name="Diagram 7"/>
          <p:cNvGraphicFramePr/>
          <p:nvPr/>
        </p:nvGraphicFramePr>
        <p:xfrm>
          <a:off x="714348" y="1357298"/>
          <a:ext cx="7715304"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2571736" y="5072074"/>
          <a:ext cx="5500726" cy="8572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graphicEl>
                                              <a:dgm id="{A803DF8D-6786-442D-ACD5-4B386A2A3F37}"/>
                                            </p:graphicEl>
                                          </p:spTgt>
                                        </p:tgtEl>
                                        <p:attrNameLst>
                                          <p:attrName>style.visibility</p:attrName>
                                        </p:attrNameLst>
                                      </p:cBhvr>
                                      <p:to>
                                        <p:strVal val="visible"/>
                                      </p:to>
                                    </p:set>
                                    <p:animEffect transition="in" filter="wipe(down)">
                                      <p:cBhvr>
                                        <p:cTn id="22" dur="500"/>
                                        <p:tgtEl>
                                          <p:spTgt spid="12">
                                            <p:graphicEl>
                                              <a:dgm id="{A803DF8D-6786-442D-ACD5-4B386A2A3F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AsOne/>
      </p:bldGraphic>
      <p:bldGraphic spid="12"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
            <a:ext cx="8229600" cy="1143000"/>
          </a:xfrm>
        </p:spPr>
        <p:txBody>
          <a:bodyPr/>
          <a:lstStyle/>
          <a:p>
            <a:r>
              <a:rPr lang="en-US" dirty="0" smtClean="0">
                <a:solidFill>
                  <a:srgbClr val="00B0F0"/>
                </a:solidFill>
              </a:rPr>
              <a:t>When (&amp; Where)</a:t>
            </a:r>
            <a:endParaRPr lang="en-IN" dirty="0">
              <a:solidFill>
                <a:srgbClr val="00B0F0"/>
              </a:solidFill>
            </a:endParaRPr>
          </a:p>
        </p:txBody>
      </p:sp>
      <p:sp>
        <p:nvSpPr>
          <p:cNvPr id="3" name="Content Placeholder 2"/>
          <p:cNvSpPr>
            <a:spLocks noGrp="1"/>
          </p:cNvSpPr>
          <p:nvPr>
            <p:ph idx="1"/>
          </p:nvPr>
        </p:nvSpPr>
        <p:spPr>
          <a:xfrm>
            <a:off x="4929190" y="2071678"/>
            <a:ext cx="3986210" cy="3714776"/>
          </a:xfrm>
        </p:spPr>
        <p:txBody>
          <a:bodyPr/>
          <a:lstStyle/>
          <a:p>
            <a:pPr algn="ctr">
              <a:buNone/>
            </a:pPr>
            <a:r>
              <a:rPr lang="en-US" sz="1800" dirty="0" smtClean="0"/>
              <a:t>	</a:t>
            </a:r>
            <a:endParaRPr lang="en-US" sz="2800" dirty="0" smtClean="0">
              <a:solidFill>
                <a:schemeClr val="accent6"/>
              </a:solidFill>
            </a:endParaRPr>
          </a:p>
          <a:p>
            <a:pPr>
              <a:buNone/>
            </a:pPr>
            <a:r>
              <a:rPr lang="en-US" sz="2800" dirty="0" smtClean="0"/>
              <a:t>	</a:t>
            </a:r>
            <a:r>
              <a:rPr lang="en-US" sz="2000" b="1" i="1" dirty="0" smtClean="0"/>
              <a:t>White – Human Player</a:t>
            </a:r>
          </a:p>
          <a:p>
            <a:pPr>
              <a:buNone/>
            </a:pPr>
            <a:r>
              <a:rPr lang="en-US" sz="2000" b="1" i="1" dirty="0" smtClean="0"/>
              <a:t>	Black – AI player</a:t>
            </a:r>
          </a:p>
          <a:p>
            <a:pPr>
              <a:buNone/>
            </a:pPr>
            <a:endParaRPr lang="en-US" sz="2400" dirty="0" smtClean="0"/>
          </a:p>
          <a:p>
            <a:pPr>
              <a:buNone/>
            </a:pPr>
            <a:r>
              <a:rPr lang="en-US" sz="2400" dirty="0" smtClean="0"/>
              <a:t>	Clearly choices are available, but there would be no change to the outcome of the game so search is useless.	</a:t>
            </a:r>
          </a:p>
          <a:p>
            <a:pPr>
              <a:buNone/>
            </a:pPr>
            <a:endParaRPr lang="en-IN" sz="2400" dirty="0"/>
          </a:p>
        </p:txBody>
      </p:sp>
      <p:sp>
        <p:nvSpPr>
          <p:cNvPr id="6" name="Slide Number Placeholder 5"/>
          <p:cNvSpPr>
            <a:spLocks noGrp="1"/>
          </p:cNvSpPr>
          <p:nvPr>
            <p:ph type="sldNum" sz="quarter" idx="12"/>
          </p:nvPr>
        </p:nvSpPr>
        <p:spPr/>
        <p:txBody>
          <a:bodyPr/>
          <a:lstStyle/>
          <a:p>
            <a:fld id="{06643111-8E2A-46EA-A2A0-3A6549856DBB}" type="slidenum">
              <a:rPr lang="en-IN" smtClean="0"/>
              <a:pPr/>
              <a:t>9</a:t>
            </a:fld>
            <a:endParaRPr lang="en-IN" dirty="0"/>
          </a:p>
        </p:txBody>
      </p:sp>
      <p:pic>
        <p:nvPicPr>
          <p:cNvPr id="1026" name="Picture 2" descr="C:\Users\Abhinav\Downloads\Pawnwall2.jpeg"/>
          <p:cNvPicPr>
            <a:picLocks noChangeAspect="1" noChangeArrowheads="1"/>
          </p:cNvPicPr>
          <p:nvPr/>
        </p:nvPicPr>
        <p:blipFill>
          <a:blip r:embed="rId2"/>
          <a:srcRect/>
          <a:stretch>
            <a:fillRect/>
          </a:stretch>
        </p:blipFill>
        <p:spPr bwMode="auto">
          <a:xfrm>
            <a:off x="1000100" y="2350172"/>
            <a:ext cx="3643338" cy="3650596"/>
          </a:xfrm>
          <a:prstGeom prst="rect">
            <a:avLst/>
          </a:prstGeom>
          <a:ln w="63500"/>
        </p:spPr>
        <p:style>
          <a:lnRef idx="3">
            <a:schemeClr val="lt1"/>
          </a:lnRef>
          <a:fillRef idx="1">
            <a:schemeClr val="accent2"/>
          </a:fillRef>
          <a:effectRef idx="1">
            <a:schemeClr val="accent2"/>
          </a:effectRef>
          <a:fontRef idx="minor">
            <a:schemeClr val="lt1"/>
          </a:fontRef>
        </p:style>
      </p:pic>
      <p:sp>
        <p:nvSpPr>
          <p:cNvPr id="8" name="TextBox 7"/>
          <p:cNvSpPr txBox="1"/>
          <p:nvPr/>
        </p:nvSpPr>
        <p:spPr>
          <a:xfrm>
            <a:off x="428596" y="6121619"/>
            <a:ext cx="4857784" cy="307777"/>
          </a:xfrm>
          <a:prstGeom prst="rect">
            <a:avLst/>
          </a:prstGeom>
          <a:noFill/>
        </p:spPr>
        <p:txBody>
          <a:bodyPr wrap="square" rtlCol="0">
            <a:spAutoFit/>
          </a:bodyPr>
          <a:lstStyle/>
          <a:p>
            <a:pPr algn="ctr"/>
            <a:r>
              <a:rPr lang="en-US" sz="1400" dirty="0" smtClean="0"/>
              <a:t>A possible chess game scenario – The pawn wall</a:t>
            </a:r>
            <a:endParaRPr lang="en-IN" sz="1400" dirty="0"/>
          </a:p>
        </p:txBody>
      </p:sp>
      <p:graphicFrame>
        <p:nvGraphicFramePr>
          <p:cNvPr id="10" name="Diagram 9"/>
          <p:cNvGraphicFramePr/>
          <p:nvPr/>
        </p:nvGraphicFramePr>
        <p:xfrm>
          <a:off x="785786" y="1214422"/>
          <a:ext cx="7858180" cy="830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EC06D480-DF63-46FC-B77A-18B470AB7DF1}"/>
                                            </p:graphicEl>
                                          </p:spTgt>
                                        </p:tgtEl>
                                        <p:attrNameLst>
                                          <p:attrName>style.visibility</p:attrName>
                                        </p:attrNameLst>
                                      </p:cBhvr>
                                      <p:to>
                                        <p:strVal val="visible"/>
                                      </p:to>
                                    </p:set>
                                    <p:animEffect transition="in" filter="wipe(down)">
                                      <p:cBhvr>
                                        <p:cTn id="7" dur="500"/>
                                        <p:tgtEl>
                                          <p:spTgt spid="10">
                                            <p:graphicEl>
                                              <a:dgm id="{EC06D480-DF63-46FC-B77A-18B470AB7DF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8" grpId="0"/>
      <p:bldGraphic spid="10" grpId="0">
        <p:bldSub>
          <a:bldDgm/>
        </p:bldSub>
      </p:bldGraphic>
    </p:bldLst>
  </p:timing>
</p:sld>
</file>

<file path=ppt/theme/theme1.xml><?xml version="1.0" encoding="utf-8"?>
<a:theme xmlns:a="http://schemas.openxmlformats.org/drawingml/2006/main" name="Milestone summary report">
  <a:themeElements>
    <a:clrScheme name="Milestone_Summary-Final_DesignReview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N" sz="1800" b="0" i="0" u="none" strike="noStrike" cap="none" normalizeH="0" baseline="0" smtClean="0">
            <a:ln>
              <a:noFill/>
            </a:ln>
            <a:solidFill>
              <a:schemeClr val="tx1"/>
            </a:solidFill>
            <a:effectLst/>
            <a:latin typeface="Arial" charset="0"/>
          </a:defRPr>
        </a:defPPr>
      </a:lstStyle>
    </a:lnDef>
  </a:objectDefaults>
  <a:extraClrSchemeLst>
    <a:extraClrScheme>
      <a:clrScheme name="Milestone_Summary-Final_DesignReview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estone_Summary-Final_DesignReview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lestone_Summary-Final_DesignReview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lestone_Summary-Final_DesignReview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lestone_Summary-Final_DesignReview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lestone_Summary-Final_DesignReview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lestone_Summary-Final_DesignReview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lestone_Summary-Final_DesignReview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lestone_Summary-Final_DesignReview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lestone_Summary-Final_DesignReview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lestone_Summary-Final_DesignReview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lestone_Summary-Final_DesignReview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lestone_Summary-Final_DesignReviewed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1932</TotalTime>
  <Words>2057</Words>
  <Application>Microsoft Office PowerPoint</Application>
  <PresentationFormat>On-screen Show (4:3)</PresentationFormat>
  <Paragraphs>303</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Milestone summary report</vt:lpstr>
      <vt:lpstr>Role of Search in Computer Games</vt:lpstr>
      <vt:lpstr>Motivation</vt:lpstr>
      <vt:lpstr>Search</vt:lpstr>
      <vt:lpstr>Computer  Games</vt:lpstr>
      <vt:lpstr>Classification of Games</vt:lpstr>
      <vt:lpstr>Classification of Games (contd.)</vt:lpstr>
      <vt:lpstr>When (&amp; Where)</vt:lpstr>
      <vt:lpstr>When (&amp; Where)</vt:lpstr>
      <vt:lpstr>When (&amp; Where)</vt:lpstr>
      <vt:lpstr>What to Search</vt:lpstr>
      <vt:lpstr>What to Search (contd.)</vt:lpstr>
      <vt:lpstr>What to Search</vt:lpstr>
      <vt:lpstr>What to Search (contd.)</vt:lpstr>
      <vt:lpstr>Game Tree</vt:lpstr>
      <vt:lpstr>How to Search</vt:lpstr>
      <vt:lpstr>Brute-force or Uninformed Search</vt:lpstr>
      <vt:lpstr>Minimax  algorithm</vt:lpstr>
      <vt:lpstr>Slide 18</vt:lpstr>
      <vt:lpstr>An example</vt:lpstr>
      <vt:lpstr>Properties of Minimax</vt:lpstr>
      <vt:lpstr>Alpha-Beta Pruning</vt:lpstr>
      <vt:lpstr>Alpha-Beta Pruning</vt:lpstr>
      <vt:lpstr>Element of chance</vt:lpstr>
      <vt:lpstr>Limiting Search</vt:lpstr>
      <vt:lpstr>Limitations of minimax</vt:lpstr>
      <vt:lpstr>Evaluation function</vt:lpstr>
      <vt:lpstr>Cutting off search</vt:lpstr>
      <vt:lpstr>Speeding  Up  Search</vt:lpstr>
      <vt:lpstr>Search in End games</vt:lpstr>
      <vt:lpstr>Search in MMORPG</vt:lpstr>
      <vt:lpstr>BEYOND ADVERSARIAL SEARCH</vt:lpstr>
      <vt:lpstr>E.g. of ILLUSION of INTELLIGENCE</vt:lpstr>
      <vt:lpstr>GAMES, SEARCH and AI</vt:lpstr>
      <vt:lpstr>GAMES, SEARCH and AI</vt:lpstr>
      <vt:lpstr>Conclusion</vt:lpstr>
      <vt:lpstr>References</vt:lpstr>
      <vt:lpstr>References</vt:lpstr>
      <vt:lpstr>References</vt:lpstr>
      <vt:lpstr>References</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Search in Computer Games</dc:title>
  <dc:creator>Abhinav</dc:creator>
  <cp:lastModifiedBy>Abhinav</cp:lastModifiedBy>
  <cp:revision>239</cp:revision>
  <cp:lastPrinted>1601-01-01T00:00:00Z</cp:lastPrinted>
  <dcterms:created xsi:type="dcterms:W3CDTF">2010-03-13T12:33:22Z</dcterms:created>
  <dcterms:modified xsi:type="dcterms:W3CDTF">2010-03-28T09:01:44Z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TC011417211033</vt:lpwstr>
  </property>
</Properties>
</file>