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sldIdLst>
    <p:sldId id="256" r:id="rId2"/>
    <p:sldId id="328" r:id="rId3"/>
    <p:sldId id="291" r:id="rId4"/>
    <p:sldId id="326" r:id="rId5"/>
    <p:sldId id="331" r:id="rId6"/>
    <p:sldId id="329" r:id="rId7"/>
    <p:sldId id="330" r:id="rId8"/>
    <p:sldId id="292" r:id="rId9"/>
    <p:sldId id="293" r:id="rId10"/>
    <p:sldId id="294" r:id="rId11"/>
    <p:sldId id="295" r:id="rId12"/>
    <p:sldId id="296" r:id="rId13"/>
    <p:sldId id="297" r:id="rId14"/>
    <p:sldId id="299" r:id="rId15"/>
    <p:sldId id="298" r:id="rId16"/>
    <p:sldId id="300" r:id="rId17"/>
    <p:sldId id="327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962B2-1626-473A-8FEB-B90A8BA91B9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33B85C-25A9-4E80-AE02-4061C2CD8E9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34BE9A-E3C9-4D61-B7CC-38EC8173EC5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C4817A-2B14-4CEA-9DD2-193D4E9A21C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D2C64-5A7A-4F24-8467-2C04C1336DA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1FD7DB-03D3-47F3-92E8-0704A8EE4F2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D98BB-FC1A-47D7-AF3A-23D96686466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8FA52F-86AA-4D18-9318-21B791E6564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2978F-25AA-43A4-BA83-1B0BEA59C4F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AEFCD-522A-4257-8030-12161505528C}" type="slidenum">
              <a:rPr lang="en-US"/>
              <a:pPr/>
              <a:t>19</a:t>
            </a:fld>
            <a:endParaRPr lang="en-US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032B0-6F9B-41C7-B47F-99FA746072A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21743-7F0E-4EF5-8B16-405E01FCE808}" type="slidenum">
              <a:rPr lang="en-US"/>
              <a:pPr/>
              <a:t>20</a:t>
            </a:fld>
            <a:endParaRPr lang="en-US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EE4D38-2DAB-4915-AA05-22F7A0348677}" type="slidenum">
              <a:rPr lang="en-US"/>
              <a:pPr/>
              <a:t>21</a:t>
            </a:fld>
            <a:endParaRPr lang="en-US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932D4-CBD7-462A-BA5C-DE1128DC177A}" type="slidenum">
              <a:rPr lang="en-US"/>
              <a:pPr/>
              <a:t>22</a:t>
            </a:fld>
            <a:endParaRPr lang="en-US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8382A-F7AD-4841-A286-DE4572CA09AC}" type="slidenum">
              <a:rPr lang="en-US"/>
              <a:pPr/>
              <a:t>23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F30D6-A782-4066-84B2-4441DCB259ED}" type="slidenum">
              <a:rPr lang="en-US"/>
              <a:pPr/>
              <a:t>24</a:t>
            </a:fld>
            <a:endParaRPr lang="en-US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E4785-17D1-42CA-BB88-351DDE53188E}" type="slidenum">
              <a:rPr lang="en-US"/>
              <a:pPr/>
              <a:t>25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13750-E86A-4FA7-9432-C03344A84EA2}" type="slidenum">
              <a:rPr lang="en-US"/>
              <a:pPr/>
              <a:t>26</a:t>
            </a:fld>
            <a:endParaRPr lang="en-US"/>
          </a:p>
        </p:txBody>
      </p:sp>
      <p:sp>
        <p:nvSpPr>
          <p:cNvPr id="599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90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99044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eaLnBrk="1" hangingPunct="1"/>
            <a:fld id="{00845D09-1D92-40E1-A4BC-6D921FD4FC6F}" type="slidenum">
              <a:rPr lang="en-US" sz="1300">
                <a:latin typeface="Calibri" pitchFamily="34" charset="0"/>
              </a:rPr>
              <a:pPr algn="r" eaLnBrk="1" hangingPunct="1"/>
              <a:t>26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2D7B3-7228-44DF-8E34-8D2350E62C45}" type="slidenum">
              <a:rPr lang="en-US"/>
              <a:pPr/>
              <a:t>27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3840F-8611-490A-AFC8-C96EECBAA080}" type="slidenum">
              <a:rPr lang="en-US"/>
              <a:pPr/>
              <a:t>28</a:t>
            </a:fld>
            <a:endParaRPr lang="en-US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987ED-70AA-459C-BE3E-96D907969081}" type="slidenum">
              <a:rPr lang="en-US"/>
              <a:pPr/>
              <a:t>29</a:t>
            </a:fld>
            <a:endParaRPr lang="en-US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D8BBB6-0AD7-4971-B782-BF7E831B19D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98B19A-4E87-4B90-A467-DFC66C4DAC74}" type="slidenum">
              <a:rPr lang="en-US"/>
              <a:pPr/>
              <a:t>30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604607-E790-4118-9966-59F3ABB3C4A7}" type="slidenum">
              <a:rPr lang="en-US"/>
              <a:pPr/>
              <a:t>31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FF1B5-EB13-41FA-A6B3-777D2C53ED01}" type="slidenum">
              <a:rPr lang="en-US"/>
              <a:pPr/>
              <a:t>32</a:t>
            </a:fld>
            <a:endParaRPr lang="en-US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079263-1EBA-40E6-9444-7C4E9778BB2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1920-885D-449C-AA9B-5869DE7CBEA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B512A-557E-40CD-8EC8-D75526BD63F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0F790-3BB8-4685-82B5-A97D56832E2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BEE85F-A262-4A82-A89A-2508F9CA023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77168-71CD-440D-91D2-A1D59209FA3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iitb.ac.in/~p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e.iitb.ac.in/~cs344-2010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sz="3200" i="1" smtClean="0">
                <a:latin typeface="Times New Roman" pitchFamily="18" charset="0"/>
              </a:rPr>
              <a:t>(associated </a:t>
            </a:r>
            <a:r>
              <a:rPr lang="en-US" sz="3200" i="1" dirty="0" smtClean="0">
                <a:latin typeface="Times New Roman" pitchFamily="18" charset="0"/>
              </a:rPr>
              <a:t>lab: CS386)</a:t>
            </a:r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endParaRPr lang="en-US" sz="28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Lecture–1: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 </a:t>
            </a:r>
            <a:r>
              <a:rPr lang="en-US" sz="3200" i="1" smtClean="0"/>
              <a:t>(contd)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 Symbol System Hypothesis (Newel and Simon)</a:t>
            </a:r>
          </a:p>
          <a:p>
            <a:pPr lvl="1" eaLnBrk="1" hangingPunct="1"/>
            <a:r>
              <a:rPr lang="en-US" i="1" smtClean="0"/>
              <a:t>For Intelligence to emerge it is enough to manipulate symbols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 </a:t>
            </a:r>
            <a:r>
              <a:rPr lang="en-US" sz="3200" i="1" smtClean="0"/>
              <a:t>(contd)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Society of Mind (Marvin Minsky)</a:t>
            </a:r>
          </a:p>
          <a:p>
            <a:pPr lvl="1" eaLnBrk="1" hangingPunct="1"/>
            <a:r>
              <a:rPr lang="en-US" i="1" smtClean="0"/>
              <a:t>Intelligence emerges from the interaction of very simple information processing units</a:t>
            </a:r>
          </a:p>
          <a:p>
            <a:pPr lvl="1" eaLnBrk="1" hangingPunct="1"/>
            <a:r>
              <a:rPr lang="en-US" i="1" smtClean="0"/>
              <a:t>Whole is larger than the sum of parts!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 </a:t>
            </a:r>
            <a:r>
              <a:rPr lang="en-US" sz="3200" i="1" smtClean="0"/>
              <a:t>(contd)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Limits to computability</a:t>
            </a:r>
          </a:p>
          <a:p>
            <a:pPr lvl="1" eaLnBrk="1" hangingPunct="1"/>
            <a:r>
              <a:rPr lang="en-US" i="1" smtClean="0"/>
              <a:t>Halting problem: It is impossible to construct a Universal Turing Machine that given any given  pair &lt;M, I&gt; of Turing Machine M and input I, will decide if M halts on I </a:t>
            </a:r>
          </a:p>
          <a:p>
            <a:pPr lvl="1" eaLnBrk="1" hangingPunct="1"/>
            <a:r>
              <a:rPr lang="en-US" smtClean="0"/>
              <a:t>What this has to do with intelligent computation? </a:t>
            </a:r>
            <a:r>
              <a:rPr lang="en-US" i="1" smtClean="0"/>
              <a:t>Think!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 </a:t>
            </a:r>
            <a:r>
              <a:rPr lang="en-US" sz="3200" i="1" smtClean="0"/>
              <a:t>(contd)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Limits to Automation</a:t>
            </a:r>
          </a:p>
          <a:p>
            <a:pPr lvl="1" eaLnBrk="1" hangingPunct="1"/>
            <a:r>
              <a:rPr lang="en-US" i="1" smtClean="0"/>
              <a:t>Godel Theorem: A “sufficiently powerful”  formal system cannot be BOTH complete and consistent</a:t>
            </a:r>
          </a:p>
          <a:p>
            <a:pPr lvl="1" eaLnBrk="1" hangingPunct="1"/>
            <a:r>
              <a:rPr lang="en-US" smtClean="0"/>
              <a:t>“Sufficiently powerful”: at least as powerful as to be able to capture Peano’s Arithmetic</a:t>
            </a:r>
          </a:p>
          <a:p>
            <a:pPr lvl="1" eaLnBrk="1" hangingPunct="1"/>
            <a:r>
              <a:rPr lang="en-US" smtClean="0"/>
              <a:t>Sets limits to automation of reasoning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 </a:t>
            </a:r>
            <a:r>
              <a:rPr lang="en-US" sz="3200" i="1" smtClean="0"/>
              <a:t>(contd)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Limits in terms of time and Space</a:t>
            </a:r>
          </a:p>
          <a:p>
            <a:pPr lvl="1" eaLnBrk="1" hangingPunct="1"/>
            <a:r>
              <a:rPr lang="en-US" i="1" smtClean="0"/>
              <a:t>NP-complete and NP-hard problems: Time for computation becomes extremely large as the length of input increases </a:t>
            </a:r>
          </a:p>
          <a:p>
            <a:pPr lvl="1" eaLnBrk="1" hangingPunct="1"/>
            <a:r>
              <a:rPr lang="en-US" i="1" smtClean="0"/>
              <a:t>PSPACE complete</a:t>
            </a:r>
            <a:r>
              <a:rPr lang="en-US" smtClean="0"/>
              <a:t>: Space requirement becomes extremely large</a:t>
            </a:r>
          </a:p>
          <a:p>
            <a:pPr lvl="1" eaLnBrk="1" hangingPunct="1"/>
            <a:r>
              <a:rPr lang="en-US" smtClean="0"/>
              <a:t>Sets limits in terms of resources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broad divisions of Theoretical CS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A</a:t>
            </a:r>
          </a:p>
          <a:p>
            <a:pPr lvl="1" eaLnBrk="1" hangingPunct="1"/>
            <a:r>
              <a:rPr lang="en-US" smtClean="0"/>
              <a:t>Algorithms and Complexity</a:t>
            </a:r>
          </a:p>
          <a:p>
            <a:pPr eaLnBrk="1" hangingPunct="1"/>
            <a:r>
              <a:rPr lang="en-US" smtClean="0"/>
              <a:t>Theory B</a:t>
            </a:r>
          </a:p>
          <a:p>
            <a:pPr lvl="1" eaLnBrk="1" hangingPunct="1"/>
            <a:r>
              <a:rPr lang="en-US" smtClean="0"/>
              <a:t>Formal Systems and Logic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 as the forcing function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Time sharing system in 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Machine giving the illusion of attending simultaneously with several people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Compilers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Raising the level of the machine for better man machine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Arose from Natural Language Processing (NLP)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NLP in turn called the forcing function for AI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Allied Disciplines</a:t>
            </a:r>
          </a:p>
        </p:txBody>
      </p:sp>
      <p:graphicFrame>
        <p:nvGraphicFramePr>
          <p:cNvPr id="9361" name="Group 145"/>
          <p:cNvGraphicFramePr>
            <a:graphicFrameLocks noGrp="1"/>
          </p:cNvGraphicFramePr>
          <p:nvPr>
            <p:ph sz="half" idx="2"/>
          </p:nvPr>
        </p:nvGraphicFramePr>
        <p:xfrm>
          <a:off x="609600" y="1981200"/>
          <a:ext cx="8305800" cy="4819969"/>
        </p:xfrm>
        <a:graphic>
          <a:graphicData uri="http://schemas.openxmlformats.org/drawingml/2006/table">
            <a:tbl>
              <a:tblPr/>
              <a:tblGrid>
                <a:gridCol w="2971800"/>
                <a:gridCol w="533400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Philosophy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Knowledge Rep., Logic, Foundation of AI (is AI possible?)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Search, Analysis of search algos, logic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Economics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Expert Systems, Decision Theory, Principles of Rational Behavior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Psychology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Behavioristic insights into AI 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 Science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Learning, Neural Nets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Physics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Learning, Information Theory &amp; AI, Entropy, Robotics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Computer Sc. &amp; Engg.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for 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Grading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Exams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Midsem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Endsem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Class test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(ii) Study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Seminar (in group)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(iii) 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Lab Assignments (cs386; in group)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Fuzzy Logic</a:t>
            </a:r>
          </a:p>
        </p:txBody>
      </p:sp>
      <p:sp>
        <p:nvSpPr>
          <p:cNvPr id="5826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pPr eaLnBrk="1" hangingPunct="1"/>
            <a:r>
              <a:rPr lang="en-US" smtClean="0"/>
              <a:t>Persons involved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Faculty instructor: Dr. Pushpak Bhattacharyya (</a:t>
            </a:r>
            <a:r>
              <a:rPr lang="en-US" sz="2400" dirty="0" smtClean="0">
                <a:hlinkClick r:id="rId3"/>
              </a:rPr>
              <a:t>www.cse.iitb.ac.in/~pb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400" dirty="0" smtClean="0"/>
              <a:t>TAs: </a:t>
            </a:r>
            <a:r>
              <a:rPr lang="en-US" sz="2400" i="1" dirty="0" err="1" smtClean="0"/>
              <a:t>Prashanth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Debraj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Ashutosh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Nirdesh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Raunak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Gourab</a:t>
            </a:r>
            <a:r>
              <a:rPr lang="en-US" sz="2400" i="1" dirty="0" smtClean="0"/>
              <a:t> {</a:t>
            </a:r>
            <a:r>
              <a:rPr lang="en-US" sz="2400" i="1" dirty="0" err="1" smtClean="0"/>
              <a:t>pkamle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debraj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ashu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nirdesh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rpilani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roygourab</a:t>
            </a:r>
            <a:r>
              <a:rPr lang="en-US" sz="2400" i="1" dirty="0" smtClean="0"/>
              <a:t>}@</a:t>
            </a:r>
            <a:r>
              <a:rPr lang="en-US" sz="2400" i="1" dirty="0" err="1" smtClean="0"/>
              <a:t>cse</a:t>
            </a:r>
            <a:endParaRPr lang="en-US" sz="2400" i="1" dirty="0" smtClean="0"/>
          </a:p>
          <a:p>
            <a:pPr eaLnBrk="1" hangingPunct="1"/>
            <a:r>
              <a:rPr lang="en-US" sz="2400" dirty="0" smtClean="0"/>
              <a:t>Course home page</a:t>
            </a:r>
          </a:p>
          <a:p>
            <a:pPr lvl="1" eaLnBrk="1" hangingPunct="1"/>
            <a:r>
              <a:rPr lang="en-US" sz="2400" dirty="0" smtClean="0">
                <a:hlinkClick r:id="rId4"/>
              </a:rPr>
              <a:t>www.cse.iitb.ac.in/~cs344-2010</a:t>
            </a:r>
            <a:r>
              <a:rPr lang="en-US" sz="2400" dirty="0" smtClean="0"/>
              <a:t> (will be up)</a:t>
            </a:r>
          </a:p>
          <a:p>
            <a:pPr eaLnBrk="1" hangingPunct="1"/>
            <a:r>
              <a:rPr lang="en-US" sz="2400" dirty="0" smtClean="0"/>
              <a:t>Venue: SIT Building: SIC301</a:t>
            </a:r>
          </a:p>
          <a:p>
            <a:pPr eaLnBrk="1" hangingPunct="1"/>
            <a:r>
              <a:rPr lang="en-US" sz="2400" dirty="0" smtClean="0"/>
              <a:t>1 hour lectures 3 times a week: Mon-11.30, Tue-8.30, Thu-9.30 (slot 4)</a:t>
            </a:r>
          </a:p>
          <a:p>
            <a:pPr eaLnBrk="1" hangingPunct="1"/>
            <a:r>
              <a:rPr lang="en-US" sz="2400" dirty="0" smtClean="0"/>
              <a:t>Associated Lab: CS386- Monday 2-5 PM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4000"/>
              <a:t>Fuzzy Logic tries to capture the human ability of reasoning with imprecise information</a:t>
            </a:r>
          </a:p>
        </p:txBody>
      </p:sp>
      <p:sp>
        <p:nvSpPr>
          <p:cNvPr id="585731" name="Content Placeholder 2"/>
          <p:cNvSpPr>
            <a:spLocks noGrp="1"/>
          </p:cNvSpPr>
          <p:nvPr>
            <p:ph idx="4294967295"/>
          </p:nvPr>
        </p:nvSpPr>
        <p:spPr>
          <a:xfrm>
            <a:off x="838200" y="2438400"/>
            <a:ext cx="7772400" cy="4114800"/>
          </a:xfrm>
        </p:spPr>
        <p:txBody>
          <a:bodyPr/>
          <a:lstStyle/>
          <a:p>
            <a:r>
              <a:rPr lang="en-US" sz="2800"/>
              <a:t>Models Human Reasoning</a:t>
            </a:r>
          </a:p>
          <a:p>
            <a:r>
              <a:rPr lang="en-US" sz="2800"/>
              <a:t>Works with imprecise statements such as: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In a process control situation, “</a:t>
            </a:r>
            <a:r>
              <a:rPr lang="en-US" sz="2800" i="1"/>
              <a:t>If</a:t>
            </a:r>
            <a:r>
              <a:rPr lang="en-US" sz="2800"/>
              <a:t> the temperature is </a:t>
            </a:r>
            <a:r>
              <a:rPr lang="en-US" sz="2800" u="sng"/>
              <a:t>moderate</a:t>
            </a:r>
            <a:r>
              <a:rPr lang="en-US" sz="2800"/>
              <a:t> and the pressure is </a:t>
            </a:r>
            <a:r>
              <a:rPr lang="en-US" sz="2800" u="sng"/>
              <a:t>high</a:t>
            </a:r>
            <a:r>
              <a:rPr lang="en-US" sz="2800"/>
              <a:t>, </a:t>
            </a:r>
            <a:r>
              <a:rPr lang="en-US" sz="2800" i="1"/>
              <a:t>then</a:t>
            </a:r>
            <a:r>
              <a:rPr lang="en-US" sz="2800"/>
              <a:t> turn the knob </a:t>
            </a:r>
            <a:r>
              <a:rPr lang="en-US" sz="2800" u="sng"/>
              <a:t>slightly right</a:t>
            </a:r>
            <a:r>
              <a:rPr lang="en-US" sz="2800"/>
              <a:t>”</a:t>
            </a:r>
          </a:p>
          <a:p>
            <a:r>
              <a:rPr lang="en-US" sz="2800"/>
              <a:t>The rules have “Linguistic Variables”, typically adjectives qualified by adverbs (adverbs are </a:t>
            </a:r>
            <a:r>
              <a:rPr lang="en-US" sz="2800" u="sng"/>
              <a:t>hedges</a:t>
            </a:r>
            <a:r>
              <a:rPr lang="en-US" sz="2800"/>
              <a:t>).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en-US" sz="4000"/>
              <a:t>Underlying Theory: Theory of Fuzzy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/>
              <a:t>Intimate connection between logic and set theory.</a:t>
            </a:r>
          </a:p>
          <a:p>
            <a:pPr>
              <a:lnSpc>
                <a:spcPct val="80000"/>
              </a:lnSpc>
            </a:pPr>
            <a:r>
              <a:rPr lang="en-US" sz="2400"/>
              <a:t>Given any set ‘S’ and an element ‘e’, there is a very natural predicate, </a:t>
            </a:r>
            <a:r>
              <a:rPr lang="el-GR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4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(e)</a:t>
            </a:r>
            <a:r>
              <a:rPr lang="en-US" sz="2400"/>
              <a:t> called as the </a:t>
            </a:r>
            <a:r>
              <a:rPr lang="en-US" sz="2400" i="1"/>
              <a:t>belongingness predicate</a:t>
            </a:r>
            <a:r>
              <a:rPr lang="en-US" sz="2400"/>
              <a:t>.</a:t>
            </a:r>
          </a:p>
          <a:p>
            <a:pPr>
              <a:lnSpc>
                <a:spcPct val="80000"/>
              </a:lnSpc>
            </a:pPr>
            <a:r>
              <a:rPr lang="en-US" sz="2400"/>
              <a:t>The predicate is such that,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	</a:t>
            </a:r>
            <a:r>
              <a:rPr lang="el-G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4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(e)</a:t>
            </a:r>
            <a:r>
              <a:rPr lang="en-US" sz="2400" i="1"/>
              <a:t> = </a:t>
            </a:r>
            <a:r>
              <a:rPr lang="en-US" sz="2400"/>
              <a:t>1,		</a:t>
            </a:r>
            <a:r>
              <a:rPr lang="en-US" sz="2400" i="1"/>
              <a:t>iff</a:t>
            </a:r>
            <a:r>
              <a:rPr lang="en-US" sz="2400"/>
              <a:t> </a:t>
            </a:r>
            <a:r>
              <a:rPr lang="en-US" sz="2400" i="1"/>
              <a:t>e</a:t>
            </a:r>
            <a:r>
              <a:rPr lang="en-US" sz="2400"/>
              <a:t> </a:t>
            </a:r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 </a:t>
            </a:r>
            <a:r>
              <a:rPr lang="en-US" sz="2400" i="1"/>
              <a:t>S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		  = 0,		</a:t>
            </a:r>
            <a:r>
              <a:rPr lang="en-US" sz="2400" i="1"/>
              <a:t>otherwise</a:t>
            </a:r>
          </a:p>
          <a:p>
            <a:pPr>
              <a:lnSpc>
                <a:spcPct val="80000"/>
              </a:lnSpc>
            </a:pPr>
            <a:r>
              <a:rPr lang="en-US" sz="2400"/>
              <a:t>For example</a:t>
            </a:r>
            <a:r>
              <a:rPr lang="en-US" sz="2400" i="1"/>
              <a:t>, S = </a:t>
            </a:r>
            <a:r>
              <a:rPr lang="en-US" sz="2400"/>
              <a:t>{1, 2, 3, 4}, </a:t>
            </a:r>
            <a:r>
              <a:rPr lang="el-GR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4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2400" i="1"/>
              <a:t> = </a:t>
            </a:r>
            <a:r>
              <a:rPr lang="en-US" sz="2400"/>
              <a:t>1 and </a:t>
            </a:r>
            <a:r>
              <a:rPr lang="el-GR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4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2400" i="1"/>
              <a:t> = </a:t>
            </a:r>
            <a:r>
              <a:rPr lang="en-US" sz="2400"/>
              <a:t>0</a:t>
            </a:r>
          </a:p>
          <a:p>
            <a:pPr>
              <a:lnSpc>
                <a:spcPct val="80000"/>
              </a:lnSpc>
            </a:pPr>
            <a:r>
              <a:rPr lang="en-US" sz="2400"/>
              <a:t>A predicate </a:t>
            </a:r>
            <a:r>
              <a:rPr lang="en-US" sz="2400" i="1"/>
              <a:t>P(x)</a:t>
            </a:r>
            <a:r>
              <a:rPr lang="en-US" sz="2400"/>
              <a:t> also defines a set naturally.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 i="1"/>
              <a:t>S</a:t>
            </a:r>
            <a:r>
              <a:rPr lang="en-US" sz="2400"/>
              <a:t> = {</a:t>
            </a:r>
            <a:r>
              <a:rPr lang="en-US" sz="2400" i="1"/>
              <a:t>x</a:t>
            </a:r>
            <a:r>
              <a:rPr lang="en-US" sz="2400"/>
              <a:t> | </a:t>
            </a:r>
            <a:r>
              <a:rPr lang="en-US" sz="2400" i="1"/>
              <a:t>P(x)</a:t>
            </a:r>
            <a:r>
              <a:rPr lang="en-US" sz="2400"/>
              <a:t> is </a:t>
            </a:r>
            <a:r>
              <a:rPr lang="en-US" sz="2400" i="1"/>
              <a:t>true</a:t>
            </a:r>
            <a:r>
              <a:rPr lang="en-US" sz="24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For example, </a:t>
            </a:r>
            <a:r>
              <a:rPr lang="en-US" sz="2400" i="1"/>
              <a:t>even(x)</a:t>
            </a:r>
            <a:r>
              <a:rPr lang="en-US" sz="2400"/>
              <a:t> defines </a:t>
            </a:r>
            <a:r>
              <a:rPr lang="en-US" sz="2400" i="1"/>
              <a:t>S</a:t>
            </a:r>
            <a:r>
              <a:rPr lang="en-US" sz="2400"/>
              <a:t> = {</a:t>
            </a:r>
            <a:r>
              <a:rPr lang="en-US" sz="2400" i="1"/>
              <a:t>x</a:t>
            </a:r>
            <a:r>
              <a:rPr lang="en-US" sz="2400"/>
              <a:t> | </a:t>
            </a:r>
            <a:r>
              <a:rPr lang="en-US" sz="2400" i="1"/>
              <a:t>x</a:t>
            </a:r>
            <a:r>
              <a:rPr lang="en-US" sz="2400"/>
              <a:t> is even}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Fuzzy Set Theory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500"/>
              <a:t>Fuzzy set theory starts by questioning the fundamental assumptions of set theory </a:t>
            </a:r>
            <a:r>
              <a:rPr lang="en-US" sz="2500" i="1"/>
              <a:t>viz.</a:t>
            </a:r>
            <a:r>
              <a:rPr lang="en-US" sz="2500"/>
              <a:t>, the belongingness predicate, </a:t>
            </a:r>
            <a:r>
              <a:rPr lang="el-GR" sz="25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5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500"/>
              <a:t> value is 0 or 1.</a:t>
            </a:r>
          </a:p>
          <a:p>
            <a:pPr>
              <a:lnSpc>
                <a:spcPct val="80000"/>
              </a:lnSpc>
            </a:pPr>
            <a:r>
              <a:rPr lang="en-US" sz="2500"/>
              <a:t>Instead in Fuzzy theory it is assumed that,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/>
              <a:t>			</a:t>
            </a:r>
            <a:r>
              <a:rPr lang="el-GR" sz="25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μ</a:t>
            </a:r>
            <a:r>
              <a:rPr lang="en-US" sz="25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25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(e) = </a:t>
            </a:r>
            <a:r>
              <a:rPr lang="en-US" sz="25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[0, 1]</a:t>
            </a:r>
            <a:endParaRPr lang="en-US" sz="2500"/>
          </a:p>
          <a:p>
            <a:pPr>
              <a:lnSpc>
                <a:spcPct val="80000"/>
              </a:lnSpc>
            </a:pPr>
            <a:r>
              <a:rPr lang="en-US" sz="2500"/>
              <a:t>Fuzzy set theory is a generalization of classical set theory also called Crisp Set Theory.</a:t>
            </a:r>
          </a:p>
          <a:p>
            <a:pPr>
              <a:lnSpc>
                <a:spcPct val="80000"/>
              </a:lnSpc>
            </a:pPr>
            <a:r>
              <a:rPr lang="en-US" sz="2500"/>
              <a:t>In real life </a:t>
            </a:r>
            <a:r>
              <a:rPr lang="en-US" sz="2500" i="1"/>
              <a:t>belongingness </a:t>
            </a:r>
            <a:r>
              <a:rPr lang="en-US" sz="2500"/>
              <a:t>is a fuzzy concept.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/>
              <a:t>	Example: Let, </a:t>
            </a:r>
            <a:r>
              <a:rPr lang="en-US" sz="2500" i="1"/>
              <a:t>T</a:t>
            </a:r>
            <a:r>
              <a:rPr lang="en-US" sz="2500"/>
              <a:t> = set of “tall” people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/>
              <a:t>			</a:t>
            </a:r>
            <a:r>
              <a:rPr lang="el-GR" sz="25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5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 </a:t>
            </a:r>
            <a:r>
              <a:rPr lang="en-US" sz="2500"/>
              <a:t>(Ram) = </a:t>
            </a:r>
            <a:r>
              <a:rPr lang="en-US" sz="2500" i="1"/>
              <a:t>1.0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/>
              <a:t>			</a:t>
            </a:r>
            <a:r>
              <a:rPr lang="el-GR" sz="25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5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 </a:t>
            </a:r>
            <a:r>
              <a:rPr lang="en-US" sz="2500"/>
              <a:t>(Shyam) = </a:t>
            </a:r>
            <a:r>
              <a:rPr lang="en-US" sz="2500" i="1"/>
              <a:t>0.2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/>
              <a:t>		         Shyam belongs to </a:t>
            </a:r>
            <a:r>
              <a:rPr lang="en-US" sz="2500" i="1"/>
              <a:t>T</a:t>
            </a:r>
            <a:r>
              <a:rPr lang="en-US" sz="2500"/>
              <a:t> with degree </a:t>
            </a:r>
            <a:r>
              <a:rPr lang="en-US" sz="2500" i="1"/>
              <a:t>0.2</a:t>
            </a:r>
            <a:r>
              <a:rPr lang="en-US" sz="2500"/>
              <a:t>.</a:t>
            </a:r>
          </a:p>
          <a:p>
            <a:pPr>
              <a:lnSpc>
                <a:spcPct val="80000"/>
              </a:lnSpc>
            </a:pPr>
            <a:endParaRPr lang="en-US" sz="25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Linguistic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381000" y="1676400"/>
            <a:ext cx="3814763" cy="4114800"/>
          </a:xfrm>
        </p:spPr>
        <p:txBody>
          <a:bodyPr>
            <a:normAutofit lnSpcReduction="10000"/>
          </a:bodyPr>
          <a:lstStyle/>
          <a:p>
            <a:r>
              <a:rPr lang="en-US" sz="2400"/>
              <a:t>Fuzzy sets are named by Linguistic Variables (typically adjectives).</a:t>
            </a:r>
          </a:p>
          <a:p>
            <a:r>
              <a:rPr lang="en-US" sz="2400"/>
              <a:t>Underlying the LV is a numerical quantity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E.g. For ‘tall’ (LV), ‘height’ is numerical quantity.</a:t>
            </a:r>
          </a:p>
          <a:p>
            <a:r>
              <a:rPr lang="en-US" sz="2400"/>
              <a:t>Profile of a LV is the plot shown in the figure shown alongside.</a:t>
            </a:r>
          </a:p>
          <a:p>
            <a:endParaRPr lang="en-US" sz="240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828132" y="3733006"/>
            <a:ext cx="36576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76725" y="5103813"/>
            <a:ext cx="38100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1878" name="TextBox 8"/>
          <p:cNvSpPr txBox="1">
            <a:spLocks noChangeArrowheads="1"/>
          </p:cNvSpPr>
          <p:nvPr/>
        </p:nvSpPr>
        <p:spPr bwMode="auto">
          <a:xfrm>
            <a:off x="3952875" y="2438400"/>
            <a:ext cx="771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tall</a:t>
            </a:r>
            <a:r>
              <a:rPr lang="en-US">
                <a:latin typeface="Calibri" pitchFamily="34" charset="0"/>
              </a:rPr>
              <a:t>(h)</a:t>
            </a:r>
          </a:p>
        </p:txBody>
      </p:sp>
      <p:sp>
        <p:nvSpPr>
          <p:cNvPr id="591879" name="TextBox 9"/>
          <p:cNvSpPr txBox="1">
            <a:spLocks noChangeArrowheads="1"/>
          </p:cNvSpPr>
          <p:nvPr/>
        </p:nvSpPr>
        <p:spPr bwMode="auto">
          <a:xfrm>
            <a:off x="4930775" y="5116513"/>
            <a:ext cx="2949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1       2        3        4        5        6</a:t>
            </a:r>
          </a:p>
        </p:txBody>
      </p:sp>
      <p:sp>
        <p:nvSpPr>
          <p:cNvPr id="591880" name="TextBox 10"/>
          <p:cNvSpPr txBox="1">
            <a:spLocks noChangeArrowheads="1"/>
          </p:cNvSpPr>
          <p:nvPr/>
        </p:nvSpPr>
        <p:spPr bwMode="auto">
          <a:xfrm>
            <a:off x="4432300" y="5116513"/>
            <a:ext cx="301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0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 flipH="1" flipV="1">
            <a:off x="6790532" y="4190206"/>
            <a:ext cx="1828800" cy="15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657725" y="3276600"/>
            <a:ext cx="3048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696200" y="32766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4672013" y="3257550"/>
            <a:ext cx="3009900" cy="1882775"/>
          </a:xfrm>
          <a:custGeom>
            <a:avLst/>
            <a:gdLst>
              <a:gd name="connsiteX0" fmla="*/ 0 w 1257300"/>
              <a:gd name="connsiteY0" fmla="*/ 14288 h 14288"/>
              <a:gd name="connsiteX1" fmla="*/ 1257300 w 1257300"/>
              <a:gd name="connsiteY1" fmla="*/ 0 h 14288"/>
              <a:gd name="connsiteX0" fmla="*/ 0 w 1638300"/>
              <a:gd name="connsiteY0" fmla="*/ 242888 h 242888"/>
              <a:gd name="connsiteX1" fmla="*/ 1638300 w 1638300"/>
              <a:gd name="connsiteY1" fmla="*/ 0 h 242888"/>
              <a:gd name="connsiteX0" fmla="*/ 0 w 1638300"/>
              <a:gd name="connsiteY0" fmla="*/ 242888 h 357188"/>
              <a:gd name="connsiteX1" fmla="*/ 1638300 w 1638300"/>
              <a:gd name="connsiteY1" fmla="*/ 0 h 357188"/>
              <a:gd name="connsiteX0" fmla="*/ 0 w 1949450"/>
              <a:gd name="connsiteY0" fmla="*/ 242888 h 371476"/>
              <a:gd name="connsiteX1" fmla="*/ 1638300 w 1949450"/>
              <a:gd name="connsiteY1" fmla="*/ 0 h 371476"/>
              <a:gd name="connsiteX0" fmla="*/ 0 w 3321050"/>
              <a:gd name="connsiteY0" fmla="*/ 1843088 h 1843088"/>
              <a:gd name="connsiteX1" fmla="*/ 3009900 w 3321050"/>
              <a:gd name="connsiteY1" fmla="*/ 0 h 1843088"/>
              <a:gd name="connsiteX0" fmla="*/ 0 w 3009900"/>
              <a:gd name="connsiteY0" fmla="*/ 1843088 h 2314576"/>
              <a:gd name="connsiteX1" fmla="*/ 3009900 w 3009900"/>
              <a:gd name="connsiteY1" fmla="*/ 0 h 2314576"/>
              <a:gd name="connsiteX0" fmla="*/ 0 w 3009900"/>
              <a:gd name="connsiteY0" fmla="*/ 1843088 h 2314576"/>
              <a:gd name="connsiteX1" fmla="*/ 3009900 w 3009900"/>
              <a:gd name="connsiteY1" fmla="*/ 0 h 2314576"/>
              <a:gd name="connsiteX0" fmla="*/ 0 w 3009900"/>
              <a:gd name="connsiteY0" fmla="*/ 1843088 h 2233614"/>
              <a:gd name="connsiteX1" fmla="*/ 3009900 w 3009900"/>
              <a:gd name="connsiteY1" fmla="*/ 0 h 2233614"/>
              <a:gd name="connsiteX0" fmla="*/ 0 w 3009900"/>
              <a:gd name="connsiteY0" fmla="*/ 1843088 h 2376489"/>
              <a:gd name="connsiteX1" fmla="*/ 3009900 w 3009900"/>
              <a:gd name="connsiteY1" fmla="*/ 0 h 2376489"/>
              <a:gd name="connsiteX0" fmla="*/ 0 w 3009900"/>
              <a:gd name="connsiteY0" fmla="*/ 1843088 h 2238377"/>
              <a:gd name="connsiteX1" fmla="*/ 3009900 w 3009900"/>
              <a:gd name="connsiteY1" fmla="*/ 0 h 2238377"/>
              <a:gd name="connsiteX0" fmla="*/ 0 w 3009900"/>
              <a:gd name="connsiteY0" fmla="*/ 1843088 h 2238377"/>
              <a:gd name="connsiteX1" fmla="*/ 1528762 w 3009900"/>
              <a:gd name="connsiteY1" fmla="*/ 1824038 h 2238377"/>
              <a:gd name="connsiteX2" fmla="*/ 3009900 w 3009900"/>
              <a:gd name="connsiteY2" fmla="*/ 0 h 2238377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18049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543175 w 3009900"/>
              <a:gd name="connsiteY3" fmla="*/ 8143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59757"/>
              <a:gd name="connsiteX1" fmla="*/ 1300162 w 3009900"/>
              <a:gd name="connsiteY1" fmla="*/ 1824038 h 1859757"/>
              <a:gd name="connsiteX2" fmla="*/ 2109787 w 3009900"/>
              <a:gd name="connsiteY2" fmla="*/ 1524000 h 1859757"/>
              <a:gd name="connsiteX3" fmla="*/ 2847975 w 3009900"/>
              <a:gd name="connsiteY3" fmla="*/ 280988 h 1859757"/>
              <a:gd name="connsiteX4" fmla="*/ 3009900 w 3009900"/>
              <a:gd name="connsiteY4" fmla="*/ 0 h 1859757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2954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9900" h="1882776">
                <a:moveTo>
                  <a:pt x="0" y="1843088"/>
                </a:moveTo>
                <a:cubicBezTo>
                  <a:pt x="433387" y="1836738"/>
                  <a:pt x="866775" y="1882776"/>
                  <a:pt x="1300162" y="1824038"/>
                </a:cubicBezTo>
                <a:cubicBezTo>
                  <a:pt x="1593056" y="1764507"/>
                  <a:pt x="1877219" y="1527969"/>
                  <a:pt x="2109787" y="1295400"/>
                </a:cubicBezTo>
                <a:cubicBezTo>
                  <a:pt x="2240756" y="1241425"/>
                  <a:pt x="2721769" y="668338"/>
                  <a:pt x="2847975" y="280988"/>
                </a:cubicBezTo>
                <a:cubicBezTo>
                  <a:pt x="2997994" y="26988"/>
                  <a:pt x="2855913" y="250031"/>
                  <a:pt x="300990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1885" name="TextBox 25"/>
          <p:cNvSpPr txBox="1">
            <a:spLocks noChangeArrowheads="1"/>
          </p:cNvSpPr>
          <p:nvPr/>
        </p:nvSpPr>
        <p:spPr bwMode="auto">
          <a:xfrm>
            <a:off x="5943600" y="5486400"/>
            <a:ext cx="955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height </a:t>
            </a:r>
            <a:r>
              <a:rPr lang="en-US" i="1">
                <a:latin typeface="Calibri" pitchFamily="34" charset="0"/>
              </a:rPr>
              <a:t>h</a:t>
            </a:r>
          </a:p>
        </p:txBody>
      </p:sp>
      <p:sp>
        <p:nvSpPr>
          <p:cNvPr id="591886" name="TextBox 26"/>
          <p:cNvSpPr txBox="1">
            <a:spLocks noChangeArrowheads="1"/>
          </p:cNvSpPr>
          <p:nvPr/>
        </p:nvSpPr>
        <p:spPr bwMode="auto">
          <a:xfrm>
            <a:off x="4343400" y="31353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1</a:t>
            </a:r>
            <a:endParaRPr lang="en-US" i="1">
              <a:latin typeface="Calibri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6553201" y="4800600"/>
            <a:ext cx="609600" cy="31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8000" y="4495800"/>
            <a:ext cx="1371600" cy="1588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1889" name="TextBox 39"/>
          <p:cNvSpPr txBox="1">
            <a:spLocks noChangeArrowheads="1"/>
          </p:cNvSpPr>
          <p:nvPr/>
        </p:nvSpPr>
        <p:spPr bwMode="auto">
          <a:xfrm>
            <a:off x="8210550" y="4343400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0.4</a:t>
            </a:r>
          </a:p>
        </p:txBody>
      </p:sp>
      <p:sp>
        <p:nvSpPr>
          <p:cNvPr id="591890" name="TextBox 40"/>
          <p:cNvSpPr txBox="1">
            <a:spLocks noChangeArrowheads="1"/>
          </p:cNvSpPr>
          <p:nvPr/>
        </p:nvSpPr>
        <p:spPr bwMode="auto">
          <a:xfrm>
            <a:off x="6781800" y="4724400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4.5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Example Profiles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761999" y="3962400"/>
            <a:ext cx="3352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5181600"/>
            <a:ext cx="373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581401" y="3960812"/>
            <a:ext cx="3352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24400" y="5180013"/>
            <a:ext cx="3733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 rot="10800000">
            <a:off x="941388" y="3276600"/>
            <a:ext cx="3325812" cy="1905000"/>
          </a:xfrm>
          <a:custGeom>
            <a:avLst/>
            <a:gdLst>
              <a:gd name="connsiteX0" fmla="*/ 0 w 1257300"/>
              <a:gd name="connsiteY0" fmla="*/ 14288 h 14288"/>
              <a:gd name="connsiteX1" fmla="*/ 1257300 w 1257300"/>
              <a:gd name="connsiteY1" fmla="*/ 0 h 14288"/>
              <a:gd name="connsiteX0" fmla="*/ 0 w 1638300"/>
              <a:gd name="connsiteY0" fmla="*/ 242888 h 242888"/>
              <a:gd name="connsiteX1" fmla="*/ 1638300 w 1638300"/>
              <a:gd name="connsiteY1" fmla="*/ 0 h 242888"/>
              <a:gd name="connsiteX0" fmla="*/ 0 w 1638300"/>
              <a:gd name="connsiteY0" fmla="*/ 242888 h 357188"/>
              <a:gd name="connsiteX1" fmla="*/ 1638300 w 1638300"/>
              <a:gd name="connsiteY1" fmla="*/ 0 h 357188"/>
              <a:gd name="connsiteX0" fmla="*/ 0 w 1949450"/>
              <a:gd name="connsiteY0" fmla="*/ 242888 h 371476"/>
              <a:gd name="connsiteX1" fmla="*/ 1638300 w 1949450"/>
              <a:gd name="connsiteY1" fmla="*/ 0 h 371476"/>
              <a:gd name="connsiteX0" fmla="*/ 0 w 3321050"/>
              <a:gd name="connsiteY0" fmla="*/ 1843088 h 1843088"/>
              <a:gd name="connsiteX1" fmla="*/ 3009900 w 3321050"/>
              <a:gd name="connsiteY1" fmla="*/ 0 h 1843088"/>
              <a:gd name="connsiteX0" fmla="*/ 0 w 3009900"/>
              <a:gd name="connsiteY0" fmla="*/ 1843088 h 2314576"/>
              <a:gd name="connsiteX1" fmla="*/ 3009900 w 3009900"/>
              <a:gd name="connsiteY1" fmla="*/ 0 h 2314576"/>
              <a:gd name="connsiteX0" fmla="*/ 0 w 3009900"/>
              <a:gd name="connsiteY0" fmla="*/ 1843088 h 2314576"/>
              <a:gd name="connsiteX1" fmla="*/ 3009900 w 3009900"/>
              <a:gd name="connsiteY1" fmla="*/ 0 h 2314576"/>
              <a:gd name="connsiteX0" fmla="*/ 0 w 3009900"/>
              <a:gd name="connsiteY0" fmla="*/ 1843088 h 2233614"/>
              <a:gd name="connsiteX1" fmla="*/ 3009900 w 3009900"/>
              <a:gd name="connsiteY1" fmla="*/ 0 h 2233614"/>
              <a:gd name="connsiteX0" fmla="*/ 0 w 3009900"/>
              <a:gd name="connsiteY0" fmla="*/ 1843088 h 2376489"/>
              <a:gd name="connsiteX1" fmla="*/ 3009900 w 3009900"/>
              <a:gd name="connsiteY1" fmla="*/ 0 h 2376489"/>
              <a:gd name="connsiteX0" fmla="*/ 0 w 3009900"/>
              <a:gd name="connsiteY0" fmla="*/ 1843088 h 2238377"/>
              <a:gd name="connsiteX1" fmla="*/ 3009900 w 3009900"/>
              <a:gd name="connsiteY1" fmla="*/ 0 h 2238377"/>
              <a:gd name="connsiteX0" fmla="*/ 0 w 3009900"/>
              <a:gd name="connsiteY0" fmla="*/ 1843088 h 2238377"/>
              <a:gd name="connsiteX1" fmla="*/ 1528762 w 3009900"/>
              <a:gd name="connsiteY1" fmla="*/ 1824038 h 2238377"/>
              <a:gd name="connsiteX2" fmla="*/ 3009900 w 3009900"/>
              <a:gd name="connsiteY2" fmla="*/ 0 h 2238377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18049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543175 w 3009900"/>
              <a:gd name="connsiteY3" fmla="*/ 8143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59757"/>
              <a:gd name="connsiteX1" fmla="*/ 1300162 w 3009900"/>
              <a:gd name="connsiteY1" fmla="*/ 1824038 h 1859757"/>
              <a:gd name="connsiteX2" fmla="*/ 2109787 w 3009900"/>
              <a:gd name="connsiteY2" fmla="*/ 1524000 h 1859757"/>
              <a:gd name="connsiteX3" fmla="*/ 2847975 w 3009900"/>
              <a:gd name="connsiteY3" fmla="*/ 280988 h 1859757"/>
              <a:gd name="connsiteX4" fmla="*/ 3009900 w 3009900"/>
              <a:gd name="connsiteY4" fmla="*/ 0 h 1859757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2954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36094"/>
              <a:gd name="connsiteY0" fmla="*/ 1843088 h 1882776"/>
              <a:gd name="connsiteX1" fmla="*/ 1300162 w 3036094"/>
              <a:gd name="connsiteY1" fmla="*/ 1824038 h 1882776"/>
              <a:gd name="connsiteX2" fmla="*/ 2109787 w 3036094"/>
              <a:gd name="connsiteY2" fmla="*/ 1295400 h 1882776"/>
              <a:gd name="connsiteX3" fmla="*/ 2886075 w 3036094"/>
              <a:gd name="connsiteY3" fmla="*/ 258764 h 1882776"/>
              <a:gd name="connsiteX4" fmla="*/ 3009900 w 3036094"/>
              <a:gd name="connsiteY4" fmla="*/ 0 h 1882776"/>
              <a:gd name="connsiteX0" fmla="*/ 0 w 3326606"/>
              <a:gd name="connsiteY0" fmla="*/ 1865312 h 1905000"/>
              <a:gd name="connsiteX1" fmla="*/ 1300162 w 3326606"/>
              <a:gd name="connsiteY1" fmla="*/ 1846262 h 1905000"/>
              <a:gd name="connsiteX2" fmla="*/ 2109787 w 3326606"/>
              <a:gd name="connsiteY2" fmla="*/ 1317624 h 1905000"/>
              <a:gd name="connsiteX3" fmla="*/ 2886075 w 3326606"/>
              <a:gd name="connsiteY3" fmla="*/ 280988 h 1905000"/>
              <a:gd name="connsiteX4" fmla="*/ 3326606 w 3326606"/>
              <a:gd name="connsiteY4" fmla="*/ 0 h 1905000"/>
              <a:gd name="connsiteX0" fmla="*/ 0 w 3326606"/>
              <a:gd name="connsiteY0" fmla="*/ 1865312 h 1905000"/>
              <a:gd name="connsiteX1" fmla="*/ 1300162 w 3326606"/>
              <a:gd name="connsiteY1" fmla="*/ 1846262 h 1905000"/>
              <a:gd name="connsiteX2" fmla="*/ 2109787 w 3326606"/>
              <a:gd name="connsiteY2" fmla="*/ 1317624 h 1905000"/>
              <a:gd name="connsiteX3" fmla="*/ 2886075 w 3326606"/>
              <a:gd name="connsiteY3" fmla="*/ 280988 h 1905000"/>
              <a:gd name="connsiteX4" fmla="*/ 3326606 w 3326606"/>
              <a:gd name="connsiteY4" fmla="*/ 0 h 1905000"/>
              <a:gd name="connsiteX0" fmla="*/ 0 w 3326606"/>
              <a:gd name="connsiteY0" fmla="*/ 1865312 h 1905000"/>
              <a:gd name="connsiteX1" fmla="*/ 1300162 w 3326606"/>
              <a:gd name="connsiteY1" fmla="*/ 1846262 h 1905000"/>
              <a:gd name="connsiteX2" fmla="*/ 2109787 w 3326606"/>
              <a:gd name="connsiteY2" fmla="*/ 1317624 h 1905000"/>
              <a:gd name="connsiteX3" fmla="*/ 2836069 w 3326606"/>
              <a:gd name="connsiteY3" fmla="*/ 433388 h 1905000"/>
              <a:gd name="connsiteX4" fmla="*/ 3326606 w 3326606"/>
              <a:gd name="connsiteY4" fmla="*/ 0 h 1905000"/>
              <a:gd name="connsiteX0" fmla="*/ 0 w 3326606"/>
              <a:gd name="connsiteY0" fmla="*/ 1865312 h 1905000"/>
              <a:gd name="connsiteX1" fmla="*/ 1300162 w 3326606"/>
              <a:gd name="connsiteY1" fmla="*/ 1846262 h 1905000"/>
              <a:gd name="connsiteX2" fmla="*/ 2109787 w 3326606"/>
              <a:gd name="connsiteY2" fmla="*/ 1317624 h 1905000"/>
              <a:gd name="connsiteX3" fmla="*/ 2709863 w 3326606"/>
              <a:gd name="connsiteY3" fmla="*/ 585788 h 1905000"/>
              <a:gd name="connsiteX4" fmla="*/ 3326606 w 3326606"/>
              <a:gd name="connsiteY4" fmla="*/ 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6606" h="1905000">
                <a:moveTo>
                  <a:pt x="0" y="1865312"/>
                </a:moveTo>
                <a:cubicBezTo>
                  <a:pt x="433387" y="1858962"/>
                  <a:pt x="866775" y="1905000"/>
                  <a:pt x="1300162" y="1846262"/>
                </a:cubicBezTo>
                <a:cubicBezTo>
                  <a:pt x="1593056" y="1786731"/>
                  <a:pt x="1877219" y="1550193"/>
                  <a:pt x="2109787" y="1317624"/>
                </a:cubicBezTo>
                <a:cubicBezTo>
                  <a:pt x="2240756" y="1263649"/>
                  <a:pt x="2583657" y="973138"/>
                  <a:pt x="2709863" y="585788"/>
                </a:cubicBezTo>
                <a:cubicBezTo>
                  <a:pt x="2859882" y="331788"/>
                  <a:pt x="2915444" y="130968"/>
                  <a:pt x="3326606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3928" name="TextBox 12"/>
          <p:cNvSpPr txBox="1">
            <a:spLocks noChangeArrowheads="1"/>
          </p:cNvSpPr>
          <p:nvPr/>
        </p:nvSpPr>
        <p:spPr bwMode="auto">
          <a:xfrm>
            <a:off x="152400" y="3287713"/>
            <a:ext cx="865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rich</a:t>
            </a:r>
            <a:r>
              <a:rPr lang="en-US">
                <a:latin typeface="Calibri" pitchFamily="34" charset="0"/>
              </a:rPr>
              <a:t>(w)</a:t>
            </a:r>
          </a:p>
        </p:txBody>
      </p:sp>
      <p:sp>
        <p:nvSpPr>
          <p:cNvPr id="593929" name="TextBox 13"/>
          <p:cNvSpPr txBox="1">
            <a:spLocks noChangeArrowheads="1"/>
          </p:cNvSpPr>
          <p:nvPr/>
        </p:nvSpPr>
        <p:spPr bwMode="auto">
          <a:xfrm>
            <a:off x="2066925" y="5257800"/>
            <a:ext cx="1042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wealth w</a:t>
            </a:r>
            <a:endParaRPr lang="en-US" i="1">
              <a:latin typeface="Calibri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 rot="10800000" flipH="1">
            <a:off x="5284788" y="3276600"/>
            <a:ext cx="3554412" cy="1855788"/>
          </a:xfrm>
          <a:custGeom>
            <a:avLst/>
            <a:gdLst>
              <a:gd name="connsiteX0" fmla="*/ 0 w 1257300"/>
              <a:gd name="connsiteY0" fmla="*/ 14288 h 14288"/>
              <a:gd name="connsiteX1" fmla="*/ 1257300 w 1257300"/>
              <a:gd name="connsiteY1" fmla="*/ 0 h 14288"/>
              <a:gd name="connsiteX0" fmla="*/ 0 w 1638300"/>
              <a:gd name="connsiteY0" fmla="*/ 242888 h 242888"/>
              <a:gd name="connsiteX1" fmla="*/ 1638300 w 1638300"/>
              <a:gd name="connsiteY1" fmla="*/ 0 h 242888"/>
              <a:gd name="connsiteX0" fmla="*/ 0 w 1638300"/>
              <a:gd name="connsiteY0" fmla="*/ 242888 h 357188"/>
              <a:gd name="connsiteX1" fmla="*/ 1638300 w 1638300"/>
              <a:gd name="connsiteY1" fmla="*/ 0 h 357188"/>
              <a:gd name="connsiteX0" fmla="*/ 0 w 1949450"/>
              <a:gd name="connsiteY0" fmla="*/ 242888 h 371476"/>
              <a:gd name="connsiteX1" fmla="*/ 1638300 w 1949450"/>
              <a:gd name="connsiteY1" fmla="*/ 0 h 371476"/>
              <a:gd name="connsiteX0" fmla="*/ 0 w 3321050"/>
              <a:gd name="connsiteY0" fmla="*/ 1843088 h 1843088"/>
              <a:gd name="connsiteX1" fmla="*/ 3009900 w 3321050"/>
              <a:gd name="connsiteY1" fmla="*/ 0 h 1843088"/>
              <a:gd name="connsiteX0" fmla="*/ 0 w 3009900"/>
              <a:gd name="connsiteY0" fmla="*/ 1843088 h 2314576"/>
              <a:gd name="connsiteX1" fmla="*/ 3009900 w 3009900"/>
              <a:gd name="connsiteY1" fmla="*/ 0 h 2314576"/>
              <a:gd name="connsiteX0" fmla="*/ 0 w 3009900"/>
              <a:gd name="connsiteY0" fmla="*/ 1843088 h 2314576"/>
              <a:gd name="connsiteX1" fmla="*/ 3009900 w 3009900"/>
              <a:gd name="connsiteY1" fmla="*/ 0 h 2314576"/>
              <a:gd name="connsiteX0" fmla="*/ 0 w 3009900"/>
              <a:gd name="connsiteY0" fmla="*/ 1843088 h 2233614"/>
              <a:gd name="connsiteX1" fmla="*/ 3009900 w 3009900"/>
              <a:gd name="connsiteY1" fmla="*/ 0 h 2233614"/>
              <a:gd name="connsiteX0" fmla="*/ 0 w 3009900"/>
              <a:gd name="connsiteY0" fmla="*/ 1843088 h 2376489"/>
              <a:gd name="connsiteX1" fmla="*/ 3009900 w 3009900"/>
              <a:gd name="connsiteY1" fmla="*/ 0 h 2376489"/>
              <a:gd name="connsiteX0" fmla="*/ 0 w 3009900"/>
              <a:gd name="connsiteY0" fmla="*/ 1843088 h 2238377"/>
              <a:gd name="connsiteX1" fmla="*/ 3009900 w 3009900"/>
              <a:gd name="connsiteY1" fmla="*/ 0 h 2238377"/>
              <a:gd name="connsiteX0" fmla="*/ 0 w 3009900"/>
              <a:gd name="connsiteY0" fmla="*/ 1843088 h 2238377"/>
              <a:gd name="connsiteX1" fmla="*/ 1528762 w 3009900"/>
              <a:gd name="connsiteY1" fmla="*/ 1824038 h 2238377"/>
              <a:gd name="connsiteX2" fmla="*/ 3009900 w 3009900"/>
              <a:gd name="connsiteY2" fmla="*/ 0 h 2238377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18049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543175 w 3009900"/>
              <a:gd name="connsiteY3" fmla="*/ 8143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59757"/>
              <a:gd name="connsiteX1" fmla="*/ 1300162 w 3009900"/>
              <a:gd name="connsiteY1" fmla="*/ 1824038 h 1859757"/>
              <a:gd name="connsiteX2" fmla="*/ 2109787 w 3009900"/>
              <a:gd name="connsiteY2" fmla="*/ 1524000 h 1859757"/>
              <a:gd name="connsiteX3" fmla="*/ 2847975 w 3009900"/>
              <a:gd name="connsiteY3" fmla="*/ 280988 h 1859757"/>
              <a:gd name="connsiteX4" fmla="*/ 3009900 w 3009900"/>
              <a:gd name="connsiteY4" fmla="*/ 0 h 1859757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2954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36094"/>
              <a:gd name="connsiteY0" fmla="*/ 1843088 h 1882776"/>
              <a:gd name="connsiteX1" fmla="*/ 1300162 w 3036094"/>
              <a:gd name="connsiteY1" fmla="*/ 1824038 h 1882776"/>
              <a:gd name="connsiteX2" fmla="*/ 2109787 w 3036094"/>
              <a:gd name="connsiteY2" fmla="*/ 1295400 h 1882776"/>
              <a:gd name="connsiteX3" fmla="*/ 2886075 w 3036094"/>
              <a:gd name="connsiteY3" fmla="*/ 258764 h 1882776"/>
              <a:gd name="connsiteX4" fmla="*/ 3009900 w 3036094"/>
              <a:gd name="connsiteY4" fmla="*/ 0 h 1882776"/>
              <a:gd name="connsiteX0" fmla="*/ 0 w 3326606"/>
              <a:gd name="connsiteY0" fmla="*/ 1865312 h 1905000"/>
              <a:gd name="connsiteX1" fmla="*/ 1300162 w 3326606"/>
              <a:gd name="connsiteY1" fmla="*/ 1846262 h 1905000"/>
              <a:gd name="connsiteX2" fmla="*/ 2109787 w 3326606"/>
              <a:gd name="connsiteY2" fmla="*/ 1317624 h 1905000"/>
              <a:gd name="connsiteX3" fmla="*/ 2886075 w 3326606"/>
              <a:gd name="connsiteY3" fmla="*/ 280988 h 1905000"/>
              <a:gd name="connsiteX4" fmla="*/ 3326606 w 3326606"/>
              <a:gd name="connsiteY4" fmla="*/ 0 h 1905000"/>
              <a:gd name="connsiteX0" fmla="*/ 0 w 3326606"/>
              <a:gd name="connsiteY0" fmla="*/ 1865312 h 1905000"/>
              <a:gd name="connsiteX1" fmla="*/ 1300162 w 3326606"/>
              <a:gd name="connsiteY1" fmla="*/ 1846262 h 1905000"/>
              <a:gd name="connsiteX2" fmla="*/ 2109787 w 3326606"/>
              <a:gd name="connsiteY2" fmla="*/ 1317624 h 1905000"/>
              <a:gd name="connsiteX3" fmla="*/ 2886075 w 3326606"/>
              <a:gd name="connsiteY3" fmla="*/ 280988 h 1905000"/>
              <a:gd name="connsiteX4" fmla="*/ 3326606 w 3326606"/>
              <a:gd name="connsiteY4" fmla="*/ 0 h 1905000"/>
              <a:gd name="connsiteX0" fmla="*/ 0 w 3326606"/>
              <a:gd name="connsiteY0" fmla="*/ 1865312 h 1905000"/>
              <a:gd name="connsiteX1" fmla="*/ 1300162 w 3326606"/>
              <a:gd name="connsiteY1" fmla="*/ 1846262 h 1905000"/>
              <a:gd name="connsiteX2" fmla="*/ 2109787 w 3326606"/>
              <a:gd name="connsiteY2" fmla="*/ 1317624 h 1905000"/>
              <a:gd name="connsiteX3" fmla="*/ 2836069 w 3326606"/>
              <a:gd name="connsiteY3" fmla="*/ 433388 h 1905000"/>
              <a:gd name="connsiteX4" fmla="*/ 3326606 w 3326606"/>
              <a:gd name="connsiteY4" fmla="*/ 0 h 1905000"/>
              <a:gd name="connsiteX0" fmla="*/ 0 w 3326606"/>
              <a:gd name="connsiteY0" fmla="*/ 1865312 h 1905000"/>
              <a:gd name="connsiteX1" fmla="*/ 1300162 w 3326606"/>
              <a:gd name="connsiteY1" fmla="*/ 1846262 h 1905000"/>
              <a:gd name="connsiteX2" fmla="*/ 2109787 w 3326606"/>
              <a:gd name="connsiteY2" fmla="*/ 1317624 h 1905000"/>
              <a:gd name="connsiteX3" fmla="*/ 2709863 w 3326606"/>
              <a:gd name="connsiteY3" fmla="*/ 585788 h 1905000"/>
              <a:gd name="connsiteX4" fmla="*/ 3326606 w 3326606"/>
              <a:gd name="connsiteY4" fmla="*/ 0 h 1905000"/>
              <a:gd name="connsiteX0" fmla="*/ 0 w 3555206"/>
              <a:gd name="connsiteY0" fmla="*/ 1865312 h 1905000"/>
              <a:gd name="connsiteX1" fmla="*/ 1300162 w 3555206"/>
              <a:gd name="connsiteY1" fmla="*/ 1846262 h 1905000"/>
              <a:gd name="connsiteX2" fmla="*/ 2109787 w 3555206"/>
              <a:gd name="connsiteY2" fmla="*/ 1317624 h 1905000"/>
              <a:gd name="connsiteX3" fmla="*/ 2709863 w 3555206"/>
              <a:gd name="connsiteY3" fmla="*/ 585788 h 1905000"/>
              <a:gd name="connsiteX4" fmla="*/ 3555206 w 3555206"/>
              <a:gd name="connsiteY4" fmla="*/ 0 h 1905000"/>
              <a:gd name="connsiteX0" fmla="*/ 0 w 3555206"/>
              <a:gd name="connsiteY0" fmla="*/ 1865312 h 1905000"/>
              <a:gd name="connsiteX1" fmla="*/ 1300162 w 3555206"/>
              <a:gd name="connsiteY1" fmla="*/ 1846262 h 1905000"/>
              <a:gd name="connsiteX2" fmla="*/ 2109787 w 3555206"/>
              <a:gd name="connsiteY2" fmla="*/ 1317624 h 1905000"/>
              <a:gd name="connsiteX3" fmla="*/ 2709863 w 3555206"/>
              <a:gd name="connsiteY3" fmla="*/ 585788 h 1905000"/>
              <a:gd name="connsiteX4" fmla="*/ 3555206 w 3555206"/>
              <a:gd name="connsiteY4" fmla="*/ 0 h 1905000"/>
              <a:gd name="connsiteX0" fmla="*/ 0 w 3555206"/>
              <a:gd name="connsiteY0" fmla="*/ 1789112 h 1828800"/>
              <a:gd name="connsiteX1" fmla="*/ 1300162 w 3555206"/>
              <a:gd name="connsiteY1" fmla="*/ 1770062 h 1828800"/>
              <a:gd name="connsiteX2" fmla="*/ 2109787 w 3555206"/>
              <a:gd name="connsiteY2" fmla="*/ 1241424 h 1828800"/>
              <a:gd name="connsiteX3" fmla="*/ 2709863 w 3555206"/>
              <a:gd name="connsiteY3" fmla="*/ 509588 h 1828800"/>
              <a:gd name="connsiteX4" fmla="*/ 3555206 w 3555206"/>
              <a:gd name="connsiteY4" fmla="*/ 0 h 1828800"/>
              <a:gd name="connsiteX0" fmla="*/ 0 w 3555206"/>
              <a:gd name="connsiteY0" fmla="*/ 1815307 h 1854995"/>
              <a:gd name="connsiteX1" fmla="*/ 1300162 w 3555206"/>
              <a:gd name="connsiteY1" fmla="*/ 1796257 h 1854995"/>
              <a:gd name="connsiteX2" fmla="*/ 2109787 w 3555206"/>
              <a:gd name="connsiteY2" fmla="*/ 1267619 h 1854995"/>
              <a:gd name="connsiteX3" fmla="*/ 2709863 w 3555206"/>
              <a:gd name="connsiteY3" fmla="*/ 535783 h 1854995"/>
              <a:gd name="connsiteX4" fmla="*/ 3555206 w 3555206"/>
              <a:gd name="connsiteY4" fmla="*/ 26195 h 185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5206" h="1854995">
                <a:moveTo>
                  <a:pt x="0" y="1815307"/>
                </a:moveTo>
                <a:cubicBezTo>
                  <a:pt x="433387" y="1808957"/>
                  <a:pt x="866775" y="1854995"/>
                  <a:pt x="1300162" y="1796257"/>
                </a:cubicBezTo>
                <a:cubicBezTo>
                  <a:pt x="1593056" y="1736726"/>
                  <a:pt x="1877219" y="1500188"/>
                  <a:pt x="2109787" y="1267619"/>
                </a:cubicBezTo>
                <a:cubicBezTo>
                  <a:pt x="2240756" y="1213644"/>
                  <a:pt x="2583657" y="923133"/>
                  <a:pt x="2709863" y="535783"/>
                </a:cubicBezTo>
                <a:cubicBezTo>
                  <a:pt x="2859882" y="281783"/>
                  <a:pt x="3096420" y="0"/>
                  <a:pt x="3555206" y="2619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3931" name="TextBox 15"/>
          <p:cNvSpPr txBox="1">
            <a:spLocks noChangeArrowheads="1"/>
          </p:cNvSpPr>
          <p:nvPr/>
        </p:nvSpPr>
        <p:spPr bwMode="auto">
          <a:xfrm>
            <a:off x="4357688" y="3224213"/>
            <a:ext cx="925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poor</a:t>
            </a:r>
            <a:r>
              <a:rPr lang="en-US">
                <a:latin typeface="Calibri" pitchFamily="34" charset="0"/>
              </a:rPr>
              <a:t>(w)</a:t>
            </a:r>
          </a:p>
        </p:txBody>
      </p:sp>
      <p:sp>
        <p:nvSpPr>
          <p:cNvPr id="593932" name="TextBox 16"/>
          <p:cNvSpPr txBox="1">
            <a:spLocks noChangeArrowheads="1"/>
          </p:cNvSpPr>
          <p:nvPr/>
        </p:nvSpPr>
        <p:spPr bwMode="auto">
          <a:xfrm>
            <a:off x="6272213" y="5192713"/>
            <a:ext cx="1042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wealth w</a:t>
            </a:r>
            <a:endParaRPr lang="en-US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Example Profiles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761999" y="3962400"/>
            <a:ext cx="3352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" y="5181600"/>
            <a:ext cx="373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5973" name="TextBox 7"/>
          <p:cNvSpPr txBox="1">
            <a:spLocks noChangeArrowheads="1"/>
          </p:cNvSpPr>
          <p:nvPr/>
        </p:nvSpPr>
        <p:spPr bwMode="auto">
          <a:xfrm>
            <a:off x="152400" y="3287713"/>
            <a:ext cx="698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n-US">
                <a:latin typeface="Calibri" pitchFamily="34" charset="0"/>
              </a:rPr>
              <a:t>(x)</a:t>
            </a:r>
          </a:p>
        </p:txBody>
      </p:sp>
      <p:sp>
        <p:nvSpPr>
          <p:cNvPr id="595974" name="TextBox 8"/>
          <p:cNvSpPr txBox="1">
            <a:spLocks noChangeArrowheads="1"/>
          </p:cNvSpPr>
          <p:nvPr/>
        </p:nvSpPr>
        <p:spPr bwMode="auto">
          <a:xfrm>
            <a:off x="2066925" y="5257800"/>
            <a:ext cx="284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x</a:t>
            </a:r>
            <a:endParaRPr lang="en-US" i="1">
              <a:latin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657601" y="3960812"/>
            <a:ext cx="3352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00600" y="5180013"/>
            <a:ext cx="3733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900113" y="2925763"/>
            <a:ext cx="3300412" cy="2303462"/>
          </a:xfrm>
          <a:custGeom>
            <a:avLst/>
            <a:gdLst>
              <a:gd name="connsiteX0" fmla="*/ 0 w 3300412"/>
              <a:gd name="connsiteY0" fmla="*/ 2259807 h 2302669"/>
              <a:gd name="connsiteX1" fmla="*/ 528637 w 3300412"/>
              <a:gd name="connsiteY1" fmla="*/ 1988344 h 2302669"/>
              <a:gd name="connsiteX2" fmla="*/ 957262 w 3300412"/>
              <a:gd name="connsiteY2" fmla="*/ 1188244 h 2302669"/>
              <a:gd name="connsiteX3" fmla="*/ 1443037 w 3300412"/>
              <a:gd name="connsiteY3" fmla="*/ 45244 h 2302669"/>
              <a:gd name="connsiteX4" fmla="*/ 2143125 w 3300412"/>
              <a:gd name="connsiteY4" fmla="*/ 1459707 h 2302669"/>
              <a:gd name="connsiteX5" fmla="*/ 2757487 w 3300412"/>
              <a:gd name="connsiteY5" fmla="*/ 2174082 h 2302669"/>
              <a:gd name="connsiteX6" fmla="*/ 3300412 w 3300412"/>
              <a:gd name="connsiteY6" fmla="*/ 2231232 h 230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0412" h="2302669">
                <a:moveTo>
                  <a:pt x="0" y="2259807"/>
                </a:moveTo>
                <a:cubicBezTo>
                  <a:pt x="184546" y="2213372"/>
                  <a:pt x="369093" y="2166938"/>
                  <a:pt x="528637" y="1988344"/>
                </a:cubicBezTo>
                <a:cubicBezTo>
                  <a:pt x="688181" y="1809750"/>
                  <a:pt x="804862" y="1512094"/>
                  <a:pt x="957262" y="1188244"/>
                </a:cubicBezTo>
                <a:cubicBezTo>
                  <a:pt x="1109662" y="864394"/>
                  <a:pt x="1245393" y="0"/>
                  <a:pt x="1443037" y="45244"/>
                </a:cubicBezTo>
                <a:cubicBezTo>
                  <a:pt x="1640681" y="90488"/>
                  <a:pt x="1924050" y="1104901"/>
                  <a:pt x="2143125" y="1459707"/>
                </a:cubicBezTo>
                <a:cubicBezTo>
                  <a:pt x="2362200" y="1814513"/>
                  <a:pt x="2564606" y="2045495"/>
                  <a:pt x="2757487" y="2174082"/>
                </a:cubicBezTo>
                <a:cubicBezTo>
                  <a:pt x="2950368" y="2302669"/>
                  <a:pt x="3207543" y="2224088"/>
                  <a:pt x="3300412" y="223123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 flipV="1">
            <a:off x="5334000" y="2819400"/>
            <a:ext cx="3300413" cy="2303463"/>
          </a:xfrm>
          <a:custGeom>
            <a:avLst/>
            <a:gdLst>
              <a:gd name="connsiteX0" fmla="*/ 0 w 3300412"/>
              <a:gd name="connsiteY0" fmla="*/ 2259807 h 2302669"/>
              <a:gd name="connsiteX1" fmla="*/ 528637 w 3300412"/>
              <a:gd name="connsiteY1" fmla="*/ 1988344 h 2302669"/>
              <a:gd name="connsiteX2" fmla="*/ 957262 w 3300412"/>
              <a:gd name="connsiteY2" fmla="*/ 1188244 h 2302669"/>
              <a:gd name="connsiteX3" fmla="*/ 1443037 w 3300412"/>
              <a:gd name="connsiteY3" fmla="*/ 45244 h 2302669"/>
              <a:gd name="connsiteX4" fmla="*/ 2143125 w 3300412"/>
              <a:gd name="connsiteY4" fmla="*/ 1459707 h 2302669"/>
              <a:gd name="connsiteX5" fmla="*/ 2757487 w 3300412"/>
              <a:gd name="connsiteY5" fmla="*/ 2174082 h 2302669"/>
              <a:gd name="connsiteX6" fmla="*/ 3300412 w 3300412"/>
              <a:gd name="connsiteY6" fmla="*/ 2231232 h 230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0412" h="2302669">
                <a:moveTo>
                  <a:pt x="0" y="2259807"/>
                </a:moveTo>
                <a:cubicBezTo>
                  <a:pt x="184546" y="2213372"/>
                  <a:pt x="369093" y="2166938"/>
                  <a:pt x="528637" y="1988344"/>
                </a:cubicBezTo>
                <a:cubicBezTo>
                  <a:pt x="688181" y="1809750"/>
                  <a:pt x="804862" y="1512094"/>
                  <a:pt x="957262" y="1188244"/>
                </a:cubicBezTo>
                <a:cubicBezTo>
                  <a:pt x="1109662" y="864394"/>
                  <a:pt x="1245393" y="0"/>
                  <a:pt x="1443037" y="45244"/>
                </a:cubicBezTo>
                <a:cubicBezTo>
                  <a:pt x="1640681" y="90488"/>
                  <a:pt x="1924050" y="1104901"/>
                  <a:pt x="2143125" y="1459707"/>
                </a:cubicBezTo>
                <a:cubicBezTo>
                  <a:pt x="2362200" y="1814513"/>
                  <a:pt x="2564606" y="2045495"/>
                  <a:pt x="2757487" y="2174082"/>
                </a:cubicBezTo>
                <a:cubicBezTo>
                  <a:pt x="2950368" y="2302669"/>
                  <a:pt x="3207543" y="2224088"/>
                  <a:pt x="3300412" y="223123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5979" name="TextBox 15"/>
          <p:cNvSpPr txBox="1">
            <a:spLocks noChangeArrowheads="1"/>
          </p:cNvSpPr>
          <p:nvPr/>
        </p:nvSpPr>
        <p:spPr bwMode="auto">
          <a:xfrm>
            <a:off x="4559300" y="3287713"/>
            <a:ext cx="698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n-US">
                <a:latin typeface="Calibri" pitchFamily="34" charset="0"/>
              </a:rPr>
              <a:t>(x)</a:t>
            </a:r>
          </a:p>
        </p:txBody>
      </p:sp>
      <p:sp>
        <p:nvSpPr>
          <p:cNvPr id="595980" name="TextBox 16"/>
          <p:cNvSpPr txBox="1">
            <a:spLocks noChangeArrowheads="1"/>
          </p:cNvSpPr>
          <p:nvPr/>
        </p:nvSpPr>
        <p:spPr bwMode="auto">
          <a:xfrm>
            <a:off x="6726238" y="5246688"/>
            <a:ext cx="284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x</a:t>
            </a:r>
            <a:endParaRPr lang="en-US" i="1">
              <a:latin typeface="Calibri" pitchFamily="34" charset="0"/>
            </a:endParaRPr>
          </a:p>
        </p:txBody>
      </p:sp>
      <p:sp>
        <p:nvSpPr>
          <p:cNvPr id="595981" name="TextBox 17"/>
          <p:cNvSpPr txBox="1">
            <a:spLocks noChangeArrowheads="1"/>
          </p:cNvSpPr>
          <p:nvPr/>
        </p:nvSpPr>
        <p:spPr bwMode="auto">
          <a:xfrm>
            <a:off x="1017588" y="5715000"/>
            <a:ext cx="31734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Profile representing</a:t>
            </a:r>
          </a:p>
          <a:p>
            <a:pPr eaLnBrk="1" hangingPunct="1"/>
            <a:r>
              <a:rPr lang="en-US">
                <a:latin typeface="Calibri" pitchFamily="34" charset="0"/>
              </a:rPr>
              <a:t>moderate (</a:t>
            </a:r>
            <a:r>
              <a:rPr lang="en-US" i="1">
                <a:latin typeface="Calibri" pitchFamily="34" charset="0"/>
              </a:rPr>
              <a:t>e.g.</a:t>
            </a:r>
            <a:r>
              <a:rPr lang="en-US">
                <a:latin typeface="Calibri" pitchFamily="34" charset="0"/>
              </a:rPr>
              <a:t> moderately rich)</a:t>
            </a:r>
          </a:p>
        </p:txBody>
      </p:sp>
      <p:sp>
        <p:nvSpPr>
          <p:cNvPr id="595982" name="TextBox 18"/>
          <p:cNvSpPr txBox="1">
            <a:spLocks noChangeArrowheads="1"/>
          </p:cNvSpPr>
          <p:nvPr/>
        </p:nvSpPr>
        <p:spPr bwMode="auto">
          <a:xfrm>
            <a:off x="5437188" y="5715000"/>
            <a:ext cx="2165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Profile representing</a:t>
            </a:r>
          </a:p>
          <a:p>
            <a:pPr eaLnBrk="1" hangingPunct="1"/>
            <a:r>
              <a:rPr lang="en-US">
                <a:latin typeface="Calibri" pitchFamily="34" charset="0"/>
              </a:rPr>
              <a:t>extreme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Title 4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Concept of Hedge</a:t>
            </a:r>
          </a:p>
        </p:txBody>
      </p:sp>
      <p:sp>
        <p:nvSpPr>
          <p:cNvPr id="598019" name="Content Placeholder 5"/>
          <p:cNvSpPr>
            <a:spLocks noGrp="1"/>
          </p:cNvSpPr>
          <p:nvPr>
            <p:ph sz="half" idx="4294967295"/>
          </p:nvPr>
        </p:nvSpPr>
        <p:spPr>
          <a:xfrm>
            <a:off x="228600" y="1524000"/>
            <a:ext cx="3814763" cy="4114800"/>
          </a:xfrm>
        </p:spPr>
        <p:txBody>
          <a:bodyPr/>
          <a:lstStyle/>
          <a:p>
            <a:r>
              <a:rPr lang="en-US" sz="2400"/>
              <a:t>Hedge is an intensifier</a:t>
            </a:r>
          </a:p>
          <a:p>
            <a:r>
              <a:rPr lang="en-US" sz="2400"/>
              <a:t>Example: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LV = tall, LV</a:t>
            </a:r>
            <a:r>
              <a:rPr lang="en-US" sz="2400" baseline="-25000"/>
              <a:t>1</a:t>
            </a:r>
            <a:r>
              <a:rPr lang="en-US" sz="2400"/>
              <a:t> = very tall, LV</a:t>
            </a:r>
            <a:r>
              <a:rPr lang="en-US" sz="2400" baseline="-25000"/>
              <a:t>2</a:t>
            </a:r>
            <a:r>
              <a:rPr lang="en-US" sz="2400"/>
              <a:t> = somewhat tall</a:t>
            </a:r>
          </a:p>
          <a:p>
            <a:r>
              <a:rPr lang="en-US" sz="2400"/>
              <a:t>‘very’ operation: </a:t>
            </a:r>
          </a:p>
          <a:p>
            <a:pPr>
              <a:buFont typeface="Wingdings" pitchFamily="2" charset="2"/>
              <a:buNone/>
            </a:pP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l-GR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4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very tall</a:t>
            </a:r>
            <a:r>
              <a:rPr lang="en-US" sz="2400"/>
              <a:t>(x) = </a:t>
            </a:r>
            <a:r>
              <a:rPr lang="el-GR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400" i="1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4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tall</a:t>
            </a:r>
            <a:r>
              <a:rPr lang="en-US" sz="2400"/>
              <a:t>(x)</a:t>
            </a:r>
          </a:p>
          <a:p>
            <a:r>
              <a:rPr lang="en-US" sz="2400"/>
              <a:t>‘somewhat’ operation:</a:t>
            </a:r>
          </a:p>
          <a:p>
            <a:pPr>
              <a:buFont typeface="Wingdings" pitchFamily="2" charset="2"/>
              <a:buNone/>
            </a:pP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4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somewhat tall</a:t>
            </a:r>
            <a:r>
              <a:rPr lang="en-US" sz="2400"/>
              <a:t>(x) = </a:t>
            </a:r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√(</a:t>
            </a:r>
            <a:r>
              <a:rPr lang="el-GR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4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tall</a:t>
            </a:r>
            <a:r>
              <a:rPr lang="en-US" sz="2400"/>
              <a:t>(x))</a:t>
            </a:r>
          </a:p>
          <a:p>
            <a:endParaRPr lang="en-US" sz="240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200401" y="3886200"/>
            <a:ext cx="38100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24400" y="5181600"/>
            <a:ext cx="3657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5100638" y="3314700"/>
            <a:ext cx="3586162" cy="1871663"/>
          </a:xfrm>
          <a:custGeom>
            <a:avLst/>
            <a:gdLst>
              <a:gd name="connsiteX0" fmla="*/ 0 w 3586162"/>
              <a:gd name="connsiteY0" fmla="*/ 1871663 h 1871663"/>
              <a:gd name="connsiteX1" fmla="*/ 814387 w 3586162"/>
              <a:gd name="connsiteY1" fmla="*/ 1843088 h 1871663"/>
              <a:gd name="connsiteX2" fmla="*/ 1114425 w 3586162"/>
              <a:gd name="connsiteY2" fmla="*/ 1714500 h 1871663"/>
              <a:gd name="connsiteX3" fmla="*/ 1514475 w 3586162"/>
              <a:gd name="connsiteY3" fmla="*/ 1285875 h 1871663"/>
              <a:gd name="connsiteX4" fmla="*/ 2043112 w 3586162"/>
              <a:gd name="connsiteY4" fmla="*/ 600075 h 1871663"/>
              <a:gd name="connsiteX5" fmla="*/ 2457450 w 3586162"/>
              <a:gd name="connsiteY5" fmla="*/ 142875 h 1871663"/>
              <a:gd name="connsiteX6" fmla="*/ 3586162 w 3586162"/>
              <a:gd name="connsiteY6" fmla="*/ 0 h 1871663"/>
              <a:gd name="connsiteX0" fmla="*/ 0 w 3586162"/>
              <a:gd name="connsiteY0" fmla="*/ 1871663 h 1871663"/>
              <a:gd name="connsiteX1" fmla="*/ 814387 w 3586162"/>
              <a:gd name="connsiteY1" fmla="*/ 1843088 h 1871663"/>
              <a:gd name="connsiteX2" fmla="*/ 1114425 w 3586162"/>
              <a:gd name="connsiteY2" fmla="*/ 1714500 h 1871663"/>
              <a:gd name="connsiteX3" fmla="*/ 1514475 w 3586162"/>
              <a:gd name="connsiteY3" fmla="*/ 1285875 h 1871663"/>
              <a:gd name="connsiteX4" fmla="*/ 2043112 w 3586162"/>
              <a:gd name="connsiteY4" fmla="*/ 600075 h 1871663"/>
              <a:gd name="connsiteX5" fmla="*/ 2762250 w 3586162"/>
              <a:gd name="connsiteY5" fmla="*/ 142875 h 1871663"/>
              <a:gd name="connsiteX6" fmla="*/ 3586162 w 3586162"/>
              <a:gd name="connsiteY6" fmla="*/ 0 h 1871663"/>
              <a:gd name="connsiteX0" fmla="*/ 0 w 3586162"/>
              <a:gd name="connsiteY0" fmla="*/ 1871663 h 1871663"/>
              <a:gd name="connsiteX1" fmla="*/ 814387 w 3586162"/>
              <a:gd name="connsiteY1" fmla="*/ 1843088 h 1871663"/>
              <a:gd name="connsiteX2" fmla="*/ 1114425 w 3586162"/>
              <a:gd name="connsiteY2" fmla="*/ 1714500 h 1871663"/>
              <a:gd name="connsiteX3" fmla="*/ 1514475 w 3586162"/>
              <a:gd name="connsiteY3" fmla="*/ 1285875 h 1871663"/>
              <a:gd name="connsiteX4" fmla="*/ 2195512 w 3586162"/>
              <a:gd name="connsiteY4" fmla="*/ 600075 h 1871663"/>
              <a:gd name="connsiteX5" fmla="*/ 2762250 w 3586162"/>
              <a:gd name="connsiteY5" fmla="*/ 142875 h 1871663"/>
              <a:gd name="connsiteX6" fmla="*/ 3586162 w 3586162"/>
              <a:gd name="connsiteY6" fmla="*/ 0 h 1871663"/>
              <a:gd name="connsiteX0" fmla="*/ 0 w 3586162"/>
              <a:gd name="connsiteY0" fmla="*/ 1871663 h 1871663"/>
              <a:gd name="connsiteX1" fmla="*/ 814387 w 3586162"/>
              <a:gd name="connsiteY1" fmla="*/ 1843088 h 1871663"/>
              <a:gd name="connsiteX2" fmla="*/ 1114425 w 3586162"/>
              <a:gd name="connsiteY2" fmla="*/ 1714500 h 1871663"/>
              <a:gd name="connsiteX3" fmla="*/ 1514475 w 3586162"/>
              <a:gd name="connsiteY3" fmla="*/ 1285875 h 1871663"/>
              <a:gd name="connsiteX4" fmla="*/ 2195512 w 3586162"/>
              <a:gd name="connsiteY4" fmla="*/ 600075 h 1871663"/>
              <a:gd name="connsiteX5" fmla="*/ 2762250 w 3586162"/>
              <a:gd name="connsiteY5" fmla="*/ 142875 h 1871663"/>
              <a:gd name="connsiteX6" fmla="*/ 3586162 w 3586162"/>
              <a:gd name="connsiteY6" fmla="*/ 0 h 1871663"/>
              <a:gd name="connsiteX0" fmla="*/ 0 w 3586162"/>
              <a:gd name="connsiteY0" fmla="*/ 1871663 h 1871663"/>
              <a:gd name="connsiteX1" fmla="*/ 814387 w 3586162"/>
              <a:gd name="connsiteY1" fmla="*/ 1843088 h 1871663"/>
              <a:gd name="connsiteX2" fmla="*/ 1114425 w 3586162"/>
              <a:gd name="connsiteY2" fmla="*/ 1714500 h 1871663"/>
              <a:gd name="connsiteX3" fmla="*/ 1514475 w 3586162"/>
              <a:gd name="connsiteY3" fmla="*/ 1285875 h 1871663"/>
              <a:gd name="connsiteX4" fmla="*/ 2195512 w 3586162"/>
              <a:gd name="connsiteY4" fmla="*/ 752475 h 1871663"/>
              <a:gd name="connsiteX5" fmla="*/ 2762250 w 3586162"/>
              <a:gd name="connsiteY5" fmla="*/ 142875 h 1871663"/>
              <a:gd name="connsiteX6" fmla="*/ 3586162 w 3586162"/>
              <a:gd name="connsiteY6" fmla="*/ 0 h 1871663"/>
              <a:gd name="connsiteX0" fmla="*/ 0 w 3586162"/>
              <a:gd name="connsiteY0" fmla="*/ 1871663 h 1871663"/>
              <a:gd name="connsiteX1" fmla="*/ 814387 w 3586162"/>
              <a:gd name="connsiteY1" fmla="*/ 1843088 h 1871663"/>
              <a:gd name="connsiteX2" fmla="*/ 1114425 w 3586162"/>
              <a:gd name="connsiteY2" fmla="*/ 1714500 h 1871663"/>
              <a:gd name="connsiteX3" fmla="*/ 1514475 w 3586162"/>
              <a:gd name="connsiteY3" fmla="*/ 1285875 h 1871663"/>
              <a:gd name="connsiteX4" fmla="*/ 2195512 w 3586162"/>
              <a:gd name="connsiteY4" fmla="*/ 752475 h 1871663"/>
              <a:gd name="connsiteX5" fmla="*/ 2762250 w 3586162"/>
              <a:gd name="connsiteY5" fmla="*/ 142875 h 1871663"/>
              <a:gd name="connsiteX6" fmla="*/ 3586162 w 3586162"/>
              <a:gd name="connsiteY6" fmla="*/ 0 h 1871663"/>
              <a:gd name="connsiteX0" fmla="*/ 0 w 3586162"/>
              <a:gd name="connsiteY0" fmla="*/ 1871663 h 1871663"/>
              <a:gd name="connsiteX1" fmla="*/ 814387 w 3586162"/>
              <a:gd name="connsiteY1" fmla="*/ 1843088 h 1871663"/>
              <a:gd name="connsiteX2" fmla="*/ 1114425 w 3586162"/>
              <a:gd name="connsiteY2" fmla="*/ 1714500 h 1871663"/>
              <a:gd name="connsiteX3" fmla="*/ 1514475 w 3586162"/>
              <a:gd name="connsiteY3" fmla="*/ 1285875 h 1871663"/>
              <a:gd name="connsiteX4" fmla="*/ 2043112 w 3586162"/>
              <a:gd name="connsiteY4" fmla="*/ 752475 h 1871663"/>
              <a:gd name="connsiteX5" fmla="*/ 2762250 w 3586162"/>
              <a:gd name="connsiteY5" fmla="*/ 142875 h 1871663"/>
              <a:gd name="connsiteX6" fmla="*/ 3586162 w 3586162"/>
              <a:gd name="connsiteY6" fmla="*/ 0 h 187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6162" h="1871663">
                <a:moveTo>
                  <a:pt x="0" y="1871663"/>
                </a:moveTo>
                <a:cubicBezTo>
                  <a:pt x="314325" y="1870472"/>
                  <a:pt x="628650" y="1869282"/>
                  <a:pt x="814387" y="1843088"/>
                </a:cubicBezTo>
                <a:cubicBezTo>
                  <a:pt x="1000124" y="1816894"/>
                  <a:pt x="997744" y="1807369"/>
                  <a:pt x="1114425" y="1714500"/>
                </a:cubicBezTo>
                <a:cubicBezTo>
                  <a:pt x="1231106" y="1621631"/>
                  <a:pt x="1359694" y="1446213"/>
                  <a:pt x="1514475" y="1285875"/>
                </a:cubicBezTo>
                <a:cubicBezTo>
                  <a:pt x="1669256" y="1125538"/>
                  <a:pt x="1835150" y="942975"/>
                  <a:pt x="2043112" y="752475"/>
                </a:cubicBezTo>
                <a:cubicBezTo>
                  <a:pt x="2251074" y="561975"/>
                  <a:pt x="2505075" y="268287"/>
                  <a:pt x="2762250" y="142875"/>
                </a:cubicBezTo>
                <a:cubicBezTo>
                  <a:pt x="3019425" y="17463"/>
                  <a:pt x="3150393" y="21431"/>
                  <a:pt x="3586162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100638" y="3328988"/>
            <a:ext cx="3328987" cy="1898650"/>
          </a:xfrm>
          <a:custGeom>
            <a:avLst/>
            <a:gdLst>
              <a:gd name="connsiteX0" fmla="*/ 0 w 3328987"/>
              <a:gd name="connsiteY0" fmla="*/ 1857375 h 1897856"/>
              <a:gd name="connsiteX1" fmla="*/ 557212 w 3328987"/>
              <a:gd name="connsiteY1" fmla="*/ 1828800 h 1897856"/>
              <a:gd name="connsiteX2" fmla="*/ 957262 w 3328987"/>
              <a:gd name="connsiteY2" fmla="*/ 1443037 h 1897856"/>
              <a:gd name="connsiteX3" fmla="*/ 1228725 w 3328987"/>
              <a:gd name="connsiteY3" fmla="*/ 914400 h 1897856"/>
              <a:gd name="connsiteX4" fmla="*/ 1500187 w 3328987"/>
              <a:gd name="connsiteY4" fmla="*/ 214312 h 1897856"/>
              <a:gd name="connsiteX5" fmla="*/ 3328987 w 3328987"/>
              <a:gd name="connsiteY5" fmla="*/ 0 h 1897856"/>
              <a:gd name="connsiteX0" fmla="*/ 0 w 3328987"/>
              <a:gd name="connsiteY0" fmla="*/ 1857375 h 1897856"/>
              <a:gd name="connsiteX1" fmla="*/ 557212 w 3328987"/>
              <a:gd name="connsiteY1" fmla="*/ 1828800 h 1897856"/>
              <a:gd name="connsiteX2" fmla="*/ 957262 w 3328987"/>
              <a:gd name="connsiteY2" fmla="*/ 1443037 h 1897856"/>
              <a:gd name="connsiteX3" fmla="*/ 1228725 w 3328987"/>
              <a:gd name="connsiteY3" fmla="*/ 914400 h 1897856"/>
              <a:gd name="connsiteX4" fmla="*/ 1728787 w 3328987"/>
              <a:gd name="connsiteY4" fmla="*/ 214312 h 1897856"/>
              <a:gd name="connsiteX5" fmla="*/ 3328987 w 3328987"/>
              <a:gd name="connsiteY5" fmla="*/ 0 h 1897856"/>
              <a:gd name="connsiteX0" fmla="*/ 0 w 3328987"/>
              <a:gd name="connsiteY0" fmla="*/ 1857375 h 1897856"/>
              <a:gd name="connsiteX1" fmla="*/ 557212 w 3328987"/>
              <a:gd name="connsiteY1" fmla="*/ 1828800 h 1897856"/>
              <a:gd name="connsiteX2" fmla="*/ 957262 w 3328987"/>
              <a:gd name="connsiteY2" fmla="*/ 1443037 h 1897856"/>
              <a:gd name="connsiteX3" fmla="*/ 1228725 w 3328987"/>
              <a:gd name="connsiteY3" fmla="*/ 914400 h 1897856"/>
              <a:gd name="connsiteX4" fmla="*/ 1500187 w 3328987"/>
              <a:gd name="connsiteY4" fmla="*/ 214312 h 1897856"/>
              <a:gd name="connsiteX5" fmla="*/ 3328987 w 3328987"/>
              <a:gd name="connsiteY5" fmla="*/ 0 h 1897856"/>
              <a:gd name="connsiteX0" fmla="*/ 0 w 3328987"/>
              <a:gd name="connsiteY0" fmla="*/ 1857375 h 1897856"/>
              <a:gd name="connsiteX1" fmla="*/ 557212 w 3328987"/>
              <a:gd name="connsiteY1" fmla="*/ 1828800 h 1897856"/>
              <a:gd name="connsiteX2" fmla="*/ 957262 w 3328987"/>
              <a:gd name="connsiteY2" fmla="*/ 1443037 h 1897856"/>
              <a:gd name="connsiteX3" fmla="*/ 1076325 w 3328987"/>
              <a:gd name="connsiteY3" fmla="*/ 914400 h 1897856"/>
              <a:gd name="connsiteX4" fmla="*/ 1500187 w 3328987"/>
              <a:gd name="connsiteY4" fmla="*/ 214312 h 1897856"/>
              <a:gd name="connsiteX5" fmla="*/ 3328987 w 3328987"/>
              <a:gd name="connsiteY5" fmla="*/ 0 h 1897856"/>
              <a:gd name="connsiteX0" fmla="*/ 0 w 3328987"/>
              <a:gd name="connsiteY0" fmla="*/ 1857375 h 1897856"/>
              <a:gd name="connsiteX1" fmla="*/ 557212 w 3328987"/>
              <a:gd name="connsiteY1" fmla="*/ 1828800 h 1897856"/>
              <a:gd name="connsiteX2" fmla="*/ 957262 w 3328987"/>
              <a:gd name="connsiteY2" fmla="*/ 1443037 h 1897856"/>
              <a:gd name="connsiteX3" fmla="*/ 1076325 w 3328987"/>
              <a:gd name="connsiteY3" fmla="*/ 914400 h 1897856"/>
              <a:gd name="connsiteX4" fmla="*/ 1804987 w 3328987"/>
              <a:gd name="connsiteY4" fmla="*/ 214312 h 1897856"/>
              <a:gd name="connsiteX5" fmla="*/ 3328987 w 3328987"/>
              <a:gd name="connsiteY5" fmla="*/ 0 h 1897856"/>
              <a:gd name="connsiteX0" fmla="*/ 0 w 3328987"/>
              <a:gd name="connsiteY0" fmla="*/ 1857375 h 1897856"/>
              <a:gd name="connsiteX1" fmla="*/ 557212 w 3328987"/>
              <a:gd name="connsiteY1" fmla="*/ 1828800 h 1897856"/>
              <a:gd name="connsiteX2" fmla="*/ 804862 w 3328987"/>
              <a:gd name="connsiteY2" fmla="*/ 1443037 h 1897856"/>
              <a:gd name="connsiteX3" fmla="*/ 1076325 w 3328987"/>
              <a:gd name="connsiteY3" fmla="*/ 914400 h 1897856"/>
              <a:gd name="connsiteX4" fmla="*/ 1804987 w 3328987"/>
              <a:gd name="connsiteY4" fmla="*/ 214312 h 1897856"/>
              <a:gd name="connsiteX5" fmla="*/ 3328987 w 3328987"/>
              <a:gd name="connsiteY5" fmla="*/ 0 h 1897856"/>
              <a:gd name="connsiteX0" fmla="*/ 0 w 3328987"/>
              <a:gd name="connsiteY0" fmla="*/ 1857375 h 1897856"/>
              <a:gd name="connsiteX1" fmla="*/ 557212 w 3328987"/>
              <a:gd name="connsiteY1" fmla="*/ 1828800 h 1897856"/>
              <a:gd name="connsiteX2" fmla="*/ 804862 w 3328987"/>
              <a:gd name="connsiteY2" fmla="*/ 1443037 h 1897856"/>
              <a:gd name="connsiteX3" fmla="*/ 1076325 w 3328987"/>
              <a:gd name="connsiteY3" fmla="*/ 914400 h 1897856"/>
              <a:gd name="connsiteX4" fmla="*/ 1804987 w 3328987"/>
              <a:gd name="connsiteY4" fmla="*/ 214312 h 1897856"/>
              <a:gd name="connsiteX5" fmla="*/ 2209800 w 3328987"/>
              <a:gd name="connsiteY5" fmla="*/ 61912 h 1897856"/>
              <a:gd name="connsiteX6" fmla="*/ 3328987 w 3328987"/>
              <a:gd name="connsiteY6" fmla="*/ 0 h 1897856"/>
              <a:gd name="connsiteX0" fmla="*/ 0 w 3328987"/>
              <a:gd name="connsiteY0" fmla="*/ 1857375 h 1897856"/>
              <a:gd name="connsiteX1" fmla="*/ 557212 w 3328987"/>
              <a:gd name="connsiteY1" fmla="*/ 1828800 h 1897856"/>
              <a:gd name="connsiteX2" fmla="*/ 804862 w 3328987"/>
              <a:gd name="connsiteY2" fmla="*/ 1443037 h 1897856"/>
              <a:gd name="connsiteX3" fmla="*/ 1076325 w 3328987"/>
              <a:gd name="connsiteY3" fmla="*/ 914400 h 1897856"/>
              <a:gd name="connsiteX4" fmla="*/ 1652587 w 3328987"/>
              <a:gd name="connsiteY4" fmla="*/ 214312 h 1897856"/>
              <a:gd name="connsiteX5" fmla="*/ 2209800 w 3328987"/>
              <a:gd name="connsiteY5" fmla="*/ 61912 h 1897856"/>
              <a:gd name="connsiteX6" fmla="*/ 3328987 w 3328987"/>
              <a:gd name="connsiteY6" fmla="*/ 0 h 189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8987" h="1897856">
                <a:moveTo>
                  <a:pt x="0" y="1857375"/>
                </a:moveTo>
                <a:cubicBezTo>
                  <a:pt x="198834" y="1877615"/>
                  <a:pt x="423068" y="1897856"/>
                  <a:pt x="557212" y="1828800"/>
                </a:cubicBezTo>
                <a:cubicBezTo>
                  <a:pt x="691356" y="1759744"/>
                  <a:pt x="718343" y="1595437"/>
                  <a:pt x="804862" y="1443037"/>
                </a:cubicBezTo>
                <a:cubicBezTo>
                  <a:pt x="891381" y="1290637"/>
                  <a:pt x="935038" y="1119188"/>
                  <a:pt x="1076325" y="914400"/>
                </a:cubicBezTo>
                <a:cubicBezTo>
                  <a:pt x="1217613" y="709613"/>
                  <a:pt x="1463675" y="356393"/>
                  <a:pt x="1652587" y="214312"/>
                </a:cubicBezTo>
                <a:cubicBezTo>
                  <a:pt x="1841500" y="72231"/>
                  <a:pt x="1955800" y="97631"/>
                  <a:pt x="2209800" y="61912"/>
                </a:cubicBezTo>
                <a:lnTo>
                  <a:pt x="3328987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100638" y="3314700"/>
            <a:ext cx="3400425" cy="1876425"/>
          </a:xfrm>
          <a:custGeom>
            <a:avLst/>
            <a:gdLst>
              <a:gd name="connsiteX0" fmla="*/ 0 w 3400425"/>
              <a:gd name="connsiteY0" fmla="*/ 1871663 h 1876425"/>
              <a:gd name="connsiteX1" fmla="*/ 271462 w 3400425"/>
              <a:gd name="connsiteY1" fmla="*/ 1843088 h 1876425"/>
              <a:gd name="connsiteX2" fmla="*/ 371475 w 3400425"/>
              <a:gd name="connsiteY2" fmla="*/ 1671638 h 1876425"/>
              <a:gd name="connsiteX3" fmla="*/ 828675 w 3400425"/>
              <a:gd name="connsiteY3" fmla="*/ 657225 h 1876425"/>
              <a:gd name="connsiteX4" fmla="*/ 1285875 w 3400425"/>
              <a:gd name="connsiteY4" fmla="*/ 142875 h 1876425"/>
              <a:gd name="connsiteX5" fmla="*/ 3400425 w 3400425"/>
              <a:gd name="connsiteY5" fmla="*/ 0 h 1876425"/>
              <a:gd name="connsiteX0" fmla="*/ 0 w 3400425"/>
              <a:gd name="connsiteY0" fmla="*/ 1871663 h 1876425"/>
              <a:gd name="connsiteX1" fmla="*/ 271462 w 3400425"/>
              <a:gd name="connsiteY1" fmla="*/ 1843088 h 1876425"/>
              <a:gd name="connsiteX2" fmla="*/ 371475 w 3400425"/>
              <a:gd name="connsiteY2" fmla="*/ 1671638 h 1876425"/>
              <a:gd name="connsiteX3" fmla="*/ 676275 w 3400425"/>
              <a:gd name="connsiteY3" fmla="*/ 657225 h 1876425"/>
              <a:gd name="connsiteX4" fmla="*/ 1285875 w 3400425"/>
              <a:gd name="connsiteY4" fmla="*/ 142875 h 1876425"/>
              <a:gd name="connsiteX5" fmla="*/ 3400425 w 3400425"/>
              <a:gd name="connsiteY5" fmla="*/ 0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0425" h="1876425">
                <a:moveTo>
                  <a:pt x="0" y="1871663"/>
                </a:moveTo>
                <a:cubicBezTo>
                  <a:pt x="104775" y="1874044"/>
                  <a:pt x="209550" y="1876425"/>
                  <a:pt x="271462" y="1843088"/>
                </a:cubicBezTo>
                <a:cubicBezTo>
                  <a:pt x="333374" y="1809751"/>
                  <a:pt x="304006" y="1869282"/>
                  <a:pt x="371475" y="1671638"/>
                </a:cubicBezTo>
                <a:cubicBezTo>
                  <a:pt x="438944" y="1473994"/>
                  <a:pt x="523875" y="912019"/>
                  <a:pt x="676275" y="657225"/>
                </a:cubicBezTo>
                <a:cubicBezTo>
                  <a:pt x="828675" y="402431"/>
                  <a:pt x="831850" y="252413"/>
                  <a:pt x="1285875" y="142875"/>
                </a:cubicBezTo>
                <a:cubicBezTo>
                  <a:pt x="1739900" y="33338"/>
                  <a:pt x="3048000" y="50006"/>
                  <a:pt x="3400425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6705601" y="4267200"/>
            <a:ext cx="1828800" cy="31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5105400" y="3352800"/>
            <a:ext cx="25146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8027" name="TextBox 25"/>
          <p:cNvSpPr txBox="1">
            <a:spLocks noChangeArrowheads="1"/>
          </p:cNvSpPr>
          <p:nvPr/>
        </p:nvSpPr>
        <p:spPr bwMode="auto">
          <a:xfrm>
            <a:off x="4800600" y="32004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598028" name="TextBox 26"/>
          <p:cNvSpPr txBox="1">
            <a:spLocks noChangeArrowheads="1"/>
          </p:cNvSpPr>
          <p:nvPr/>
        </p:nvSpPr>
        <p:spPr bwMode="auto">
          <a:xfrm>
            <a:off x="4800600" y="51927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0</a:t>
            </a:r>
          </a:p>
        </p:txBody>
      </p:sp>
      <p:sp>
        <p:nvSpPr>
          <p:cNvPr id="598029" name="TextBox 27"/>
          <p:cNvSpPr txBox="1">
            <a:spLocks noChangeArrowheads="1"/>
          </p:cNvSpPr>
          <p:nvPr/>
        </p:nvSpPr>
        <p:spPr bwMode="auto">
          <a:xfrm>
            <a:off x="6327775" y="5345113"/>
            <a:ext cx="306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h</a:t>
            </a:r>
          </a:p>
        </p:txBody>
      </p:sp>
      <p:sp>
        <p:nvSpPr>
          <p:cNvPr id="598030" name="TextBox 28"/>
          <p:cNvSpPr txBox="1">
            <a:spLocks noChangeArrowheads="1"/>
          </p:cNvSpPr>
          <p:nvPr/>
        </p:nvSpPr>
        <p:spPr bwMode="auto">
          <a:xfrm>
            <a:off x="4343400" y="3973513"/>
            <a:ext cx="77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tall</a:t>
            </a:r>
            <a:r>
              <a:rPr lang="en-US">
                <a:latin typeface="Calibri" pitchFamily="34" charset="0"/>
              </a:rPr>
              <a:t>(h)</a:t>
            </a:r>
          </a:p>
        </p:txBody>
      </p:sp>
      <p:sp>
        <p:nvSpPr>
          <p:cNvPr id="598031" name="TextBox 29"/>
          <p:cNvSpPr txBox="1">
            <a:spLocks noChangeArrowheads="1"/>
          </p:cNvSpPr>
          <p:nvPr/>
        </p:nvSpPr>
        <p:spPr bwMode="auto">
          <a:xfrm>
            <a:off x="5105400" y="2895600"/>
            <a:ext cx="1511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somewhat tall</a:t>
            </a:r>
          </a:p>
        </p:txBody>
      </p:sp>
      <p:sp>
        <p:nvSpPr>
          <p:cNvPr id="598032" name="TextBox 30"/>
          <p:cNvSpPr txBox="1">
            <a:spLocks noChangeArrowheads="1"/>
          </p:cNvSpPr>
          <p:nvPr/>
        </p:nvSpPr>
        <p:spPr bwMode="auto">
          <a:xfrm>
            <a:off x="6858000" y="2830513"/>
            <a:ext cx="474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tall</a:t>
            </a:r>
          </a:p>
        </p:txBody>
      </p:sp>
      <p:sp>
        <p:nvSpPr>
          <p:cNvPr id="598033" name="TextBox 31"/>
          <p:cNvSpPr txBox="1">
            <a:spLocks noChangeArrowheads="1"/>
          </p:cNvSpPr>
          <p:nvPr/>
        </p:nvSpPr>
        <p:spPr bwMode="auto">
          <a:xfrm>
            <a:off x="7772400" y="3897313"/>
            <a:ext cx="930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very tall</a:t>
            </a:r>
          </a:p>
        </p:txBody>
      </p:sp>
      <p:sp>
        <p:nvSpPr>
          <p:cNvPr id="34" name="Freeform 33"/>
          <p:cNvSpPr/>
          <p:nvPr/>
        </p:nvSpPr>
        <p:spPr>
          <a:xfrm>
            <a:off x="5481638" y="3200400"/>
            <a:ext cx="385762" cy="528638"/>
          </a:xfrm>
          <a:custGeom>
            <a:avLst/>
            <a:gdLst>
              <a:gd name="connsiteX0" fmla="*/ 385763 w 385763"/>
              <a:gd name="connsiteY0" fmla="*/ 528638 h 528638"/>
              <a:gd name="connsiteX1" fmla="*/ 71438 w 385763"/>
              <a:gd name="connsiteY1" fmla="*/ 428625 h 528638"/>
              <a:gd name="connsiteX2" fmla="*/ 0 w 385763"/>
              <a:gd name="connsiteY2" fmla="*/ 0 h 52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763" h="528638">
                <a:moveTo>
                  <a:pt x="385763" y="528638"/>
                </a:moveTo>
                <a:cubicBezTo>
                  <a:pt x="260747" y="522684"/>
                  <a:pt x="135732" y="516731"/>
                  <a:pt x="71438" y="428625"/>
                </a:cubicBezTo>
                <a:cubicBezTo>
                  <a:pt x="7144" y="340519"/>
                  <a:pt x="23812" y="35719"/>
                  <a:pt x="0" y="0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Freeform 34"/>
          <p:cNvSpPr/>
          <p:nvPr/>
        </p:nvSpPr>
        <p:spPr>
          <a:xfrm flipH="1">
            <a:off x="6700838" y="3124200"/>
            <a:ext cx="385762" cy="528638"/>
          </a:xfrm>
          <a:custGeom>
            <a:avLst/>
            <a:gdLst>
              <a:gd name="connsiteX0" fmla="*/ 385763 w 385763"/>
              <a:gd name="connsiteY0" fmla="*/ 528638 h 528638"/>
              <a:gd name="connsiteX1" fmla="*/ 71438 w 385763"/>
              <a:gd name="connsiteY1" fmla="*/ 428625 h 528638"/>
              <a:gd name="connsiteX2" fmla="*/ 0 w 385763"/>
              <a:gd name="connsiteY2" fmla="*/ 0 h 52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763" h="528638">
                <a:moveTo>
                  <a:pt x="385763" y="528638"/>
                </a:moveTo>
                <a:cubicBezTo>
                  <a:pt x="260747" y="522684"/>
                  <a:pt x="135732" y="516731"/>
                  <a:pt x="71438" y="428625"/>
                </a:cubicBezTo>
                <a:cubicBezTo>
                  <a:pt x="7144" y="340519"/>
                  <a:pt x="23812" y="35719"/>
                  <a:pt x="0" y="0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7" name="Straight Arrow Connector 36"/>
          <p:cNvCxnSpPr>
            <a:stCxn id="15" idx="4"/>
            <a:endCxn id="598033" idx="1"/>
          </p:cNvCxnSpPr>
          <p:nvPr/>
        </p:nvCxnSpPr>
        <p:spPr>
          <a:xfrm>
            <a:off x="7143750" y="4067175"/>
            <a:ext cx="628650" cy="15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Representation of Fuzzy sets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Let U = {x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,x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,…..,x</a:t>
            </a:r>
            <a:r>
              <a:rPr lang="en-US" sz="2400" baseline="-25000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|U| = n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	The various sets composed of elements from U are presented as points on and inside the n-dimensional hypercube. The crisp sets are the corners of the hypercube. </a:t>
            </a:r>
          </a:p>
        </p:txBody>
      </p:sp>
      <p:sp>
        <p:nvSpPr>
          <p:cNvPr id="600068" name="Line 4"/>
          <p:cNvSpPr>
            <a:spLocks noChangeShapeType="1"/>
          </p:cNvSpPr>
          <p:nvPr/>
        </p:nvSpPr>
        <p:spPr bwMode="auto">
          <a:xfrm>
            <a:off x="4648200" y="3290888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69" name="Line 5"/>
          <p:cNvSpPr>
            <a:spLocks noChangeShapeType="1"/>
          </p:cNvSpPr>
          <p:nvPr/>
        </p:nvSpPr>
        <p:spPr bwMode="auto">
          <a:xfrm>
            <a:off x="4419600" y="5195888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70" name="Line 6"/>
          <p:cNvSpPr>
            <a:spLocks noChangeShapeType="1"/>
          </p:cNvSpPr>
          <p:nvPr/>
        </p:nvSpPr>
        <p:spPr bwMode="auto">
          <a:xfrm>
            <a:off x="4419600" y="3595688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71" name="Line 7"/>
          <p:cNvSpPr>
            <a:spLocks noChangeShapeType="1"/>
          </p:cNvSpPr>
          <p:nvPr/>
        </p:nvSpPr>
        <p:spPr bwMode="auto">
          <a:xfrm>
            <a:off x="6705600" y="3367088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72" name="Text Box 8"/>
          <p:cNvSpPr txBox="1">
            <a:spLocks noChangeArrowheads="1"/>
          </p:cNvSpPr>
          <p:nvPr/>
        </p:nvSpPr>
        <p:spPr bwMode="auto">
          <a:xfrm>
            <a:off x="6629400" y="4829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(1,0)</a:t>
            </a:r>
          </a:p>
        </p:txBody>
      </p:sp>
      <p:sp>
        <p:nvSpPr>
          <p:cNvPr id="600073" name="Text Box 9"/>
          <p:cNvSpPr txBox="1">
            <a:spLocks noChangeArrowheads="1"/>
          </p:cNvSpPr>
          <p:nvPr/>
        </p:nvSpPr>
        <p:spPr bwMode="auto">
          <a:xfrm>
            <a:off x="4572000" y="49053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(0,0)</a:t>
            </a:r>
          </a:p>
        </p:txBody>
      </p:sp>
      <p:sp>
        <p:nvSpPr>
          <p:cNvPr id="600074" name="Text Box 10"/>
          <p:cNvSpPr txBox="1">
            <a:spLocks noChangeArrowheads="1"/>
          </p:cNvSpPr>
          <p:nvPr/>
        </p:nvSpPr>
        <p:spPr bwMode="auto">
          <a:xfrm>
            <a:off x="4572000" y="3214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(0,1)</a:t>
            </a:r>
          </a:p>
        </p:txBody>
      </p:sp>
      <p:sp>
        <p:nvSpPr>
          <p:cNvPr id="600075" name="Text Box 11"/>
          <p:cNvSpPr txBox="1">
            <a:spLocks noChangeArrowheads="1"/>
          </p:cNvSpPr>
          <p:nvPr/>
        </p:nvSpPr>
        <p:spPr bwMode="auto">
          <a:xfrm>
            <a:off x="6629400" y="3290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(1,1)</a:t>
            </a:r>
          </a:p>
        </p:txBody>
      </p:sp>
      <p:sp>
        <p:nvSpPr>
          <p:cNvPr id="600076" name="Line 12"/>
          <p:cNvSpPr>
            <a:spLocks noChangeShapeType="1"/>
          </p:cNvSpPr>
          <p:nvPr/>
        </p:nvSpPr>
        <p:spPr bwMode="auto">
          <a:xfrm>
            <a:off x="5334000" y="53482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77" name="Line 13"/>
          <p:cNvSpPr>
            <a:spLocks noChangeShapeType="1"/>
          </p:cNvSpPr>
          <p:nvPr/>
        </p:nvSpPr>
        <p:spPr bwMode="auto">
          <a:xfrm flipV="1">
            <a:off x="4495800" y="41290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78" name="Text Box 14"/>
          <p:cNvSpPr txBox="1">
            <a:spLocks noChangeArrowheads="1"/>
          </p:cNvSpPr>
          <p:nvPr/>
        </p:nvSpPr>
        <p:spPr bwMode="auto">
          <a:xfrm>
            <a:off x="6858000" y="5348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00079" name="Text Box 15"/>
          <p:cNvSpPr txBox="1">
            <a:spLocks noChangeArrowheads="1"/>
          </p:cNvSpPr>
          <p:nvPr/>
        </p:nvSpPr>
        <p:spPr bwMode="auto">
          <a:xfrm>
            <a:off x="4191000" y="36718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00080" name="Text Box 16"/>
          <p:cNvSpPr txBox="1">
            <a:spLocks noChangeArrowheads="1"/>
          </p:cNvSpPr>
          <p:nvPr/>
        </p:nvSpPr>
        <p:spPr bwMode="auto">
          <a:xfrm>
            <a:off x="5486400" y="5272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00081" name="Text Box 17"/>
          <p:cNvSpPr txBox="1">
            <a:spLocks noChangeArrowheads="1"/>
          </p:cNvSpPr>
          <p:nvPr/>
        </p:nvSpPr>
        <p:spPr bwMode="auto">
          <a:xfrm>
            <a:off x="4191000" y="4343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00082" name="Text Box 18"/>
          <p:cNvSpPr txBox="1">
            <a:spLocks noChangeArrowheads="1"/>
          </p:cNvSpPr>
          <p:nvPr/>
        </p:nvSpPr>
        <p:spPr bwMode="auto">
          <a:xfrm>
            <a:off x="7010400" y="3748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(x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,x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)</a:t>
            </a:r>
          </a:p>
        </p:txBody>
      </p:sp>
      <p:sp>
        <p:nvSpPr>
          <p:cNvPr id="600083" name="Line 19"/>
          <p:cNvSpPr>
            <a:spLocks noChangeShapeType="1"/>
          </p:cNvSpPr>
          <p:nvPr/>
        </p:nvSpPr>
        <p:spPr bwMode="auto">
          <a:xfrm flipH="1">
            <a:off x="4495800" y="3595688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84" name="Line 20"/>
          <p:cNvSpPr>
            <a:spLocks noChangeShapeType="1"/>
          </p:cNvSpPr>
          <p:nvPr/>
        </p:nvSpPr>
        <p:spPr bwMode="auto">
          <a:xfrm>
            <a:off x="6705600" y="5195888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85" name="Line 21"/>
          <p:cNvSpPr>
            <a:spLocks noChangeShapeType="1"/>
          </p:cNvSpPr>
          <p:nvPr/>
        </p:nvSpPr>
        <p:spPr bwMode="auto">
          <a:xfrm>
            <a:off x="6705600" y="3595688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86" name="Line 22"/>
          <p:cNvSpPr>
            <a:spLocks noChangeShapeType="1"/>
          </p:cNvSpPr>
          <p:nvPr/>
        </p:nvSpPr>
        <p:spPr bwMode="auto">
          <a:xfrm flipV="1">
            <a:off x="5410200" y="4419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87" name="Text Box 23"/>
          <p:cNvSpPr txBox="1">
            <a:spLocks noChangeArrowheads="1"/>
          </p:cNvSpPr>
          <p:nvPr/>
        </p:nvSpPr>
        <p:spPr bwMode="auto">
          <a:xfrm>
            <a:off x="5334000" y="43434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A(0.3,0.4)</a:t>
            </a:r>
          </a:p>
        </p:txBody>
      </p:sp>
      <p:sp>
        <p:nvSpPr>
          <p:cNvPr id="600088" name="Freeform 24"/>
          <p:cNvSpPr>
            <a:spLocks/>
          </p:cNvSpPr>
          <p:nvPr/>
        </p:nvSpPr>
        <p:spPr bwMode="auto">
          <a:xfrm>
            <a:off x="5410200" y="2971800"/>
            <a:ext cx="2057400" cy="1295400"/>
          </a:xfrm>
          <a:custGeom>
            <a:avLst/>
            <a:gdLst/>
            <a:ahLst/>
            <a:cxnLst>
              <a:cxn ang="0">
                <a:pos x="0" y="1032"/>
              </a:cxn>
              <a:cxn ang="0">
                <a:pos x="288" y="168"/>
              </a:cxn>
              <a:cxn ang="0">
                <a:pos x="1104" y="24"/>
              </a:cxn>
              <a:cxn ang="0">
                <a:pos x="1200" y="24"/>
              </a:cxn>
            </a:cxnLst>
            <a:rect l="0" t="0" r="r" b="b"/>
            <a:pathLst>
              <a:path w="1256" h="1032">
                <a:moveTo>
                  <a:pt x="0" y="1032"/>
                </a:moveTo>
                <a:cubicBezTo>
                  <a:pt x="52" y="684"/>
                  <a:pt x="104" y="336"/>
                  <a:pt x="288" y="168"/>
                </a:cubicBezTo>
                <a:cubicBezTo>
                  <a:pt x="472" y="0"/>
                  <a:pt x="952" y="48"/>
                  <a:pt x="1104" y="24"/>
                </a:cubicBezTo>
                <a:cubicBezTo>
                  <a:pt x="1256" y="0"/>
                  <a:pt x="1228" y="12"/>
                  <a:pt x="1200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89" name="Text Box 25"/>
          <p:cNvSpPr txBox="1">
            <a:spLocks noChangeArrowheads="1"/>
          </p:cNvSpPr>
          <p:nvPr/>
        </p:nvSpPr>
        <p:spPr bwMode="auto">
          <a:xfrm>
            <a:off x="7467600" y="2573338"/>
            <a:ext cx="14478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)=0.3</a:t>
            </a:r>
          </a:p>
          <a:p>
            <a:pPr eaLnBrk="1" hangingPunct="1">
              <a:spcBef>
                <a:spcPct val="50000"/>
              </a:spcBef>
            </a:pPr>
            <a:r>
              <a:rPr lang="el-GR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)=0.4</a:t>
            </a:r>
            <a:endParaRPr lang="el-G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0090" name="Text Box 26"/>
          <p:cNvSpPr txBox="1">
            <a:spLocks noChangeArrowheads="1"/>
          </p:cNvSpPr>
          <p:nvPr/>
        </p:nvSpPr>
        <p:spPr bwMode="auto">
          <a:xfrm>
            <a:off x="4267200" y="5257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sz="2400" baseline="-25000">
                <a:latin typeface="Times New Roman" pitchFamily="18" charset="0"/>
                <a:cs typeface="Times New Roman" pitchFamily="18" charset="0"/>
              </a:rPr>
              <a:t>Φ</a:t>
            </a:r>
          </a:p>
        </p:txBody>
      </p:sp>
      <p:sp>
        <p:nvSpPr>
          <p:cNvPr id="600091" name="Line 27"/>
          <p:cNvSpPr>
            <a:spLocks noChangeShapeType="1"/>
          </p:cNvSpPr>
          <p:nvPr/>
        </p:nvSpPr>
        <p:spPr bwMode="auto">
          <a:xfrm flipH="1">
            <a:off x="4495800" y="5181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92" name="Text Box 28"/>
          <p:cNvSpPr txBox="1">
            <a:spLocks noChangeArrowheads="1"/>
          </p:cNvSpPr>
          <p:nvPr/>
        </p:nvSpPr>
        <p:spPr bwMode="auto">
          <a:xfrm>
            <a:off x="1219200" y="3810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U={x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,x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}</a:t>
            </a:r>
            <a:endParaRPr lang="en-US" sz="2400" baseline="-25000">
              <a:latin typeface="Times New Roman" pitchFamily="18" charset="0"/>
            </a:endParaRPr>
          </a:p>
        </p:txBody>
      </p:sp>
      <p:sp>
        <p:nvSpPr>
          <p:cNvPr id="600093" name="Text Box 29"/>
          <p:cNvSpPr txBox="1">
            <a:spLocks noChangeArrowheads="1"/>
          </p:cNvSpPr>
          <p:nvPr/>
        </p:nvSpPr>
        <p:spPr bwMode="auto">
          <a:xfrm>
            <a:off x="533400" y="583565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 fuzzy set A is represented by a point in the n-dimensional space as the point {</a:t>
            </a:r>
            <a:r>
              <a:rPr lang="el-GR" sz="2400">
                <a:latin typeface="Times New Roman" pitchFamily="18" charset="0"/>
              </a:rPr>
              <a:t>μ</a:t>
            </a:r>
            <a:r>
              <a:rPr lang="en-US" sz="2400" baseline="-25000">
                <a:latin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</a:rPr>
              <a:t>(x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), </a:t>
            </a:r>
            <a:r>
              <a:rPr lang="el-GR" sz="2400">
                <a:latin typeface="Times New Roman" pitchFamily="18" charset="0"/>
              </a:rPr>
              <a:t>μ</a:t>
            </a:r>
            <a:r>
              <a:rPr lang="en-US" sz="2400" baseline="-25000">
                <a:latin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</a:rPr>
              <a:t>(x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),……</a:t>
            </a:r>
            <a:r>
              <a:rPr lang="el-GR" sz="2400">
                <a:latin typeface="Times New Roman" pitchFamily="18" charset="0"/>
              </a:rPr>
              <a:t>μ</a:t>
            </a:r>
            <a:r>
              <a:rPr lang="en-US" sz="2400" baseline="-25000">
                <a:latin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</a:rPr>
              <a:t>(x</a:t>
            </a:r>
            <a:r>
              <a:rPr lang="en-US" sz="2400" baseline="-25000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>
                <a:latin typeface="Times New Roman" pitchFamily="18" charset="0"/>
              </a:rPr>
              <a:t>Degree of fuzziness</a:t>
            </a:r>
            <a:r>
              <a:rPr lang="en-US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The centre of the hypercube is the “most fuzzy” set. Fuzziness decreases as one nears the corners</a:t>
            </a:r>
          </a:p>
          <a:p>
            <a:pPr>
              <a:buFont typeface="Wingdings" pitchFamily="2" charset="2"/>
              <a:buNone/>
            </a:pPr>
            <a:r>
              <a:rPr lang="en-US" u="sng">
                <a:latin typeface="Times New Roman" pitchFamily="18" charset="0"/>
              </a:rPr>
              <a:t>Measure of fuzziness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Called the entropy of a fuzzy set</a:t>
            </a:r>
          </a:p>
          <a:p>
            <a:pPr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</p:txBody>
      </p:sp>
      <p:graphicFrame>
        <p:nvGraphicFramePr>
          <p:cNvPr id="602115" name="Object 3"/>
          <p:cNvGraphicFramePr>
            <a:graphicFrameLocks noChangeAspect="1"/>
          </p:cNvGraphicFramePr>
          <p:nvPr/>
        </p:nvGraphicFramePr>
        <p:xfrm>
          <a:off x="609600" y="4495800"/>
          <a:ext cx="6248400" cy="560388"/>
        </p:xfrm>
        <a:graphic>
          <a:graphicData uri="http://schemas.openxmlformats.org/presentationml/2006/ole">
            <p:oleObj spid="_x0000_s102402" name="Equation" r:id="rId4" imgW="2260440" imgH="203040" progId="Equation.3">
              <p:embed/>
            </p:oleObj>
          </a:graphicData>
        </a:graphic>
      </p:graphicFrame>
      <p:sp>
        <p:nvSpPr>
          <p:cNvPr id="602116" name="Freeform 4"/>
          <p:cNvSpPr>
            <a:spLocks/>
          </p:cNvSpPr>
          <p:nvPr/>
        </p:nvSpPr>
        <p:spPr bwMode="auto">
          <a:xfrm>
            <a:off x="406400" y="4953000"/>
            <a:ext cx="355600" cy="685800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32" y="240"/>
              </a:cxn>
              <a:cxn ang="0">
                <a:pos x="32" y="432"/>
              </a:cxn>
            </a:cxnLst>
            <a:rect l="0" t="0" r="r" b="b"/>
            <a:pathLst>
              <a:path w="224" h="432">
                <a:moveTo>
                  <a:pt x="224" y="0"/>
                </a:moveTo>
                <a:cubicBezTo>
                  <a:pt x="144" y="84"/>
                  <a:pt x="64" y="168"/>
                  <a:pt x="32" y="240"/>
                </a:cubicBezTo>
                <a:cubicBezTo>
                  <a:pt x="0" y="312"/>
                  <a:pt x="32" y="400"/>
                  <a:pt x="32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117" name="Text Box 5"/>
          <p:cNvSpPr txBox="1">
            <a:spLocks noChangeArrowheads="1"/>
          </p:cNvSpPr>
          <p:nvPr/>
        </p:nvSpPr>
        <p:spPr bwMode="auto">
          <a:xfrm>
            <a:off x="304800" y="55768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Entropy</a:t>
            </a:r>
          </a:p>
        </p:txBody>
      </p:sp>
      <p:sp>
        <p:nvSpPr>
          <p:cNvPr id="602118" name="Text Box 6"/>
          <p:cNvSpPr txBox="1">
            <a:spLocks noChangeArrowheads="1"/>
          </p:cNvSpPr>
          <p:nvPr/>
        </p:nvSpPr>
        <p:spPr bwMode="auto">
          <a:xfrm>
            <a:off x="1219200" y="3657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Fuzzy set</a:t>
            </a:r>
          </a:p>
        </p:txBody>
      </p:sp>
      <p:sp>
        <p:nvSpPr>
          <p:cNvPr id="602119" name="Freeform 7"/>
          <p:cNvSpPr>
            <a:spLocks/>
          </p:cNvSpPr>
          <p:nvPr/>
        </p:nvSpPr>
        <p:spPr bwMode="auto">
          <a:xfrm>
            <a:off x="1257300" y="3962400"/>
            <a:ext cx="266700" cy="609600"/>
          </a:xfrm>
          <a:custGeom>
            <a:avLst/>
            <a:gdLst/>
            <a:ahLst/>
            <a:cxnLst>
              <a:cxn ang="0">
                <a:pos x="24" y="384"/>
              </a:cxn>
              <a:cxn ang="0">
                <a:pos x="24" y="192"/>
              </a:cxn>
              <a:cxn ang="0">
                <a:pos x="168" y="0"/>
              </a:cxn>
            </a:cxnLst>
            <a:rect l="0" t="0" r="r" b="b"/>
            <a:pathLst>
              <a:path w="168" h="384">
                <a:moveTo>
                  <a:pt x="24" y="384"/>
                </a:moveTo>
                <a:cubicBezTo>
                  <a:pt x="12" y="320"/>
                  <a:pt x="0" y="256"/>
                  <a:pt x="24" y="192"/>
                </a:cubicBezTo>
                <a:cubicBezTo>
                  <a:pt x="48" y="128"/>
                  <a:pt x="108" y="64"/>
                  <a:pt x="16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120" name="Text Box 8"/>
          <p:cNvSpPr txBox="1">
            <a:spLocks noChangeArrowheads="1"/>
          </p:cNvSpPr>
          <p:nvPr/>
        </p:nvSpPr>
        <p:spPr bwMode="auto">
          <a:xfrm>
            <a:off x="6019800" y="36576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Farthest corner</a:t>
            </a:r>
          </a:p>
        </p:txBody>
      </p:sp>
      <p:sp>
        <p:nvSpPr>
          <p:cNvPr id="602121" name="Freeform 9"/>
          <p:cNvSpPr>
            <a:spLocks/>
          </p:cNvSpPr>
          <p:nvPr/>
        </p:nvSpPr>
        <p:spPr bwMode="auto">
          <a:xfrm>
            <a:off x="6057900" y="3962400"/>
            <a:ext cx="266700" cy="609600"/>
          </a:xfrm>
          <a:custGeom>
            <a:avLst/>
            <a:gdLst/>
            <a:ahLst/>
            <a:cxnLst>
              <a:cxn ang="0">
                <a:pos x="24" y="384"/>
              </a:cxn>
              <a:cxn ang="0">
                <a:pos x="24" y="192"/>
              </a:cxn>
              <a:cxn ang="0">
                <a:pos x="168" y="0"/>
              </a:cxn>
            </a:cxnLst>
            <a:rect l="0" t="0" r="r" b="b"/>
            <a:pathLst>
              <a:path w="168" h="384">
                <a:moveTo>
                  <a:pt x="24" y="384"/>
                </a:moveTo>
                <a:cubicBezTo>
                  <a:pt x="12" y="320"/>
                  <a:pt x="0" y="256"/>
                  <a:pt x="24" y="192"/>
                </a:cubicBezTo>
                <a:cubicBezTo>
                  <a:pt x="48" y="128"/>
                  <a:pt x="108" y="64"/>
                  <a:pt x="16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122" name="Freeform 10"/>
          <p:cNvSpPr>
            <a:spLocks/>
          </p:cNvSpPr>
          <p:nvPr/>
        </p:nvSpPr>
        <p:spPr bwMode="auto">
          <a:xfrm>
            <a:off x="2997200" y="4953000"/>
            <a:ext cx="355600" cy="685800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32" y="240"/>
              </a:cxn>
              <a:cxn ang="0">
                <a:pos x="32" y="432"/>
              </a:cxn>
            </a:cxnLst>
            <a:rect l="0" t="0" r="r" b="b"/>
            <a:pathLst>
              <a:path w="224" h="432">
                <a:moveTo>
                  <a:pt x="224" y="0"/>
                </a:moveTo>
                <a:cubicBezTo>
                  <a:pt x="144" y="84"/>
                  <a:pt x="64" y="168"/>
                  <a:pt x="32" y="240"/>
                </a:cubicBezTo>
                <a:cubicBezTo>
                  <a:pt x="0" y="312"/>
                  <a:pt x="32" y="400"/>
                  <a:pt x="32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123" name="Text Box 11"/>
          <p:cNvSpPr txBox="1">
            <a:spLocks noChangeArrowheads="1"/>
          </p:cNvSpPr>
          <p:nvPr/>
        </p:nvSpPr>
        <p:spPr bwMode="auto">
          <a:xfrm>
            <a:off x="2895600" y="55768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Nearest corner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Line 2"/>
          <p:cNvSpPr>
            <a:spLocks noChangeShapeType="1"/>
          </p:cNvSpPr>
          <p:nvPr/>
        </p:nvSpPr>
        <p:spPr bwMode="auto">
          <a:xfrm>
            <a:off x="2895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63" name="Line 3"/>
          <p:cNvSpPr>
            <a:spLocks noChangeShapeType="1"/>
          </p:cNvSpPr>
          <p:nvPr/>
        </p:nvSpPr>
        <p:spPr bwMode="auto">
          <a:xfrm>
            <a:off x="2590800" y="48768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64" name="Line 4"/>
          <p:cNvSpPr>
            <a:spLocks noChangeShapeType="1"/>
          </p:cNvSpPr>
          <p:nvPr/>
        </p:nvSpPr>
        <p:spPr bwMode="auto">
          <a:xfrm>
            <a:off x="2667000" y="19050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65" name="Line 5"/>
          <p:cNvSpPr>
            <a:spLocks noChangeShapeType="1"/>
          </p:cNvSpPr>
          <p:nvPr/>
        </p:nvSpPr>
        <p:spPr bwMode="auto">
          <a:xfrm>
            <a:off x="6248400" y="17526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66" name="Text Box 6"/>
          <p:cNvSpPr txBox="1">
            <a:spLocks noChangeArrowheads="1"/>
          </p:cNvSpPr>
          <p:nvPr/>
        </p:nvSpPr>
        <p:spPr bwMode="auto">
          <a:xfrm>
            <a:off x="6248400" y="4953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(1,0)</a:t>
            </a:r>
          </a:p>
        </p:txBody>
      </p:sp>
      <p:sp>
        <p:nvSpPr>
          <p:cNvPr id="604167" name="Text Box 7"/>
          <p:cNvSpPr txBox="1">
            <a:spLocks noChangeArrowheads="1"/>
          </p:cNvSpPr>
          <p:nvPr/>
        </p:nvSpPr>
        <p:spPr bwMode="auto">
          <a:xfrm>
            <a:off x="22860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(0,0)</a:t>
            </a:r>
          </a:p>
        </p:txBody>
      </p:sp>
      <p:sp>
        <p:nvSpPr>
          <p:cNvPr id="604168" name="Text Box 8"/>
          <p:cNvSpPr txBox="1">
            <a:spLocks noChangeArrowheads="1"/>
          </p:cNvSpPr>
          <p:nvPr/>
        </p:nvSpPr>
        <p:spPr bwMode="auto">
          <a:xfrm>
            <a:off x="2819400" y="1524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(0,1)</a:t>
            </a:r>
          </a:p>
        </p:txBody>
      </p:sp>
      <p:sp>
        <p:nvSpPr>
          <p:cNvPr id="604169" name="Text Box 9"/>
          <p:cNvSpPr txBox="1">
            <a:spLocks noChangeArrowheads="1"/>
          </p:cNvSpPr>
          <p:nvPr/>
        </p:nvSpPr>
        <p:spPr bwMode="auto">
          <a:xfrm>
            <a:off x="6248400" y="1600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(1,1)</a:t>
            </a:r>
          </a:p>
        </p:txBody>
      </p:sp>
      <p:sp>
        <p:nvSpPr>
          <p:cNvPr id="604170" name="Line 10"/>
          <p:cNvSpPr>
            <a:spLocks noChangeShapeType="1"/>
          </p:cNvSpPr>
          <p:nvPr/>
        </p:nvSpPr>
        <p:spPr bwMode="auto">
          <a:xfrm>
            <a:off x="3810000" y="50911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71" name="Line 11"/>
          <p:cNvSpPr>
            <a:spLocks noChangeShapeType="1"/>
          </p:cNvSpPr>
          <p:nvPr/>
        </p:nvSpPr>
        <p:spPr bwMode="auto">
          <a:xfrm flipV="1">
            <a:off x="2743200" y="2438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72" name="Text Box 12"/>
          <p:cNvSpPr txBox="1">
            <a:spLocks noChangeArrowheads="1"/>
          </p:cNvSpPr>
          <p:nvPr/>
        </p:nvSpPr>
        <p:spPr bwMode="auto">
          <a:xfrm>
            <a:off x="41910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04173" name="Text Box 13"/>
          <p:cNvSpPr txBox="1">
            <a:spLocks noChangeArrowheads="1"/>
          </p:cNvSpPr>
          <p:nvPr/>
        </p:nvSpPr>
        <p:spPr bwMode="auto">
          <a:xfrm>
            <a:off x="2438400" y="24526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04174" name="Line 14"/>
          <p:cNvSpPr>
            <a:spLocks noChangeShapeType="1"/>
          </p:cNvSpPr>
          <p:nvPr/>
        </p:nvSpPr>
        <p:spPr bwMode="auto">
          <a:xfrm>
            <a:off x="2895600" y="1905000"/>
            <a:ext cx="1676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75" name="Line 15"/>
          <p:cNvSpPr>
            <a:spLocks noChangeShapeType="1"/>
          </p:cNvSpPr>
          <p:nvPr/>
        </p:nvSpPr>
        <p:spPr bwMode="auto">
          <a:xfrm>
            <a:off x="2895600" y="1905000"/>
            <a:ext cx="685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76" name="Line 16"/>
          <p:cNvSpPr>
            <a:spLocks noChangeShapeType="1"/>
          </p:cNvSpPr>
          <p:nvPr/>
        </p:nvSpPr>
        <p:spPr bwMode="auto">
          <a:xfrm>
            <a:off x="3581400" y="3124200"/>
            <a:ext cx="2667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77" name="Line 17"/>
          <p:cNvSpPr>
            <a:spLocks noChangeShapeType="1"/>
          </p:cNvSpPr>
          <p:nvPr/>
        </p:nvSpPr>
        <p:spPr bwMode="auto">
          <a:xfrm>
            <a:off x="4572000" y="3429000"/>
            <a:ext cx="1676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78" name="Freeform 18"/>
          <p:cNvSpPr>
            <a:spLocks/>
          </p:cNvSpPr>
          <p:nvPr/>
        </p:nvSpPr>
        <p:spPr bwMode="auto">
          <a:xfrm>
            <a:off x="1828800" y="2590800"/>
            <a:ext cx="1447800" cy="13716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528" y="528"/>
              </a:cxn>
              <a:cxn ang="0">
                <a:pos x="0" y="864"/>
              </a:cxn>
            </a:cxnLst>
            <a:rect l="0" t="0" r="r" b="b"/>
            <a:pathLst>
              <a:path w="912" h="864">
                <a:moveTo>
                  <a:pt x="912" y="0"/>
                </a:moveTo>
                <a:cubicBezTo>
                  <a:pt x="796" y="192"/>
                  <a:pt x="680" y="384"/>
                  <a:pt x="528" y="528"/>
                </a:cubicBezTo>
                <a:cubicBezTo>
                  <a:pt x="376" y="672"/>
                  <a:pt x="88" y="808"/>
                  <a:pt x="0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79" name="Text Box 19"/>
          <p:cNvSpPr txBox="1">
            <a:spLocks noChangeArrowheads="1"/>
          </p:cNvSpPr>
          <p:nvPr/>
        </p:nvSpPr>
        <p:spPr bwMode="auto">
          <a:xfrm>
            <a:off x="1219200" y="38862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d(A, nearest)</a:t>
            </a:r>
          </a:p>
        </p:txBody>
      </p:sp>
      <p:sp>
        <p:nvSpPr>
          <p:cNvPr id="604180" name="Text Box 20"/>
          <p:cNvSpPr txBox="1">
            <a:spLocks noChangeArrowheads="1"/>
          </p:cNvSpPr>
          <p:nvPr/>
        </p:nvSpPr>
        <p:spPr bwMode="auto">
          <a:xfrm>
            <a:off x="4876800" y="59578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d(A, farthest)</a:t>
            </a:r>
          </a:p>
        </p:txBody>
      </p:sp>
      <p:sp>
        <p:nvSpPr>
          <p:cNvPr id="604181" name="Freeform 21"/>
          <p:cNvSpPr>
            <a:spLocks/>
          </p:cNvSpPr>
          <p:nvPr/>
        </p:nvSpPr>
        <p:spPr bwMode="auto">
          <a:xfrm>
            <a:off x="4572000" y="3810000"/>
            <a:ext cx="10668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84"/>
              </a:cxn>
              <a:cxn ang="0">
                <a:pos x="576" y="1056"/>
              </a:cxn>
              <a:cxn ang="0">
                <a:pos x="672" y="1344"/>
              </a:cxn>
            </a:cxnLst>
            <a:rect l="0" t="0" r="r" b="b"/>
            <a:pathLst>
              <a:path w="672" h="1344">
                <a:moveTo>
                  <a:pt x="0" y="0"/>
                </a:moveTo>
                <a:cubicBezTo>
                  <a:pt x="0" y="104"/>
                  <a:pt x="0" y="208"/>
                  <a:pt x="96" y="384"/>
                </a:cubicBezTo>
                <a:cubicBezTo>
                  <a:pt x="192" y="560"/>
                  <a:pt x="480" y="896"/>
                  <a:pt x="576" y="1056"/>
                </a:cubicBezTo>
                <a:cubicBezTo>
                  <a:pt x="672" y="1216"/>
                  <a:pt x="672" y="1280"/>
                  <a:pt x="672" y="13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4495800" y="3124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(0.5,0.5)</a:t>
            </a:r>
          </a:p>
        </p:txBody>
      </p:sp>
      <p:sp>
        <p:nvSpPr>
          <p:cNvPr id="604183" name="Text Box 23"/>
          <p:cNvSpPr txBox="1">
            <a:spLocks noChangeArrowheads="1"/>
          </p:cNvSpPr>
          <p:nvPr/>
        </p:nvSpPr>
        <p:spPr bwMode="auto">
          <a:xfrm>
            <a:off x="3352800" y="32004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Perspective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534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Definition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Distance between two fuzzy sets</a:t>
            </a:r>
            <a:endParaRPr lang="en-US" sz="2800" baseline="-25000">
              <a:latin typeface="Times New Roman" pitchFamily="18" charset="0"/>
            </a:endParaRPr>
          </a:p>
        </p:txBody>
      </p:sp>
      <p:graphicFrame>
        <p:nvGraphicFramePr>
          <p:cNvPr id="606211" name="Object 3"/>
          <p:cNvGraphicFramePr>
            <a:graphicFrameLocks noChangeAspect="1"/>
          </p:cNvGraphicFramePr>
          <p:nvPr/>
        </p:nvGraphicFramePr>
        <p:xfrm>
          <a:off x="228600" y="1371600"/>
          <a:ext cx="4953000" cy="1100138"/>
        </p:xfrm>
        <a:graphic>
          <a:graphicData uri="http://schemas.openxmlformats.org/presentationml/2006/ole">
            <p:oleObj spid="_x0000_s103426" name="Equation" r:id="rId4" imgW="1942920" imgH="431640" progId="Equation.3">
              <p:embed/>
            </p:oleObj>
          </a:graphicData>
        </a:graphic>
      </p:graphicFrame>
      <p:sp>
        <p:nvSpPr>
          <p:cNvPr id="606212" name="AutoShape 4"/>
          <p:cNvSpPr>
            <a:spLocks/>
          </p:cNvSpPr>
          <p:nvPr/>
        </p:nvSpPr>
        <p:spPr bwMode="auto">
          <a:xfrm rot="16073346">
            <a:off x="3505994" y="1359694"/>
            <a:ext cx="609600" cy="2439988"/>
          </a:xfrm>
          <a:prstGeom prst="leftBrace">
            <a:avLst>
              <a:gd name="adj1" fmla="val 3335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3352800" y="28194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L</a:t>
            </a:r>
            <a:r>
              <a:rPr lang="en-US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- norm</a:t>
            </a:r>
          </a:p>
        </p:txBody>
      </p:sp>
      <p:sp>
        <p:nvSpPr>
          <p:cNvPr id="606214" name="Text Box 6"/>
          <p:cNvSpPr txBox="1">
            <a:spLocks noChangeArrowheads="1"/>
          </p:cNvSpPr>
          <p:nvPr/>
        </p:nvSpPr>
        <p:spPr bwMode="auto">
          <a:xfrm>
            <a:off x="228600" y="3429000"/>
            <a:ext cx="85344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Let C = fuzzy set represented by the centre point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d(c,nearest) = |0.5-1.0| + |0.5 – 0.0|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		= 1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		= d(C,farthest)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		=&gt; E(C)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839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Definition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Cardinality of a fuzzy set </a:t>
            </a:r>
          </a:p>
        </p:txBody>
      </p:sp>
      <p:graphicFrame>
        <p:nvGraphicFramePr>
          <p:cNvPr id="608259" name="Object 3"/>
          <p:cNvGraphicFramePr>
            <a:graphicFrameLocks noChangeAspect="1"/>
          </p:cNvGraphicFramePr>
          <p:nvPr/>
        </p:nvGraphicFramePr>
        <p:xfrm>
          <a:off x="304800" y="1346200"/>
          <a:ext cx="2362200" cy="1016000"/>
        </p:xfrm>
        <a:graphic>
          <a:graphicData uri="http://schemas.openxmlformats.org/presentationml/2006/ole">
            <p:oleObj spid="_x0000_s104450" name="Equation" r:id="rId4" imgW="1002960" imgH="431640" progId="Equation.3">
              <p:embed/>
            </p:oleObj>
          </a:graphicData>
        </a:graphic>
      </p:graphicFrame>
      <p:sp>
        <p:nvSpPr>
          <p:cNvPr id="608260" name="Text Box 4"/>
          <p:cNvSpPr txBox="1">
            <a:spLocks noChangeArrowheads="1"/>
          </p:cNvSpPr>
          <p:nvPr/>
        </p:nvSpPr>
        <p:spPr bwMode="auto">
          <a:xfrm>
            <a:off x="2819400" y="1524000"/>
            <a:ext cx="533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[generalization of cardinality of classical sets]</a:t>
            </a:r>
          </a:p>
        </p:txBody>
      </p:sp>
      <p:sp>
        <p:nvSpPr>
          <p:cNvPr id="608261" name="Text Box 5"/>
          <p:cNvSpPr txBox="1">
            <a:spLocks noChangeArrowheads="1"/>
          </p:cNvSpPr>
          <p:nvPr/>
        </p:nvSpPr>
        <p:spPr bwMode="auto">
          <a:xfrm>
            <a:off x="304800" y="2743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Union, Intersection, complementation, subset hood</a:t>
            </a:r>
            <a:endParaRPr lang="en-US" sz="2800">
              <a:latin typeface="Times New Roman" pitchFamily="18" charset="0"/>
            </a:endParaRPr>
          </a:p>
        </p:txBody>
      </p:sp>
      <p:graphicFrame>
        <p:nvGraphicFramePr>
          <p:cNvPr id="608262" name="Object 6"/>
          <p:cNvGraphicFramePr>
            <a:graphicFrameLocks noChangeAspect="1"/>
          </p:cNvGraphicFramePr>
          <p:nvPr/>
        </p:nvGraphicFramePr>
        <p:xfrm>
          <a:off x="419100" y="5029200"/>
          <a:ext cx="2476500" cy="539750"/>
        </p:xfrm>
        <a:graphic>
          <a:graphicData uri="http://schemas.openxmlformats.org/presentationml/2006/ole">
            <p:oleObj spid="_x0000_s104451" name="Equation" r:id="rId5" imgW="1104840" imgH="241200" progId="Equation.3">
              <p:embed/>
            </p:oleObj>
          </a:graphicData>
        </a:graphic>
      </p:graphicFrame>
      <p:graphicFrame>
        <p:nvGraphicFramePr>
          <p:cNvPr id="608263" name="Object 7"/>
          <p:cNvGraphicFramePr>
            <a:graphicFrameLocks noChangeAspect="1"/>
          </p:cNvGraphicFramePr>
          <p:nvPr/>
        </p:nvGraphicFramePr>
        <p:xfrm>
          <a:off x="414338" y="3505200"/>
          <a:ext cx="5210175" cy="539750"/>
        </p:xfrm>
        <a:graphic>
          <a:graphicData uri="http://schemas.openxmlformats.org/presentationml/2006/ole">
            <p:oleObj spid="_x0000_s104452" name="Equation" r:id="rId6" imgW="2323800" imgH="241200" progId="Equation.3">
              <p:embed/>
            </p:oleObj>
          </a:graphicData>
        </a:graphic>
      </p:graphicFrame>
      <p:graphicFrame>
        <p:nvGraphicFramePr>
          <p:cNvPr id="608264" name="Object 8"/>
          <p:cNvGraphicFramePr>
            <a:graphicFrameLocks noChangeAspect="1"/>
          </p:cNvGraphicFramePr>
          <p:nvPr/>
        </p:nvGraphicFramePr>
        <p:xfrm>
          <a:off x="366713" y="4267200"/>
          <a:ext cx="5153025" cy="539750"/>
        </p:xfrm>
        <a:graphic>
          <a:graphicData uri="http://schemas.openxmlformats.org/presentationml/2006/ole">
            <p:oleObj spid="_x0000_s104453" name="Equation" r:id="rId7" imgW="2298600" imgH="241200" progId="Equation.3">
              <p:embed/>
            </p:oleObj>
          </a:graphicData>
        </a:graphic>
      </p:graphicFrame>
      <p:graphicFrame>
        <p:nvGraphicFramePr>
          <p:cNvPr id="608265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4454" name="Equation" r:id="rId8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5344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Note on definition by extension and intension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1 </a:t>
            </a:r>
            <a:r>
              <a:rPr lang="en-US" sz="2800">
                <a:latin typeface="Times New Roman" pitchFamily="18" charset="0"/>
              </a:rPr>
              <a:t>= {x</a:t>
            </a:r>
            <a:r>
              <a:rPr lang="en-US" sz="2800" baseline="-25000">
                <a:latin typeface="Times New Roman" pitchFamily="18" charset="0"/>
              </a:rPr>
              <a:t>i</a:t>
            </a:r>
            <a:r>
              <a:rPr lang="en-US" sz="2800">
                <a:latin typeface="Times New Roman" pitchFamily="18" charset="0"/>
              </a:rPr>
              <a:t>|x</a:t>
            </a:r>
            <a:r>
              <a:rPr lang="en-US" sz="2800" baseline="-25000">
                <a:latin typeface="Times New Roman" pitchFamily="18" charset="0"/>
              </a:rPr>
              <a:t>i </a:t>
            </a:r>
            <a:r>
              <a:rPr lang="en-US" sz="2800">
                <a:latin typeface="Times New Roman" pitchFamily="18" charset="0"/>
              </a:rPr>
              <a:t>mod 2 = 0 } – Intension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</a:rPr>
              <a:t> = {0,2,4,6,8,10,………..} – extension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	How to define subset hood?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524000" y="1676400"/>
            <a:ext cx="5943600" cy="495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228600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</a:t>
            </a:r>
          </a:p>
          <a:p>
            <a:r>
              <a:rPr lang="en-US" b="1"/>
              <a:t>Disciplines which form the core of AI- inner circle</a:t>
            </a:r>
          </a:p>
          <a:p>
            <a:r>
              <a:rPr lang="en-US" b="1"/>
              <a:t> Fields which draw from these disciplines- outer circle.</a:t>
            </a:r>
          </a:p>
          <a:p>
            <a:r>
              <a:rPr lang="en-US" b="1"/>
              <a:t> 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2819400" y="2406650"/>
            <a:ext cx="3429000" cy="31559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257800" y="44196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Planning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429000" y="5562600"/>
            <a:ext cx="1962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Computer</a:t>
            </a:r>
          </a:p>
          <a:p>
            <a:r>
              <a:rPr lang="en-US" sz="2800" b="1"/>
              <a:t>Vision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019800" y="248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NLP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47800" y="3581400"/>
            <a:ext cx="1439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Expert</a:t>
            </a:r>
          </a:p>
          <a:p>
            <a:pPr algn="ctr"/>
            <a:r>
              <a:rPr lang="en-US" sz="2400" b="1"/>
              <a:t>Systems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717925" y="17526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Robotics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689350" y="3173413"/>
            <a:ext cx="184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Search, </a:t>
            </a:r>
          </a:p>
          <a:p>
            <a:pPr algn="ctr"/>
            <a:r>
              <a:rPr lang="en-US" sz="2400" b="1"/>
              <a:t>Reasoning,</a:t>
            </a:r>
          </a:p>
          <a:p>
            <a:pPr algn="ctr"/>
            <a:r>
              <a:rPr lang="en-US" sz="2400" b="1"/>
              <a:t>Learning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5486400" y="198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6248400" y="4114800"/>
            <a:ext cx="121920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562600" y="52578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2286000" y="4876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8194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</a:rPr>
              <a:t>Topics to be covered (1/2)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888288" cy="4611687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Times New Roman" pitchFamily="18" charset="0"/>
              </a:rPr>
              <a:t>Search</a:t>
            </a:r>
          </a:p>
          <a:p>
            <a:pPr lvl="1" eaLnBrk="1" hangingPunct="1"/>
            <a:r>
              <a:rPr lang="en-US" sz="2400" b="1" dirty="0" smtClean="0">
                <a:latin typeface="Times New Roman" pitchFamily="18" charset="0"/>
              </a:rPr>
              <a:t>General Graph Search, A*</a:t>
            </a:r>
          </a:p>
          <a:p>
            <a:pPr lvl="1" eaLnBrk="1" hangingPunct="1"/>
            <a:r>
              <a:rPr lang="en-US" sz="2400" b="1" dirty="0" smtClean="0">
                <a:latin typeface="Times New Roman" pitchFamily="18" charset="0"/>
              </a:rPr>
              <a:t>Iterative Deepening,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pruning, probabilistic methods</a:t>
            </a:r>
          </a:p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Logic</a:t>
            </a:r>
          </a:p>
          <a:p>
            <a:pPr lvl="1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Formal System</a:t>
            </a:r>
          </a:p>
          <a:p>
            <a:pPr lvl="1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Propositional Calculus, Predicate Calculus, Fuzzy Logic</a:t>
            </a:r>
          </a:p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Knowledge Representation</a:t>
            </a:r>
          </a:p>
          <a:p>
            <a:pPr lvl="1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Predicate calculus, Semantic Net, Frame</a:t>
            </a:r>
          </a:p>
          <a:p>
            <a:pPr lvl="1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Script, Conceptual Dependency, Uncertainty</a:t>
            </a:r>
            <a:endParaRPr lang="el-G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Topics to be covered (2/2)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772400" cy="4687888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Neural Networks: Perceptrons, Back Propagation, Self Organization</a:t>
            </a:r>
          </a:p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Statistical Methods</a:t>
            </a:r>
          </a:p>
          <a:p>
            <a:pPr lvl="1" eaLnBrk="1" hangingPunct="1"/>
            <a:r>
              <a:rPr lang="en-US" sz="2400" b="1" dirty="0" smtClean="0">
                <a:latin typeface="Times New Roman" pitchFamily="18" charset="0"/>
              </a:rPr>
              <a:t>Markov Processes and Random Fields</a:t>
            </a:r>
          </a:p>
          <a:p>
            <a:pPr lvl="2" eaLnBrk="1" hangingPunct="1"/>
            <a:r>
              <a:rPr lang="en-US" b="1" dirty="0" smtClean="0">
                <a:latin typeface="Times New Roman" pitchFamily="18" charset="0"/>
              </a:rPr>
              <a:t>Computer Vision, NLP, Machine Learning</a:t>
            </a:r>
          </a:p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Planning: Robotic Systems</a:t>
            </a:r>
          </a:p>
          <a:p>
            <a:pPr eaLnBrk="1" hangingPunct="1">
              <a:buNone/>
            </a:pPr>
            <a:r>
              <a:rPr lang="en-US" sz="2400" b="1" dirty="0" smtClean="0">
                <a:latin typeface="Times New Roman" pitchFamily="18" charset="0"/>
              </a:rPr>
              <a:t>=================================(if possible)</a:t>
            </a:r>
          </a:p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Anthropomorphic Computing: Computational </a:t>
            </a:r>
            <a:r>
              <a:rPr lang="en-US" sz="2400" b="1" dirty="0" err="1" smtClean="0">
                <a:latin typeface="Times New Roman" pitchFamily="18" charset="0"/>
              </a:rPr>
              <a:t>Humour</a:t>
            </a:r>
            <a:r>
              <a:rPr lang="en-US" sz="2400" b="1" dirty="0" smtClean="0">
                <a:latin typeface="Times New Roman" pitchFamily="18" charset="0"/>
              </a:rPr>
              <a:t>, Computational Music</a:t>
            </a:r>
          </a:p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IR and AI</a:t>
            </a:r>
          </a:p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Semantic Web and Agents</a:t>
            </a:r>
          </a:p>
          <a:p>
            <a:pPr eaLnBrk="1" hangingPunct="1"/>
            <a:endParaRPr lang="en-US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Resources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35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Main Text: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Artificial Intelligence: A Modern Approach by Russell &amp; Norvik, Pearson, 2003.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Other Main References: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Principles of AI - Nilsson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AI - Rich &amp; Knight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Knowledge Based Systems – Mark Stefik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Journals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AI, AI Magazine, IEEE Expert,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Area Specific Journals e.g, Computational Linguistics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Conferences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IJCAI, AAAI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Church Turing Hypothesis</a:t>
            </a:r>
          </a:p>
          <a:p>
            <a:pPr lvl="1" eaLnBrk="1" hangingPunct="1"/>
            <a:r>
              <a:rPr lang="en-US" smtClean="0"/>
              <a:t>Anything that is computable is computable by a Turing Machine</a:t>
            </a:r>
          </a:p>
          <a:p>
            <a:pPr lvl="1" eaLnBrk="1" hangingPunct="1"/>
            <a:r>
              <a:rPr lang="en-US" smtClean="0"/>
              <a:t>Conversely, the set of functions computed by a Turing Machine is the set of ALL and ONLY computable functions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Turing Machine</a:t>
            </a:r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1676400" y="4648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>
            <a:off x="1676400" y="52578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25146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Line 8"/>
          <p:cNvSpPr>
            <a:spLocks noChangeShapeType="1"/>
          </p:cNvSpPr>
          <p:nvPr/>
        </p:nvSpPr>
        <p:spPr bwMode="auto">
          <a:xfrm>
            <a:off x="43434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>
            <a:off x="52578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62484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>
            <a:off x="34290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Oval 12"/>
          <p:cNvSpPr>
            <a:spLocks noChangeArrowheads="1"/>
          </p:cNvSpPr>
          <p:nvPr/>
        </p:nvSpPr>
        <p:spPr bwMode="auto">
          <a:xfrm>
            <a:off x="3429000" y="1981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3"/>
          <p:cNvSpPr>
            <a:spLocks noChangeShapeType="1"/>
          </p:cNvSpPr>
          <p:nvPr/>
        </p:nvSpPr>
        <p:spPr bwMode="auto">
          <a:xfrm>
            <a:off x="3886200" y="2895600"/>
            <a:ext cx="0" cy="1752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4327525" y="2012950"/>
            <a:ext cx="2987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Finite State Head (CPU)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5486400" y="4038600"/>
            <a:ext cx="252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Infinite Tape (Memory)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1132</Words>
  <Application>Microsoft Office PowerPoint</Application>
  <PresentationFormat>On-screen Show (4:3)</PresentationFormat>
  <Paragraphs>277</Paragraphs>
  <Slides>32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Blends</vt:lpstr>
      <vt:lpstr>Equation</vt:lpstr>
      <vt:lpstr>CS344: Introduction to Artificial Intelligence (associated lab: CS386) </vt:lpstr>
      <vt:lpstr>Persons involved</vt:lpstr>
      <vt:lpstr>Perspective</vt:lpstr>
      <vt:lpstr>Slide 4</vt:lpstr>
      <vt:lpstr>Topics to be covered (1/2)</vt:lpstr>
      <vt:lpstr>Topics to be covered (2/2)</vt:lpstr>
      <vt:lpstr>Resources</vt:lpstr>
      <vt:lpstr>Foundational Points</vt:lpstr>
      <vt:lpstr>Turing Machine</vt:lpstr>
      <vt:lpstr>Foundational Points (contd)</vt:lpstr>
      <vt:lpstr>Foundational Points (contd)</vt:lpstr>
      <vt:lpstr>Foundational Points (contd)</vt:lpstr>
      <vt:lpstr>Foundational Points (contd)</vt:lpstr>
      <vt:lpstr>Foundational Points (contd)</vt:lpstr>
      <vt:lpstr>Two broad divisions of Theoretical CS</vt:lpstr>
      <vt:lpstr>AI as the forcing function</vt:lpstr>
      <vt:lpstr>Allied Disciplines</vt:lpstr>
      <vt:lpstr>Grading</vt:lpstr>
      <vt:lpstr>Fuzzy Logic</vt:lpstr>
      <vt:lpstr>Fuzzy Logic tries to capture the human ability of reasoning with imprecise information</vt:lpstr>
      <vt:lpstr>Underlying Theory: Theory of Fuzzy Sets</vt:lpstr>
      <vt:lpstr>Fuzzy Set Theory (contd.)</vt:lpstr>
      <vt:lpstr>Linguistic Variables</vt:lpstr>
      <vt:lpstr>Example Profiles</vt:lpstr>
      <vt:lpstr>Example Profiles</vt:lpstr>
      <vt:lpstr>Concept of Hedge</vt:lpstr>
      <vt:lpstr>Representation of Fuzzy sets</vt:lpstr>
      <vt:lpstr>Slide 28</vt:lpstr>
      <vt:lpstr>Slide 29</vt:lpstr>
      <vt:lpstr>Slide 30</vt:lpstr>
      <vt:lpstr>Slide 31</vt:lpstr>
      <vt:lpstr>Slide 32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62</cp:revision>
  <dcterms:created xsi:type="dcterms:W3CDTF">2007-07-27T07:29:18Z</dcterms:created>
  <dcterms:modified xsi:type="dcterms:W3CDTF">2010-01-04T01:59:28Z</dcterms:modified>
</cp:coreProperties>
</file>