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1.wmf"/><Relationship Id="rId7" Type="http://schemas.openxmlformats.org/officeDocument/2006/relationships/image" Target="../media/image2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25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E3762CF7-A8C5-4C2E-8312-E6E70CF4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D4F9-48B1-4C93-A9EA-C24B70F0B7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7732-6D20-4430-9156-08842E619D3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629D4-ABE5-4133-8DFA-AB906CDFB31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34D47-3641-4BAC-96AD-3EC796E3A01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E02B-A2BB-4B81-8E5E-D3AD0F043A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A9E01-89F0-4952-B87C-5BC2ECE883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F8A52-392A-456E-BFA7-8FFEDA59CE2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41BF2-F387-4F71-9934-2024537459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4980F-19A8-4002-9249-7094BEDB7E6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ADD0E-A981-4269-B11D-EC777252E7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BFB98-AFF7-45F9-9D92-3F8B388DEBE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B44DF-CA5D-4AC1-8BFF-158F2D1F09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12041-E1A0-496B-99BA-CDC0CC43C31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5E278-C553-415B-A183-2E1C00CE769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6DF3-3379-4847-84C5-D7EB10C5257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830DAF-C68D-4365-8549-78D233417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96EC-8D93-4EFC-9423-14CCAF0A0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2E1B-C357-4687-82DB-A048DC22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78E8-7837-477C-966A-07F135E3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0A05-F0FE-4763-87E7-1FBCD4A48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8344-E0B7-445B-8492-C1C48229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E598-579A-4992-91F9-DE91C246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51EC-E67B-456B-AD5A-47BE71AD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13E8-65F3-40DC-A735-47DA68F47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4620-A4B9-4FE9-A674-8EBA882B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2DDE-D078-4884-94D9-ECC59E03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00DB-EFB8-49B1-A075-B1A9399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3D55F8-6396-46D6-ABE2-0E6C179D3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</a:t>
            </a:r>
            <a:r>
              <a:rPr lang="en-US" dirty="0" smtClean="0">
                <a:latin typeface="Times New Roman" pitchFamily="18" charset="0"/>
              </a:rPr>
              <a:t>10– Club and Circuit Examples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15714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15715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15716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15717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15718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15719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15720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15721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15722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116738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116739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116740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116741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116742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116743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117762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117763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117764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117765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117766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117767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117768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117769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118786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118787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118788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118789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118790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118791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118792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118793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118794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118795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118796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118797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118798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118799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457200" eaLnBrk="1" hangingPunct="1"/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Assignment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Prove the inferencing in the Himalayan club example with different starting points, producing different resolution trees.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Think of a Prolog implementation of the problem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Prolog Reference (Prolog by Chockshin &amp; 	Melish)</a:t>
            </a:r>
          </a:p>
          <a:p>
            <a:pPr eaLnBrk="1" hangingPunct="1"/>
            <a:endParaRPr 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505200" y="18288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Application of Predicate Calculus</a:t>
            </a:r>
          </a:p>
        </p:txBody>
      </p:sp>
      <p:cxnSp>
        <p:nvCxnSpPr>
          <p:cNvPr id="6" name="Straight Connector 5"/>
          <p:cNvCxnSpPr>
            <a:stCxn id="11266" idx="2"/>
          </p:cNvCxnSpPr>
          <p:nvPr/>
        </p:nvCxnSpPr>
        <p:spPr>
          <a:xfrm rot="5400000">
            <a:off x="2951956" y="1885157"/>
            <a:ext cx="1030287" cy="22098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2474913"/>
            <a:ext cx="1905000" cy="103028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1524000" y="3468688"/>
            <a:ext cx="205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Systematic Inferencing</a:t>
            </a:r>
          </a:p>
        </p:txBody>
      </p:sp>
      <p:sp>
        <p:nvSpPr>
          <p:cNvPr id="11270" name="TextBox 14"/>
          <p:cNvSpPr txBox="1">
            <a:spLocks noChangeArrowheads="1"/>
          </p:cNvSpPr>
          <p:nvPr/>
        </p:nvSpPr>
        <p:spPr bwMode="auto">
          <a:xfrm>
            <a:off x="5562600" y="35052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Knowledge Representation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4191000" y="2743200"/>
            <a:ext cx="381000" cy="3200400"/>
          </a:xfrm>
          <a:prstGeom prst="leftBrace">
            <a:avLst>
              <a:gd name="adj1" fmla="val 24552"/>
              <a:gd name="adj2" fmla="val 50000"/>
            </a:avLst>
          </a:prstGeom>
          <a:scene3d>
            <a:camera prst="orthographicFront">
              <a:rot lat="0" lon="21299999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2" name="TextBox 16"/>
          <p:cNvSpPr txBox="1">
            <a:spLocks noChangeArrowheads="1"/>
          </p:cNvSpPr>
          <p:nvPr/>
        </p:nvSpPr>
        <p:spPr bwMode="auto">
          <a:xfrm>
            <a:off x="3581400" y="4495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Puzzles</a:t>
            </a:r>
          </a:p>
        </p:txBody>
      </p:sp>
      <p:sp>
        <p:nvSpPr>
          <p:cNvPr id="11273" name="TextBox 17"/>
          <p:cNvSpPr txBox="1">
            <a:spLocks noChangeArrowheads="1"/>
          </p:cNvSpPr>
          <p:nvPr/>
        </p:nvSpPr>
        <p:spPr bwMode="auto">
          <a:xfrm>
            <a:off x="5410200" y="4572000"/>
            <a:ext cx="243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-- Circuit Verification</a:t>
            </a:r>
          </a:p>
          <a:p>
            <a:pPr>
              <a:buFontTx/>
              <a:buChar char="-"/>
            </a:pPr>
            <a:r>
              <a:rPr lang="en-US">
                <a:latin typeface="Constantia" pitchFamily="18" charset="0"/>
              </a:rPr>
              <a:t>- Robotics</a:t>
            </a:r>
          </a:p>
          <a:p>
            <a:pPr>
              <a:buFontTx/>
              <a:buChar char="-"/>
            </a:pPr>
            <a:r>
              <a:rPr lang="en-US">
                <a:latin typeface="Constantia" pitchFamily="18" charset="0"/>
              </a:rPr>
              <a:t>- Intelligent DB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Circuit Verification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 the circuit meet the specs?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Are there faults?</a:t>
            </a:r>
          </a:p>
          <a:p>
            <a:pPr eaLnBrk="1" hangingPunct="1"/>
            <a:r>
              <a:rPr lang="en-US" smtClean="0"/>
              <a:t>are they locatable?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: 2-bit full adder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1981200"/>
          <a:ext cx="5080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   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77" name="Text Box 66"/>
          <p:cNvSpPr txBox="1">
            <a:spLocks noChangeArrowheads="1"/>
          </p:cNvSpPr>
          <p:nvPr/>
        </p:nvSpPr>
        <p:spPr bwMode="auto">
          <a:xfrm>
            <a:off x="1584325" y="5751513"/>
            <a:ext cx="5672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: inputs; C</a:t>
            </a:r>
            <a:r>
              <a:rPr lang="en-US" baseline="-25000"/>
              <a:t>1</a:t>
            </a:r>
            <a:r>
              <a:rPr lang="en-US"/>
              <a:t>: prev. carry; C</a:t>
            </a:r>
            <a:r>
              <a:rPr lang="en-US" baseline="-25000"/>
              <a:t>2</a:t>
            </a:r>
            <a:r>
              <a:rPr lang="en-US"/>
              <a:t>: next carry; Y: output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K-Map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540000"/>
          <a:ext cx="4419600" cy="88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6" name="TextBox 6"/>
          <p:cNvSpPr txBox="1">
            <a:spLocks noChangeArrowheads="1"/>
          </p:cNvSpPr>
          <p:nvPr/>
        </p:nvSpPr>
        <p:spPr bwMode="auto">
          <a:xfrm>
            <a:off x="2362200" y="2159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00</a:t>
            </a:r>
          </a:p>
        </p:txBody>
      </p:sp>
      <p:sp>
        <p:nvSpPr>
          <p:cNvPr id="1047" name="TextBox 7"/>
          <p:cNvSpPr txBox="1">
            <a:spLocks noChangeArrowheads="1"/>
          </p:cNvSpPr>
          <p:nvPr/>
        </p:nvSpPr>
        <p:spPr bwMode="auto">
          <a:xfrm>
            <a:off x="3505200" y="2159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01</a:t>
            </a:r>
          </a:p>
        </p:txBody>
      </p:sp>
      <p:sp>
        <p:nvSpPr>
          <p:cNvPr id="1048" name="TextBox 8"/>
          <p:cNvSpPr txBox="1">
            <a:spLocks noChangeArrowheads="1"/>
          </p:cNvSpPr>
          <p:nvPr/>
        </p:nvSpPr>
        <p:spPr bwMode="auto">
          <a:xfrm>
            <a:off x="4572000" y="21701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11</a:t>
            </a:r>
          </a:p>
        </p:txBody>
      </p:sp>
      <p:sp>
        <p:nvSpPr>
          <p:cNvPr id="1049" name="TextBox 9"/>
          <p:cNvSpPr txBox="1">
            <a:spLocks noChangeArrowheads="1"/>
          </p:cNvSpPr>
          <p:nvPr/>
        </p:nvSpPr>
        <p:spPr bwMode="auto">
          <a:xfrm>
            <a:off x="5715000" y="2159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10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1676400" y="2006600"/>
            <a:ext cx="685800" cy="533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2"/>
          <p:cNvSpPr txBox="1">
            <a:spLocks noChangeArrowheads="1"/>
          </p:cNvSpPr>
          <p:nvPr/>
        </p:nvSpPr>
        <p:spPr bwMode="auto">
          <a:xfrm>
            <a:off x="1905000" y="2006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x2x1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1600200" y="2540000"/>
            <a:ext cx="762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TextBox 16"/>
          <p:cNvSpPr txBox="1">
            <a:spLocks noChangeArrowheads="1"/>
          </p:cNvSpPr>
          <p:nvPr/>
        </p:nvSpPr>
        <p:spPr bwMode="auto">
          <a:xfrm>
            <a:off x="1600200" y="2235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c1</a:t>
            </a:r>
          </a:p>
        </p:txBody>
      </p:sp>
      <p:sp>
        <p:nvSpPr>
          <p:cNvPr id="1054" name="TextBox 26"/>
          <p:cNvSpPr txBox="1">
            <a:spLocks noChangeArrowheads="1"/>
          </p:cNvSpPr>
          <p:nvPr/>
        </p:nvSpPr>
        <p:spPr bwMode="auto">
          <a:xfrm>
            <a:off x="3886200" y="17637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onstantia" pitchFamily="18" charset="0"/>
              </a:rPr>
              <a:t>Y</a:t>
            </a:r>
          </a:p>
        </p:txBody>
      </p:sp>
      <p:sp>
        <p:nvSpPr>
          <p:cNvPr id="1055" name="TextBox 27"/>
          <p:cNvSpPr txBox="1">
            <a:spLocks noChangeArrowheads="1"/>
          </p:cNvSpPr>
          <p:nvPr/>
        </p:nvSpPr>
        <p:spPr bwMode="auto">
          <a:xfrm>
            <a:off x="1981200" y="2590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0</a:t>
            </a:r>
          </a:p>
        </p:txBody>
      </p:sp>
      <p:sp>
        <p:nvSpPr>
          <p:cNvPr id="1056" name="TextBox 28"/>
          <p:cNvSpPr txBox="1">
            <a:spLocks noChangeArrowheads="1"/>
          </p:cNvSpPr>
          <p:nvPr/>
        </p:nvSpPr>
        <p:spPr bwMode="auto">
          <a:xfrm>
            <a:off x="1981200" y="29829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67000" y="4114800"/>
          <a:ext cx="3922713" cy="457200"/>
        </p:xfrm>
        <a:graphic>
          <a:graphicData uri="http://schemas.openxmlformats.org/presentationml/2006/ole">
            <p:oleObj spid="_x0000_s130050" name="Equation" r:id="rId4" imgW="207000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95600" y="4876800"/>
          <a:ext cx="2667000" cy="381000"/>
        </p:xfrm>
        <a:graphic>
          <a:graphicData uri="http://schemas.openxmlformats.org/presentationml/2006/ole">
            <p:oleObj spid="_x0000_s130051" name="Equation" r:id="rId5" imgW="12445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- Refutation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230687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man(x) → mortal(x)</a:t>
            </a:r>
            <a:endParaRPr lang="en-US" dirty="0" smtClean="0">
              <a:latin typeface="Times New Roman" pitchFamily="16" charset="0"/>
              <a:ea typeface="Arial Unicode MS" pitchFamily="34" charset="-128"/>
              <a:cs typeface="Times New Roman" pitchFamily="16" charset="0"/>
            </a:endParaRP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Convert to clausal form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~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man(x)      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mortal(x) </a:t>
            </a:r>
          </a:p>
          <a:p>
            <a:pPr eaLnBrk="1" hangingPunct="1"/>
            <a:r>
              <a:rPr lang="en-US" sz="2800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Clauses in the knowledge base 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~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man(x)      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mortal(x) 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man(</a:t>
            </a:r>
            <a:r>
              <a:rPr lang="en-US" sz="2400" i="1" dirty="0" err="1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shakespeare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)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mortal(</a:t>
            </a:r>
            <a:r>
              <a:rPr lang="en-US" sz="2400" i="1" dirty="0" err="1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shakespeare</a:t>
            </a:r>
            <a:r>
              <a:rPr lang="en-US" sz="2400" i="1" dirty="0" smtClean="0">
                <a:latin typeface="Times New Roman" pitchFamily="16" charset="0"/>
                <a:ea typeface="Arial Unicode MS" pitchFamily="34" charset="-128"/>
                <a:cs typeface="Times New Roman" pitchFamily="16" charset="0"/>
              </a:rPr>
              <a:t>)</a:t>
            </a:r>
            <a:endParaRPr lang="en-US" sz="2400" dirty="0" smtClean="0">
              <a:latin typeface="Times New Roman" pitchFamily="16" charset="0"/>
              <a:ea typeface="Arial Unicode MS" pitchFamily="34" charset="-128"/>
              <a:cs typeface="Times New Roman" pitchFamily="16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419600" y="3124200"/>
          <a:ext cx="303213" cy="276225"/>
        </p:xfrm>
        <a:graphic>
          <a:graphicData uri="http://schemas.openxmlformats.org/presentationml/2006/ole">
            <p:oleObj spid="_x0000_s62466" name="Equation" r:id="rId4" imgW="139680" imgH="12672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124200" y="4114800"/>
          <a:ext cx="303213" cy="277812"/>
        </p:xfrm>
        <a:graphic>
          <a:graphicData uri="http://schemas.openxmlformats.org/presentationml/2006/ole">
            <p:oleObj spid="_x0000_s62467" name="Equation" r:id="rId5" imgW="1396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K-Map (contd..)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3733800"/>
          <a:ext cx="4419600" cy="88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69" name="TextBox 4"/>
          <p:cNvSpPr txBox="1">
            <a:spLocks noChangeArrowheads="1"/>
          </p:cNvSpPr>
          <p:nvPr/>
        </p:nvSpPr>
        <p:spPr bwMode="auto">
          <a:xfrm>
            <a:off x="2438400" y="3352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00</a:t>
            </a:r>
          </a:p>
        </p:txBody>
      </p:sp>
      <p:sp>
        <p:nvSpPr>
          <p:cNvPr id="2070" name="TextBox 5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01</a:t>
            </a:r>
          </a:p>
        </p:txBody>
      </p:sp>
      <p:sp>
        <p:nvSpPr>
          <p:cNvPr id="2071" name="TextBox 6"/>
          <p:cNvSpPr txBox="1">
            <a:spLocks noChangeArrowheads="1"/>
          </p:cNvSpPr>
          <p:nvPr/>
        </p:nvSpPr>
        <p:spPr bwMode="auto">
          <a:xfrm>
            <a:off x="4648200" y="3363913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11</a:t>
            </a:r>
          </a:p>
        </p:txBody>
      </p:sp>
      <p:sp>
        <p:nvSpPr>
          <p:cNvPr id="2072" name="TextBox 7"/>
          <p:cNvSpPr txBox="1">
            <a:spLocks noChangeArrowheads="1"/>
          </p:cNvSpPr>
          <p:nvPr/>
        </p:nvSpPr>
        <p:spPr bwMode="auto">
          <a:xfrm>
            <a:off x="5791200" y="3352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nstantia" pitchFamily="18" charset="0"/>
              </a:rPr>
              <a:t>10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1752600" y="3200400"/>
            <a:ext cx="685800" cy="533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Box 9"/>
          <p:cNvSpPr txBox="1">
            <a:spLocks noChangeArrowheads="1"/>
          </p:cNvSpPr>
          <p:nvPr/>
        </p:nvSpPr>
        <p:spPr bwMode="auto">
          <a:xfrm>
            <a:off x="1981200" y="3200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x2x1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1676400" y="3733800"/>
            <a:ext cx="762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6" name="TextBox 11"/>
          <p:cNvSpPr txBox="1">
            <a:spLocks noChangeArrowheads="1"/>
          </p:cNvSpPr>
          <p:nvPr/>
        </p:nvSpPr>
        <p:spPr bwMode="auto">
          <a:xfrm>
            <a:off x="1676400" y="3429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c1</a:t>
            </a:r>
          </a:p>
        </p:txBody>
      </p:sp>
      <p:sp>
        <p:nvSpPr>
          <p:cNvPr id="2077" name="TextBox 12"/>
          <p:cNvSpPr txBox="1">
            <a:spLocks noChangeArrowheads="1"/>
          </p:cNvSpPr>
          <p:nvPr/>
        </p:nvSpPr>
        <p:spPr bwMode="auto">
          <a:xfrm>
            <a:off x="2057400" y="3784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0</a:t>
            </a:r>
          </a:p>
        </p:txBody>
      </p:sp>
      <p:sp>
        <p:nvSpPr>
          <p:cNvPr id="2078" name="TextBox 13"/>
          <p:cNvSpPr txBox="1">
            <a:spLocks noChangeArrowheads="1"/>
          </p:cNvSpPr>
          <p:nvPr/>
        </p:nvSpPr>
        <p:spPr bwMode="auto">
          <a:xfrm>
            <a:off x="2057400" y="41767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1</a:t>
            </a:r>
          </a:p>
        </p:txBody>
      </p:sp>
      <p:sp>
        <p:nvSpPr>
          <p:cNvPr id="2079" name="TextBox 14"/>
          <p:cNvSpPr txBox="1">
            <a:spLocks noChangeArrowheads="1"/>
          </p:cNvSpPr>
          <p:nvPr/>
        </p:nvSpPr>
        <p:spPr bwMode="auto">
          <a:xfrm>
            <a:off x="4267200" y="2830513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C2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3784600"/>
            <a:ext cx="381000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29200" y="4165600"/>
            <a:ext cx="1524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4165600"/>
            <a:ext cx="16002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0" y="5181600"/>
          <a:ext cx="3581400" cy="381000"/>
        </p:xfrm>
        <a:graphic>
          <a:graphicData uri="http://schemas.openxmlformats.org/presentationml/2006/ole">
            <p:oleObj spid="_x0000_s131074" name="Equation" r:id="rId4" imgW="17017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Circuit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814513"/>
            <a:ext cx="61722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Verification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First task (most difficult)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Building blocks : predicates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Circuit observation : Assertion on terminals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Predicates &amp; Functions</a:t>
            </a:r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>
            <p:ph idx="1"/>
          </p:nvPr>
        </p:nvGraphicFramePr>
        <p:xfrm>
          <a:off x="533400" y="2743200"/>
          <a:ext cx="8229600" cy="321183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Function–1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signal(t)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 is a terminal ; signal takes the value 0 or 1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Function–2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type(x)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x is a circuit element; type(x) takes the value AND, OR, NOT, XOR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Predicate – 3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connected(t1,t2)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t1 is an output terminal and t2 is an input terminal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Function-3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In(n,x)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input of ckt element x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Function-4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Out(x)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Output of ckt element x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Alternate Full Adder Circuit</a:t>
            </a:r>
          </a:p>
        </p:txBody>
      </p:sp>
      <p:pic>
        <p:nvPicPr>
          <p:cNvPr id="17411" name="Picture 3" descr="C:\Documents and Settings\Guest\Desktop\fullAd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676400"/>
            <a:ext cx="217487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Functions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35163"/>
            <a:ext cx="8229600" cy="2586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type(X) : takes values AND, OR NOT and XOR, where X is a gate.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in(n, X) : the value of signal at the n</a:t>
            </a:r>
            <a:r>
              <a:rPr lang="en-US" sz="2300" baseline="30000" smtClean="0"/>
              <a:t>th</a:t>
            </a:r>
            <a:r>
              <a:rPr lang="en-US" sz="2300" smtClean="0"/>
              <a:t> input of gate X.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out(X) : output of gate X.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signal(t) : state at terminal t = 1/0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1148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Predicates</a:t>
            </a:r>
          </a:p>
        </p:txBody>
      </p:sp>
      <p:sp>
        <p:nvSpPr>
          <p:cNvPr id="18437" name="Content Placeholder 2"/>
          <p:cNvSpPr txBox="1">
            <a:spLocks/>
          </p:cNvSpPr>
          <p:nvPr/>
        </p:nvSpPr>
        <p:spPr bwMode="auto">
          <a:xfrm>
            <a:off x="381000" y="5181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000">
                <a:latin typeface="Calibri" pitchFamily="34" charset="0"/>
              </a:rPr>
              <a:t>connected(t1,t2): true, if terminal t1 and t2 are connected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General Properties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Commutativity: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</a:t>
            </a:r>
            <a:r>
              <a:rPr lang="en-US" sz="2200" i="1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∀t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,t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 [connected(t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,t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) → connected(t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,t</a:t>
            </a:r>
            <a:r>
              <a:rPr lang="en-US" sz="2200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200" smtClean="0">
                <a:ea typeface="Arial Unicode MS" pitchFamily="34" charset="-128"/>
                <a:cs typeface="Arial Unicode MS" pitchFamily="34" charset="-128"/>
              </a:rPr>
              <a:t>)]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mtClean="0">
                <a:ea typeface="Arial Unicode MS" pitchFamily="34" charset="-128"/>
                <a:cs typeface="Arial Unicode MS" pitchFamily="34" charset="-128"/>
              </a:rPr>
              <a:t>By definition of connection: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>
                <a:ea typeface="Arial Unicode MS" pitchFamily="34" charset="-128"/>
                <a:cs typeface="Arial Unicode MS" pitchFamily="34" charset="-128"/>
              </a:rPr>
              <a:t>∀t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,t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[connected(t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,t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) → { signal(t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) = signal(t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)}]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Gate properties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OR definition: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AND definition: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69963" y="4876800"/>
          <a:ext cx="7575550" cy="890588"/>
        </p:xfrm>
        <a:graphic>
          <a:graphicData uri="http://schemas.openxmlformats.org/presentationml/2006/ole">
            <p:oleObj spid="_x0000_s132098" name="Equation" r:id="rId4" imgW="2920680" imgH="43164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136650" y="2667000"/>
          <a:ext cx="7543800" cy="814388"/>
        </p:xfrm>
        <a:graphic>
          <a:graphicData uri="http://schemas.openxmlformats.org/presentationml/2006/ole">
            <p:oleObj spid="_x0000_s132099" name="Equation" r:id="rId5" imgW="2908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1143000"/>
          </a:xfrm>
        </p:spPr>
        <p:txBody>
          <a:bodyPr lIns="91440" rIns="91440" bIns="45720" anchor="ctr"/>
          <a:lstStyle/>
          <a:p>
            <a:pPr eaLnBrk="1" hangingPunct="1"/>
            <a:r>
              <a:rPr lang="en-US" smtClean="0"/>
              <a:t>Gate properties contd…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XOR definition: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z="2400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NOT definition: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914400" lvl="1" indent="-514350"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639763" y="4953000"/>
          <a:ext cx="8235950" cy="814388"/>
        </p:xfrm>
        <a:graphic>
          <a:graphicData uri="http://schemas.openxmlformats.org/presentationml/2006/ole">
            <p:oleObj spid="_x0000_s133122" name="Equation" r:id="rId4" imgW="3174840" imgH="4316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857250" y="2667000"/>
          <a:ext cx="8104188" cy="814388"/>
        </p:xfrm>
        <a:graphic>
          <a:graphicData uri="http://schemas.openxmlformats.org/presentationml/2006/ole">
            <p:oleObj spid="_x0000_s133123" name="Equation" r:id="rId5" imgW="3124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Some necessary functions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smtClean="0"/>
              <a:t> no_of_input(x), takes values from N.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smtClean="0"/>
              <a:t>Count_ls(x), returns </a:t>
            </a:r>
            <a:r>
              <a:rPr lang="en-US" i="1" smtClean="0"/>
              <a:t>#ls</a:t>
            </a:r>
            <a:r>
              <a:rPr lang="en-US" smtClean="0"/>
              <a:t> in the input of X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746250" y="2971800"/>
          <a:ext cx="5699125" cy="1119188"/>
        </p:xfrm>
        <a:graphic>
          <a:graphicData uri="http://schemas.openxmlformats.org/presentationml/2006/ole">
            <p:oleObj spid="_x0000_s134146" name="Equation" r:id="rId4" imgW="2197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– Refutation contd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894512" cy="4230687"/>
          </a:xfrm>
        </p:spPr>
        <p:txBody>
          <a:bodyPr/>
          <a:lstStyle/>
          <a:p>
            <a:pPr eaLnBrk="1" hangingPunct="1"/>
            <a:r>
              <a:rPr lang="en-US" sz="2800" i="1" dirty="0" smtClean="0">
                <a:latin typeface="Times New Roman" pitchFamily="16" charset="0"/>
              </a:rPr>
              <a:t>Negate the goal</a:t>
            </a:r>
          </a:p>
          <a:p>
            <a:pPr lvl="1" eaLnBrk="1" hangingPunct="1"/>
            <a:r>
              <a:rPr lang="en-US" sz="2400" i="1" dirty="0" smtClean="0">
                <a:latin typeface="Times New Roman" pitchFamily="16" charset="0"/>
              </a:rPr>
              <a:t>~mortal(</a:t>
            </a:r>
            <a:r>
              <a:rPr lang="en-US" sz="2400" i="1" dirty="0" err="1" smtClean="0">
                <a:latin typeface="Times New Roman" pitchFamily="16" charset="0"/>
              </a:rPr>
              <a:t>shakespeare</a:t>
            </a:r>
            <a:r>
              <a:rPr lang="en-US" sz="2400" i="1" dirty="0" smtClean="0">
                <a:latin typeface="Times New Roman" pitchFamily="16" charset="0"/>
              </a:rPr>
              <a:t>)</a:t>
            </a:r>
          </a:p>
          <a:p>
            <a:pPr eaLnBrk="1" hangingPunct="1"/>
            <a:r>
              <a:rPr lang="en-US" sz="2800" dirty="0" smtClean="0">
                <a:latin typeface="Times New Roman" pitchFamily="16" charset="0"/>
              </a:rPr>
              <a:t>Get a pair of </a:t>
            </a:r>
            <a:r>
              <a:rPr lang="en-US" sz="2800" dirty="0" err="1" smtClean="0">
                <a:latin typeface="Times New Roman" pitchFamily="16" charset="0"/>
              </a:rPr>
              <a:t>resolvents</a:t>
            </a:r>
            <a:r>
              <a:rPr lang="en-US" sz="2800" dirty="0" smtClean="0">
                <a:latin typeface="Times New Roman" pitchFamily="16" charset="0"/>
              </a:rPr>
              <a:t> 	</a:t>
            </a:r>
          </a:p>
          <a:p>
            <a:pPr lvl="1" eaLnBrk="1" hangingPunct="1"/>
            <a:endParaRPr lang="en-US" sz="2400" dirty="0" smtClean="0">
              <a:latin typeface="Times New Roman" pitchFamily="16" charset="0"/>
            </a:endParaRPr>
          </a:p>
          <a:p>
            <a:pPr eaLnBrk="1" hangingPunct="1"/>
            <a:endParaRPr lang="en-US" sz="2800" dirty="0" smtClean="0">
              <a:latin typeface="Times New Roman" pitchFamily="16" charset="0"/>
            </a:endParaRPr>
          </a:p>
          <a:p>
            <a:pPr lvl="1" eaLnBrk="1" hangingPunct="1">
              <a:buFont typeface="Wingdings" charset="2"/>
              <a:buNone/>
            </a:pPr>
            <a:endParaRPr lang="en-US" sz="2400" i="1" dirty="0" smtClean="0">
              <a:latin typeface="Times New Roman" pitchFamily="16" charset="0"/>
            </a:endParaRP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5029200" y="5486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295400" y="3657600"/>
          <a:ext cx="2422525" cy="339725"/>
        </p:xfrm>
        <a:graphic>
          <a:graphicData uri="http://schemas.openxmlformats.org/presentationml/2006/ole">
            <p:oleObj spid="_x0000_s63490" name="Equation" r:id="rId4" imgW="1447560" imgH="20304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484813" y="3733800"/>
          <a:ext cx="2073275" cy="309563"/>
        </p:xfrm>
        <a:graphic>
          <a:graphicData uri="http://schemas.openxmlformats.org/presentationml/2006/ole">
            <p:oleObj spid="_x0000_s63491" name="Equation" r:id="rId5" imgW="1358640" imgH="203040" progId="Equation.3">
              <p:embed/>
            </p:oleObj>
          </a:graphicData>
        </a:graphic>
      </p:graphicFrame>
      <p:sp>
        <p:nvSpPr>
          <p:cNvPr id="2057" name="Line 7"/>
          <p:cNvSpPr>
            <a:spLocks noChangeShapeType="1"/>
          </p:cNvSpPr>
          <p:nvPr/>
        </p:nvSpPr>
        <p:spPr bwMode="auto">
          <a:xfrm>
            <a:off x="3484563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 flipH="1">
            <a:off x="4246563" y="4038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3370263" y="4648200"/>
          <a:ext cx="2057400" cy="322263"/>
        </p:xfrm>
        <a:graphic>
          <a:graphicData uri="http://schemas.openxmlformats.org/presentationml/2006/ole">
            <p:oleObj spid="_x0000_s63492" name="Equation" r:id="rId6" imgW="1295280" imgH="203040" progId="Equation.3">
              <p:embed/>
            </p:oleObj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6048375" y="4648200"/>
          <a:ext cx="1957388" cy="341313"/>
        </p:xfrm>
        <a:graphic>
          <a:graphicData uri="http://schemas.openxmlformats.org/presentationml/2006/ole">
            <p:oleObj spid="_x0000_s63493" name="Equation" r:id="rId7" imgW="1168200" imgH="203040" progId="Equation.3">
              <p:embed/>
            </p:oleObj>
          </a:graphicData>
        </a:graphic>
      </p:graphicFrame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246563" y="4953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5160963" y="4953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lIns="91440" rIns="91440" bIns="45720" anchor="ctr"/>
          <a:lstStyle/>
          <a:p>
            <a:pPr eaLnBrk="1" hangingPunct="1"/>
            <a:r>
              <a:rPr lang="en-US" smtClean="0"/>
              <a:t>Circuit specific properties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Connectivity: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connected(x</a:t>
            </a:r>
            <a:r>
              <a:rPr lang="en-US" baseline="-25000" smtClean="0"/>
              <a:t>1</a:t>
            </a:r>
            <a:r>
              <a:rPr lang="en-US" smtClean="0"/>
              <a:t>, in(1,A</a:t>
            </a:r>
            <a:r>
              <a:rPr lang="en-US" baseline="-25000" smtClean="0"/>
              <a:t>1</a:t>
            </a:r>
            <a:r>
              <a:rPr lang="en-US" smtClean="0"/>
              <a:t>)),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connected(x</a:t>
            </a:r>
            <a:r>
              <a:rPr lang="en-US" baseline="-25000" smtClean="0"/>
              <a:t>1</a:t>
            </a:r>
            <a:r>
              <a:rPr lang="en-US" smtClean="0"/>
              <a:t>, in(2, A</a:t>
            </a:r>
            <a:r>
              <a:rPr lang="en-US" baseline="-25000" smtClean="0"/>
              <a:t>1</a:t>
            </a:r>
            <a:r>
              <a:rPr lang="en-US" smtClean="0"/>
              <a:t>)),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connected(out(A</a:t>
            </a:r>
            <a:r>
              <a:rPr lang="en-US" baseline="-25000" smtClean="0"/>
              <a:t>1</a:t>
            </a:r>
            <a:r>
              <a:rPr lang="en-US" smtClean="0"/>
              <a:t>), in(1, A</a:t>
            </a:r>
            <a:r>
              <a:rPr lang="en-US" baseline="-25000" smtClean="0"/>
              <a:t>2</a:t>
            </a:r>
            <a:r>
              <a:rPr lang="en-US" smtClean="0"/>
              <a:t>)) 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connected(c1, in(2, A</a:t>
            </a:r>
            <a:r>
              <a:rPr lang="en-US" baseline="-25000" smtClean="0"/>
              <a:t>2</a:t>
            </a:r>
            <a:r>
              <a:rPr lang="en-US" smtClean="0"/>
              <a:t>)),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connected(y, out(A</a:t>
            </a:r>
            <a:r>
              <a:rPr lang="en-US" baseline="-25000" smtClean="0"/>
              <a:t>2</a:t>
            </a:r>
            <a:r>
              <a:rPr lang="en-US" smtClean="0"/>
              <a:t>)) …</a:t>
            </a:r>
          </a:p>
          <a:p>
            <a:pPr eaLnBrk="1" hangingPunct="1"/>
            <a:r>
              <a:rPr lang="en-US" smtClean="0"/>
              <a:t>Circuit elements: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type(A</a:t>
            </a:r>
            <a:r>
              <a:rPr lang="en-US" baseline="-25000" smtClean="0"/>
              <a:t>1</a:t>
            </a:r>
            <a:r>
              <a:rPr lang="en-US" smtClean="0"/>
              <a:t>) = XOR,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type(A</a:t>
            </a:r>
            <a:r>
              <a:rPr lang="en-US" baseline="-25000" smtClean="0"/>
              <a:t>2</a:t>
            </a:r>
            <a:r>
              <a:rPr lang="en-US" smtClean="0"/>
              <a:t>) = XOR,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mtClean="0"/>
              <a:t>type(A</a:t>
            </a:r>
            <a:r>
              <a:rPr lang="en-US" baseline="-25000" smtClean="0"/>
              <a:t>3</a:t>
            </a:r>
            <a:r>
              <a:rPr lang="en-US" smtClean="0"/>
              <a:t>) = AND 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Resolution Tree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800" smtClean="0">
                <a:latin typeface="Times New Roman" pitchFamily="16" charset="0"/>
              </a:rPr>
              <a:t>	</a:t>
            </a:r>
          </a:p>
          <a:p>
            <a:pPr lvl="1" eaLnBrk="1" hangingPunct="1"/>
            <a:endParaRPr lang="en-US" sz="2400" smtClean="0">
              <a:latin typeface="Times New Roman" pitchFamily="16" charset="0"/>
            </a:endParaRPr>
          </a:p>
          <a:p>
            <a:pPr eaLnBrk="1" hangingPunct="1"/>
            <a:endParaRPr lang="en-US" sz="2800" smtClean="0">
              <a:latin typeface="Times New Roman" pitchFamily="16" charset="0"/>
            </a:endParaRPr>
          </a:p>
          <a:p>
            <a:pPr lvl="1" eaLnBrk="1" hangingPunct="1">
              <a:buFont typeface="Wingdings" charset="2"/>
              <a:buNone/>
            </a:pPr>
            <a:endParaRPr lang="en-US" sz="2400" i="1" smtClean="0">
              <a:latin typeface="Times New Roman" pitchFamily="16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2590800" y="30480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4648200" y="3124200"/>
            <a:ext cx="2362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2667000"/>
            <a:ext cx="12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Resolvent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819400"/>
            <a:ext cx="12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Resolvent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4495800"/>
            <a:ext cx="105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Search in resolution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Heuristics for Resolution Search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Goal Supported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start with the negated goal</a:t>
            </a:r>
          </a:p>
          <a:p>
            <a:pPr lvl="1" eaLnBrk="1" hangingPunct="1"/>
            <a:r>
              <a:rPr lang="en-US" smtClean="0">
                <a:latin typeface="Times New Roman" pitchFamily="16" charset="0"/>
              </a:rPr>
              <a:t>Set of support strategy</a:t>
            </a:r>
          </a:p>
          <a:p>
            <a:pPr lvl="2" eaLnBrk="1" hangingPunct="1"/>
            <a:r>
              <a:rPr lang="en-US" smtClean="0">
                <a:latin typeface="Times New Roman" pitchFamily="16" charset="0"/>
              </a:rPr>
              <a:t>Always one of the resolvents is the most recently produced resolute</a:t>
            </a:r>
          </a:p>
          <a:p>
            <a:pPr eaLnBrk="1" hangingPunct="1"/>
            <a:endParaRPr lang="en-US" smtClean="0">
              <a:latin typeface="Times New Roman" pitchFamily="16" charset="0"/>
            </a:endParaRPr>
          </a:p>
          <a:p>
            <a:pPr lvl="1" eaLnBrk="1" hangingPunct="1"/>
            <a:endParaRPr lang="en-US" smtClean="0">
              <a:latin typeface="Times New Roman" pitchFamily="16" charset="0"/>
            </a:endParaRPr>
          </a:p>
          <a:p>
            <a:pPr eaLnBrk="1" hangingPunct="1"/>
            <a:endParaRPr lang="en-US" u="sng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6" charset="0"/>
              </a:rPr>
              <a:t>Inferencing in Predicate Calculus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Forward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Given P,	          , to infer Q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P, match </a:t>
            </a:r>
            <a:r>
              <a:rPr lang="en-US" sz="2000" i="1" smtClean="0">
                <a:latin typeface="Times New Roman" pitchFamily="16" charset="0"/>
              </a:rPr>
              <a:t>L.H.S </a:t>
            </a:r>
            <a:r>
              <a:rPr lang="en-US" sz="2000" smtClean="0">
                <a:latin typeface="Times New Roman" pitchFamily="16" charset="0"/>
              </a:rPr>
              <a:t>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Assert Q from </a:t>
            </a:r>
            <a:r>
              <a:rPr lang="en-US" sz="2000" i="1" smtClean="0">
                <a:latin typeface="Times New Roman" pitchFamily="16" charset="0"/>
              </a:rPr>
              <a:t>R.H.S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Backward chaining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Q, Match </a:t>
            </a:r>
            <a:r>
              <a:rPr lang="en-US" sz="2000" i="1" smtClean="0">
                <a:latin typeface="Times New Roman" pitchFamily="16" charset="0"/>
              </a:rPr>
              <a:t>R.H.S </a:t>
            </a:r>
            <a:r>
              <a:rPr lang="en-US" sz="2000" smtClean="0">
                <a:latin typeface="Times New Roman" pitchFamily="16" charset="0"/>
              </a:rPr>
              <a:t>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assert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Check if P exists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6" charset="0"/>
              </a:rPr>
              <a:t>Resolution – Refutation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Negate 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Convert all pieces of knowledge into clausal form (disjunction of literals)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6" charset="0"/>
              </a:rPr>
              <a:t>See if contradiction indicated by null clause       can be derived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imes New Roman" pitchFamily="16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629400" y="6248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971800" y="2438400"/>
          <a:ext cx="762000" cy="330200"/>
        </p:xfrm>
        <a:graphic>
          <a:graphicData uri="http://schemas.openxmlformats.org/presentationml/2006/ole">
            <p:oleObj spid="_x0000_s65538" name="Equation" r:id="rId4" imgW="469800" imgH="2030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4191000" y="3810000"/>
          <a:ext cx="762000" cy="330200"/>
        </p:xfrm>
        <a:graphic>
          <a:graphicData uri="http://schemas.openxmlformats.org/presentationml/2006/ole">
            <p:oleObj spid="_x0000_s65539" name="Equation" r:id="rId5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i="1" smtClean="0">
                <a:latin typeface="Times New Roman" pitchFamily="16" charset="0"/>
              </a:rPr>
              <a:t>P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6" charset="0"/>
              </a:rPr>
              <a:t>            converted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imes New Roman" pitchFamily="16" charset="0"/>
              </a:rPr>
              <a:t> </a:t>
            </a:r>
            <a:endParaRPr lang="en-US" i="1" smtClean="0">
              <a:latin typeface="Times New Roman" pitchFamily="16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Times New Roman" pitchFamily="16" charset="0"/>
              </a:rPr>
              <a:t>	Draw the resolution tree (actually an inverted tree). Every node is a clausal form and branches are intermediate inference steps.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6" charset="0"/>
            </a:endParaRPr>
          </a:p>
        </p:txBody>
      </p:sp>
      <p:sp>
        <p:nvSpPr>
          <p:cNvPr id="5130" name="Line 3"/>
          <p:cNvSpPr>
            <a:spLocks noChangeShapeType="1"/>
          </p:cNvSpPr>
          <p:nvPr/>
        </p:nvSpPr>
        <p:spPr bwMode="auto">
          <a:xfrm>
            <a:off x="19812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4"/>
          <p:cNvSpPr>
            <a:spLocks noChangeShapeType="1"/>
          </p:cNvSpPr>
          <p:nvPr/>
        </p:nvSpPr>
        <p:spPr bwMode="auto">
          <a:xfrm flipV="1">
            <a:off x="2819400" y="39624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5"/>
          <p:cNvSpPr>
            <a:spLocks noChangeShapeType="1"/>
          </p:cNvSpPr>
          <p:nvPr/>
        </p:nvSpPr>
        <p:spPr bwMode="auto">
          <a:xfrm>
            <a:off x="28194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6"/>
          <p:cNvSpPr>
            <a:spLocks noChangeShapeType="1"/>
          </p:cNvSpPr>
          <p:nvPr/>
        </p:nvSpPr>
        <p:spPr bwMode="auto">
          <a:xfrm flipV="1">
            <a:off x="3657600" y="5334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3581400" y="6553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990600" y="990600"/>
          <a:ext cx="1143000" cy="493713"/>
        </p:xfrm>
        <a:graphic>
          <a:graphicData uri="http://schemas.openxmlformats.org/presentationml/2006/ole">
            <p:oleObj spid="_x0000_s66562" name="Equation" r:id="rId4" imgW="469800" imgH="203040" progId="Equation.3">
              <p:embed/>
            </p:oleObj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4572000" y="990600"/>
          <a:ext cx="1143000" cy="446088"/>
        </p:xfrm>
        <a:graphic>
          <a:graphicData uri="http://schemas.openxmlformats.org/presentationml/2006/ole">
            <p:oleObj spid="_x0000_s66563" name="Equation" r:id="rId5" imgW="520560" imgH="203040" progId="Equation.3">
              <p:embed/>
            </p:oleObj>
          </a:graphicData>
        </a:graphic>
      </p:graphicFrame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1600200" y="3581400"/>
          <a:ext cx="533400" cy="387350"/>
        </p:xfrm>
        <a:graphic>
          <a:graphicData uri="http://schemas.openxmlformats.org/presentationml/2006/ole">
            <p:oleObj spid="_x0000_s66564" name="Equation" r:id="rId6" imgW="279360" imgH="203040" progId="Equation.3">
              <p:embed/>
            </p:oleObj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990600" y="1524000"/>
          <a:ext cx="762000" cy="554038"/>
        </p:xfrm>
        <a:graphic>
          <a:graphicData uri="http://schemas.openxmlformats.org/presentationml/2006/ole">
            <p:oleObj spid="_x0000_s66565" name="Equation" r:id="rId7" imgW="279360" imgH="203040" progId="Equation.3">
              <p:embed/>
            </p:oleObj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3276600" y="3581400"/>
          <a:ext cx="1143000" cy="446088"/>
        </p:xfrm>
        <a:graphic>
          <a:graphicData uri="http://schemas.openxmlformats.org/presentationml/2006/ole">
            <p:oleObj spid="_x0000_s66566" name="Equation" r:id="rId8" imgW="520560" imgH="203040" progId="Equation.3">
              <p:embed/>
            </p:oleObj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2576513" y="5029200"/>
          <a:ext cx="623887" cy="361950"/>
        </p:xfrm>
        <a:graphic>
          <a:graphicData uri="http://schemas.openxmlformats.org/presentationml/2006/ole">
            <p:oleObj spid="_x0000_s66567" name="Equation" r:id="rId9" imgW="266400" imgH="164880" progId="Equation.3">
              <p:embed/>
            </p:oleObj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4324350" y="5029200"/>
          <a:ext cx="355600" cy="361950"/>
        </p:xfrm>
        <a:graphic>
          <a:graphicData uri="http://schemas.openxmlformats.org/presentationml/2006/ole">
            <p:oleObj spid="_x0000_s66568" name="Equation" r:id="rId10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Terminology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6" charset="0"/>
              </a:rPr>
              <a:t>Pair of clauses being </a:t>
            </a:r>
            <a:r>
              <a:rPr lang="en-US" u="sng" smtClean="0">
                <a:latin typeface="Times New Roman" pitchFamily="16" charset="0"/>
              </a:rPr>
              <a:t>resolved</a:t>
            </a:r>
            <a:r>
              <a:rPr lang="en-US" smtClean="0">
                <a:latin typeface="Times New Roman" pitchFamily="16" charset="0"/>
              </a:rPr>
              <a:t> is called the </a:t>
            </a:r>
            <a:r>
              <a:rPr lang="en-US" u="sng" smtClean="0">
                <a:latin typeface="Times New Roman" pitchFamily="16" charset="0"/>
              </a:rPr>
              <a:t>Resolvents</a:t>
            </a:r>
            <a:r>
              <a:rPr lang="en-US" smtClean="0">
                <a:latin typeface="Times New Roman" pitchFamily="16" charset="0"/>
              </a:rPr>
              <a:t>. The resulting clause is called the </a:t>
            </a:r>
            <a:r>
              <a:rPr lang="en-US" u="sng" smtClean="0">
                <a:latin typeface="Times New Roman" pitchFamily="16" charset="0"/>
              </a:rPr>
              <a:t>Resolute</a:t>
            </a:r>
            <a:r>
              <a:rPr lang="en-US" smtClean="0">
                <a:latin typeface="Times New Roman" pitchFamily="16" charset="0"/>
              </a:rPr>
              <a:t>.</a:t>
            </a:r>
          </a:p>
          <a:p>
            <a:pPr eaLnBrk="1" hangingPunct="1"/>
            <a:r>
              <a:rPr lang="en-US" smtClean="0">
                <a:latin typeface="Times New Roman" pitchFamily="16" charset="0"/>
              </a:rPr>
              <a:t>Choosing the correct pair of resolvents is a matter of search.</a:t>
            </a:r>
          </a:p>
          <a:p>
            <a:pPr eaLnBrk="1" hangingPunct="1"/>
            <a:endParaRPr lang="en-US" u="sng" smtClean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857</Words>
  <Application>Microsoft PowerPoint</Application>
  <PresentationFormat>On-screen Show (4:3)</PresentationFormat>
  <Paragraphs>293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Blends</vt:lpstr>
      <vt:lpstr>Equation</vt:lpstr>
      <vt:lpstr>Microsoft Equation 3.0</vt:lpstr>
      <vt:lpstr>CS344: Introduction to Artificial Intelligence</vt:lpstr>
      <vt:lpstr>Resolution - Refutation</vt:lpstr>
      <vt:lpstr>Resolution – Refutation contd</vt:lpstr>
      <vt:lpstr>Resolution Tree</vt:lpstr>
      <vt:lpstr>Search in resolution</vt:lpstr>
      <vt:lpstr>Inferencing in Predicate Calculus</vt:lpstr>
      <vt:lpstr>Slide 7</vt:lpstr>
      <vt:lpstr>Terminology</vt:lpstr>
      <vt:lpstr>Himalayan Club example</vt:lpstr>
      <vt:lpstr>Example contd.</vt:lpstr>
      <vt:lpstr>Club example: Inferencing</vt:lpstr>
      <vt:lpstr>Slide 12</vt:lpstr>
      <vt:lpstr>Slide 13</vt:lpstr>
      <vt:lpstr>Slide 14</vt:lpstr>
      <vt:lpstr>Assignment</vt:lpstr>
      <vt:lpstr>Slide 16</vt:lpstr>
      <vt:lpstr>Circuit Verification</vt:lpstr>
      <vt:lpstr>Example : 2-bit full adder </vt:lpstr>
      <vt:lpstr>K-Map</vt:lpstr>
      <vt:lpstr>K-Map (contd..)</vt:lpstr>
      <vt:lpstr>Circuit</vt:lpstr>
      <vt:lpstr>Verification</vt:lpstr>
      <vt:lpstr>Predicates &amp; Functions</vt:lpstr>
      <vt:lpstr>Alternate Full Adder Circuit</vt:lpstr>
      <vt:lpstr>Functions</vt:lpstr>
      <vt:lpstr>General Properties</vt:lpstr>
      <vt:lpstr>Gate properties</vt:lpstr>
      <vt:lpstr>Gate properties contd…</vt:lpstr>
      <vt:lpstr>Some necessary functions</vt:lpstr>
      <vt:lpstr>Circuit specific properties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66</cp:revision>
  <dcterms:created xsi:type="dcterms:W3CDTF">2007-07-27T07:29:18Z</dcterms:created>
  <dcterms:modified xsi:type="dcterms:W3CDTF">2010-01-26T05:33:29Z</dcterms:modified>
</cp:coreProperties>
</file>