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sldIdLst>
    <p:sldId id="256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64" r:id="rId37"/>
    <p:sldId id="365" r:id="rId3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658B671-1CE7-459A-86C6-98F86B418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95473B-1493-461E-9C1C-167E6FDF03B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83F6F5-986B-48DC-8AA3-4118059042C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53D37-2412-491E-BBE4-0984024524C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E1C81A-8FD8-4918-B92A-8833625B427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C9F74-4AEB-44FF-AC62-9CF7A8544B7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03F8C7-BB82-4FFE-BBD2-0EEE3373133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DB3DB4-A89D-43E0-BC92-BE572EA4065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60035B-32C2-4B9B-B727-F827D56C1F7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7A6192-C7AE-4DAE-B99D-C39BD46ABE6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BDD5E3-F3C7-40C0-8189-5D90E8183E8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202508-A5CA-43F1-888D-BAD7E5BA621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75FD4-CD55-41FD-8012-061F426D17A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F0F30-3552-42A2-8611-FA22018FF27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C99B7-483C-4694-A0DC-38E4F6D205B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04685-80D7-41FF-8ABC-25CD4BD62B1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DA845D-AB89-48D8-B29F-EDE0C41A38F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0C7FAD-879E-4024-951F-A686029F77D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3D2E29-4349-4027-86EC-CCBE1BDA18AE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B5609-9828-4F81-87A8-8BC618DE25E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B30AD-7C68-4E06-85E1-47064EF0C56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73684-BE83-401D-BFA6-E0F4DB07233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5D5F2-6774-49A7-857A-769DA9CEBA80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4C292-C5EF-4A00-9D37-0D0D96F3394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B3B85-18C4-489B-853D-0F9232D58284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E5C17E-4CB4-467F-B2D2-142E959859B9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BECEEB-C8F0-4502-AC6F-085481446556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C20FBA-893B-4FA2-909D-AC88542B6A67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138183-804D-4E32-9AC2-36510AAFF90C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0C575-E968-40F9-A288-61303649E98D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9091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589043A1-65AE-48CA-BBCC-3861E9026B93}" type="slidenum">
              <a:rPr lang="en-US" sz="1300">
                <a:latin typeface="Arial" charset="0"/>
              </a:rPr>
              <a:pPr algn="r"/>
              <a:t>35</a:t>
            </a:fld>
            <a:endParaRPr lang="en-US" sz="1300" dirty="0">
              <a:latin typeface="Arial" charset="0"/>
            </a:endParaRPr>
          </a:p>
        </p:txBody>
      </p:sp>
      <p:sp>
        <p:nvSpPr>
          <p:cNvPr id="8909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82050-18DD-4497-BAB1-2E03A9DC7E6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755E5F-6ED0-4F36-A233-BCF351BB367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DC557-571A-44B3-A680-E01C6EC8D60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D6906-669C-401F-8695-7259309F6DC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EEF175-5815-4299-8968-4FDC314EAD0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C68E7D-FB5D-4D32-B6B6-D9FBE64503E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81E0E4-5FC7-4C1C-8B9E-31E94602D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8CA00-43EA-488B-9E12-1A5AE7ADD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F8D46-17B4-42A0-9BAC-38F726B1D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D1CC0-4DE1-4BC9-B9C3-81F934E92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81A36-D560-4726-85CF-7829DE76B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89A63-3016-4B2B-B8A6-8BE22B9EC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3CEE4-3A6F-4328-AF8B-A678D8D49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F1D61-DFDB-4C22-BCAC-2FEB65C1D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BF22D-046D-43BE-B87E-F512BC1A6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EE279-2B7D-40C9-BBC2-010279ABF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34722-A16D-45E9-957B-3FC074F1B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4538E-5FEA-4827-92A3-95AD8BE6F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FA64-39E2-4765-B545-59FB04332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A91EA-86D8-498D-BFF5-A119670F5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13BD5D4-C3CD-45B5-BE51-5561CEAA4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7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sz="4800" dirty="0" smtClean="0">
                <a:latin typeface="Times New Roman" pitchFamily="18" charset="0"/>
              </a:rPr>
              <a:t>CS344: Introduction to Artificial </a:t>
            </a:r>
            <a:r>
              <a:rPr lang="en-US" sz="4800" dirty="0" smtClean="0">
                <a:latin typeface="Times New Roman" pitchFamily="18" charset="0"/>
              </a:rPr>
              <a:t>Intelligence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14600"/>
            <a:ext cx="6400800" cy="2971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Lecture </a:t>
            </a:r>
            <a:r>
              <a:rPr lang="en-US" dirty="0" smtClean="0">
                <a:latin typeface="Times New Roman" pitchFamily="18" charset="0"/>
              </a:rPr>
              <a:t>11–Prolog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Always begin with a capital letter</a:t>
            </a:r>
          </a:p>
          <a:p>
            <a:pPr lvl="1" eaLnBrk="1" hangingPunct="1"/>
            <a:r>
              <a:rPr lang="en-US" i="1" smtClean="0"/>
              <a:t>?-</a:t>
            </a:r>
            <a:r>
              <a:rPr lang="en-US" smtClean="0"/>
              <a:t> </a:t>
            </a:r>
            <a:r>
              <a:rPr lang="en-US" i="1" smtClean="0"/>
              <a:t>likes (john,X).</a:t>
            </a:r>
          </a:p>
          <a:p>
            <a:pPr lvl="1" eaLnBrk="1" hangingPunct="1"/>
            <a:r>
              <a:rPr lang="en-US" i="1" smtClean="0"/>
              <a:t>?- likes (john, Something).</a:t>
            </a:r>
          </a:p>
          <a:p>
            <a:pPr eaLnBrk="1" hangingPunct="1"/>
            <a:r>
              <a:rPr lang="en-US" smtClean="0"/>
              <a:t>But</a:t>
            </a:r>
            <a:r>
              <a:rPr lang="en-US" i="1" smtClean="0"/>
              <a:t> not 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i="1" smtClean="0"/>
              <a:t>?- likes (john,something)</a:t>
            </a:r>
          </a:p>
          <a:p>
            <a:pPr eaLnBrk="1" hangingPunct="1"/>
            <a:endParaRPr lang="en-US" i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Example </a:t>
            </a:r>
            <a:r>
              <a:rPr lang="en-US" smtClean="0"/>
              <a:t>of usage of variable</a:t>
            </a:r>
            <a:endParaRPr lang="en-US" i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Facts: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likes(john,flowers).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likes(john,mary).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likes(paul,mary).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Question: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smtClean="0"/>
              <a:t>	?- likes(john,X)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Answer: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X=flowers</a:t>
            </a:r>
            <a:r>
              <a:rPr lang="en-US" sz="2000" smtClean="0"/>
              <a:t> and wait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; 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mary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smtClean="0"/>
              <a:t>no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Conjunctions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Use ‘,’ and pronounce it as </a:t>
            </a:r>
            <a:r>
              <a:rPr lang="en-US" sz="2800" i="1" smtClean="0"/>
              <a:t>and</a:t>
            </a:r>
            <a:r>
              <a:rPr lang="en-US" sz="2800" smtClean="0"/>
              <a:t>.</a:t>
            </a:r>
          </a:p>
          <a:p>
            <a:pPr eaLnBrk="1" hangingPunct="1"/>
            <a:r>
              <a:rPr lang="en-US" sz="2800" smtClean="0"/>
              <a:t>Example</a:t>
            </a:r>
          </a:p>
          <a:p>
            <a:pPr lvl="1" eaLnBrk="1" hangingPunct="1"/>
            <a:r>
              <a:rPr lang="en-US" sz="2400" smtClean="0"/>
              <a:t>Facts:</a:t>
            </a:r>
          </a:p>
          <a:p>
            <a:pPr lvl="2" eaLnBrk="1" hangingPunct="1"/>
            <a:r>
              <a:rPr lang="en-US" sz="2000" smtClean="0"/>
              <a:t>likes(mary,food).</a:t>
            </a:r>
          </a:p>
          <a:p>
            <a:pPr lvl="2" eaLnBrk="1" hangingPunct="1"/>
            <a:r>
              <a:rPr lang="en-US" sz="2000" smtClean="0"/>
              <a:t>likes(mary,tea).</a:t>
            </a:r>
          </a:p>
          <a:p>
            <a:pPr lvl="2" eaLnBrk="1" hangingPunct="1"/>
            <a:r>
              <a:rPr lang="en-US" sz="2000" smtClean="0"/>
              <a:t>likes(john,tea).</a:t>
            </a:r>
          </a:p>
          <a:p>
            <a:pPr lvl="2" eaLnBrk="1" hangingPunct="1"/>
            <a:r>
              <a:rPr lang="en-US" sz="2000" smtClean="0"/>
              <a:t>likes(john,mary)</a:t>
            </a:r>
          </a:p>
          <a:p>
            <a:pPr eaLnBrk="1" hangingPunct="1"/>
            <a:r>
              <a:rPr lang="en-US" sz="2800" smtClean="0"/>
              <a:t>?- </a:t>
            </a:r>
          </a:p>
          <a:p>
            <a:pPr lvl="2" eaLnBrk="1" hangingPunct="1"/>
            <a:r>
              <a:rPr lang="en-US" sz="2000" smtClean="0"/>
              <a:t>likes(mary,X),likes(john,X).</a:t>
            </a:r>
          </a:p>
          <a:p>
            <a:pPr lvl="2" eaLnBrk="1" hangingPunct="1"/>
            <a:r>
              <a:rPr lang="en-US" sz="2000" smtClean="0"/>
              <a:t>Meaning </a:t>
            </a:r>
            <a:r>
              <a:rPr lang="en-US" sz="2000" i="1" smtClean="0"/>
              <a:t>is anything liked by Mary also liked by John?</a:t>
            </a:r>
            <a:endParaRPr lang="en-US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Backtracking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(an inherent property of prolog programming)</a:t>
            </a:r>
            <a:endParaRPr 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2847975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likes(mary,X),likes(john,X)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470525" y="3160713"/>
            <a:ext cx="1819275" cy="12001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likes(mary,food)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likes(john,mary)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584325" y="5294313"/>
            <a:ext cx="3273425" cy="650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1. First goal succeeds. </a:t>
            </a:r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X=food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2. Satisfy </a:t>
            </a:r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likes(john,food)</a:t>
            </a:r>
          </a:p>
        </p:txBody>
      </p:sp>
      <p:sp>
        <p:nvSpPr>
          <p:cNvPr id="27655" name="Freeform 7"/>
          <p:cNvSpPr>
            <a:spLocks/>
          </p:cNvSpPr>
          <p:nvPr/>
        </p:nvSpPr>
        <p:spPr bwMode="auto">
          <a:xfrm>
            <a:off x="1066800" y="2743200"/>
            <a:ext cx="4483100" cy="711200"/>
          </a:xfrm>
          <a:custGeom>
            <a:avLst/>
            <a:gdLst>
              <a:gd name="T0" fmla="*/ 2147483647 w 2824"/>
              <a:gd name="T1" fmla="*/ 0 h 448"/>
              <a:gd name="T2" fmla="*/ 2147483647 w 2824"/>
              <a:gd name="T3" fmla="*/ 2147483647 h 448"/>
              <a:gd name="T4" fmla="*/ 2147483647 w 2824"/>
              <a:gd name="T5" fmla="*/ 2147483647 h 448"/>
              <a:gd name="T6" fmla="*/ 0 60000 65536"/>
              <a:gd name="T7" fmla="*/ 0 60000 65536"/>
              <a:gd name="T8" fmla="*/ 0 60000 65536"/>
              <a:gd name="T9" fmla="*/ 0 w 2824"/>
              <a:gd name="T10" fmla="*/ 0 h 448"/>
              <a:gd name="T11" fmla="*/ 2824 w 2824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24" h="448">
                <a:moveTo>
                  <a:pt x="280" y="0"/>
                </a:moveTo>
                <a:cubicBezTo>
                  <a:pt x="140" y="160"/>
                  <a:pt x="0" y="320"/>
                  <a:pt x="424" y="384"/>
                </a:cubicBezTo>
                <a:cubicBezTo>
                  <a:pt x="848" y="448"/>
                  <a:pt x="1836" y="416"/>
                  <a:pt x="2824" y="384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Backtracking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(continued)</a:t>
            </a:r>
            <a:endParaRPr 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772400" cy="41148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ea typeface="Arial Unicode MS" pitchFamily="34" charset="-128"/>
                <a:cs typeface="Arial Unicode MS" pitchFamily="34" charset="-128"/>
              </a:rPr>
              <a:t>Returning to a marked place and trying to resatisfy is called </a:t>
            </a:r>
            <a:r>
              <a:rPr lang="en-US" sz="2000" b="1" i="1" smtClean="0">
                <a:ea typeface="Arial Unicode MS" pitchFamily="34" charset="-128"/>
                <a:cs typeface="Arial Unicode MS" pitchFamily="34" charset="-128"/>
              </a:rPr>
              <a:t>Backtracking</a:t>
            </a:r>
            <a:endParaRPr lang="en-US" sz="2000" b="1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2847975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likes(mary,X),likes(john,X)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470525" y="3160713"/>
            <a:ext cx="1819275" cy="12001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likes(mary,food)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likes(john,mary)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584325" y="5294313"/>
            <a:ext cx="3622675" cy="92551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1. Second goal fails</a:t>
            </a:r>
            <a:endParaRPr lang="en-US" i="1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2. Return to marked place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    and try to resatisfy the first goal</a:t>
            </a:r>
            <a:endParaRPr lang="en-US" i="1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9" name="Freeform 7"/>
          <p:cNvSpPr>
            <a:spLocks/>
          </p:cNvSpPr>
          <p:nvPr/>
        </p:nvSpPr>
        <p:spPr bwMode="auto">
          <a:xfrm>
            <a:off x="1066800" y="2743200"/>
            <a:ext cx="4483100" cy="711200"/>
          </a:xfrm>
          <a:custGeom>
            <a:avLst/>
            <a:gdLst>
              <a:gd name="T0" fmla="*/ 2147483647 w 2824"/>
              <a:gd name="T1" fmla="*/ 0 h 448"/>
              <a:gd name="T2" fmla="*/ 2147483647 w 2824"/>
              <a:gd name="T3" fmla="*/ 2147483647 h 448"/>
              <a:gd name="T4" fmla="*/ 2147483647 w 2824"/>
              <a:gd name="T5" fmla="*/ 2147483647 h 448"/>
              <a:gd name="T6" fmla="*/ 0 60000 65536"/>
              <a:gd name="T7" fmla="*/ 0 60000 65536"/>
              <a:gd name="T8" fmla="*/ 0 60000 65536"/>
              <a:gd name="T9" fmla="*/ 0 w 2824"/>
              <a:gd name="T10" fmla="*/ 0 h 448"/>
              <a:gd name="T11" fmla="*/ 2824 w 2824"/>
              <a:gd name="T12" fmla="*/ 448 h 4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24" h="448">
                <a:moveTo>
                  <a:pt x="280" y="0"/>
                </a:moveTo>
                <a:cubicBezTo>
                  <a:pt x="140" y="160"/>
                  <a:pt x="0" y="320"/>
                  <a:pt x="424" y="384"/>
                </a:cubicBezTo>
                <a:cubicBezTo>
                  <a:pt x="848" y="448"/>
                  <a:pt x="1836" y="416"/>
                  <a:pt x="2824" y="384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Freeform 8"/>
          <p:cNvSpPr>
            <a:spLocks/>
          </p:cNvSpPr>
          <p:nvPr/>
        </p:nvSpPr>
        <p:spPr bwMode="auto">
          <a:xfrm>
            <a:off x="2578100" y="2819400"/>
            <a:ext cx="3898900" cy="2209800"/>
          </a:xfrm>
          <a:custGeom>
            <a:avLst/>
            <a:gdLst>
              <a:gd name="T0" fmla="*/ 2147483647 w 2456"/>
              <a:gd name="T1" fmla="*/ 0 h 1392"/>
              <a:gd name="T2" fmla="*/ 2147483647 w 2456"/>
              <a:gd name="T3" fmla="*/ 2147483647 h 1392"/>
              <a:gd name="T4" fmla="*/ 2147483647 w 2456"/>
              <a:gd name="T5" fmla="*/ 2147483647 h 1392"/>
              <a:gd name="T6" fmla="*/ 2147483647 w 2456"/>
              <a:gd name="T7" fmla="*/ 2147483647 h 1392"/>
              <a:gd name="T8" fmla="*/ 0 60000 65536"/>
              <a:gd name="T9" fmla="*/ 0 60000 65536"/>
              <a:gd name="T10" fmla="*/ 0 60000 65536"/>
              <a:gd name="T11" fmla="*/ 0 60000 65536"/>
              <a:gd name="T12" fmla="*/ 0 w 2456"/>
              <a:gd name="T13" fmla="*/ 0 h 1392"/>
              <a:gd name="T14" fmla="*/ 2456 w 2456"/>
              <a:gd name="T15" fmla="*/ 1392 h 1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6" h="1392">
                <a:moveTo>
                  <a:pt x="56" y="0"/>
                </a:moveTo>
                <a:cubicBezTo>
                  <a:pt x="28" y="208"/>
                  <a:pt x="0" y="416"/>
                  <a:pt x="344" y="624"/>
                </a:cubicBezTo>
                <a:cubicBezTo>
                  <a:pt x="688" y="832"/>
                  <a:pt x="1784" y="1120"/>
                  <a:pt x="2120" y="1248"/>
                </a:cubicBezTo>
                <a:cubicBezTo>
                  <a:pt x="2456" y="1376"/>
                  <a:pt x="2408" y="1384"/>
                  <a:pt x="2360" y="1392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Backtracking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(continued)</a:t>
            </a:r>
            <a:endParaRPr 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b="1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28479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likes(mary,X),likes(john,X)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470525" y="3160713"/>
            <a:ext cx="1819275" cy="120015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likes(mary,food)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likes(john,mary)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584325" y="5294313"/>
            <a:ext cx="40671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1. First goal succeeds again, </a:t>
            </a:r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X=tea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2. Attempt to satisfy the </a:t>
            </a:r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</p:txBody>
      </p:sp>
      <p:sp>
        <p:nvSpPr>
          <p:cNvPr id="29703" name="Freeform 7"/>
          <p:cNvSpPr>
            <a:spLocks/>
          </p:cNvSpPr>
          <p:nvPr/>
        </p:nvSpPr>
        <p:spPr bwMode="auto">
          <a:xfrm>
            <a:off x="977900" y="2819400"/>
            <a:ext cx="4584700" cy="838200"/>
          </a:xfrm>
          <a:custGeom>
            <a:avLst/>
            <a:gdLst>
              <a:gd name="T0" fmla="*/ 2147483647 w 2888"/>
              <a:gd name="T1" fmla="*/ 0 h 528"/>
              <a:gd name="T2" fmla="*/ 2147483647 w 2888"/>
              <a:gd name="T3" fmla="*/ 2147483647 h 528"/>
              <a:gd name="T4" fmla="*/ 2147483647 w 2888"/>
              <a:gd name="T5" fmla="*/ 2147483647 h 528"/>
              <a:gd name="T6" fmla="*/ 0 60000 65536"/>
              <a:gd name="T7" fmla="*/ 0 60000 65536"/>
              <a:gd name="T8" fmla="*/ 0 60000 65536"/>
              <a:gd name="T9" fmla="*/ 0 w 2888"/>
              <a:gd name="T10" fmla="*/ 0 h 528"/>
              <a:gd name="T11" fmla="*/ 2888 w 2888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8" h="528">
                <a:moveTo>
                  <a:pt x="248" y="0"/>
                </a:moveTo>
                <a:cubicBezTo>
                  <a:pt x="124" y="148"/>
                  <a:pt x="0" y="296"/>
                  <a:pt x="440" y="384"/>
                </a:cubicBezTo>
                <a:cubicBezTo>
                  <a:pt x="880" y="472"/>
                  <a:pt x="1884" y="500"/>
                  <a:pt x="2888" y="528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Backtracking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(continued)</a:t>
            </a:r>
            <a:endParaRPr lang="en-US" smtClean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b="1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2847975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likes(mary,X),likes(john,X)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470525" y="3160713"/>
            <a:ext cx="1819275" cy="12001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likes(mary,food)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likes(mary,tea)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likes(john,tea)</a:t>
            </a: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likes(john,mary)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584325" y="5294313"/>
            <a:ext cx="4892675" cy="650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1. Second goal also suceeds</a:t>
            </a:r>
            <a:endParaRPr lang="en-US" i="1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2. Prolog notifies success and waits for a reply</a:t>
            </a:r>
            <a:endParaRPr lang="en-US" i="1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7" name="Freeform 7"/>
          <p:cNvSpPr>
            <a:spLocks/>
          </p:cNvSpPr>
          <p:nvPr/>
        </p:nvSpPr>
        <p:spPr bwMode="auto">
          <a:xfrm>
            <a:off x="977900" y="2819400"/>
            <a:ext cx="4584700" cy="838200"/>
          </a:xfrm>
          <a:custGeom>
            <a:avLst/>
            <a:gdLst>
              <a:gd name="T0" fmla="*/ 2147483647 w 2888"/>
              <a:gd name="T1" fmla="*/ 0 h 528"/>
              <a:gd name="T2" fmla="*/ 2147483647 w 2888"/>
              <a:gd name="T3" fmla="*/ 2147483647 h 528"/>
              <a:gd name="T4" fmla="*/ 2147483647 w 2888"/>
              <a:gd name="T5" fmla="*/ 2147483647 h 528"/>
              <a:gd name="T6" fmla="*/ 0 60000 65536"/>
              <a:gd name="T7" fmla="*/ 0 60000 65536"/>
              <a:gd name="T8" fmla="*/ 0 60000 65536"/>
              <a:gd name="T9" fmla="*/ 0 w 2888"/>
              <a:gd name="T10" fmla="*/ 0 h 528"/>
              <a:gd name="T11" fmla="*/ 2888 w 2888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8" h="528">
                <a:moveTo>
                  <a:pt x="248" y="0"/>
                </a:moveTo>
                <a:cubicBezTo>
                  <a:pt x="124" y="148"/>
                  <a:pt x="0" y="296"/>
                  <a:pt x="440" y="384"/>
                </a:cubicBezTo>
                <a:cubicBezTo>
                  <a:pt x="880" y="472"/>
                  <a:pt x="1884" y="500"/>
                  <a:pt x="2888" y="528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Freeform 8"/>
          <p:cNvSpPr>
            <a:spLocks/>
          </p:cNvSpPr>
          <p:nvPr/>
        </p:nvSpPr>
        <p:spPr bwMode="auto">
          <a:xfrm>
            <a:off x="2400300" y="2819400"/>
            <a:ext cx="3238500" cy="1143000"/>
          </a:xfrm>
          <a:custGeom>
            <a:avLst/>
            <a:gdLst>
              <a:gd name="T0" fmla="*/ 2147483647 w 2040"/>
              <a:gd name="T1" fmla="*/ 0 h 720"/>
              <a:gd name="T2" fmla="*/ 2147483647 w 2040"/>
              <a:gd name="T3" fmla="*/ 2147483647 h 720"/>
              <a:gd name="T4" fmla="*/ 2147483647 w 2040"/>
              <a:gd name="T5" fmla="*/ 2147483647 h 720"/>
              <a:gd name="T6" fmla="*/ 0 60000 65536"/>
              <a:gd name="T7" fmla="*/ 0 60000 65536"/>
              <a:gd name="T8" fmla="*/ 0 60000 65536"/>
              <a:gd name="T9" fmla="*/ 0 w 2040"/>
              <a:gd name="T10" fmla="*/ 0 h 720"/>
              <a:gd name="T11" fmla="*/ 2040 w 2040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0" h="720">
                <a:moveTo>
                  <a:pt x="168" y="0"/>
                </a:moveTo>
                <a:cubicBezTo>
                  <a:pt x="84" y="36"/>
                  <a:pt x="0" y="72"/>
                  <a:pt x="312" y="192"/>
                </a:cubicBezTo>
                <a:cubicBezTo>
                  <a:pt x="624" y="312"/>
                  <a:pt x="1332" y="516"/>
                  <a:pt x="2040" y="72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sz="2800" smtClean="0"/>
              <a:t>Statements about </a:t>
            </a:r>
            <a:r>
              <a:rPr lang="en-US" sz="2800" i="1" smtClean="0"/>
              <a:t>objects </a:t>
            </a:r>
            <a:r>
              <a:rPr lang="en-US" sz="2800" smtClean="0"/>
              <a:t>and their </a:t>
            </a:r>
            <a:r>
              <a:rPr lang="en-US" sz="2800" i="1" smtClean="0"/>
              <a:t>relationships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Expess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If-then 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I use an umbrella if there is a rain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use(i, umbrella) :- occur(rain).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Generalizations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All men are mortal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mortal(X) :- man(X).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Definitions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An animal is a bird if it has feathers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bird(X) :- animal(X), has_feather(X).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Syntax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&lt;head&gt; :- &lt;body&gt;</a:t>
            </a:r>
          </a:p>
          <a:p>
            <a:pPr eaLnBrk="1" hangingPunct="1"/>
            <a:r>
              <a:rPr lang="en-US" smtClean="0"/>
              <a:t>Read </a:t>
            </a:r>
            <a:r>
              <a:rPr lang="en-US" b="1" smtClean="0"/>
              <a:t>‘:-’ as ‘if’.</a:t>
            </a:r>
          </a:p>
          <a:p>
            <a:pPr eaLnBrk="1" hangingPunct="1"/>
            <a:r>
              <a:rPr lang="en-US" smtClean="0"/>
              <a:t>E.G.</a:t>
            </a:r>
          </a:p>
          <a:p>
            <a:pPr lvl="1" eaLnBrk="1" hangingPunct="1"/>
            <a:r>
              <a:rPr lang="en-US" i="1" smtClean="0"/>
              <a:t>likes(john,X) :- likes(X,cricket).</a:t>
            </a:r>
          </a:p>
          <a:p>
            <a:pPr lvl="1" eaLnBrk="1" hangingPunct="1"/>
            <a:r>
              <a:rPr lang="en-US" i="1" smtClean="0"/>
              <a:t>“John likes X if X likes cricket”.</a:t>
            </a:r>
          </a:p>
          <a:p>
            <a:pPr lvl="1" eaLnBrk="1" hangingPunct="1"/>
            <a:r>
              <a:rPr lang="en-US" i="1" smtClean="0"/>
              <a:t>i.e., “John likes anyone who likes cricket”.</a:t>
            </a:r>
          </a:p>
          <a:p>
            <a:pPr eaLnBrk="1" hangingPunct="1"/>
            <a:r>
              <a:rPr lang="en-US" smtClean="0"/>
              <a:t>Rules always end with ‘.’.</a:t>
            </a:r>
          </a:p>
          <a:p>
            <a:pPr lvl="1" eaLnBrk="1" hangingPunct="1">
              <a:buFont typeface="Wingdings" pitchFamily="2" charset="2"/>
              <a:buNone/>
            </a:pP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Example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sister_of (X,Y):- female (X),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		    parents (X, M, F),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		    parents (Y, M, F).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/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X is a sister of Y 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		X is a female and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		X and Y have same parents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in LOGic</a:t>
            </a:r>
          </a:p>
          <a:p>
            <a:pPr eaLnBrk="1" hangingPunct="1"/>
            <a:r>
              <a:rPr lang="en-US" smtClean="0"/>
              <a:t>Emphasis on </a:t>
            </a:r>
            <a:r>
              <a:rPr lang="en-US" i="1" smtClean="0"/>
              <a:t>what </a:t>
            </a:r>
            <a:r>
              <a:rPr lang="en-US" smtClean="0"/>
              <a:t>rather than </a:t>
            </a:r>
            <a:r>
              <a:rPr lang="en-US" i="1" smtClean="0"/>
              <a:t>how</a:t>
            </a:r>
          </a:p>
          <a:p>
            <a:pPr eaLnBrk="1" hangingPunct="1">
              <a:buFont typeface="Wingdings" pitchFamily="2" charset="2"/>
              <a:buNone/>
            </a:pPr>
            <a:endParaRPr lang="en-US" i="1" smtClean="0"/>
          </a:p>
          <a:p>
            <a:pPr eaLnBrk="1" hangingPunct="1"/>
            <a:endParaRPr lang="en-US" i="1" smtClean="0"/>
          </a:p>
          <a:p>
            <a:pPr eaLnBrk="1" hangingPunct="1"/>
            <a:endParaRPr lang="en-US" i="1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905000" y="5257800"/>
            <a:ext cx="5638800" cy="1066800"/>
          </a:xfrm>
          <a:prstGeom prst="parallelogram">
            <a:avLst>
              <a:gd name="adj" fmla="val 132143"/>
            </a:avLst>
          </a:prstGeom>
          <a:solidFill>
            <a:schemeClr val="folHlink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66"/>
                </a:solidFill>
                <a:latin typeface="Arial" charset="0"/>
              </a:rPr>
              <a:t>Basic Machine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2514600" y="4191000"/>
            <a:ext cx="5181600" cy="914400"/>
          </a:xfrm>
          <a:prstGeom prst="parallelogram">
            <a:avLst>
              <a:gd name="adj" fmla="val 141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66"/>
                </a:solidFill>
                <a:latin typeface="Arial" charset="0"/>
              </a:rPr>
              <a:t>Logic</a:t>
            </a: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FF0066"/>
                </a:solidFill>
                <a:latin typeface="Arial" charset="0"/>
              </a:rPr>
              <a:t>Machine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200400" y="3124200"/>
            <a:ext cx="4953000" cy="914400"/>
          </a:xfrm>
          <a:prstGeom prst="parallelogram">
            <a:avLst>
              <a:gd name="adj" fmla="val 13541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0066"/>
                </a:solidFill>
                <a:latin typeface="Arial" charset="0"/>
              </a:rPr>
              <a:t>Problem in Declarative Form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7696200" y="3657600"/>
            <a:ext cx="381000" cy="838200"/>
          </a:xfrm>
          <a:prstGeom prst="curvedLeftArrow">
            <a:avLst>
              <a:gd name="adj1" fmla="val 44000"/>
              <a:gd name="adj2" fmla="val 88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7467600" y="4800600"/>
            <a:ext cx="381000" cy="838200"/>
          </a:xfrm>
          <a:prstGeom prst="curvedLeftArrow">
            <a:avLst>
              <a:gd name="adj1" fmla="val 44000"/>
              <a:gd name="adj2" fmla="val 88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Question Answering in presence of </a:t>
            </a:r>
            <a:r>
              <a:rPr lang="en-US" sz="4000" i="1" smtClean="0"/>
              <a:t>rules</a:t>
            </a:r>
            <a:endParaRPr lang="en-US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Facts</a:t>
            </a:r>
          </a:p>
          <a:p>
            <a:pPr lvl="1" eaLnBrk="1" hangingPunct="1"/>
            <a:r>
              <a:rPr lang="en-US" smtClean="0"/>
              <a:t>male (ram).</a:t>
            </a:r>
          </a:p>
          <a:p>
            <a:pPr lvl="1" eaLnBrk="1" hangingPunct="1"/>
            <a:r>
              <a:rPr lang="en-US" smtClean="0"/>
              <a:t>male (shyam).</a:t>
            </a:r>
          </a:p>
          <a:p>
            <a:pPr lvl="1" eaLnBrk="1" hangingPunct="1"/>
            <a:r>
              <a:rPr lang="en-US" smtClean="0"/>
              <a:t>female (sita).</a:t>
            </a:r>
          </a:p>
          <a:p>
            <a:pPr lvl="1" eaLnBrk="1" hangingPunct="1"/>
            <a:r>
              <a:rPr lang="en-US" smtClean="0"/>
              <a:t>female (gita).</a:t>
            </a:r>
          </a:p>
          <a:p>
            <a:pPr lvl="1" eaLnBrk="1" hangingPunct="1"/>
            <a:r>
              <a:rPr lang="en-US" smtClean="0"/>
              <a:t>parents (shyam, gita, ram).</a:t>
            </a:r>
          </a:p>
          <a:p>
            <a:pPr lvl="1" eaLnBrk="1" hangingPunct="1"/>
            <a:r>
              <a:rPr lang="en-US" smtClean="0"/>
              <a:t>parents (sita, gita, ram).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Question Answering: Y/N type: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is sita the sister of shyam?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			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1295400" y="2133600"/>
            <a:ext cx="1524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3886200" y="2057400"/>
            <a:ext cx="0" cy="914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4800600" y="2057400"/>
            <a:ext cx="22098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88925" y="3236913"/>
            <a:ext cx="13874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female(sita)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803525" y="3084513"/>
            <a:ext cx="19208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parents(sita,M,F)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689725" y="3084513"/>
            <a:ext cx="22383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parents(shyam,M,F)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3886200" y="3429000"/>
            <a:ext cx="0" cy="990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2879725" y="4608513"/>
            <a:ext cx="23526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parents(sita,gita,ram)</a:t>
            </a: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7696200" y="3505200"/>
            <a:ext cx="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6457950" y="4343400"/>
            <a:ext cx="2686050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parents(shyam,gita,ram)</a:t>
            </a:r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5257800" y="5029200"/>
            <a:ext cx="1828800" cy="9144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success</a:t>
            </a:r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4572000" y="4953000"/>
            <a:ext cx="6858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7010400" y="4648200"/>
            <a:ext cx="533400" cy="609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7" name="Freeform 17"/>
          <p:cNvSpPr>
            <a:spLocks/>
          </p:cNvSpPr>
          <p:nvPr/>
        </p:nvSpPr>
        <p:spPr bwMode="auto">
          <a:xfrm>
            <a:off x="304800" y="3505200"/>
            <a:ext cx="5257800" cy="2540000"/>
          </a:xfrm>
          <a:custGeom>
            <a:avLst/>
            <a:gdLst>
              <a:gd name="T0" fmla="*/ 2147483647 w 3312"/>
              <a:gd name="T1" fmla="*/ 0 h 1600"/>
              <a:gd name="T2" fmla="*/ 2147483647 w 3312"/>
              <a:gd name="T3" fmla="*/ 2147483647 h 1600"/>
              <a:gd name="T4" fmla="*/ 2147483647 w 3312"/>
              <a:gd name="T5" fmla="*/ 2147483647 h 1600"/>
              <a:gd name="T6" fmla="*/ 2147483647 w 3312"/>
              <a:gd name="T7" fmla="*/ 2147483647 h 1600"/>
              <a:gd name="T8" fmla="*/ 0 60000 65536"/>
              <a:gd name="T9" fmla="*/ 0 60000 65536"/>
              <a:gd name="T10" fmla="*/ 0 60000 65536"/>
              <a:gd name="T11" fmla="*/ 0 60000 65536"/>
              <a:gd name="T12" fmla="*/ 0 w 3312"/>
              <a:gd name="T13" fmla="*/ 0 h 1600"/>
              <a:gd name="T14" fmla="*/ 3312 w 3312"/>
              <a:gd name="T15" fmla="*/ 1600 h 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12" h="1600">
                <a:moveTo>
                  <a:pt x="288" y="0"/>
                </a:moveTo>
                <a:cubicBezTo>
                  <a:pt x="144" y="4"/>
                  <a:pt x="0" y="8"/>
                  <a:pt x="336" y="240"/>
                </a:cubicBezTo>
                <a:cubicBezTo>
                  <a:pt x="672" y="472"/>
                  <a:pt x="1808" y="1184"/>
                  <a:pt x="2304" y="1392"/>
                </a:cubicBezTo>
                <a:cubicBezTo>
                  <a:pt x="2800" y="1600"/>
                  <a:pt x="3056" y="1544"/>
                  <a:pt x="3312" y="1488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8" name="Text Box 20"/>
          <p:cNvSpPr txBox="1">
            <a:spLocks noChangeArrowheads="1"/>
          </p:cNvSpPr>
          <p:nvPr/>
        </p:nvSpPr>
        <p:spPr bwMode="auto">
          <a:xfrm>
            <a:off x="2438400" y="1295400"/>
            <a:ext cx="38862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</a:rPr>
              <a:t>?- sister_of (sita, shyam)</a:t>
            </a:r>
          </a:p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  <a:noFill/>
          <a:ln>
            <a:solidFill>
              <a:schemeClr val="hlink"/>
            </a:solidFill>
          </a:ln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Question Answering: wh-type: </a:t>
            </a:r>
            <a:r>
              <a:rPr lang="en-US" sz="3200" i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whose sister is sita?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			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H="1">
            <a:off x="1295400" y="2133600"/>
            <a:ext cx="15240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3886200" y="2057400"/>
            <a:ext cx="0" cy="914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800600" y="2057400"/>
            <a:ext cx="22098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88925" y="3236913"/>
            <a:ext cx="13874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female(sita)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803525" y="3084513"/>
            <a:ext cx="19208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parents(sita,M,F)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6689725" y="3084513"/>
            <a:ext cx="17176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parents(Y,M,F)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886200" y="3429000"/>
            <a:ext cx="0" cy="990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879725" y="4608513"/>
            <a:ext cx="2352675" cy="376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parents(sita,gita,ram)</a:t>
            </a:r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7696200" y="3505200"/>
            <a:ext cx="0" cy="457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400800" y="4038600"/>
            <a:ext cx="2686050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parents(Y,gita,ram)</a:t>
            </a:r>
          </a:p>
        </p:txBody>
      </p:sp>
      <p:sp>
        <p:nvSpPr>
          <p:cNvPr id="36878" name="Oval 14"/>
          <p:cNvSpPr>
            <a:spLocks noChangeArrowheads="1"/>
          </p:cNvSpPr>
          <p:nvPr/>
        </p:nvSpPr>
        <p:spPr bwMode="auto">
          <a:xfrm>
            <a:off x="5105400" y="5486400"/>
            <a:ext cx="1828800" cy="9144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Success </a:t>
            </a:r>
          </a:p>
          <a:p>
            <a:pPr algn="ctr"/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Y=shyam</a:t>
            </a: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4572000" y="4953000"/>
            <a:ext cx="685800" cy="685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6705600" y="5257800"/>
            <a:ext cx="3048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81" name="Freeform 17"/>
          <p:cNvSpPr>
            <a:spLocks/>
          </p:cNvSpPr>
          <p:nvPr/>
        </p:nvSpPr>
        <p:spPr bwMode="auto">
          <a:xfrm>
            <a:off x="5181600" y="3429000"/>
            <a:ext cx="1752600" cy="1295400"/>
          </a:xfrm>
          <a:custGeom>
            <a:avLst/>
            <a:gdLst>
              <a:gd name="T0" fmla="*/ 0 w 1104"/>
              <a:gd name="T1" fmla="*/ 2147483647 h 816"/>
              <a:gd name="T2" fmla="*/ 2147483647 w 1104"/>
              <a:gd name="T3" fmla="*/ 2147483647 h 816"/>
              <a:gd name="T4" fmla="*/ 2147483647 w 1104"/>
              <a:gd name="T5" fmla="*/ 0 h 816"/>
              <a:gd name="T6" fmla="*/ 0 60000 65536"/>
              <a:gd name="T7" fmla="*/ 0 60000 65536"/>
              <a:gd name="T8" fmla="*/ 0 60000 65536"/>
              <a:gd name="T9" fmla="*/ 0 w 1104"/>
              <a:gd name="T10" fmla="*/ 0 h 816"/>
              <a:gd name="T11" fmla="*/ 1104 w 1104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816">
                <a:moveTo>
                  <a:pt x="0" y="816"/>
                </a:moveTo>
                <a:cubicBezTo>
                  <a:pt x="76" y="788"/>
                  <a:pt x="152" y="760"/>
                  <a:pt x="336" y="624"/>
                </a:cubicBezTo>
                <a:cubicBezTo>
                  <a:pt x="520" y="488"/>
                  <a:pt x="812" y="244"/>
                  <a:pt x="1104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457950" y="4876800"/>
            <a:ext cx="2686050" cy="37623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" charset="0"/>
                <a:ea typeface="Arial Unicode MS" pitchFamily="34" charset="-128"/>
                <a:cs typeface="Arial Unicode MS" pitchFamily="34" charset="-128"/>
              </a:rPr>
              <a:t>parents(shyam,gita,ram)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7391400" y="4419600"/>
            <a:ext cx="0" cy="457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2438400" y="1295400"/>
            <a:ext cx="3886200" cy="8318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400" i="1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?- </a:t>
            </a:r>
            <a:r>
              <a:rPr lang="en-US" sz="2400" i="1">
                <a:latin typeface="Times New Roman" pitchFamily="18" charset="0"/>
              </a:rPr>
              <a:t>?- sister_of (sita, X)</a:t>
            </a:r>
          </a:p>
          <a:p>
            <a:endParaRPr lang="en-US" sz="240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1.  From the above it is possible for somebody to be her own sister. How can this be prevented?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Prolog Program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pPr eaLnBrk="1" hangingPunct="1"/>
            <a:r>
              <a:rPr lang="en-US" sz="2800" smtClean="0"/>
              <a:t>Shows path with mode of conveyeance from city C</a:t>
            </a:r>
            <a:r>
              <a:rPr lang="en-US" sz="2800" baseline="-25000" smtClean="0"/>
              <a:t>1</a:t>
            </a:r>
            <a:r>
              <a:rPr lang="en-US" sz="2800" smtClean="0"/>
              <a:t> to city C</a:t>
            </a:r>
            <a:r>
              <a:rPr lang="en-US" sz="2800" baseline="-25000" smtClean="0"/>
              <a:t>2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143000"/>
            <a:ext cx="38100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1" smtClean="0"/>
              <a:t>:-use_module(library(lists)).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byCar(auckland,hamilton).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byCar(hamilton,raglan).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byCar(valmont,saarbruecken).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byCar(valmont,metz).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byTrain(metz,frankfurt).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byTrain(saarbruecken,frankfurt).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byTrain(metz,paris).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byTrain(saarbruecken,paris).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byPlane(frankfurt,bangkok).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byPlane(frankfurt,singapore).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byPlane(paris,losAngeles).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byPlane(bangkok,auckland).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byPlane(losAngeles,auckland).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1143000"/>
            <a:ext cx="3810000" cy="4684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1" smtClean="0"/>
              <a:t>go(C1,C2) :- travel(C1,C2,L), show_path(L).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travel(C1,C2,L) :- direct_path(C1,C2,L).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travel(C1,C2,L) :- direct_path(C1,C3,L1),travel(C3,C2,L2),append(L1,L2,L).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direct_path(C1,C2,[C1,C2,' by car']):- byCar(C1,C2).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direct_path(C1,C2,[C1,C2,' by train']):- byTrain(C1,C2).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direct_path(C1,C2,[C1,C2,' by plane']):- byPlane(C1,C2).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r>
              <a:rPr lang="en-US" sz="1600" b="1" smtClean="0"/>
              <a:t>show_path([C1,C2,M|T]) :- write(C1),write(' to '),write(C2),write(M),nl,show_path(T). </a:t>
            </a:r>
          </a:p>
          <a:p>
            <a:pPr eaLnBrk="1" hangingPunct="1">
              <a:lnSpc>
                <a:spcPct val="80000"/>
              </a:lnSpc>
            </a:pPr>
            <a:endParaRPr lang="en-US" sz="1600" b="1" smtClean="0"/>
          </a:p>
        </p:txBody>
      </p:sp>
      <p:sp>
        <p:nvSpPr>
          <p:cNvPr id="39941" name="Freeform 5"/>
          <p:cNvSpPr>
            <a:spLocks/>
          </p:cNvSpPr>
          <p:nvPr/>
        </p:nvSpPr>
        <p:spPr bwMode="auto">
          <a:xfrm>
            <a:off x="3429000" y="800100"/>
            <a:ext cx="2057400" cy="5422900"/>
          </a:xfrm>
          <a:custGeom>
            <a:avLst/>
            <a:gdLst>
              <a:gd name="T0" fmla="*/ 0 w 1296"/>
              <a:gd name="T1" fmla="*/ 2147483647 h 3416"/>
              <a:gd name="T2" fmla="*/ 2147483647 w 1296"/>
              <a:gd name="T3" fmla="*/ 2147483647 h 3416"/>
              <a:gd name="T4" fmla="*/ 2147483647 w 1296"/>
              <a:gd name="T5" fmla="*/ 2147483647 h 3416"/>
              <a:gd name="T6" fmla="*/ 2147483647 w 1296"/>
              <a:gd name="T7" fmla="*/ 2147483647 h 3416"/>
              <a:gd name="T8" fmla="*/ 2147483647 w 1296"/>
              <a:gd name="T9" fmla="*/ 2147483647 h 3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6"/>
              <a:gd name="T16" fmla="*/ 0 h 3416"/>
              <a:gd name="T17" fmla="*/ 1296 w 1296"/>
              <a:gd name="T18" fmla="*/ 3416 h 34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6" h="3416">
                <a:moveTo>
                  <a:pt x="0" y="3048"/>
                </a:moveTo>
                <a:cubicBezTo>
                  <a:pt x="208" y="3152"/>
                  <a:pt x="416" y="3256"/>
                  <a:pt x="576" y="3240"/>
                </a:cubicBezTo>
                <a:cubicBezTo>
                  <a:pt x="736" y="3224"/>
                  <a:pt x="904" y="3416"/>
                  <a:pt x="960" y="2952"/>
                </a:cubicBezTo>
                <a:cubicBezTo>
                  <a:pt x="1016" y="2488"/>
                  <a:pt x="856" y="912"/>
                  <a:pt x="912" y="456"/>
                </a:cubicBezTo>
                <a:cubicBezTo>
                  <a:pt x="968" y="0"/>
                  <a:pt x="1132" y="108"/>
                  <a:pt x="1296" y="2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sz="2800" smtClean="0"/>
              <a:t>Statements about </a:t>
            </a:r>
            <a:r>
              <a:rPr lang="en-US" sz="2800" i="1" smtClean="0"/>
              <a:t>objects </a:t>
            </a:r>
            <a:r>
              <a:rPr lang="en-US" sz="2800" smtClean="0"/>
              <a:t>and their </a:t>
            </a:r>
            <a:r>
              <a:rPr lang="en-US" sz="2800" i="1" smtClean="0"/>
              <a:t>relationships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Expess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If-then conditions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I use an umbrella if there is a rain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use(i, umbrella) :- occur(rain).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Generalizations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All men are mortal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mortal(X) :- man(X).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Definitions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An animal is a bird if it has feathers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i="1" smtClean="0"/>
              <a:t> bird(X) :- animal(X), has_feather(X).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Prolog Program Flow, BackTracking and Cut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Controlling the program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Prolog’s computation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Depth First Search</a:t>
            </a:r>
          </a:p>
          <a:p>
            <a:pPr lvl="1" eaLnBrk="1" hangingPunct="1"/>
            <a:r>
              <a:rPr lang="en-US" b="1" smtClean="0"/>
              <a:t>Pursues a goal till the end</a:t>
            </a:r>
          </a:p>
          <a:p>
            <a:pPr eaLnBrk="1" hangingPunct="1"/>
            <a:r>
              <a:rPr lang="en-US" b="1" smtClean="0"/>
              <a:t>Conditional AND; </a:t>
            </a:r>
            <a:r>
              <a:rPr lang="en-US" b="1" i="1" smtClean="0"/>
              <a:t>falsity</a:t>
            </a:r>
            <a:r>
              <a:rPr lang="en-US" b="1" smtClean="0"/>
              <a:t> of any goal prevents satisfaction of further clauses.</a:t>
            </a:r>
          </a:p>
          <a:p>
            <a:pPr eaLnBrk="1" hangingPunct="1"/>
            <a:r>
              <a:rPr lang="en-US" b="1" smtClean="0"/>
              <a:t>Conditional OR; </a:t>
            </a:r>
            <a:r>
              <a:rPr lang="en-US" b="1" i="1" smtClean="0"/>
              <a:t>satisfaction</a:t>
            </a:r>
            <a:r>
              <a:rPr lang="en-US" b="1" smtClean="0"/>
              <a:t> of any goal prevents further clauses being evaluated.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 (top level)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Given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i="1" smtClean="0"/>
              <a:t>g:- a, b, c.</a:t>
            </a:r>
            <a:r>
              <a:rPr lang="en-US" smtClean="0"/>
              <a:t>    (1)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i="1" smtClean="0"/>
              <a:t>g:- d, e, f; g.</a:t>
            </a:r>
            <a:r>
              <a:rPr lang="en-US" smtClean="0"/>
              <a:t>  (2)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If prolog cannot satisfy (1), control will automatically fall through to (2).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Prolog’s strong and weak points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Assists thinking in terms of </a:t>
            </a:r>
            <a:r>
              <a:rPr lang="en-US" i="1" smtClean="0"/>
              <a:t>objects </a:t>
            </a:r>
            <a:r>
              <a:rPr lang="en-US" smtClean="0"/>
              <a:t>and </a:t>
            </a:r>
            <a:r>
              <a:rPr lang="en-US" i="1" smtClean="0"/>
              <a:t>entities</a:t>
            </a:r>
          </a:p>
          <a:p>
            <a:pPr eaLnBrk="1" hangingPunct="1"/>
            <a:r>
              <a:rPr lang="en-US" smtClean="0"/>
              <a:t>Not good for </a:t>
            </a:r>
            <a:r>
              <a:rPr lang="en-US" i="1" smtClean="0"/>
              <a:t>number crunching</a:t>
            </a:r>
          </a:p>
          <a:p>
            <a:pPr eaLnBrk="1" hangingPunct="1"/>
            <a:r>
              <a:rPr lang="en-US" smtClean="0"/>
              <a:t>Useful applications of Prolog in</a:t>
            </a:r>
          </a:p>
          <a:p>
            <a:pPr lvl="1" eaLnBrk="1" hangingPunct="1"/>
            <a:r>
              <a:rPr lang="en-US" i="1" smtClean="0"/>
              <a:t>Expert Systems</a:t>
            </a:r>
            <a:r>
              <a:rPr lang="en-US" smtClean="0"/>
              <a:t> (Knowledge Representation and Inferencing)</a:t>
            </a:r>
          </a:p>
          <a:p>
            <a:pPr lvl="1" eaLnBrk="1" hangingPunct="1"/>
            <a:r>
              <a:rPr lang="en-US" i="1" smtClean="0"/>
              <a:t>Natural Language Processing</a:t>
            </a:r>
          </a:p>
          <a:p>
            <a:pPr lvl="1" eaLnBrk="1" hangingPunct="1"/>
            <a:r>
              <a:rPr lang="en-US" i="1" smtClean="0"/>
              <a:t>Relational Databases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 within a rule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Taking (1),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i="1" smtClean="0"/>
              <a:t>g:- a, b, c.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If </a:t>
            </a:r>
            <a:r>
              <a:rPr lang="en-US" i="1" smtClean="0"/>
              <a:t>a</a:t>
            </a:r>
            <a:r>
              <a:rPr lang="en-US" smtClean="0"/>
              <a:t> succeeds, prolog will try to satisfy </a:t>
            </a:r>
            <a:r>
              <a:rPr lang="en-US" i="1" smtClean="0"/>
              <a:t>b, </a:t>
            </a:r>
            <a:r>
              <a:rPr lang="en-US" smtClean="0"/>
              <a:t>succeding  which </a:t>
            </a:r>
            <a:r>
              <a:rPr lang="en-US" i="1" smtClean="0"/>
              <a:t>c </a:t>
            </a:r>
            <a:r>
              <a:rPr lang="en-US" smtClean="0"/>
              <a:t>will be tried.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For ANDed clauses, control flows forward till the ‘.’, iff the current clause is </a:t>
            </a:r>
            <a:r>
              <a:rPr lang="en-US" i="1" smtClean="0"/>
              <a:t>true.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For ORed clauses, control flows forward till the ‘.’, iff the current clause evaluates to </a:t>
            </a:r>
            <a:r>
              <a:rPr lang="en-US" i="1" smtClean="0"/>
              <a:t>false.</a:t>
            </a:r>
            <a:r>
              <a:rPr lang="en-US" smtClean="0"/>
              <a:t>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happens on failure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REDO the immediately preceding goal.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Fundamental Principle of prolog programming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Always place the more general rule AFTER a specific rule.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Cut tells the system that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smtClean="0"/>
              <a:t>IF YOU HAVE COME THIS FAR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i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smtClean="0"/>
              <a:t>DO NOT BACKTRACK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i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smtClean="0"/>
              <a:t>EVEN IF YOU FAIL SUBSEQUENTLY.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i="1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‘CUT’ WRITTEN AS ‘!’ ALWAYS SUCCEEDS.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Fail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predicate always fails.</a:t>
            </a:r>
          </a:p>
          <a:p>
            <a:pPr eaLnBrk="1" hangingPunct="1"/>
            <a:r>
              <a:rPr lang="en-US" i="1" smtClean="0"/>
              <a:t>Cut </a:t>
            </a:r>
            <a:r>
              <a:rPr lang="en-US" smtClean="0"/>
              <a:t>and </a:t>
            </a:r>
            <a:r>
              <a:rPr lang="en-US" i="1" smtClean="0"/>
              <a:t>Fail </a:t>
            </a:r>
            <a:r>
              <a:rPr lang="en-US" smtClean="0"/>
              <a:t>combination is used to produce negation.</a:t>
            </a:r>
          </a:p>
          <a:p>
            <a:pPr eaLnBrk="1" hangingPunct="1"/>
            <a:r>
              <a:rPr lang="en-US" smtClean="0"/>
              <a:t>Since the LHS of the neck cannot contain any operator, </a:t>
            </a:r>
            <a:r>
              <a:rPr lang="en-US" i="1" smtClean="0"/>
              <a:t>A </a:t>
            </a:r>
            <a:r>
              <a:rPr lang="en-US" i="1" smtClean="0">
                <a:sym typeface="Wingdings" pitchFamily="2" charset="2"/>
              </a:rPr>
              <a:t></a:t>
            </a:r>
            <a:r>
              <a:rPr lang="en-US" i="1" smtClean="0"/>
              <a:t> ~B </a:t>
            </a:r>
            <a:r>
              <a:rPr lang="en-US" smtClean="0"/>
              <a:t>is implemented as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		B :- A, !, Fail.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Predicate Calculus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Introduction through an example </a:t>
            </a:r>
            <a:r>
              <a:rPr lang="en-US" sz="2400" i="1"/>
              <a:t>(Zohar Manna, 1974):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Problem: A, B and C belong to the Himalayan club. Every member in the club is either a mountain climber or a skier or both. A likes whatever B dislikes and dislikes whatever B likes. A likes rain and snow. No mountain climber likes rain. Every skier likes snow. </a:t>
            </a:r>
            <a:r>
              <a:rPr lang="en-US" sz="2400" i="1"/>
              <a:t>Is there a member who is a mountain climber and not a skier?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/>
              <a:t>Given knowledge has: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Facts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/>
              <a:t>Rules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pPr eaLnBrk="1" hangingPunct="1"/>
            <a:r>
              <a:rPr lang="en-US" smtClean="0"/>
              <a:t>A wrong prolog program!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1182688" y="1066800"/>
            <a:ext cx="7772400" cy="50657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1. member(a).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2. member(b).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3. member(c).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4. mc(X);sk(X) :- member(X) /* X is a mountain climber or skier or both if X is a member; operators NOT allowed in the head of a horn clause; hence wrong*/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5. like(X, snow) :- sk(X). /*all skiers like snow*/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6. \+like(X, rain) :- mc(X). /*no mountain climber likes rain; \+ is the not operator; negation by failure; wrong clause*/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7. \+like(a, X) :- like(b,X). /* a dislikes whatever b likes*/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8. like(a, X) :- \+like(b,X). /* a dislikes whatever b likes*/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9. like(a,rain).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10. like(a,snow).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?- member(X),mc(X),\+sk(X).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Prolog’s way of making and breaking a list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Problem: to remove duplicates from a list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rem_dup([],[]).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rem_dup([H|T],L) :- member(H,T), !, rem_dup(T,L).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rem_dup([H|T],[H|L1]) :- rem_dup(T,L1).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Note: The cut ! in the second clause needed, since after succeeding at member(H,T), the 3</a:t>
            </a:r>
            <a:r>
              <a:rPr lang="en-US" sz="2400" baseline="30000" smtClean="0"/>
              <a:t>rd</a:t>
            </a:r>
            <a:r>
              <a:rPr lang="en-US" sz="2400" smtClean="0"/>
              <a:t> clause should not be tried even if rem_dup(T,L) fails, which prolog will otherwise do. 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Typical Prolog program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Compute_length ([],0).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Compute_length ([Head|Tail], Length):-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	Compute_length (Tail,Tail_length),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	Length is Tail_length+1.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u="sng" smtClean="0"/>
              <a:t>High level explanation: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en-US" sz="2800" i="1" smtClean="0"/>
              <a:t>The length of a list is 1 plus the length of the tail of the list, obtained by removing the first element of the list.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This is  a declarative description of the computation.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Fundamentals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(absolute basics for writing Prolog Programs)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smtClean="0"/>
              <a:t>John likes 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/>
              <a:t>like(john,mary)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Names of relationship and objects must begin with a lower-case letter.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Relationship is written </a:t>
            </a:r>
            <a:r>
              <a:rPr lang="en-US" sz="2800" i="1" smtClean="0"/>
              <a:t>first</a:t>
            </a:r>
            <a:r>
              <a:rPr lang="en-US" sz="2800" smtClean="0"/>
              <a:t> (typically the </a:t>
            </a:r>
            <a:r>
              <a:rPr lang="en-US" sz="2800" i="1" smtClean="0"/>
              <a:t>predicate </a:t>
            </a:r>
            <a:r>
              <a:rPr lang="en-US" sz="2800" smtClean="0"/>
              <a:t>of the sentence).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smtClean="0"/>
              <a:t>Objects </a:t>
            </a:r>
            <a:r>
              <a:rPr lang="en-US" sz="2800" smtClean="0"/>
              <a:t>are written separated by commas and are enclosed by a pair of round brackets.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full stop character ‘.’ must come at the end of a fact.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facts</a:t>
            </a:r>
          </a:p>
        </p:txBody>
      </p:sp>
      <p:graphicFrame>
        <p:nvGraphicFramePr>
          <p:cNvPr id="169987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4887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Predicate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Interpretation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valuable(gold)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Gold is valuable.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owns(john,gold)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John owns gold.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father(john,mary)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John is the father of 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gives (john,book,mary)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John gives the book to 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838200" y="2971800"/>
            <a:ext cx="74676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i="1" smtClean="0"/>
              <a:t>Questions </a:t>
            </a:r>
            <a:r>
              <a:rPr lang="en-US" sz="2800" smtClean="0"/>
              <a:t>based on facts</a:t>
            </a:r>
          </a:p>
          <a:p>
            <a:pPr eaLnBrk="1" hangingPunct="1"/>
            <a:r>
              <a:rPr lang="en-US" sz="2800" smtClean="0"/>
              <a:t>Answered by </a:t>
            </a:r>
            <a:r>
              <a:rPr lang="en-US" sz="2800" i="1" smtClean="0"/>
              <a:t>matching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FF0066"/>
                </a:solidFill>
              </a:rPr>
              <a:t>Two facts </a:t>
            </a:r>
            <a:r>
              <a:rPr lang="en-US" sz="2800" i="1" smtClean="0">
                <a:solidFill>
                  <a:srgbClr val="FF0066"/>
                </a:solidFill>
              </a:rPr>
              <a:t>match</a:t>
            </a:r>
            <a:r>
              <a:rPr lang="en-US" sz="2800" smtClean="0">
                <a:solidFill>
                  <a:srgbClr val="FF0066"/>
                </a:solidFill>
              </a:rPr>
              <a:t> if their predicates are same (spelt the same way) and the arguments each are same.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/>
              <a:t>If matched, prolog answers </a:t>
            </a:r>
            <a:r>
              <a:rPr lang="en-US" sz="2800" i="1" smtClean="0"/>
              <a:t>yes</a:t>
            </a:r>
            <a:r>
              <a:rPr lang="en-US" sz="2800" smtClean="0"/>
              <a:t>, else </a:t>
            </a:r>
            <a:r>
              <a:rPr lang="en-US" sz="2800" i="1" smtClean="0"/>
              <a:t>no</a:t>
            </a:r>
            <a:r>
              <a:rPr lang="en-US" sz="2800" smtClean="0"/>
              <a:t>.</a:t>
            </a:r>
          </a:p>
          <a:p>
            <a:pPr eaLnBrk="1" hangingPunct="1"/>
            <a:r>
              <a:rPr lang="en-US" sz="2800" i="1" smtClean="0"/>
              <a:t>No </a:t>
            </a:r>
            <a:r>
              <a:rPr lang="en-US" sz="2800" smtClean="0"/>
              <a:t>does not mean falsity.</a:t>
            </a:r>
            <a:endParaRPr lang="en-US" sz="2800" i="1" smtClean="0"/>
          </a:p>
          <a:p>
            <a:pPr lvl="4" eaLnBrk="1" hangingPunct="1"/>
            <a:endParaRPr lang="en-US" sz="180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Prolog does </a:t>
            </a:r>
            <a:r>
              <a:rPr lang="en-US" i="1" smtClean="0"/>
              <a:t>theorem proving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a question is asked, prolog tries to match </a:t>
            </a:r>
            <a:r>
              <a:rPr lang="en-US" i="1" smtClean="0"/>
              <a:t>transitively.</a:t>
            </a:r>
            <a:endParaRPr lang="en-US" smtClean="0"/>
          </a:p>
          <a:p>
            <a:pPr eaLnBrk="1" hangingPunct="1"/>
            <a:r>
              <a:rPr lang="en-US" smtClean="0"/>
              <a:t>When no match is found, answer is </a:t>
            </a:r>
            <a:r>
              <a:rPr lang="en-US" i="1" smtClean="0"/>
              <a:t>no.</a:t>
            </a:r>
            <a:endParaRPr lang="en-US" smtClean="0"/>
          </a:p>
          <a:p>
            <a:pPr eaLnBrk="1" hangingPunct="1"/>
            <a:r>
              <a:rPr lang="en-US" smtClean="0"/>
              <a:t>This means </a:t>
            </a:r>
            <a:r>
              <a:rPr lang="en-US" i="1" smtClean="0"/>
              <a:t>not provable </a:t>
            </a:r>
            <a:r>
              <a:rPr lang="en-US" smtClean="0"/>
              <a:t>from the given facts.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1387</Words>
  <Application>Microsoft PowerPoint</Application>
  <PresentationFormat>On-screen Show (4:3)</PresentationFormat>
  <Paragraphs>327</Paragraphs>
  <Slides>37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Tahoma</vt:lpstr>
      <vt:lpstr>Arial</vt:lpstr>
      <vt:lpstr>Wingdings</vt:lpstr>
      <vt:lpstr>Times New Roman</vt:lpstr>
      <vt:lpstr>Arial Unicode MS</vt:lpstr>
      <vt:lpstr>Blends</vt:lpstr>
      <vt:lpstr>CS344: Introduction to Artificial Intelligence</vt:lpstr>
      <vt:lpstr>Introduction</vt:lpstr>
      <vt:lpstr>Prolog’s strong and weak points</vt:lpstr>
      <vt:lpstr>A Typical Prolog program</vt:lpstr>
      <vt:lpstr>Fundamentals</vt:lpstr>
      <vt:lpstr>Facts</vt:lpstr>
      <vt:lpstr>More facts</vt:lpstr>
      <vt:lpstr>Questions</vt:lpstr>
      <vt:lpstr>Prolog does theorem proving</vt:lpstr>
      <vt:lpstr>Variables</vt:lpstr>
      <vt:lpstr>Example of usage of variable</vt:lpstr>
      <vt:lpstr>Conjunctions</vt:lpstr>
      <vt:lpstr>Backtracking (an inherent property of prolog programming)</vt:lpstr>
      <vt:lpstr>Backtracking (continued)</vt:lpstr>
      <vt:lpstr>Backtracking (continued)</vt:lpstr>
      <vt:lpstr>Backtracking (continued)</vt:lpstr>
      <vt:lpstr>Rules</vt:lpstr>
      <vt:lpstr>Syntax</vt:lpstr>
      <vt:lpstr>Another Example</vt:lpstr>
      <vt:lpstr>Question Answering in presence of rules</vt:lpstr>
      <vt:lpstr>Question Answering: Y/N type: is sita the sister of shyam?</vt:lpstr>
      <vt:lpstr>Question Answering: wh-type: whose sister is sita?</vt:lpstr>
      <vt:lpstr>Exercise</vt:lpstr>
      <vt:lpstr>An example Prolog Program</vt:lpstr>
      <vt:lpstr>Shows path with mode of conveyeance from city C1 to city C2</vt:lpstr>
      <vt:lpstr>Rules</vt:lpstr>
      <vt:lpstr>Prolog Program Flow, BackTracking and Cut</vt:lpstr>
      <vt:lpstr>Prolog’s computation</vt:lpstr>
      <vt:lpstr>Control flow (top level)</vt:lpstr>
      <vt:lpstr>Control Flow within a rule</vt:lpstr>
      <vt:lpstr>What happens on failure</vt:lpstr>
      <vt:lpstr>Fundamental Principle of prolog programming</vt:lpstr>
      <vt:lpstr>CUT</vt:lpstr>
      <vt:lpstr>Fail</vt:lpstr>
      <vt:lpstr>Predicate Calculus</vt:lpstr>
      <vt:lpstr>A wrong prolog program!</vt:lpstr>
      <vt:lpstr>Prolog’s way of making and breaking a list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63</cp:revision>
  <dcterms:created xsi:type="dcterms:W3CDTF">2007-07-27T07:29:18Z</dcterms:created>
  <dcterms:modified xsi:type="dcterms:W3CDTF">2010-01-27T11:55:17Z</dcterms:modified>
</cp:coreProperties>
</file>