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9"/>
  </p:notesMasterIdLst>
  <p:sldIdLst>
    <p:sldId id="256" r:id="rId2"/>
    <p:sldId id="330" r:id="rId3"/>
    <p:sldId id="332" r:id="rId4"/>
    <p:sldId id="335" r:id="rId5"/>
    <p:sldId id="338" r:id="rId6"/>
    <p:sldId id="339" r:id="rId7"/>
    <p:sldId id="340" r:id="rId8"/>
    <p:sldId id="341" r:id="rId9"/>
    <p:sldId id="342" r:id="rId10"/>
    <p:sldId id="343" r:id="rId11"/>
    <p:sldId id="344" r:id="rId12"/>
    <p:sldId id="345" r:id="rId13"/>
    <p:sldId id="346" r:id="rId14"/>
    <p:sldId id="352" r:id="rId15"/>
    <p:sldId id="353" r:id="rId16"/>
    <p:sldId id="356" r:id="rId17"/>
    <p:sldId id="359" r:id="rId18"/>
    <p:sldId id="360" r:id="rId19"/>
    <p:sldId id="361" r:id="rId20"/>
    <p:sldId id="362" r:id="rId21"/>
    <p:sldId id="363" r:id="rId22"/>
    <p:sldId id="364" r:id="rId23"/>
    <p:sldId id="366" r:id="rId24"/>
    <p:sldId id="367" r:id="rId25"/>
    <p:sldId id="370" r:id="rId26"/>
    <p:sldId id="369" r:id="rId27"/>
    <p:sldId id="368" r:id="rId28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fld id="{C658B671-1CE7-459A-86C6-98F86B418C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95473B-1493-461E-9C1C-167E6FDF03B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DB3DB4-A89D-43E0-BC92-BE572EA40654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60035B-32C2-4B9B-B727-F827D56C1F7A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7A6192-C7AE-4DAE-B99D-C39BD46ABE62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BDD5E3-F3C7-40C0-8189-5D90E8183E80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0C7FAD-879E-4024-951F-A686029F77DE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3D2E29-4349-4027-86EC-CCBE1BDA18AE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F73684-BE83-401D-BFA6-E0F4DB072330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E5C17E-4CB4-467F-B2D2-142E959859B9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BECEEB-C8F0-4502-AC6F-085481446556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C20FBA-893B-4FA2-909D-AC88542B6A67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A75FD4-CD55-41FD-8012-061F426D17A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138183-804D-4E32-9AC2-36510AAFF90C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90C575-E968-40F9-A288-61303649E98D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89091" name="Rectangle 7"/>
          <p:cNvSpPr txBox="1">
            <a:spLocks noGrp="1" noChangeArrowheads="1"/>
          </p:cNvSpPr>
          <p:nvPr/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/>
            <a:fld id="{589043A1-65AE-48CA-BBCC-3861E9026B93}" type="slidenum">
              <a:rPr lang="en-US" sz="1300">
                <a:latin typeface="Arial" charset="0"/>
              </a:rPr>
              <a:pPr algn="r"/>
              <a:t>21</a:t>
            </a:fld>
            <a:endParaRPr lang="en-US" sz="1300" dirty="0">
              <a:latin typeface="Arial" charset="0"/>
            </a:endParaRPr>
          </a:p>
        </p:txBody>
      </p:sp>
      <p:sp>
        <p:nvSpPr>
          <p:cNvPr id="890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C82050-18DD-4497-BAB1-2E03A9DC7E6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1D6906-669C-401F-8695-7259309F6DC8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83F6F5-986B-48DC-8AA3-4118059042CB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F53D37-2412-491E-BBE4-0984024524CC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E1C81A-8FD8-4918-B92A-8833625B4276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EC9F74-4AEB-44FF-AC62-9CF7A8544B76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03F8C7-BB82-4FFE-BBD2-0EEE33731337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581E0E4-5FC7-4C1C-8B9E-31E94602D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8CA00-43EA-488B-9E12-1A5AE7ADDC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F8D46-17B4-42A0-9BAC-38F726B1D5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D1CC0-4DE1-4BC9-B9C3-81F934E920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81A36-D560-4726-85CF-7829DE76B8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389A63-3016-4B2B-B8A6-8BE22B9EC0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3CEE4-3A6F-4328-AF8B-A678D8D49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F1D61-DFDB-4C22-BCAC-2FEB65C1D3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BF22D-046D-43BE-B87E-F512BC1A6D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EE279-2B7D-40C9-BBC2-010279ABF2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34722-A16D-45E9-957B-3FC074F1B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4538E-5FEA-4827-92A3-95AD8BE6FE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EFA64-39E2-4765-B545-59FB043320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A91EA-86D8-498D-BFF5-A119670F5D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E13BD5D4-C3CD-45B5-BE51-5561CEAA49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  <p:sldLayoutId id="2147483891" r:id="rId12"/>
    <p:sldLayoutId id="2147483892" r:id="rId13"/>
    <p:sldLayoutId id="2147483879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838200"/>
          </a:xfrm>
        </p:spPr>
        <p:txBody>
          <a:bodyPr/>
          <a:lstStyle/>
          <a:p>
            <a:pPr algn="ctr" eaLnBrk="1" hangingPunct="1"/>
            <a:r>
              <a:rPr lang="en-US" sz="4800" dirty="0" smtClean="0">
                <a:latin typeface="Times New Roman" pitchFamily="18" charset="0"/>
              </a:rPr>
              <a:t>CS344: Introduction to Artificial Intelligence</a:t>
            </a:r>
            <a:endParaRPr lang="en-US" sz="3600" dirty="0" smtClean="0">
              <a:latin typeface="Times New Roman" pitchFamily="18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514600"/>
            <a:ext cx="6400800" cy="29718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chemeClr val="tx2"/>
                </a:solidFill>
                <a:latin typeface="Times New Roman" pitchFamily="18" charset="0"/>
              </a:rPr>
              <a:t>Pushpak Bhattacharyya</a:t>
            </a:r>
            <a:br>
              <a:rPr lang="en-US" sz="3600" dirty="0" smtClean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</a:rPr>
              <a:t>CSE Dept., </a:t>
            </a:r>
            <a:br>
              <a:rPr lang="en-US" dirty="0" smtClean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</a:rPr>
              <a:t>IIT Bombay 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</a:rPr>
              <a:t>Lecture </a:t>
            </a:r>
            <a:r>
              <a:rPr lang="en-US" dirty="0" smtClean="0">
                <a:latin typeface="Times New Roman" pitchFamily="18" charset="0"/>
              </a:rPr>
              <a:t>12–Prolog examples: </a:t>
            </a:r>
            <a:r>
              <a:rPr lang="en-US" sz="2400" dirty="0" smtClean="0">
                <a:latin typeface="Times New Roman" pitchFamily="18" charset="0"/>
              </a:rPr>
              <a:t>Himalayan club, member, </a:t>
            </a:r>
            <a:r>
              <a:rPr lang="en-US" sz="2400" dirty="0" err="1" smtClean="0">
                <a:latin typeface="Times New Roman" pitchFamily="18" charset="0"/>
              </a:rPr>
              <a:t>rem_duplicate</a:t>
            </a:r>
            <a:r>
              <a:rPr lang="en-US" sz="2400" dirty="0" smtClean="0">
                <a:latin typeface="Times New Roman" pitchFamily="18" charset="0"/>
              </a:rPr>
              <a:t>, union, intersection</a:t>
            </a:r>
            <a:endParaRPr lang="en-US" sz="24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Backtracking </a:t>
            </a:r>
            <a:r>
              <a:rPr lang="en-US" sz="3200" i="1" smtClean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(continued)</a:t>
            </a:r>
            <a:endParaRPr lang="en-US" smtClean="0">
              <a:solidFill>
                <a:schemeClr val="tx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2000" b="1" smtClean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762000" y="2514600"/>
            <a:ext cx="2847975" cy="376238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Arial" charset="0"/>
                <a:ea typeface="Arial Unicode MS" pitchFamily="34" charset="-128"/>
                <a:cs typeface="Arial Unicode MS" pitchFamily="34" charset="-128"/>
              </a:rPr>
              <a:t>likes(mary,X),likes(john,X)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5470525" y="3160713"/>
            <a:ext cx="1819275" cy="1200150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likes(mary,food)</a:t>
            </a:r>
          </a:p>
          <a:p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likes(mary,tea)</a:t>
            </a:r>
          </a:p>
          <a:p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likes(john,tea)</a:t>
            </a:r>
          </a:p>
          <a:p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likes(john,mary)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1584325" y="5294313"/>
            <a:ext cx="4067175" cy="650875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1. First goal succeeds again, </a:t>
            </a:r>
            <a:r>
              <a:rPr lang="en-US" i="1">
                <a:latin typeface="Arial" charset="0"/>
                <a:ea typeface="Arial Unicode MS" pitchFamily="34" charset="-128"/>
                <a:cs typeface="Arial Unicode MS" pitchFamily="34" charset="-128"/>
              </a:rPr>
              <a:t>X=tea</a:t>
            </a:r>
          </a:p>
          <a:p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2. Attempt to satisfy the </a:t>
            </a:r>
            <a:r>
              <a:rPr lang="en-US" i="1">
                <a:latin typeface="Arial" charset="0"/>
                <a:ea typeface="Arial Unicode MS" pitchFamily="34" charset="-128"/>
                <a:cs typeface="Arial Unicode MS" pitchFamily="34" charset="-128"/>
              </a:rPr>
              <a:t>likes(john,tea)</a:t>
            </a:r>
          </a:p>
        </p:txBody>
      </p:sp>
      <p:sp>
        <p:nvSpPr>
          <p:cNvPr id="29703" name="Freeform 7"/>
          <p:cNvSpPr>
            <a:spLocks/>
          </p:cNvSpPr>
          <p:nvPr/>
        </p:nvSpPr>
        <p:spPr bwMode="auto">
          <a:xfrm>
            <a:off x="977900" y="2819400"/>
            <a:ext cx="4584700" cy="838200"/>
          </a:xfrm>
          <a:custGeom>
            <a:avLst/>
            <a:gdLst>
              <a:gd name="T0" fmla="*/ 2147483647 w 2888"/>
              <a:gd name="T1" fmla="*/ 0 h 528"/>
              <a:gd name="T2" fmla="*/ 2147483647 w 2888"/>
              <a:gd name="T3" fmla="*/ 2147483647 h 528"/>
              <a:gd name="T4" fmla="*/ 2147483647 w 2888"/>
              <a:gd name="T5" fmla="*/ 2147483647 h 528"/>
              <a:gd name="T6" fmla="*/ 0 60000 65536"/>
              <a:gd name="T7" fmla="*/ 0 60000 65536"/>
              <a:gd name="T8" fmla="*/ 0 60000 65536"/>
              <a:gd name="T9" fmla="*/ 0 w 2888"/>
              <a:gd name="T10" fmla="*/ 0 h 528"/>
              <a:gd name="T11" fmla="*/ 2888 w 2888"/>
              <a:gd name="T12" fmla="*/ 528 h 5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8" h="528">
                <a:moveTo>
                  <a:pt x="248" y="0"/>
                </a:moveTo>
                <a:cubicBezTo>
                  <a:pt x="124" y="148"/>
                  <a:pt x="0" y="296"/>
                  <a:pt x="440" y="384"/>
                </a:cubicBezTo>
                <a:cubicBezTo>
                  <a:pt x="880" y="472"/>
                  <a:pt x="1884" y="500"/>
                  <a:pt x="2888" y="528"/>
                </a:cubicBezTo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>
            <a:solidFill>
              <a:schemeClr val="hlink"/>
            </a:solidFill>
          </a:ln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Backtracking </a:t>
            </a:r>
            <a:r>
              <a:rPr lang="en-US" sz="3200" i="1" smtClean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(continued)</a:t>
            </a:r>
            <a:endParaRPr lang="en-US" smtClean="0">
              <a:solidFill>
                <a:schemeClr val="tx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2000" b="1" smtClean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762000" y="2514600"/>
            <a:ext cx="2847975" cy="376238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Arial" charset="0"/>
                <a:ea typeface="Arial Unicode MS" pitchFamily="34" charset="-128"/>
                <a:cs typeface="Arial Unicode MS" pitchFamily="34" charset="-128"/>
              </a:rPr>
              <a:t>likes(mary,X),likes(john,X)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5470525" y="3160713"/>
            <a:ext cx="1819275" cy="120015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likes(mary,food)</a:t>
            </a:r>
          </a:p>
          <a:p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likes(mary,tea)</a:t>
            </a:r>
          </a:p>
          <a:p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likes(john,tea)</a:t>
            </a:r>
          </a:p>
          <a:p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likes(john,mary)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584325" y="5294313"/>
            <a:ext cx="4892675" cy="65087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1. Second goal also suceeds</a:t>
            </a:r>
            <a:endParaRPr lang="en-US" i="1">
              <a:latin typeface="Arial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2. Prolog notifies success and waits for a reply</a:t>
            </a:r>
            <a:endParaRPr lang="en-US" i="1"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727" name="Freeform 7"/>
          <p:cNvSpPr>
            <a:spLocks/>
          </p:cNvSpPr>
          <p:nvPr/>
        </p:nvSpPr>
        <p:spPr bwMode="auto">
          <a:xfrm>
            <a:off x="977900" y="2819400"/>
            <a:ext cx="4584700" cy="838200"/>
          </a:xfrm>
          <a:custGeom>
            <a:avLst/>
            <a:gdLst>
              <a:gd name="T0" fmla="*/ 2147483647 w 2888"/>
              <a:gd name="T1" fmla="*/ 0 h 528"/>
              <a:gd name="T2" fmla="*/ 2147483647 w 2888"/>
              <a:gd name="T3" fmla="*/ 2147483647 h 528"/>
              <a:gd name="T4" fmla="*/ 2147483647 w 2888"/>
              <a:gd name="T5" fmla="*/ 2147483647 h 528"/>
              <a:gd name="T6" fmla="*/ 0 60000 65536"/>
              <a:gd name="T7" fmla="*/ 0 60000 65536"/>
              <a:gd name="T8" fmla="*/ 0 60000 65536"/>
              <a:gd name="T9" fmla="*/ 0 w 2888"/>
              <a:gd name="T10" fmla="*/ 0 h 528"/>
              <a:gd name="T11" fmla="*/ 2888 w 2888"/>
              <a:gd name="T12" fmla="*/ 528 h 5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8" h="528">
                <a:moveTo>
                  <a:pt x="248" y="0"/>
                </a:moveTo>
                <a:cubicBezTo>
                  <a:pt x="124" y="148"/>
                  <a:pt x="0" y="296"/>
                  <a:pt x="440" y="384"/>
                </a:cubicBezTo>
                <a:cubicBezTo>
                  <a:pt x="880" y="472"/>
                  <a:pt x="1884" y="500"/>
                  <a:pt x="2888" y="528"/>
                </a:cubicBezTo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28" name="Freeform 8"/>
          <p:cNvSpPr>
            <a:spLocks/>
          </p:cNvSpPr>
          <p:nvPr/>
        </p:nvSpPr>
        <p:spPr bwMode="auto">
          <a:xfrm>
            <a:off x="2400300" y="2819400"/>
            <a:ext cx="3238500" cy="1143000"/>
          </a:xfrm>
          <a:custGeom>
            <a:avLst/>
            <a:gdLst>
              <a:gd name="T0" fmla="*/ 2147483647 w 2040"/>
              <a:gd name="T1" fmla="*/ 0 h 720"/>
              <a:gd name="T2" fmla="*/ 2147483647 w 2040"/>
              <a:gd name="T3" fmla="*/ 2147483647 h 720"/>
              <a:gd name="T4" fmla="*/ 2147483647 w 2040"/>
              <a:gd name="T5" fmla="*/ 2147483647 h 720"/>
              <a:gd name="T6" fmla="*/ 0 60000 65536"/>
              <a:gd name="T7" fmla="*/ 0 60000 65536"/>
              <a:gd name="T8" fmla="*/ 0 60000 65536"/>
              <a:gd name="T9" fmla="*/ 0 w 2040"/>
              <a:gd name="T10" fmla="*/ 0 h 720"/>
              <a:gd name="T11" fmla="*/ 2040 w 2040"/>
              <a:gd name="T12" fmla="*/ 720 h 7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40" h="720">
                <a:moveTo>
                  <a:pt x="168" y="0"/>
                </a:moveTo>
                <a:cubicBezTo>
                  <a:pt x="84" y="36"/>
                  <a:pt x="0" y="72"/>
                  <a:pt x="312" y="192"/>
                </a:cubicBezTo>
                <a:cubicBezTo>
                  <a:pt x="624" y="312"/>
                  <a:pt x="1332" y="516"/>
                  <a:pt x="2040" y="720"/>
                </a:cubicBezTo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Rules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rgbClr val="FFFF00"/>
              </a:buClr>
            </a:pPr>
            <a:r>
              <a:rPr lang="en-US" sz="2800" smtClean="0"/>
              <a:t>Statements about </a:t>
            </a:r>
            <a:r>
              <a:rPr lang="en-US" sz="2800" i="1" smtClean="0"/>
              <a:t>objects </a:t>
            </a:r>
            <a:r>
              <a:rPr lang="en-US" sz="2800" smtClean="0"/>
              <a:t>and their </a:t>
            </a:r>
            <a:r>
              <a:rPr lang="en-US" sz="2800" i="1" smtClean="0"/>
              <a:t>relationships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Expess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i="1" smtClean="0"/>
              <a:t>If-then conditions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i="1" smtClean="0"/>
              <a:t>I use an umbrella if there is a rain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i="1" smtClean="0"/>
              <a:t> use(i, umbrella) :- occur(rain).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i="1" smtClean="0"/>
              <a:t>Generalizations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i="1" smtClean="0"/>
              <a:t>All men are mortal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i="1" smtClean="0"/>
              <a:t> mortal(X) :- man(X).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i="1" smtClean="0"/>
              <a:t>Definitions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i="1" smtClean="0"/>
              <a:t>An animal is a bird if it has feathers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i="1" smtClean="0"/>
              <a:t> bird(X) :- animal(X), has_feather(X).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Syntax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&lt;head&gt; :- &lt;body&gt;</a:t>
            </a:r>
          </a:p>
          <a:p>
            <a:pPr eaLnBrk="1" hangingPunct="1"/>
            <a:r>
              <a:rPr lang="en-US" smtClean="0"/>
              <a:t>Read </a:t>
            </a:r>
            <a:r>
              <a:rPr lang="en-US" b="1" smtClean="0"/>
              <a:t>‘:-’ as ‘if’.</a:t>
            </a:r>
          </a:p>
          <a:p>
            <a:pPr eaLnBrk="1" hangingPunct="1"/>
            <a:r>
              <a:rPr lang="en-US" smtClean="0"/>
              <a:t>E.G.</a:t>
            </a:r>
          </a:p>
          <a:p>
            <a:pPr lvl="1" eaLnBrk="1" hangingPunct="1"/>
            <a:r>
              <a:rPr lang="en-US" i="1" smtClean="0"/>
              <a:t>likes(john,X) :- likes(X,cricket).</a:t>
            </a:r>
          </a:p>
          <a:p>
            <a:pPr lvl="1" eaLnBrk="1" hangingPunct="1"/>
            <a:r>
              <a:rPr lang="en-US" i="1" smtClean="0"/>
              <a:t>“John likes X if X likes cricket”.</a:t>
            </a:r>
          </a:p>
          <a:p>
            <a:pPr lvl="1" eaLnBrk="1" hangingPunct="1"/>
            <a:r>
              <a:rPr lang="en-US" i="1" smtClean="0"/>
              <a:t>i.e., “John likes anyone who likes cricket”.</a:t>
            </a:r>
          </a:p>
          <a:p>
            <a:pPr eaLnBrk="1" hangingPunct="1"/>
            <a:r>
              <a:rPr lang="en-US" smtClean="0"/>
              <a:t>Rules always end with ‘.’.</a:t>
            </a:r>
          </a:p>
          <a:p>
            <a:pPr lvl="1" eaLnBrk="1" hangingPunct="1">
              <a:buFont typeface="Wingdings" pitchFamily="2" charset="2"/>
              <a:buNone/>
            </a:pPr>
            <a:endParaRPr lang="en-US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 example Prolog Program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776287"/>
          </a:xfrm>
        </p:spPr>
        <p:txBody>
          <a:bodyPr/>
          <a:lstStyle/>
          <a:p>
            <a:pPr eaLnBrk="1" hangingPunct="1"/>
            <a:r>
              <a:rPr lang="en-US" sz="2800" smtClean="0"/>
              <a:t>Shows path with mode of conveyeance from city C</a:t>
            </a:r>
            <a:r>
              <a:rPr lang="en-US" sz="2800" baseline="-25000" smtClean="0"/>
              <a:t>1</a:t>
            </a:r>
            <a:r>
              <a:rPr lang="en-US" sz="2800" smtClean="0"/>
              <a:t> to city C</a:t>
            </a:r>
            <a:r>
              <a:rPr lang="en-US" sz="2800" baseline="-25000" smtClean="0"/>
              <a:t>2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1143000"/>
            <a:ext cx="3810000" cy="5181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600" b="1" smtClean="0"/>
              <a:t>:-use_module(library(lists)).</a:t>
            </a:r>
          </a:p>
          <a:p>
            <a:pPr eaLnBrk="1" hangingPunct="1">
              <a:lnSpc>
                <a:spcPct val="80000"/>
              </a:lnSpc>
            </a:pPr>
            <a:endParaRPr lang="en-US" sz="1600" b="1" smtClean="0"/>
          </a:p>
          <a:p>
            <a:pPr eaLnBrk="1" hangingPunct="1">
              <a:lnSpc>
                <a:spcPct val="80000"/>
              </a:lnSpc>
            </a:pPr>
            <a:r>
              <a:rPr lang="en-US" sz="1600" b="1" smtClean="0"/>
              <a:t>byCar(auckland,hamilton).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1" smtClean="0"/>
              <a:t>byCar(hamilton,raglan).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1" smtClean="0"/>
              <a:t>byCar(valmont,saarbruecken).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1" smtClean="0"/>
              <a:t>byCar(valmont,metz).</a:t>
            </a:r>
          </a:p>
          <a:p>
            <a:pPr eaLnBrk="1" hangingPunct="1">
              <a:lnSpc>
                <a:spcPct val="80000"/>
              </a:lnSpc>
            </a:pPr>
            <a:endParaRPr lang="en-US" sz="1600" b="1" smtClean="0"/>
          </a:p>
          <a:p>
            <a:pPr eaLnBrk="1" hangingPunct="1">
              <a:lnSpc>
                <a:spcPct val="80000"/>
              </a:lnSpc>
            </a:pPr>
            <a:r>
              <a:rPr lang="en-US" sz="1600" b="1" smtClean="0"/>
              <a:t>byTrain(metz,frankfurt).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1" smtClean="0"/>
              <a:t>byTrain(saarbruecken,frankfurt).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1" smtClean="0"/>
              <a:t>byTrain(metz,paris).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1" smtClean="0"/>
              <a:t>byTrain(saarbruecken,paris).</a:t>
            </a:r>
          </a:p>
          <a:p>
            <a:pPr eaLnBrk="1" hangingPunct="1">
              <a:lnSpc>
                <a:spcPct val="80000"/>
              </a:lnSpc>
            </a:pPr>
            <a:endParaRPr lang="en-US" sz="1600" b="1" smtClean="0"/>
          </a:p>
          <a:p>
            <a:pPr eaLnBrk="1" hangingPunct="1">
              <a:lnSpc>
                <a:spcPct val="80000"/>
              </a:lnSpc>
            </a:pPr>
            <a:r>
              <a:rPr lang="en-US" sz="1600" b="1" smtClean="0"/>
              <a:t>byPlane(frankfurt,bangkok).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1" smtClean="0"/>
              <a:t>byPlane(frankfurt,singapore).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1" smtClean="0"/>
              <a:t>byPlane(paris,losAngeles).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1" smtClean="0"/>
              <a:t>byPlane(bangkok,auckland).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1" smtClean="0"/>
              <a:t>byPlane(losAngeles,auckland).</a:t>
            </a:r>
          </a:p>
          <a:p>
            <a:pPr eaLnBrk="1" hangingPunct="1">
              <a:lnSpc>
                <a:spcPct val="80000"/>
              </a:lnSpc>
            </a:pPr>
            <a:endParaRPr lang="en-US" sz="1600" b="1" smtClean="0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81600" y="1143000"/>
            <a:ext cx="3810000" cy="46847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600" b="1" smtClean="0"/>
              <a:t>go(C1,C2) :- travel(C1,C2,L), show_path(L).</a:t>
            </a:r>
          </a:p>
          <a:p>
            <a:pPr eaLnBrk="1" hangingPunct="1">
              <a:lnSpc>
                <a:spcPct val="80000"/>
              </a:lnSpc>
            </a:pPr>
            <a:endParaRPr lang="en-US" sz="1600" b="1" smtClean="0"/>
          </a:p>
          <a:p>
            <a:pPr eaLnBrk="1" hangingPunct="1">
              <a:lnSpc>
                <a:spcPct val="80000"/>
              </a:lnSpc>
            </a:pPr>
            <a:r>
              <a:rPr lang="en-US" sz="1600" b="1" smtClean="0"/>
              <a:t>travel(C1,C2,L) :- direct_path(C1,C2,L).</a:t>
            </a:r>
          </a:p>
          <a:p>
            <a:pPr eaLnBrk="1" hangingPunct="1">
              <a:lnSpc>
                <a:spcPct val="80000"/>
              </a:lnSpc>
            </a:pPr>
            <a:endParaRPr lang="en-US" sz="1600" b="1" smtClean="0"/>
          </a:p>
          <a:p>
            <a:pPr eaLnBrk="1" hangingPunct="1">
              <a:lnSpc>
                <a:spcPct val="80000"/>
              </a:lnSpc>
            </a:pPr>
            <a:r>
              <a:rPr lang="en-US" sz="1600" b="1" smtClean="0"/>
              <a:t>travel(C1,C2,L) :- direct_path(C1,C3,L1),travel(C3,C2,L2),append(L1,L2,L).</a:t>
            </a:r>
          </a:p>
          <a:p>
            <a:pPr eaLnBrk="1" hangingPunct="1">
              <a:lnSpc>
                <a:spcPct val="80000"/>
              </a:lnSpc>
            </a:pPr>
            <a:endParaRPr lang="en-US" sz="1600" b="1" smtClean="0"/>
          </a:p>
          <a:p>
            <a:pPr eaLnBrk="1" hangingPunct="1">
              <a:lnSpc>
                <a:spcPct val="80000"/>
              </a:lnSpc>
            </a:pPr>
            <a:r>
              <a:rPr lang="en-US" sz="1600" b="1" smtClean="0"/>
              <a:t>direct_path(C1,C2,[C1,C2,' by car']):- byCar(C1,C2).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1" smtClean="0"/>
              <a:t>direct_path(C1,C2,[C1,C2,' by train']):- byTrain(C1,C2).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1" smtClean="0"/>
              <a:t>direct_path(C1,C2,[C1,C2,' by plane']):- byPlane(C1,C2).</a:t>
            </a:r>
          </a:p>
          <a:p>
            <a:pPr eaLnBrk="1" hangingPunct="1">
              <a:lnSpc>
                <a:spcPct val="80000"/>
              </a:lnSpc>
            </a:pPr>
            <a:endParaRPr lang="en-US" sz="1600" b="1" smtClean="0"/>
          </a:p>
          <a:p>
            <a:pPr eaLnBrk="1" hangingPunct="1">
              <a:lnSpc>
                <a:spcPct val="80000"/>
              </a:lnSpc>
            </a:pPr>
            <a:r>
              <a:rPr lang="en-US" sz="1600" b="1" smtClean="0"/>
              <a:t>show_path([C1,C2,M|T]) :- write(C1),write(' to '),write(C2),write(M),nl,show_path(T). </a:t>
            </a:r>
          </a:p>
          <a:p>
            <a:pPr eaLnBrk="1" hangingPunct="1">
              <a:lnSpc>
                <a:spcPct val="80000"/>
              </a:lnSpc>
            </a:pPr>
            <a:endParaRPr lang="en-US" sz="1600" b="1" smtClean="0"/>
          </a:p>
        </p:txBody>
      </p:sp>
      <p:sp>
        <p:nvSpPr>
          <p:cNvPr id="39941" name="Freeform 5"/>
          <p:cNvSpPr>
            <a:spLocks/>
          </p:cNvSpPr>
          <p:nvPr/>
        </p:nvSpPr>
        <p:spPr bwMode="auto">
          <a:xfrm>
            <a:off x="3429000" y="800100"/>
            <a:ext cx="2057400" cy="5422900"/>
          </a:xfrm>
          <a:custGeom>
            <a:avLst/>
            <a:gdLst>
              <a:gd name="T0" fmla="*/ 0 w 1296"/>
              <a:gd name="T1" fmla="*/ 2147483647 h 3416"/>
              <a:gd name="T2" fmla="*/ 2147483647 w 1296"/>
              <a:gd name="T3" fmla="*/ 2147483647 h 3416"/>
              <a:gd name="T4" fmla="*/ 2147483647 w 1296"/>
              <a:gd name="T5" fmla="*/ 2147483647 h 3416"/>
              <a:gd name="T6" fmla="*/ 2147483647 w 1296"/>
              <a:gd name="T7" fmla="*/ 2147483647 h 3416"/>
              <a:gd name="T8" fmla="*/ 2147483647 w 1296"/>
              <a:gd name="T9" fmla="*/ 2147483647 h 34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96"/>
              <a:gd name="T16" fmla="*/ 0 h 3416"/>
              <a:gd name="T17" fmla="*/ 1296 w 1296"/>
              <a:gd name="T18" fmla="*/ 3416 h 341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96" h="3416">
                <a:moveTo>
                  <a:pt x="0" y="3048"/>
                </a:moveTo>
                <a:cubicBezTo>
                  <a:pt x="208" y="3152"/>
                  <a:pt x="416" y="3256"/>
                  <a:pt x="576" y="3240"/>
                </a:cubicBezTo>
                <a:cubicBezTo>
                  <a:pt x="736" y="3224"/>
                  <a:pt x="904" y="3416"/>
                  <a:pt x="960" y="2952"/>
                </a:cubicBezTo>
                <a:cubicBezTo>
                  <a:pt x="1016" y="2488"/>
                  <a:pt x="856" y="912"/>
                  <a:pt x="912" y="456"/>
                </a:cubicBezTo>
                <a:cubicBezTo>
                  <a:pt x="968" y="0"/>
                  <a:pt x="1132" y="108"/>
                  <a:pt x="1296" y="21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Prolog’s computation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Depth First Search</a:t>
            </a:r>
          </a:p>
          <a:p>
            <a:pPr lvl="1" eaLnBrk="1" hangingPunct="1"/>
            <a:r>
              <a:rPr lang="en-US" b="1" smtClean="0"/>
              <a:t>Pursues a goal till the end</a:t>
            </a:r>
          </a:p>
          <a:p>
            <a:pPr eaLnBrk="1" hangingPunct="1"/>
            <a:r>
              <a:rPr lang="en-US" b="1" smtClean="0"/>
              <a:t>Conditional AND; </a:t>
            </a:r>
            <a:r>
              <a:rPr lang="en-US" b="1" i="1" smtClean="0"/>
              <a:t>falsity</a:t>
            </a:r>
            <a:r>
              <a:rPr lang="en-US" b="1" smtClean="0"/>
              <a:t> of any goal prevents satisfaction of further clauses.</a:t>
            </a:r>
          </a:p>
          <a:p>
            <a:pPr eaLnBrk="1" hangingPunct="1"/>
            <a:r>
              <a:rPr lang="en-US" b="1" smtClean="0"/>
              <a:t>Conditional OR; </a:t>
            </a:r>
            <a:r>
              <a:rPr lang="en-US" b="1" i="1" smtClean="0"/>
              <a:t>satisfaction</a:t>
            </a:r>
            <a:r>
              <a:rPr lang="en-US" b="1" smtClean="0"/>
              <a:t> of any goal prevents further clauses being evaluated.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happens on failure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b="1" smtClean="0"/>
          </a:p>
          <a:p>
            <a:pPr eaLnBrk="1" hangingPunct="1"/>
            <a:endParaRPr lang="en-US" b="1" smtClean="0"/>
          </a:p>
          <a:p>
            <a:pPr eaLnBrk="1" hangingPunct="1"/>
            <a:endParaRPr lang="en-US" b="1" smtClean="0"/>
          </a:p>
          <a:p>
            <a:pPr eaLnBrk="1" hangingPunct="1"/>
            <a:r>
              <a:rPr lang="en-US" b="1" smtClean="0"/>
              <a:t>REDO the immediately preceding goal.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Fundamental Principle of prolog programming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b="1" smtClean="0"/>
          </a:p>
          <a:p>
            <a:pPr eaLnBrk="1" hangingPunct="1"/>
            <a:endParaRPr lang="en-US" b="1" smtClean="0"/>
          </a:p>
          <a:p>
            <a:pPr eaLnBrk="1" hangingPunct="1"/>
            <a:endParaRPr lang="en-US" b="1" smtClean="0"/>
          </a:p>
          <a:p>
            <a:pPr eaLnBrk="1" hangingPunct="1"/>
            <a:r>
              <a:rPr lang="en-US" b="1" smtClean="0"/>
              <a:t>Always place the more general rule AFTER a specific rule.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CUT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/>
              <a:t>Cut tells the system that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b="1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i="1" smtClean="0"/>
              <a:t>IF YOU HAVE COME THIS FAR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b="1" i="1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i="1" smtClean="0"/>
              <a:t>DO NOT BACKTRACK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b="1" i="1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i="1" smtClean="0"/>
              <a:t>EVEN IF YOU FAIL SUBSEQUENTLY.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b="1" i="1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/>
              <a:t>‘CUT’ WRITTEN AS ‘!’ ALWAYS SUCCEEDS.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PROgramming in LOGic</a:t>
            </a:r>
          </a:p>
          <a:p>
            <a:pPr eaLnBrk="1" hangingPunct="1"/>
            <a:r>
              <a:rPr lang="en-US" smtClean="0"/>
              <a:t>Emphasis on </a:t>
            </a:r>
            <a:r>
              <a:rPr lang="en-US" i="1" smtClean="0"/>
              <a:t>what </a:t>
            </a:r>
            <a:r>
              <a:rPr lang="en-US" smtClean="0"/>
              <a:t>rather than </a:t>
            </a:r>
            <a:r>
              <a:rPr lang="en-US" i="1" smtClean="0"/>
              <a:t>how</a:t>
            </a:r>
          </a:p>
          <a:p>
            <a:pPr eaLnBrk="1" hangingPunct="1">
              <a:buFont typeface="Wingdings" pitchFamily="2" charset="2"/>
              <a:buNone/>
            </a:pPr>
            <a:endParaRPr lang="en-US" i="1" smtClean="0"/>
          </a:p>
          <a:p>
            <a:pPr eaLnBrk="1" hangingPunct="1"/>
            <a:endParaRPr lang="en-US" i="1" smtClean="0"/>
          </a:p>
          <a:p>
            <a:pPr eaLnBrk="1" hangingPunct="1"/>
            <a:endParaRPr lang="en-US" i="1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1905000" y="5257800"/>
            <a:ext cx="5638800" cy="1066800"/>
          </a:xfrm>
          <a:prstGeom prst="parallelogram">
            <a:avLst>
              <a:gd name="adj" fmla="val 132143"/>
            </a:avLst>
          </a:prstGeom>
          <a:solidFill>
            <a:schemeClr val="folHlink"/>
          </a:solidFill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0066"/>
                </a:solidFill>
                <a:latin typeface="Arial" charset="0"/>
              </a:rPr>
              <a:t>Basic Machine</a:t>
            </a:r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2514600" y="4191000"/>
            <a:ext cx="5181600" cy="914400"/>
          </a:xfrm>
          <a:prstGeom prst="parallelogram">
            <a:avLst>
              <a:gd name="adj" fmla="val 141667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0066"/>
                </a:solidFill>
                <a:latin typeface="Arial" charset="0"/>
              </a:rPr>
              <a:t>Logic</a:t>
            </a:r>
            <a:r>
              <a:rPr lang="en-US">
                <a:latin typeface="Arial" charset="0"/>
              </a:rPr>
              <a:t> </a:t>
            </a:r>
            <a:r>
              <a:rPr lang="en-US">
                <a:solidFill>
                  <a:srgbClr val="FF0066"/>
                </a:solidFill>
                <a:latin typeface="Arial" charset="0"/>
              </a:rPr>
              <a:t>Machine</a:t>
            </a:r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3200400" y="3124200"/>
            <a:ext cx="4953000" cy="914400"/>
          </a:xfrm>
          <a:prstGeom prst="parallelogram">
            <a:avLst>
              <a:gd name="adj" fmla="val 135417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0066"/>
                </a:solidFill>
                <a:latin typeface="Arial" charset="0"/>
              </a:rPr>
              <a:t>Problem in Declarative Form</a:t>
            </a:r>
          </a:p>
        </p:txBody>
      </p:sp>
      <p:sp>
        <p:nvSpPr>
          <p:cNvPr id="16391" name="AutoShape 7"/>
          <p:cNvSpPr>
            <a:spLocks noChangeArrowheads="1"/>
          </p:cNvSpPr>
          <p:nvPr/>
        </p:nvSpPr>
        <p:spPr bwMode="auto">
          <a:xfrm>
            <a:off x="7696200" y="3657600"/>
            <a:ext cx="381000" cy="838200"/>
          </a:xfrm>
          <a:prstGeom prst="curvedLeftArrow">
            <a:avLst>
              <a:gd name="adj1" fmla="val 44000"/>
              <a:gd name="adj2" fmla="val 88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AutoShape 8"/>
          <p:cNvSpPr>
            <a:spLocks noChangeArrowheads="1"/>
          </p:cNvSpPr>
          <p:nvPr/>
        </p:nvSpPr>
        <p:spPr bwMode="auto">
          <a:xfrm>
            <a:off x="7467600" y="4800600"/>
            <a:ext cx="381000" cy="838200"/>
          </a:xfrm>
          <a:prstGeom prst="curvedLeftArrow">
            <a:avLst>
              <a:gd name="adj1" fmla="val 44000"/>
              <a:gd name="adj2" fmla="val 88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852487"/>
          </a:xfrm>
        </p:spPr>
        <p:txBody>
          <a:bodyPr/>
          <a:lstStyle/>
          <a:p>
            <a:pPr eaLnBrk="1" hangingPunct="1"/>
            <a:r>
              <a:rPr lang="en-US" dirty="0" smtClean="0"/>
              <a:t>Fail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524000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This predicate always fails.</a:t>
            </a:r>
          </a:p>
          <a:p>
            <a:pPr eaLnBrk="1" hangingPunct="1"/>
            <a:r>
              <a:rPr lang="en-US" i="1" dirty="0" smtClean="0"/>
              <a:t>Cut </a:t>
            </a:r>
            <a:r>
              <a:rPr lang="en-US" dirty="0" smtClean="0"/>
              <a:t>and </a:t>
            </a:r>
            <a:r>
              <a:rPr lang="en-US" i="1" dirty="0" smtClean="0"/>
              <a:t>Fail </a:t>
            </a:r>
            <a:r>
              <a:rPr lang="en-US" dirty="0" smtClean="0"/>
              <a:t>combination is used to produce negation.</a:t>
            </a:r>
          </a:p>
          <a:p>
            <a:pPr eaLnBrk="1" hangingPunct="1"/>
            <a:r>
              <a:rPr lang="en-US" dirty="0" smtClean="0"/>
              <a:t>Since the LHS of the neck cannot contain any operator, </a:t>
            </a:r>
            <a:r>
              <a:rPr lang="en-US" i="1" dirty="0" smtClean="0"/>
              <a:t>A </a:t>
            </a:r>
            <a:r>
              <a:rPr lang="en-US" i="1" dirty="0" smtClean="0">
                <a:sym typeface="Wingdings" pitchFamily="2" charset="2"/>
              </a:rPr>
              <a:t></a:t>
            </a:r>
            <a:r>
              <a:rPr lang="en-US" i="1" dirty="0" smtClean="0"/>
              <a:t> ~B </a:t>
            </a:r>
            <a:r>
              <a:rPr lang="en-US" dirty="0" smtClean="0"/>
              <a:t>is implemented </a:t>
            </a:r>
            <a:r>
              <a:rPr lang="en-US" dirty="0" smtClean="0"/>
              <a:t>as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i="1" dirty="0" smtClean="0"/>
              <a:t>			B :- A, !, Fail</a:t>
            </a:r>
            <a:r>
              <a:rPr lang="en-US" i="1" dirty="0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i="1" dirty="0" smtClean="0"/>
              <a:t>	</a:t>
            </a:r>
            <a:r>
              <a:rPr lang="en-US" i="1" dirty="0" smtClean="0"/>
              <a:t>		B.</a:t>
            </a:r>
            <a:endParaRPr lang="en-US" i="1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Predicate Calculus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/>
              <a:t>Introduction through an example </a:t>
            </a:r>
            <a:r>
              <a:rPr lang="en-US" sz="2400" i="1"/>
              <a:t>(Zohar Manna, 1974):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/>
              <a:t>Problem: A, B and C belong to the Himalayan club. Every member in the club is either a mountain climber or a skier or both. A likes whatever B dislikes and dislikes whatever B likes. A likes rain and snow. No mountain climber likes rain. Every skier likes snow. </a:t>
            </a:r>
            <a:r>
              <a:rPr lang="en-US" sz="2400" i="1"/>
              <a:t>Is there a member who is a mountain climber and not a skier?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/>
              <a:t>Given knowledge has: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/>
              <a:t>Facts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600"/>
              <a:t>Rules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3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776287"/>
          </a:xfrm>
        </p:spPr>
        <p:txBody>
          <a:bodyPr/>
          <a:lstStyle/>
          <a:p>
            <a:pPr eaLnBrk="1" hangingPunct="1"/>
            <a:r>
              <a:rPr lang="en-US" sz="3600" dirty="0" smtClean="0"/>
              <a:t>A </a:t>
            </a:r>
            <a:r>
              <a:rPr lang="en-US" sz="3600" dirty="0" smtClean="0"/>
              <a:t>syntactically wrong </a:t>
            </a:r>
            <a:r>
              <a:rPr lang="en-US" sz="3600" dirty="0" smtClean="0"/>
              <a:t>prolog program!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>
          <a:xfrm>
            <a:off x="1182688" y="1066800"/>
            <a:ext cx="7772400" cy="50657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1. member(a).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2. member(b).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3. member(c).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4. mc(X);</a:t>
            </a:r>
            <a:r>
              <a:rPr lang="en-US" sz="2000" dirty="0" err="1" smtClean="0"/>
              <a:t>sk</a:t>
            </a:r>
            <a:r>
              <a:rPr lang="en-US" sz="2000" dirty="0" smtClean="0"/>
              <a:t>(X) :- member(X) /* X is a mountain climber or skier or both if X is a member; operators NOT allowed in the head of a horn clause; hence wrong*/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5. like(X, snow) :- </a:t>
            </a:r>
            <a:r>
              <a:rPr lang="en-US" sz="2000" dirty="0" err="1" smtClean="0"/>
              <a:t>sk</a:t>
            </a:r>
            <a:r>
              <a:rPr lang="en-US" sz="2000" dirty="0" smtClean="0"/>
              <a:t>(X). /*all skiers like snow*/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6. \+like(X, rain) :- mc(X). /*no mountain climber likes rain; \+ is the not operator; negation by failure; wrong clause*/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7. \+like(a, X) :- like(</a:t>
            </a:r>
            <a:r>
              <a:rPr lang="en-US" sz="2000" dirty="0" err="1" smtClean="0"/>
              <a:t>b,X</a:t>
            </a:r>
            <a:r>
              <a:rPr lang="en-US" sz="2000" dirty="0" smtClean="0"/>
              <a:t>). /* a dislikes whatever b likes*/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8. like(a, X) :- \+like(</a:t>
            </a:r>
            <a:r>
              <a:rPr lang="en-US" sz="2000" dirty="0" err="1" smtClean="0"/>
              <a:t>b,X</a:t>
            </a:r>
            <a:r>
              <a:rPr lang="en-US" sz="2000" dirty="0" smtClean="0"/>
              <a:t>). /* a dislikes whatever b likes*/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9. like(</a:t>
            </a:r>
            <a:r>
              <a:rPr lang="en-US" sz="2000" dirty="0" err="1" smtClean="0"/>
              <a:t>a,rain</a:t>
            </a:r>
            <a:r>
              <a:rPr lang="en-US" sz="2000" dirty="0" smtClean="0"/>
              <a:t>).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10. like(</a:t>
            </a:r>
            <a:r>
              <a:rPr lang="en-US" sz="2000" dirty="0" err="1" smtClean="0"/>
              <a:t>a,snow</a:t>
            </a:r>
            <a:r>
              <a:rPr lang="en-US" sz="2000" dirty="0" smtClean="0"/>
              <a:t>).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?- member(X),mc(X),\+</a:t>
            </a:r>
            <a:r>
              <a:rPr lang="en-US" sz="2000" dirty="0" err="1" smtClean="0"/>
              <a:t>sk</a:t>
            </a:r>
            <a:r>
              <a:rPr lang="en-US" sz="2000" dirty="0" smtClean="0"/>
              <a:t>(X).</a:t>
            </a:r>
          </a:p>
          <a:p>
            <a:pPr eaLnBrk="1" hangingPunct="1">
              <a:buFont typeface="Wingdings" pitchFamily="2" charset="2"/>
              <a:buNone/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776287"/>
          </a:xfrm>
        </p:spPr>
        <p:txBody>
          <a:bodyPr/>
          <a:lstStyle/>
          <a:p>
            <a:r>
              <a:rPr lang="en-US" dirty="0" smtClean="0"/>
              <a:t>Correct (?) Prolog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192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member(a).</a:t>
            </a:r>
          </a:p>
          <a:p>
            <a:pPr>
              <a:buNone/>
            </a:pPr>
            <a:r>
              <a:rPr lang="en-US" sz="1600" dirty="0" smtClean="0"/>
              <a:t>member(b).</a:t>
            </a:r>
          </a:p>
          <a:p>
            <a:pPr>
              <a:buNone/>
            </a:pPr>
            <a:r>
              <a:rPr lang="en-US" sz="1600" dirty="0" smtClean="0"/>
              <a:t>member(c).</a:t>
            </a:r>
          </a:p>
          <a:p>
            <a:pPr>
              <a:buNone/>
            </a:pPr>
            <a:r>
              <a:rPr lang="en-US" sz="1600" dirty="0" smtClean="0"/>
              <a:t>member(X):-\+mc(X),fail.</a:t>
            </a:r>
          </a:p>
          <a:p>
            <a:pPr>
              <a:buNone/>
            </a:pPr>
            <a:r>
              <a:rPr lang="en-US" sz="1600" dirty="0" smtClean="0"/>
              <a:t>member(X).</a:t>
            </a:r>
          </a:p>
          <a:p>
            <a:pPr>
              <a:buNone/>
            </a:pPr>
            <a:r>
              <a:rPr lang="en-US" sz="1600" dirty="0" smtClean="0"/>
              <a:t>member(X):-\+</a:t>
            </a:r>
            <a:r>
              <a:rPr lang="en-US" sz="1600" dirty="0" err="1" smtClean="0"/>
              <a:t>sk</a:t>
            </a:r>
            <a:r>
              <a:rPr lang="en-US" sz="1600" dirty="0" smtClean="0"/>
              <a:t>(X),!,fail.</a:t>
            </a:r>
          </a:p>
          <a:p>
            <a:pPr>
              <a:buNone/>
            </a:pPr>
            <a:r>
              <a:rPr lang="en-US" sz="1600" dirty="0" smtClean="0"/>
              <a:t>m</a:t>
            </a:r>
            <a:r>
              <a:rPr lang="en-US" sz="1600" dirty="0" smtClean="0"/>
              <a:t>ember(X).</a:t>
            </a: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like(</a:t>
            </a:r>
            <a:r>
              <a:rPr lang="en-US" sz="1600" dirty="0" err="1" smtClean="0"/>
              <a:t>a,rain</a:t>
            </a:r>
            <a:r>
              <a:rPr lang="en-US" sz="1600" dirty="0" smtClean="0"/>
              <a:t>).</a:t>
            </a:r>
          </a:p>
          <a:p>
            <a:pPr>
              <a:buNone/>
            </a:pPr>
            <a:r>
              <a:rPr lang="en-US" sz="1600" dirty="0" smtClean="0"/>
              <a:t>like(</a:t>
            </a:r>
            <a:r>
              <a:rPr lang="en-US" sz="1600" dirty="0" err="1" smtClean="0"/>
              <a:t>a,snow</a:t>
            </a:r>
            <a:r>
              <a:rPr lang="en-US" sz="1600" dirty="0" smtClean="0"/>
              <a:t>).</a:t>
            </a:r>
          </a:p>
          <a:p>
            <a:pPr>
              <a:buNone/>
            </a:pPr>
            <a:r>
              <a:rPr lang="en-US" sz="1600" dirty="0" smtClean="0"/>
              <a:t>like(</a:t>
            </a:r>
            <a:r>
              <a:rPr lang="en-US" sz="1600" dirty="0" err="1" smtClean="0"/>
              <a:t>a,X</a:t>
            </a:r>
            <a:r>
              <a:rPr lang="en-US" sz="1600" dirty="0" smtClean="0"/>
              <a:t>) :- \+ like(</a:t>
            </a:r>
            <a:r>
              <a:rPr lang="en-US" sz="1600" dirty="0" err="1" smtClean="0"/>
              <a:t>b,X</a:t>
            </a:r>
            <a:r>
              <a:rPr lang="en-US" sz="1600" dirty="0" smtClean="0"/>
              <a:t>).</a:t>
            </a:r>
          </a:p>
          <a:p>
            <a:pPr>
              <a:buNone/>
            </a:pPr>
            <a:r>
              <a:rPr lang="en-US" sz="1600" dirty="0" smtClean="0"/>
              <a:t>like(</a:t>
            </a:r>
            <a:r>
              <a:rPr lang="en-US" sz="1600" dirty="0" err="1" smtClean="0"/>
              <a:t>b,X</a:t>
            </a:r>
            <a:r>
              <a:rPr lang="en-US" sz="1600" dirty="0" smtClean="0"/>
              <a:t>) :- like(</a:t>
            </a:r>
            <a:r>
              <a:rPr lang="en-US" sz="1600" dirty="0" err="1" smtClean="0"/>
              <a:t>a,X</a:t>
            </a:r>
            <a:r>
              <a:rPr lang="en-US" sz="1600" dirty="0" smtClean="0"/>
              <a:t>),!,fail.</a:t>
            </a:r>
          </a:p>
          <a:p>
            <a:pPr>
              <a:buNone/>
            </a:pPr>
            <a:r>
              <a:rPr lang="en-US" sz="1600" dirty="0" smtClean="0"/>
              <a:t>like(</a:t>
            </a:r>
            <a:r>
              <a:rPr lang="en-US" sz="1600" dirty="0" err="1" smtClean="0"/>
              <a:t>b,X</a:t>
            </a:r>
            <a:r>
              <a:rPr lang="en-US" sz="1600" dirty="0" smtClean="0"/>
              <a:t>).</a:t>
            </a:r>
          </a:p>
          <a:p>
            <a:pPr>
              <a:buNone/>
            </a:pPr>
            <a:r>
              <a:rPr lang="en-US" sz="1600" dirty="0" smtClean="0"/>
              <a:t>mc(X):-like(</a:t>
            </a:r>
            <a:r>
              <a:rPr lang="en-US" sz="1600" dirty="0" err="1" smtClean="0"/>
              <a:t>X,rain</a:t>
            </a:r>
            <a:r>
              <a:rPr lang="en-US" sz="1600" dirty="0" smtClean="0"/>
              <a:t>),!,fail.</a:t>
            </a:r>
          </a:p>
          <a:p>
            <a:pPr>
              <a:buNone/>
            </a:pPr>
            <a:r>
              <a:rPr lang="en-US" sz="1600" dirty="0" smtClean="0"/>
              <a:t>mc(X).</a:t>
            </a:r>
          </a:p>
          <a:p>
            <a:pPr>
              <a:buNone/>
            </a:pPr>
            <a:r>
              <a:rPr lang="en-US" sz="1600" dirty="0" err="1" smtClean="0"/>
              <a:t>sk</a:t>
            </a:r>
            <a:r>
              <a:rPr lang="en-US" sz="1600" dirty="0" smtClean="0"/>
              <a:t>(X):- \+like(</a:t>
            </a:r>
            <a:r>
              <a:rPr lang="en-US" sz="1600" dirty="0" err="1" smtClean="0"/>
              <a:t>X,snow</a:t>
            </a:r>
            <a:r>
              <a:rPr lang="en-US" sz="1600" dirty="0" smtClean="0"/>
              <a:t>),!,fail.</a:t>
            </a:r>
          </a:p>
          <a:p>
            <a:pPr>
              <a:buNone/>
            </a:pPr>
            <a:r>
              <a:rPr lang="en-US" sz="1600" dirty="0" err="1" smtClean="0"/>
              <a:t>sk</a:t>
            </a:r>
            <a:r>
              <a:rPr lang="en-US" sz="1600" dirty="0" smtClean="0"/>
              <a:t>(X).</a:t>
            </a:r>
          </a:p>
          <a:p>
            <a:pPr>
              <a:buNone/>
            </a:pPr>
            <a:r>
              <a:rPr lang="en-US" sz="1600" dirty="0" smtClean="0"/>
              <a:t>g(X):-member(X),mc(X),\+</a:t>
            </a:r>
            <a:r>
              <a:rPr lang="en-US" sz="1600" dirty="0" err="1" smtClean="0"/>
              <a:t>sk</a:t>
            </a:r>
            <a:r>
              <a:rPr lang="en-US" sz="1600" dirty="0" smtClean="0"/>
              <a:t>(X),!.</a:t>
            </a:r>
          </a:p>
          <a:p>
            <a:endParaRPr lang="en-US" sz="1600" dirty="0" smtClean="0"/>
          </a:p>
          <a:p>
            <a:endParaRPr lang="en-US" sz="1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 (membership in a list)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member(X,[X|_]).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member</a:t>
            </a:r>
            <a:r>
              <a:rPr lang="pl-PL" dirty="0" smtClean="0"/>
              <a:t>(</a:t>
            </a:r>
            <a:r>
              <a:rPr lang="en-US" dirty="0" smtClean="0"/>
              <a:t>X</a:t>
            </a:r>
            <a:r>
              <a:rPr lang="pl-PL" dirty="0" smtClean="0"/>
              <a:t>,</a:t>
            </a:r>
            <a:r>
              <a:rPr lang="en-US" dirty="0" smtClean="0"/>
              <a:t>[_|L</a:t>
            </a:r>
            <a:r>
              <a:rPr lang="pl-PL" dirty="0" smtClean="0"/>
              <a:t>):- </a:t>
            </a:r>
            <a:r>
              <a:rPr lang="en-US" dirty="0" smtClean="0"/>
              <a:t>member(X,L)</a:t>
            </a:r>
            <a:r>
              <a:rPr lang="pl-PL" dirty="0" smtClean="0"/>
              <a:t>.</a:t>
            </a:r>
            <a:endParaRPr lang="pl-PL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Prolog’s way of making and breaking a list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Problem: to remove duplicates from a list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rem_dup([],[]).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rem_dup([H|T],L) :- member(H,T), !, rem_dup(T,L).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rem_dup([H|T],[H|L1]) :- rem_dup(T,L1).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Note: The cut ! in the second clause needed, since after succeeding at member(H,T), the 3</a:t>
            </a:r>
            <a:r>
              <a:rPr lang="en-US" sz="2400" baseline="30000" smtClean="0"/>
              <a:t>rd</a:t>
            </a:r>
            <a:r>
              <a:rPr lang="en-US" sz="2400" smtClean="0"/>
              <a:t> clause should not be tried even if rem_dup(T,L) fails, which prolog will otherwise do.  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Union </a:t>
            </a:r>
            <a:r>
              <a:rPr lang="en-US" sz="2800" dirty="0" smtClean="0"/>
              <a:t>(lists contain unique elements)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union([],Z,Z).</a:t>
            </a:r>
          </a:p>
          <a:p>
            <a:pPr>
              <a:buNone/>
            </a:pPr>
            <a:r>
              <a:rPr lang="pl-PL" dirty="0" smtClean="0"/>
              <a:t>union([X|Y],Z,W):- member(X,Z),!,union(Y,Z,W).</a:t>
            </a:r>
          </a:p>
          <a:p>
            <a:pPr>
              <a:buNone/>
            </a:pPr>
            <a:r>
              <a:rPr lang="pl-PL" dirty="0" smtClean="0"/>
              <a:t>union([X|Y],Z,[X|W]):- union(Y,Z,W).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Intersection </a:t>
            </a:r>
            <a:r>
              <a:rPr lang="en-US" sz="2800" dirty="0" smtClean="0"/>
              <a:t>(lists contain unique elements)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intersection([],Z,[]).</a:t>
            </a:r>
          </a:p>
          <a:p>
            <a:pPr>
              <a:buNone/>
            </a:pPr>
            <a:r>
              <a:rPr lang="en-US" dirty="0" smtClean="0"/>
              <a:t>intersection([X|Y],Z,[X|W]):- member(X,Z),!,intersection(Y,Z,W).</a:t>
            </a:r>
          </a:p>
          <a:p>
            <a:pPr>
              <a:buNone/>
            </a:pPr>
            <a:r>
              <a:rPr lang="en-US" dirty="0" smtClean="0"/>
              <a:t>intersection([X|Y],Z,W):- intersection(Y,Z,W).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Typical Prolog program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i="1" dirty="0" err="1" smtClean="0"/>
              <a:t>Compute_length</a:t>
            </a:r>
            <a:r>
              <a:rPr lang="en-US" sz="2800" i="1" dirty="0" smtClean="0"/>
              <a:t> ([],0).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i="1" dirty="0" err="1" smtClean="0"/>
              <a:t>Compute_length</a:t>
            </a:r>
            <a:r>
              <a:rPr lang="en-US" sz="2800" i="1" dirty="0" smtClean="0"/>
              <a:t> ([</a:t>
            </a:r>
            <a:r>
              <a:rPr lang="en-US" sz="2800" i="1" dirty="0" err="1" smtClean="0"/>
              <a:t>Head|Tail</a:t>
            </a:r>
            <a:r>
              <a:rPr lang="en-US" sz="2800" i="1" dirty="0" smtClean="0"/>
              <a:t>], Length):-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i="1" dirty="0" smtClean="0"/>
              <a:t>	</a:t>
            </a:r>
            <a:r>
              <a:rPr lang="en-US" sz="2800" i="1" dirty="0" err="1" smtClean="0"/>
              <a:t>Compute_length</a:t>
            </a:r>
            <a:r>
              <a:rPr lang="en-US" sz="2800" i="1" dirty="0" smtClean="0"/>
              <a:t> (</a:t>
            </a:r>
            <a:r>
              <a:rPr lang="en-US" sz="2800" i="1" dirty="0" err="1" smtClean="0"/>
              <a:t>Tail,Tail_length</a:t>
            </a:r>
            <a:r>
              <a:rPr lang="en-US" sz="2800" i="1" dirty="0" smtClean="0"/>
              <a:t>),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i="1" dirty="0" smtClean="0"/>
              <a:t>	Length is Tail_length+1.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u="sng" dirty="0" smtClean="0"/>
              <a:t>High level explanation: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	</a:t>
            </a:r>
            <a:r>
              <a:rPr lang="en-US" sz="2800" i="1" dirty="0" smtClean="0"/>
              <a:t>The length of a list is 1 plus the length of the tail of the </a:t>
            </a:r>
            <a:r>
              <a:rPr lang="en-US" sz="2800" i="1" dirty="0" smtClean="0"/>
              <a:t>list.</a:t>
            </a:r>
            <a:endParaRPr lang="en-US" sz="2800" i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dirty="0" smtClean="0"/>
              <a:t>This is  a declarative description of the computation.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Facts</a:t>
            </a:r>
            <a:endParaRPr lang="en-US" dirty="0" smtClean="0"/>
          </a:p>
        </p:txBody>
      </p:sp>
      <p:graphicFrame>
        <p:nvGraphicFramePr>
          <p:cNvPr id="169987" name="Group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48873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1295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Predicate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Interpretation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valuable(gold)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Gold is valuable.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owns(john,gold)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John owns gold.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father(john,mary)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John is the father of Mary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gives (john,book,mary)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John gives the book to Mary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Variables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Always begin with a capital letter</a:t>
            </a:r>
          </a:p>
          <a:p>
            <a:pPr lvl="1" eaLnBrk="1" hangingPunct="1"/>
            <a:r>
              <a:rPr lang="en-US" i="1" smtClean="0"/>
              <a:t>?-</a:t>
            </a:r>
            <a:r>
              <a:rPr lang="en-US" smtClean="0"/>
              <a:t> </a:t>
            </a:r>
            <a:r>
              <a:rPr lang="en-US" i="1" smtClean="0"/>
              <a:t>likes (john,X).</a:t>
            </a:r>
          </a:p>
          <a:p>
            <a:pPr lvl="1" eaLnBrk="1" hangingPunct="1"/>
            <a:r>
              <a:rPr lang="en-US" i="1" smtClean="0"/>
              <a:t>?- likes (john, Something).</a:t>
            </a:r>
          </a:p>
          <a:p>
            <a:pPr eaLnBrk="1" hangingPunct="1"/>
            <a:r>
              <a:rPr lang="en-US" smtClean="0"/>
              <a:t>But</a:t>
            </a:r>
            <a:r>
              <a:rPr lang="en-US" i="1" smtClean="0"/>
              <a:t> not </a:t>
            </a:r>
            <a:r>
              <a:rPr lang="en-US" smtClean="0"/>
              <a:t> </a:t>
            </a:r>
          </a:p>
          <a:p>
            <a:pPr lvl="1" eaLnBrk="1" hangingPunct="1"/>
            <a:r>
              <a:rPr lang="en-US" i="1" smtClean="0"/>
              <a:t>?- likes (john,something)</a:t>
            </a:r>
          </a:p>
          <a:p>
            <a:pPr eaLnBrk="1" hangingPunct="1"/>
            <a:endParaRPr lang="en-US" i="1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smtClean="0"/>
              <a:t>Example </a:t>
            </a:r>
            <a:r>
              <a:rPr lang="en-US" smtClean="0"/>
              <a:t>of usage of variable</a:t>
            </a:r>
            <a:endParaRPr lang="en-US" i="1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Facts: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i="1" smtClean="0"/>
              <a:t>likes(john,flowers).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i="1" smtClean="0"/>
              <a:t>likes(john,mary).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i="1" smtClean="0"/>
              <a:t>likes(paul,mary).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Question: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i="1" smtClean="0"/>
              <a:t>	?- likes(john,X)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Answer: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i="1" smtClean="0"/>
              <a:t>X=flowers</a:t>
            </a:r>
            <a:r>
              <a:rPr lang="en-US" sz="2000" smtClean="0"/>
              <a:t> and wait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i="1" smtClean="0"/>
              <a:t>;  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i="1" smtClean="0"/>
              <a:t>mary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i="1" smtClean="0"/>
              <a:t>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i="1" smtClean="0"/>
              <a:t>no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Conjunctions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Use ‘,’ and pronounce it as </a:t>
            </a:r>
            <a:r>
              <a:rPr lang="en-US" sz="2800" i="1" smtClean="0"/>
              <a:t>and</a:t>
            </a:r>
            <a:r>
              <a:rPr lang="en-US" sz="2800" smtClean="0"/>
              <a:t>.</a:t>
            </a:r>
          </a:p>
          <a:p>
            <a:pPr eaLnBrk="1" hangingPunct="1"/>
            <a:r>
              <a:rPr lang="en-US" sz="2800" smtClean="0"/>
              <a:t>Example</a:t>
            </a:r>
          </a:p>
          <a:p>
            <a:pPr lvl="1" eaLnBrk="1" hangingPunct="1"/>
            <a:r>
              <a:rPr lang="en-US" sz="2400" smtClean="0"/>
              <a:t>Facts:</a:t>
            </a:r>
          </a:p>
          <a:p>
            <a:pPr lvl="2" eaLnBrk="1" hangingPunct="1"/>
            <a:r>
              <a:rPr lang="en-US" sz="2000" smtClean="0"/>
              <a:t>likes(mary,food).</a:t>
            </a:r>
          </a:p>
          <a:p>
            <a:pPr lvl="2" eaLnBrk="1" hangingPunct="1"/>
            <a:r>
              <a:rPr lang="en-US" sz="2000" smtClean="0"/>
              <a:t>likes(mary,tea).</a:t>
            </a:r>
          </a:p>
          <a:p>
            <a:pPr lvl="2" eaLnBrk="1" hangingPunct="1"/>
            <a:r>
              <a:rPr lang="en-US" sz="2000" smtClean="0"/>
              <a:t>likes(john,tea).</a:t>
            </a:r>
          </a:p>
          <a:p>
            <a:pPr lvl="2" eaLnBrk="1" hangingPunct="1"/>
            <a:r>
              <a:rPr lang="en-US" sz="2000" smtClean="0"/>
              <a:t>likes(john,mary)</a:t>
            </a:r>
          </a:p>
          <a:p>
            <a:pPr eaLnBrk="1" hangingPunct="1"/>
            <a:r>
              <a:rPr lang="en-US" sz="2800" smtClean="0"/>
              <a:t>?- </a:t>
            </a:r>
          </a:p>
          <a:p>
            <a:pPr lvl="2" eaLnBrk="1" hangingPunct="1"/>
            <a:r>
              <a:rPr lang="en-US" sz="2000" smtClean="0"/>
              <a:t>likes(mary,X),likes(john,X).</a:t>
            </a:r>
          </a:p>
          <a:p>
            <a:pPr lvl="2" eaLnBrk="1" hangingPunct="1"/>
            <a:r>
              <a:rPr lang="en-US" sz="2000" smtClean="0"/>
              <a:t>Meaning </a:t>
            </a:r>
            <a:r>
              <a:rPr lang="en-US" sz="2000" i="1" smtClean="0"/>
              <a:t>is anything liked by Mary also liked by John?</a:t>
            </a:r>
            <a:endParaRPr lang="en-US" sz="20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noFill/>
          <a:ln>
            <a:solidFill>
              <a:schemeClr val="hlink"/>
            </a:solidFill>
          </a:ln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Backtracking </a:t>
            </a:r>
            <a:r>
              <a:rPr lang="en-US" sz="3200" i="1" smtClean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(an inherent property of prolog programming)</a:t>
            </a:r>
            <a:endParaRPr lang="en-US" smtClean="0">
              <a:solidFill>
                <a:schemeClr val="tx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mtClean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762000" y="2514600"/>
            <a:ext cx="2847975" cy="376238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Arial" charset="0"/>
                <a:ea typeface="Arial Unicode MS" pitchFamily="34" charset="-128"/>
                <a:cs typeface="Arial Unicode MS" pitchFamily="34" charset="-128"/>
              </a:rPr>
              <a:t>likes(mary,X),likes(john,X)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5470525" y="3160713"/>
            <a:ext cx="1819275" cy="120015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likes(mary,food)</a:t>
            </a:r>
          </a:p>
          <a:p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likes(mary,tea)</a:t>
            </a:r>
          </a:p>
          <a:p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likes(john,tea)</a:t>
            </a:r>
          </a:p>
          <a:p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likes(john,mary)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1584325" y="5294313"/>
            <a:ext cx="3273425" cy="65087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1. First goal succeeds. </a:t>
            </a:r>
            <a:r>
              <a:rPr lang="en-US" i="1">
                <a:latin typeface="Arial" charset="0"/>
                <a:ea typeface="Arial Unicode MS" pitchFamily="34" charset="-128"/>
                <a:cs typeface="Arial Unicode MS" pitchFamily="34" charset="-128"/>
              </a:rPr>
              <a:t>X=food</a:t>
            </a:r>
          </a:p>
          <a:p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2. Satisfy </a:t>
            </a:r>
            <a:r>
              <a:rPr lang="en-US" i="1">
                <a:latin typeface="Arial" charset="0"/>
                <a:ea typeface="Arial Unicode MS" pitchFamily="34" charset="-128"/>
                <a:cs typeface="Arial Unicode MS" pitchFamily="34" charset="-128"/>
              </a:rPr>
              <a:t>likes(john,food)</a:t>
            </a:r>
          </a:p>
        </p:txBody>
      </p:sp>
      <p:sp>
        <p:nvSpPr>
          <p:cNvPr id="27655" name="Freeform 7"/>
          <p:cNvSpPr>
            <a:spLocks/>
          </p:cNvSpPr>
          <p:nvPr/>
        </p:nvSpPr>
        <p:spPr bwMode="auto">
          <a:xfrm>
            <a:off x="1066800" y="2743200"/>
            <a:ext cx="4483100" cy="711200"/>
          </a:xfrm>
          <a:custGeom>
            <a:avLst/>
            <a:gdLst>
              <a:gd name="T0" fmla="*/ 2147483647 w 2824"/>
              <a:gd name="T1" fmla="*/ 0 h 448"/>
              <a:gd name="T2" fmla="*/ 2147483647 w 2824"/>
              <a:gd name="T3" fmla="*/ 2147483647 h 448"/>
              <a:gd name="T4" fmla="*/ 2147483647 w 2824"/>
              <a:gd name="T5" fmla="*/ 2147483647 h 448"/>
              <a:gd name="T6" fmla="*/ 0 60000 65536"/>
              <a:gd name="T7" fmla="*/ 0 60000 65536"/>
              <a:gd name="T8" fmla="*/ 0 60000 65536"/>
              <a:gd name="T9" fmla="*/ 0 w 2824"/>
              <a:gd name="T10" fmla="*/ 0 h 448"/>
              <a:gd name="T11" fmla="*/ 2824 w 2824"/>
              <a:gd name="T12" fmla="*/ 448 h 4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24" h="448">
                <a:moveTo>
                  <a:pt x="280" y="0"/>
                </a:moveTo>
                <a:cubicBezTo>
                  <a:pt x="140" y="160"/>
                  <a:pt x="0" y="320"/>
                  <a:pt x="424" y="384"/>
                </a:cubicBezTo>
                <a:cubicBezTo>
                  <a:pt x="848" y="448"/>
                  <a:pt x="1836" y="416"/>
                  <a:pt x="2824" y="384"/>
                </a:cubicBezTo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noFill/>
          <a:ln>
            <a:solidFill>
              <a:schemeClr val="hlink"/>
            </a:solidFill>
          </a:ln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Backtracking </a:t>
            </a:r>
            <a:r>
              <a:rPr lang="en-US" sz="3200" i="1" smtClean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(continued)</a:t>
            </a:r>
            <a:endParaRPr lang="en-US" smtClean="0">
              <a:solidFill>
                <a:schemeClr val="tx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828800"/>
            <a:ext cx="7772400" cy="4114800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b="1" smtClean="0">
                <a:ea typeface="Arial Unicode MS" pitchFamily="34" charset="-128"/>
                <a:cs typeface="Arial Unicode MS" pitchFamily="34" charset="-128"/>
              </a:rPr>
              <a:t>Returning to a marked place and trying to resatisfy is called </a:t>
            </a:r>
            <a:r>
              <a:rPr lang="en-US" sz="2000" b="1" i="1" smtClean="0">
                <a:ea typeface="Arial Unicode MS" pitchFamily="34" charset="-128"/>
                <a:cs typeface="Arial Unicode MS" pitchFamily="34" charset="-128"/>
              </a:rPr>
              <a:t>Backtracking</a:t>
            </a:r>
            <a:endParaRPr lang="en-US" sz="2000" b="1" smtClean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762000" y="2514600"/>
            <a:ext cx="2847975" cy="376238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Arial" charset="0"/>
                <a:ea typeface="Arial Unicode MS" pitchFamily="34" charset="-128"/>
                <a:cs typeface="Arial Unicode MS" pitchFamily="34" charset="-128"/>
              </a:rPr>
              <a:t>likes(mary,X),likes(john,X)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5470525" y="3160713"/>
            <a:ext cx="1819275" cy="120015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likes(mary,food)</a:t>
            </a:r>
          </a:p>
          <a:p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likes(mary,tea)</a:t>
            </a:r>
          </a:p>
          <a:p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likes(john,tea)</a:t>
            </a:r>
          </a:p>
          <a:p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likes(john,mary)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1584325" y="5294313"/>
            <a:ext cx="3622675" cy="925512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1. Second goal fails</a:t>
            </a:r>
            <a:endParaRPr lang="en-US" i="1">
              <a:latin typeface="Arial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2. Return to marked place</a:t>
            </a:r>
          </a:p>
          <a:p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    and try to resatisfy the first goal</a:t>
            </a:r>
            <a:endParaRPr lang="en-US" i="1"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8679" name="Freeform 7"/>
          <p:cNvSpPr>
            <a:spLocks/>
          </p:cNvSpPr>
          <p:nvPr/>
        </p:nvSpPr>
        <p:spPr bwMode="auto">
          <a:xfrm>
            <a:off x="1066800" y="2743200"/>
            <a:ext cx="4483100" cy="711200"/>
          </a:xfrm>
          <a:custGeom>
            <a:avLst/>
            <a:gdLst>
              <a:gd name="T0" fmla="*/ 2147483647 w 2824"/>
              <a:gd name="T1" fmla="*/ 0 h 448"/>
              <a:gd name="T2" fmla="*/ 2147483647 w 2824"/>
              <a:gd name="T3" fmla="*/ 2147483647 h 448"/>
              <a:gd name="T4" fmla="*/ 2147483647 w 2824"/>
              <a:gd name="T5" fmla="*/ 2147483647 h 448"/>
              <a:gd name="T6" fmla="*/ 0 60000 65536"/>
              <a:gd name="T7" fmla="*/ 0 60000 65536"/>
              <a:gd name="T8" fmla="*/ 0 60000 65536"/>
              <a:gd name="T9" fmla="*/ 0 w 2824"/>
              <a:gd name="T10" fmla="*/ 0 h 448"/>
              <a:gd name="T11" fmla="*/ 2824 w 2824"/>
              <a:gd name="T12" fmla="*/ 448 h 4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24" h="448">
                <a:moveTo>
                  <a:pt x="280" y="0"/>
                </a:moveTo>
                <a:cubicBezTo>
                  <a:pt x="140" y="160"/>
                  <a:pt x="0" y="320"/>
                  <a:pt x="424" y="384"/>
                </a:cubicBezTo>
                <a:cubicBezTo>
                  <a:pt x="848" y="448"/>
                  <a:pt x="1836" y="416"/>
                  <a:pt x="2824" y="384"/>
                </a:cubicBezTo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680" name="Freeform 8"/>
          <p:cNvSpPr>
            <a:spLocks/>
          </p:cNvSpPr>
          <p:nvPr/>
        </p:nvSpPr>
        <p:spPr bwMode="auto">
          <a:xfrm>
            <a:off x="2578100" y="2819400"/>
            <a:ext cx="3898900" cy="2209800"/>
          </a:xfrm>
          <a:custGeom>
            <a:avLst/>
            <a:gdLst>
              <a:gd name="T0" fmla="*/ 2147483647 w 2456"/>
              <a:gd name="T1" fmla="*/ 0 h 1392"/>
              <a:gd name="T2" fmla="*/ 2147483647 w 2456"/>
              <a:gd name="T3" fmla="*/ 2147483647 h 1392"/>
              <a:gd name="T4" fmla="*/ 2147483647 w 2456"/>
              <a:gd name="T5" fmla="*/ 2147483647 h 1392"/>
              <a:gd name="T6" fmla="*/ 2147483647 w 2456"/>
              <a:gd name="T7" fmla="*/ 2147483647 h 1392"/>
              <a:gd name="T8" fmla="*/ 0 60000 65536"/>
              <a:gd name="T9" fmla="*/ 0 60000 65536"/>
              <a:gd name="T10" fmla="*/ 0 60000 65536"/>
              <a:gd name="T11" fmla="*/ 0 60000 65536"/>
              <a:gd name="T12" fmla="*/ 0 w 2456"/>
              <a:gd name="T13" fmla="*/ 0 h 1392"/>
              <a:gd name="T14" fmla="*/ 2456 w 2456"/>
              <a:gd name="T15" fmla="*/ 1392 h 13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56" h="1392">
                <a:moveTo>
                  <a:pt x="56" y="0"/>
                </a:moveTo>
                <a:cubicBezTo>
                  <a:pt x="28" y="208"/>
                  <a:pt x="0" y="416"/>
                  <a:pt x="344" y="624"/>
                </a:cubicBezTo>
                <a:cubicBezTo>
                  <a:pt x="688" y="832"/>
                  <a:pt x="1784" y="1120"/>
                  <a:pt x="2120" y="1248"/>
                </a:cubicBezTo>
                <a:cubicBezTo>
                  <a:pt x="2456" y="1376"/>
                  <a:pt x="2408" y="1384"/>
                  <a:pt x="2360" y="1392"/>
                </a:cubicBezTo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547</TotalTime>
  <Words>1122</Words>
  <Application>Microsoft PowerPoint</Application>
  <PresentationFormat>On-screen Show (4:3)</PresentationFormat>
  <Paragraphs>252</Paragraphs>
  <Slides>27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Blends</vt:lpstr>
      <vt:lpstr>CS344: Introduction to Artificial Intelligence</vt:lpstr>
      <vt:lpstr>Introduction</vt:lpstr>
      <vt:lpstr>A Typical Prolog program</vt:lpstr>
      <vt:lpstr>Facts</vt:lpstr>
      <vt:lpstr>Variables</vt:lpstr>
      <vt:lpstr>Example of usage of variable</vt:lpstr>
      <vt:lpstr>Conjunctions</vt:lpstr>
      <vt:lpstr>Backtracking (an inherent property of prolog programming)</vt:lpstr>
      <vt:lpstr>Backtracking (continued)</vt:lpstr>
      <vt:lpstr>Backtracking (continued)</vt:lpstr>
      <vt:lpstr>Backtracking (continued)</vt:lpstr>
      <vt:lpstr>Rules</vt:lpstr>
      <vt:lpstr>Syntax</vt:lpstr>
      <vt:lpstr>An example Prolog Program</vt:lpstr>
      <vt:lpstr>Shows path with mode of conveyeance from city C1 to city C2</vt:lpstr>
      <vt:lpstr>Prolog’s computation</vt:lpstr>
      <vt:lpstr>What happens on failure</vt:lpstr>
      <vt:lpstr>Fundamental Principle of prolog programming</vt:lpstr>
      <vt:lpstr>CUT</vt:lpstr>
      <vt:lpstr>Fail</vt:lpstr>
      <vt:lpstr>Predicate Calculus</vt:lpstr>
      <vt:lpstr>A syntactically wrong prolog program!</vt:lpstr>
      <vt:lpstr>Correct (?) Prolog Program</vt:lpstr>
      <vt:lpstr>Member (membership in a list)</vt:lpstr>
      <vt:lpstr>Prolog’s way of making and breaking a list</vt:lpstr>
      <vt:lpstr>Union (lists contain unique elements)</vt:lpstr>
      <vt:lpstr>Intersection (lists contain unique elements)</vt:lpstr>
    </vt:vector>
  </TitlesOfParts>
  <Company>cfdvs,iit bombay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Resources</dc:title>
  <dc:creator>cfdvs</dc:creator>
  <cp:lastModifiedBy>Pushpak </cp:lastModifiedBy>
  <cp:revision>69</cp:revision>
  <dcterms:created xsi:type="dcterms:W3CDTF">2007-07-27T07:29:18Z</dcterms:created>
  <dcterms:modified xsi:type="dcterms:W3CDTF">2010-01-28T02:35:08Z</dcterms:modified>
</cp:coreProperties>
</file>