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C658B671-1CE7-459A-86C6-98F86B418C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95473B-1493-461E-9C1C-167E6FDF03B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8217DC-FBDF-4AED-9667-BACD50B03DCC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62467" name="Text Box 2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62468" name="Rectangle 3"/>
          <p:cNvSpPr>
            <a:spLocks noChangeArrowheads="1"/>
          </p:cNvSpPr>
          <p:nvPr>
            <p:ph type="body"/>
          </p:nvPr>
        </p:nvSpPr>
        <p:spPr>
          <a:xfrm>
            <a:off x="731521" y="4558904"/>
            <a:ext cx="5848773" cy="432054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F2AD00-5AF9-4E36-88D3-64664702F500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63491" name="Text Box 2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63492" name="Rectangle 3"/>
          <p:cNvSpPr>
            <a:spLocks noChangeArrowheads="1"/>
          </p:cNvSpPr>
          <p:nvPr>
            <p:ph type="body"/>
          </p:nvPr>
        </p:nvSpPr>
        <p:spPr>
          <a:xfrm>
            <a:off x="731521" y="4558904"/>
            <a:ext cx="5848773" cy="432054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3B954E-33A1-483F-A45E-D5DDE4C2A25B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64515" name="Text Box 2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64516" name="Rectangle 3"/>
          <p:cNvSpPr>
            <a:spLocks noChangeArrowheads="1"/>
          </p:cNvSpPr>
          <p:nvPr>
            <p:ph type="body"/>
          </p:nvPr>
        </p:nvSpPr>
        <p:spPr>
          <a:xfrm>
            <a:off x="731521" y="4558904"/>
            <a:ext cx="5848773" cy="432054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92EFDF-046D-40DD-A688-B65565855DB3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65539" name="Text Box 2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65540" name="Rectangle 3"/>
          <p:cNvSpPr>
            <a:spLocks noChangeArrowheads="1"/>
          </p:cNvSpPr>
          <p:nvPr>
            <p:ph type="body"/>
          </p:nvPr>
        </p:nvSpPr>
        <p:spPr>
          <a:xfrm>
            <a:off x="731521" y="4558904"/>
            <a:ext cx="5848773" cy="432054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764D8F-93A9-406F-95B0-26745D513B7B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66563" name="Text Box 2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66564" name="Rectangle 3"/>
          <p:cNvSpPr>
            <a:spLocks noChangeArrowheads="1"/>
          </p:cNvSpPr>
          <p:nvPr>
            <p:ph type="body"/>
          </p:nvPr>
        </p:nvSpPr>
        <p:spPr>
          <a:xfrm>
            <a:off x="731521" y="4558904"/>
            <a:ext cx="5848773" cy="432054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56435D-F7F0-4FC3-8F84-C4FFF156853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42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C7344E-1F6E-4E57-A258-5C7AD6E77590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52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6B51A3-3A5A-46D6-8B99-0E5E3BF83212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63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43C62D-CEDB-4F09-BD59-8146C9E7BE69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73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FF6BDA-78CA-48A1-AB62-5FFD29329E4E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583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8A614C-B441-4391-BDE4-383276360A8C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593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C1DD4A-EA90-47F9-A7C9-EEBF1EA78D61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604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B33824-790C-4545-983B-FFE02CC21331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61443" name="Text Box 2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61444" name="Rectangle 3"/>
          <p:cNvSpPr>
            <a:spLocks noChangeArrowheads="1"/>
          </p:cNvSpPr>
          <p:nvPr>
            <p:ph type="body"/>
          </p:nvPr>
        </p:nvSpPr>
        <p:spPr>
          <a:xfrm>
            <a:off x="731521" y="4558904"/>
            <a:ext cx="5848773" cy="432054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581E0E4-5FC7-4C1C-8B9E-31E94602D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8CA00-43EA-488B-9E12-1A5AE7ADDC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F8D46-17B4-42A0-9BAC-38F726B1D5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D1CC0-4DE1-4BC9-B9C3-81F934E920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81A36-D560-4726-85CF-7829DE76B8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3CEE4-3A6F-4328-AF8B-A678D8D49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F1D61-DFDB-4C22-BCAC-2FEB65C1D3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BF22D-046D-43BE-B87E-F512BC1A6D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EE279-2B7D-40C9-BBC2-010279ABF2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34722-A16D-45E9-957B-3FC074F1B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4538E-5FEA-4827-92A3-95AD8BE6FE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EFA64-39E2-4765-B545-59FB043320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A91EA-86D8-498D-BFF5-A119670F5D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13BD5D4-C3CD-45B5-BE51-5561CEAA4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  <p:sldLayoutId id="2147483891" r:id="rId12"/>
    <p:sldLayoutId id="2147483892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838200"/>
          </a:xfrm>
        </p:spPr>
        <p:txBody>
          <a:bodyPr/>
          <a:lstStyle/>
          <a:p>
            <a:pPr algn="ctr" eaLnBrk="1" hangingPunct="1"/>
            <a:r>
              <a:rPr lang="en-US" sz="4800" dirty="0" smtClean="0">
                <a:latin typeface="Times New Roman" pitchFamily="18" charset="0"/>
              </a:rPr>
              <a:t>CS344: Introduction to Artificial Intelligence</a:t>
            </a:r>
            <a:endParaRPr lang="en-US" sz="3600" dirty="0" smtClean="0">
              <a:latin typeface="Times New Roman" pitchFamily="18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514600"/>
            <a:ext cx="6400800" cy="29718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tx2"/>
                </a:solidFill>
                <a:latin typeface="Times New Roman" pitchFamily="18" charset="0"/>
              </a:rPr>
              <a:t>Pushpak Bhattacharyya</a:t>
            </a:r>
            <a:br>
              <a:rPr lang="en-US" sz="3600" dirty="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  <a:t>CSE Dept., </a:t>
            </a:r>
            <a:b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  <a:t>IIT Bombay 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</a:rPr>
              <a:t>Lecture </a:t>
            </a:r>
            <a:r>
              <a:rPr lang="en-US" dirty="0" smtClean="0">
                <a:latin typeface="Times New Roman" pitchFamily="18" charset="0"/>
              </a:rPr>
              <a:t>13– Search</a:t>
            </a:r>
            <a:endParaRPr lang="en-US" sz="24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207963" y="207963"/>
            <a:ext cx="8086725" cy="701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652463" algn="l"/>
                <a:tab pos="1309688" algn="l"/>
                <a:tab pos="1965325" algn="l"/>
                <a:tab pos="2622550" algn="l"/>
                <a:tab pos="3278188" algn="l"/>
                <a:tab pos="3940175" algn="l"/>
                <a:tab pos="4592638" algn="l"/>
                <a:tab pos="5248275" algn="l"/>
                <a:tab pos="5905500" algn="l"/>
                <a:tab pos="6562725" algn="l"/>
                <a:tab pos="7218363" algn="l"/>
                <a:tab pos="7880350" algn="l"/>
                <a:tab pos="8294688" algn="l"/>
                <a:tab pos="8709025" algn="l"/>
                <a:tab pos="9123363" algn="l"/>
                <a:tab pos="9539288" algn="l"/>
              </a:tabLst>
            </a:pPr>
            <a:r>
              <a:rPr lang="en-GB" sz="4000">
                <a:solidFill>
                  <a:srgbClr val="000000"/>
                </a:solidFill>
                <a:latin typeface="Times New Roman" pitchFamily="18" charset="0"/>
              </a:rPr>
              <a:t>				Examples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414338" y="1036638"/>
            <a:ext cx="850265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900">
                <a:solidFill>
                  <a:srgbClr val="000000"/>
                </a:solidFill>
                <a:latin typeface="Times New Roman" pitchFamily="18" charset="0"/>
              </a:rPr>
              <a:t>Problem 1 : 8 – puzzle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828675" y="1866900"/>
            <a:ext cx="2201863" cy="2027238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1506538" y="1866900"/>
            <a:ext cx="1587" cy="20272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>
            <a:off x="2352675" y="1866900"/>
            <a:ext cx="1588" cy="20272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828675" y="2541588"/>
            <a:ext cx="2201863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828675" y="3219450"/>
            <a:ext cx="2201863" cy="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4384675" y="1866900"/>
            <a:ext cx="2201863" cy="2027238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5060950" y="1866900"/>
            <a:ext cx="1588" cy="20272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5908675" y="1866900"/>
            <a:ext cx="1588" cy="20272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>
            <a:off x="4384675" y="2541588"/>
            <a:ext cx="2200275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>
            <a:off x="4384675" y="3219450"/>
            <a:ext cx="2200275" cy="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2565400" y="2770188"/>
            <a:ext cx="277813" cy="334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8</a:t>
            </a:r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1109663" y="2101850"/>
            <a:ext cx="27940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4</a:t>
            </a:r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6111875" y="2770188"/>
            <a:ext cx="279400" cy="334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6</a:t>
            </a:r>
          </a:p>
        </p:txBody>
      </p: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2565400" y="3381375"/>
            <a:ext cx="277813" cy="334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5</a:t>
            </a:r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1844675" y="2743200"/>
            <a:ext cx="27940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1</a:t>
            </a:r>
          </a:p>
        </p:txBody>
      </p:sp>
      <p:sp>
        <p:nvSpPr>
          <p:cNvPr id="29715" name="Text Box 19"/>
          <p:cNvSpPr txBox="1">
            <a:spLocks noChangeArrowheads="1"/>
          </p:cNvSpPr>
          <p:nvPr/>
        </p:nvSpPr>
        <p:spPr bwMode="auto">
          <a:xfrm>
            <a:off x="1071563" y="3462338"/>
            <a:ext cx="279400" cy="334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7</a:t>
            </a:r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1098550" y="2770188"/>
            <a:ext cx="279400" cy="334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2</a:t>
            </a:r>
          </a:p>
        </p:txBody>
      </p:sp>
      <p:sp>
        <p:nvSpPr>
          <p:cNvPr id="29717" name="Text Box 21"/>
          <p:cNvSpPr txBox="1">
            <a:spLocks noChangeArrowheads="1"/>
          </p:cNvSpPr>
          <p:nvPr/>
        </p:nvSpPr>
        <p:spPr bwMode="auto">
          <a:xfrm>
            <a:off x="4592638" y="2078038"/>
            <a:ext cx="279400" cy="334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1</a:t>
            </a:r>
          </a:p>
        </p:txBody>
      </p:sp>
      <p:sp>
        <p:nvSpPr>
          <p:cNvPr id="29718" name="Text Box 22"/>
          <p:cNvSpPr txBox="1">
            <a:spLocks noChangeArrowheads="1"/>
          </p:cNvSpPr>
          <p:nvPr/>
        </p:nvSpPr>
        <p:spPr bwMode="auto">
          <a:xfrm>
            <a:off x="4564063" y="2743200"/>
            <a:ext cx="27940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4</a:t>
            </a:r>
          </a:p>
        </p:txBody>
      </p:sp>
      <p:sp>
        <p:nvSpPr>
          <p:cNvPr id="29719" name="Text Box 23"/>
          <p:cNvSpPr txBox="1">
            <a:spLocks noChangeArrowheads="1"/>
          </p:cNvSpPr>
          <p:nvPr/>
        </p:nvSpPr>
        <p:spPr bwMode="auto">
          <a:xfrm>
            <a:off x="4564063" y="3435350"/>
            <a:ext cx="279400" cy="334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7</a:t>
            </a:r>
          </a:p>
        </p:txBody>
      </p:sp>
      <p:sp>
        <p:nvSpPr>
          <p:cNvPr id="29720" name="Text Box 24"/>
          <p:cNvSpPr txBox="1">
            <a:spLocks noChangeArrowheads="1"/>
          </p:cNvSpPr>
          <p:nvPr/>
        </p:nvSpPr>
        <p:spPr bwMode="auto">
          <a:xfrm>
            <a:off x="2522538" y="2101850"/>
            <a:ext cx="27940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6</a:t>
            </a:r>
          </a:p>
        </p:txBody>
      </p:sp>
      <p:sp>
        <p:nvSpPr>
          <p:cNvPr id="29721" name="Text Box 25"/>
          <p:cNvSpPr txBox="1">
            <a:spLocks noChangeArrowheads="1"/>
          </p:cNvSpPr>
          <p:nvPr/>
        </p:nvSpPr>
        <p:spPr bwMode="auto">
          <a:xfrm>
            <a:off x="1844675" y="2101850"/>
            <a:ext cx="27940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3</a:t>
            </a:r>
          </a:p>
        </p:txBody>
      </p:sp>
      <p:sp>
        <p:nvSpPr>
          <p:cNvPr id="29722" name="Text Box 26"/>
          <p:cNvSpPr txBox="1">
            <a:spLocks noChangeArrowheads="1"/>
          </p:cNvSpPr>
          <p:nvPr/>
        </p:nvSpPr>
        <p:spPr bwMode="auto">
          <a:xfrm>
            <a:off x="6164263" y="2078038"/>
            <a:ext cx="279400" cy="334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3</a:t>
            </a:r>
          </a:p>
        </p:txBody>
      </p:sp>
      <p:sp>
        <p:nvSpPr>
          <p:cNvPr id="29723" name="Text Box 27"/>
          <p:cNvSpPr txBox="1">
            <a:spLocks noChangeArrowheads="1"/>
          </p:cNvSpPr>
          <p:nvPr/>
        </p:nvSpPr>
        <p:spPr bwMode="auto">
          <a:xfrm>
            <a:off x="5365750" y="2770188"/>
            <a:ext cx="27940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5</a:t>
            </a:r>
          </a:p>
        </p:txBody>
      </p:sp>
      <p:sp>
        <p:nvSpPr>
          <p:cNvPr id="29724" name="Text Box 28"/>
          <p:cNvSpPr txBox="1">
            <a:spLocks noChangeArrowheads="1"/>
          </p:cNvSpPr>
          <p:nvPr/>
        </p:nvSpPr>
        <p:spPr bwMode="auto">
          <a:xfrm>
            <a:off x="5391150" y="3408363"/>
            <a:ext cx="27940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8</a:t>
            </a:r>
          </a:p>
        </p:txBody>
      </p:sp>
      <p:sp>
        <p:nvSpPr>
          <p:cNvPr id="29725" name="Text Box 29"/>
          <p:cNvSpPr txBox="1">
            <a:spLocks noChangeArrowheads="1"/>
          </p:cNvSpPr>
          <p:nvPr/>
        </p:nvSpPr>
        <p:spPr bwMode="auto">
          <a:xfrm>
            <a:off x="1819275" y="3990975"/>
            <a:ext cx="542925" cy="376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000">
                <a:solidFill>
                  <a:srgbClr val="000000"/>
                </a:solidFill>
                <a:latin typeface="Luxi Sans" pitchFamily="16" charset="0"/>
              </a:rPr>
              <a:t>S</a:t>
            </a:r>
            <a:endParaRPr lang="en-GB" sz="2000" baseline="-33000">
              <a:solidFill>
                <a:srgbClr val="000000"/>
              </a:solidFill>
              <a:latin typeface="Luxi Sans" pitchFamily="16" charset="0"/>
            </a:endParaRPr>
          </a:p>
        </p:txBody>
      </p:sp>
      <p:sp>
        <p:nvSpPr>
          <p:cNvPr id="29726" name="Text Box 30"/>
          <p:cNvSpPr txBox="1">
            <a:spLocks noChangeArrowheads="1"/>
          </p:cNvSpPr>
          <p:nvPr/>
        </p:nvSpPr>
        <p:spPr bwMode="auto">
          <a:xfrm>
            <a:off x="5365750" y="2078038"/>
            <a:ext cx="279400" cy="334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2</a:t>
            </a:r>
          </a:p>
        </p:txBody>
      </p:sp>
      <p:sp>
        <p:nvSpPr>
          <p:cNvPr id="29727" name="Text Box 31"/>
          <p:cNvSpPr txBox="1">
            <a:spLocks noChangeArrowheads="1"/>
          </p:cNvSpPr>
          <p:nvPr/>
        </p:nvSpPr>
        <p:spPr bwMode="auto">
          <a:xfrm>
            <a:off x="5445125" y="4024313"/>
            <a:ext cx="358775" cy="390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000">
                <a:solidFill>
                  <a:srgbClr val="000000"/>
                </a:solidFill>
                <a:latin typeface="Luxi Sans" pitchFamily="16" charset="0"/>
              </a:rPr>
              <a:t>G</a:t>
            </a:r>
          </a:p>
        </p:txBody>
      </p:sp>
      <p:sp>
        <p:nvSpPr>
          <p:cNvPr id="29728" name="Text Box 32"/>
          <p:cNvSpPr txBox="1">
            <a:spLocks noChangeArrowheads="1"/>
          </p:cNvSpPr>
          <p:nvPr/>
        </p:nvSpPr>
        <p:spPr bwMode="auto">
          <a:xfrm>
            <a:off x="8916988" y="622300"/>
            <a:ext cx="163512" cy="465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9" name="Text Box 33"/>
          <p:cNvSpPr txBox="1">
            <a:spLocks noChangeArrowheads="1"/>
          </p:cNvSpPr>
          <p:nvPr/>
        </p:nvSpPr>
        <p:spPr bwMode="auto">
          <a:xfrm>
            <a:off x="828675" y="4398963"/>
            <a:ext cx="6635750" cy="2103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>
                <a:solidFill>
                  <a:srgbClr val="000000"/>
                </a:solidFill>
                <a:latin typeface="Times New Roman" pitchFamily="18" charset="0"/>
              </a:rPr>
              <a:t>Tile movement represented as the movement of the blank space.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>
                <a:solidFill>
                  <a:srgbClr val="000000"/>
                </a:solidFill>
                <a:latin typeface="Times New Roman" pitchFamily="18" charset="0"/>
              </a:rPr>
              <a:t>Operators: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>
                <a:solidFill>
                  <a:srgbClr val="000000"/>
                </a:solidFill>
                <a:latin typeface="Times New Roman" pitchFamily="18" charset="0"/>
              </a:rPr>
              <a:t>L : Blank moves left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>
                <a:solidFill>
                  <a:srgbClr val="000000"/>
                </a:solidFill>
                <a:latin typeface="Times New Roman" pitchFamily="18" charset="0"/>
              </a:rPr>
              <a:t>R : Blank moves right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>
                <a:solidFill>
                  <a:srgbClr val="000000"/>
                </a:solidFill>
                <a:latin typeface="Times New Roman" pitchFamily="18" charset="0"/>
              </a:rPr>
              <a:t>U : Blank moves up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>
                <a:solidFill>
                  <a:srgbClr val="000000"/>
                </a:solidFill>
                <a:latin typeface="Times New Roman" pitchFamily="18" charset="0"/>
              </a:rPr>
              <a:t>D : Blank moves down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9730" name="Text Box 34"/>
          <p:cNvSpPr txBox="1">
            <a:spLocks noChangeArrowheads="1"/>
          </p:cNvSpPr>
          <p:nvPr/>
        </p:nvSpPr>
        <p:spPr bwMode="auto">
          <a:xfrm>
            <a:off x="3898900" y="5621338"/>
            <a:ext cx="3940175" cy="390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000" i="1">
                <a:solidFill>
                  <a:srgbClr val="000000"/>
                </a:solidFill>
                <a:latin typeface="Times New Roman" pitchFamily="18" charset="0"/>
              </a:rPr>
              <a:t>C(L) = C(R) = C(U) = C(D) = 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252413" y="207963"/>
            <a:ext cx="8666162" cy="646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3600">
                <a:solidFill>
                  <a:srgbClr val="000000"/>
                </a:solidFill>
                <a:latin typeface="Times New Roman" pitchFamily="18" charset="0"/>
              </a:rPr>
              <a:t>Problem 2: Missionaries and Cannibals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392113" y="4670425"/>
            <a:ext cx="8543925" cy="1265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500" u="sng">
                <a:solidFill>
                  <a:srgbClr val="000000"/>
                </a:solidFill>
                <a:latin typeface="Times New Roman" pitchFamily="18" charset="0"/>
              </a:rPr>
              <a:t>Constraints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500">
                <a:solidFill>
                  <a:srgbClr val="000000"/>
                </a:solidFill>
                <a:latin typeface="Times New Roman" pitchFamily="18" charset="0"/>
              </a:rPr>
              <a:t> The boat can carry at most 2 people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500">
                <a:solidFill>
                  <a:srgbClr val="000000"/>
                </a:solidFill>
                <a:latin typeface="Times New Roman" pitchFamily="18" charset="0"/>
              </a:rPr>
              <a:t> On no bank should the cannibals outnumber the missionaries</a:t>
            </a:r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>
            <a:off x="2157413" y="1497013"/>
            <a:ext cx="4668837" cy="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>
            <a:off x="2157413" y="2319338"/>
            <a:ext cx="4668837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2981325" y="1771650"/>
            <a:ext cx="750888" cy="392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000">
                <a:solidFill>
                  <a:srgbClr val="000000"/>
                </a:solidFill>
                <a:latin typeface="Times New Roman" pitchFamily="18" charset="0"/>
              </a:rPr>
              <a:t>River </a:t>
            </a:r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3530600" y="1908175"/>
            <a:ext cx="96202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6276975" y="1123950"/>
            <a:ext cx="411163" cy="390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000">
                <a:solidFill>
                  <a:srgbClr val="000000"/>
                </a:solidFill>
                <a:latin typeface="Luxi Sans" pitchFamily="16" charset="0"/>
              </a:rPr>
              <a:t>R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6276975" y="2346325"/>
            <a:ext cx="411163" cy="392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000">
                <a:solidFill>
                  <a:srgbClr val="000000"/>
                </a:solidFill>
                <a:latin typeface="Luxi Sans" pitchFamily="16" charset="0"/>
              </a:rPr>
              <a:t>L</a:t>
            </a:r>
          </a:p>
        </p:txBody>
      </p:sp>
      <p:sp>
        <p:nvSpPr>
          <p:cNvPr id="30730" name="Oval 10"/>
          <p:cNvSpPr>
            <a:spLocks noChangeArrowheads="1"/>
          </p:cNvSpPr>
          <p:nvPr/>
        </p:nvSpPr>
        <p:spPr bwMode="auto">
          <a:xfrm>
            <a:off x="1998663" y="2595563"/>
            <a:ext cx="274637" cy="274637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>
            <a:off x="2157413" y="2870200"/>
            <a:ext cx="1587" cy="5492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 flipH="1">
            <a:off x="1876425" y="3419475"/>
            <a:ext cx="285750" cy="274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3" name="Line 13"/>
          <p:cNvSpPr>
            <a:spLocks noChangeShapeType="1"/>
          </p:cNvSpPr>
          <p:nvPr/>
        </p:nvSpPr>
        <p:spPr bwMode="auto">
          <a:xfrm>
            <a:off x="2157413" y="3397250"/>
            <a:ext cx="274637" cy="274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4" name="Line 14"/>
          <p:cNvSpPr>
            <a:spLocks noChangeShapeType="1"/>
          </p:cNvSpPr>
          <p:nvPr/>
        </p:nvSpPr>
        <p:spPr bwMode="auto">
          <a:xfrm flipH="1">
            <a:off x="1876425" y="3051175"/>
            <a:ext cx="285750" cy="274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5" name="Line 15"/>
          <p:cNvSpPr>
            <a:spLocks noChangeShapeType="1"/>
          </p:cNvSpPr>
          <p:nvPr/>
        </p:nvSpPr>
        <p:spPr bwMode="auto">
          <a:xfrm>
            <a:off x="2157413" y="3073400"/>
            <a:ext cx="274637" cy="2730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6" name="Oval 16"/>
          <p:cNvSpPr>
            <a:spLocks noChangeArrowheads="1"/>
          </p:cNvSpPr>
          <p:nvPr/>
        </p:nvSpPr>
        <p:spPr bwMode="auto">
          <a:xfrm>
            <a:off x="2605088" y="2595563"/>
            <a:ext cx="274637" cy="274637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7" name="Line 17"/>
          <p:cNvSpPr>
            <a:spLocks noChangeShapeType="1"/>
          </p:cNvSpPr>
          <p:nvPr/>
        </p:nvSpPr>
        <p:spPr bwMode="auto">
          <a:xfrm>
            <a:off x="2763838" y="2870200"/>
            <a:ext cx="1587" cy="5492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8" name="Line 18"/>
          <p:cNvSpPr>
            <a:spLocks noChangeShapeType="1"/>
          </p:cNvSpPr>
          <p:nvPr/>
        </p:nvSpPr>
        <p:spPr bwMode="auto">
          <a:xfrm flipH="1">
            <a:off x="2482850" y="3419475"/>
            <a:ext cx="285750" cy="274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9" name="Line 19"/>
          <p:cNvSpPr>
            <a:spLocks noChangeShapeType="1"/>
          </p:cNvSpPr>
          <p:nvPr/>
        </p:nvSpPr>
        <p:spPr bwMode="auto">
          <a:xfrm>
            <a:off x="2763838" y="3397250"/>
            <a:ext cx="274637" cy="274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0" name="Line 20"/>
          <p:cNvSpPr>
            <a:spLocks noChangeShapeType="1"/>
          </p:cNvSpPr>
          <p:nvPr/>
        </p:nvSpPr>
        <p:spPr bwMode="auto">
          <a:xfrm flipH="1">
            <a:off x="2482850" y="3051175"/>
            <a:ext cx="285750" cy="274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1" name="Line 21"/>
          <p:cNvSpPr>
            <a:spLocks noChangeShapeType="1"/>
          </p:cNvSpPr>
          <p:nvPr/>
        </p:nvSpPr>
        <p:spPr bwMode="auto">
          <a:xfrm>
            <a:off x="2763838" y="3073400"/>
            <a:ext cx="274637" cy="2730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2" name="Oval 22"/>
          <p:cNvSpPr>
            <a:spLocks noChangeArrowheads="1"/>
          </p:cNvSpPr>
          <p:nvPr/>
        </p:nvSpPr>
        <p:spPr bwMode="auto">
          <a:xfrm>
            <a:off x="3317875" y="2595563"/>
            <a:ext cx="274638" cy="274637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3" name="Line 23"/>
          <p:cNvSpPr>
            <a:spLocks noChangeShapeType="1"/>
          </p:cNvSpPr>
          <p:nvPr/>
        </p:nvSpPr>
        <p:spPr bwMode="auto">
          <a:xfrm>
            <a:off x="3476625" y="2870200"/>
            <a:ext cx="1588" cy="5492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4" name="Line 24"/>
          <p:cNvSpPr>
            <a:spLocks noChangeShapeType="1"/>
          </p:cNvSpPr>
          <p:nvPr/>
        </p:nvSpPr>
        <p:spPr bwMode="auto">
          <a:xfrm flipH="1">
            <a:off x="3195638" y="3419475"/>
            <a:ext cx="285750" cy="274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5" name="Line 25"/>
          <p:cNvSpPr>
            <a:spLocks noChangeShapeType="1"/>
          </p:cNvSpPr>
          <p:nvPr/>
        </p:nvSpPr>
        <p:spPr bwMode="auto">
          <a:xfrm>
            <a:off x="3476625" y="3397250"/>
            <a:ext cx="273050" cy="274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6" name="Line 26"/>
          <p:cNvSpPr>
            <a:spLocks noChangeShapeType="1"/>
          </p:cNvSpPr>
          <p:nvPr/>
        </p:nvSpPr>
        <p:spPr bwMode="auto">
          <a:xfrm flipH="1">
            <a:off x="3195638" y="3051175"/>
            <a:ext cx="285750" cy="274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7" name="Line 27"/>
          <p:cNvSpPr>
            <a:spLocks noChangeShapeType="1"/>
          </p:cNvSpPr>
          <p:nvPr/>
        </p:nvSpPr>
        <p:spPr bwMode="auto">
          <a:xfrm>
            <a:off x="3476625" y="3073400"/>
            <a:ext cx="273050" cy="2730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8" name="Oval 28"/>
          <p:cNvSpPr>
            <a:spLocks noChangeArrowheads="1"/>
          </p:cNvSpPr>
          <p:nvPr/>
        </p:nvSpPr>
        <p:spPr bwMode="auto">
          <a:xfrm>
            <a:off x="4441825" y="2595563"/>
            <a:ext cx="276225" cy="274637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9" name="Line 29"/>
          <p:cNvSpPr>
            <a:spLocks noChangeShapeType="1"/>
          </p:cNvSpPr>
          <p:nvPr/>
        </p:nvSpPr>
        <p:spPr bwMode="auto">
          <a:xfrm>
            <a:off x="4600575" y="2870200"/>
            <a:ext cx="1588" cy="5492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0" name="Line 30"/>
          <p:cNvSpPr>
            <a:spLocks noChangeShapeType="1"/>
          </p:cNvSpPr>
          <p:nvPr/>
        </p:nvSpPr>
        <p:spPr bwMode="auto">
          <a:xfrm flipH="1">
            <a:off x="4319588" y="3419475"/>
            <a:ext cx="287337" cy="274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1" name="Line 31"/>
          <p:cNvSpPr>
            <a:spLocks noChangeShapeType="1"/>
          </p:cNvSpPr>
          <p:nvPr/>
        </p:nvSpPr>
        <p:spPr bwMode="auto">
          <a:xfrm>
            <a:off x="4600575" y="3397250"/>
            <a:ext cx="274638" cy="274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2" name="Line 32"/>
          <p:cNvSpPr>
            <a:spLocks noChangeShapeType="1"/>
          </p:cNvSpPr>
          <p:nvPr/>
        </p:nvSpPr>
        <p:spPr bwMode="auto">
          <a:xfrm flipH="1">
            <a:off x="4319588" y="3051175"/>
            <a:ext cx="287337" cy="274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3" name="Line 33"/>
          <p:cNvSpPr>
            <a:spLocks noChangeShapeType="1"/>
          </p:cNvSpPr>
          <p:nvPr/>
        </p:nvSpPr>
        <p:spPr bwMode="auto">
          <a:xfrm>
            <a:off x="4600575" y="3073400"/>
            <a:ext cx="274638" cy="2730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4" name="Line 34"/>
          <p:cNvSpPr>
            <a:spLocks noChangeShapeType="1"/>
          </p:cNvSpPr>
          <p:nvPr/>
        </p:nvSpPr>
        <p:spPr bwMode="auto">
          <a:xfrm flipV="1">
            <a:off x="4629150" y="2452688"/>
            <a:ext cx="136525" cy="1476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5" name="Line 35"/>
          <p:cNvSpPr>
            <a:spLocks noChangeShapeType="1"/>
          </p:cNvSpPr>
          <p:nvPr/>
        </p:nvSpPr>
        <p:spPr bwMode="auto">
          <a:xfrm flipH="1" flipV="1">
            <a:off x="4348163" y="2452688"/>
            <a:ext cx="149225" cy="1476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6" name="Oval 36"/>
          <p:cNvSpPr>
            <a:spLocks noChangeArrowheads="1"/>
          </p:cNvSpPr>
          <p:nvPr/>
        </p:nvSpPr>
        <p:spPr bwMode="auto">
          <a:xfrm>
            <a:off x="5154613" y="2595563"/>
            <a:ext cx="276225" cy="274637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7" name="Line 37"/>
          <p:cNvSpPr>
            <a:spLocks noChangeShapeType="1"/>
          </p:cNvSpPr>
          <p:nvPr/>
        </p:nvSpPr>
        <p:spPr bwMode="auto">
          <a:xfrm>
            <a:off x="5314950" y="2870200"/>
            <a:ext cx="1588" cy="5492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8" name="Line 38"/>
          <p:cNvSpPr>
            <a:spLocks noChangeShapeType="1"/>
          </p:cNvSpPr>
          <p:nvPr/>
        </p:nvSpPr>
        <p:spPr bwMode="auto">
          <a:xfrm flipH="1">
            <a:off x="5033963" y="3419475"/>
            <a:ext cx="287337" cy="274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9" name="Line 39"/>
          <p:cNvSpPr>
            <a:spLocks noChangeShapeType="1"/>
          </p:cNvSpPr>
          <p:nvPr/>
        </p:nvSpPr>
        <p:spPr bwMode="auto">
          <a:xfrm>
            <a:off x="5314950" y="3397250"/>
            <a:ext cx="274638" cy="274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0" name="Line 40"/>
          <p:cNvSpPr>
            <a:spLocks noChangeShapeType="1"/>
          </p:cNvSpPr>
          <p:nvPr/>
        </p:nvSpPr>
        <p:spPr bwMode="auto">
          <a:xfrm flipH="1">
            <a:off x="5033963" y="3051175"/>
            <a:ext cx="287337" cy="2762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1" name="Line 41"/>
          <p:cNvSpPr>
            <a:spLocks noChangeShapeType="1"/>
          </p:cNvSpPr>
          <p:nvPr/>
        </p:nvSpPr>
        <p:spPr bwMode="auto">
          <a:xfrm>
            <a:off x="5314950" y="3073400"/>
            <a:ext cx="274638" cy="274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2" name="Line 42"/>
          <p:cNvSpPr>
            <a:spLocks noChangeShapeType="1"/>
          </p:cNvSpPr>
          <p:nvPr/>
        </p:nvSpPr>
        <p:spPr bwMode="auto">
          <a:xfrm flipV="1">
            <a:off x="5341938" y="2452688"/>
            <a:ext cx="136525" cy="1476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3" name="Line 43"/>
          <p:cNvSpPr>
            <a:spLocks noChangeShapeType="1"/>
          </p:cNvSpPr>
          <p:nvPr/>
        </p:nvSpPr>
        <p:spPr bwMode="auto">
          <a:xfrm flipH="1" flipV="1">
            <a:off x="5062538" y="2452688"/>
            <a:ext cx="149225" cy="1476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4" name="Oval 44"/>
          <p:cNvSpPr>
            <a:spLocks noChangeArrowheads="1"/>
          </p:cNvSpPr>
          <p:nvPr/>
        </p:nvSpPr>
        <p:spPr bwMode="auto">
          <a:xfrm>
            <a:off x="5826125" y="2595563"/>
            <a:ext cx="274638" cy="274637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65" name="Line 45"/>
          <p:cNvSpPr>
            <a:spLocks noChangeShapeType="1"/>
          </p:cNvSpPr>
          <p:nvPr/>
        </p:nvSpPr>
        <p:spPr bwMode="auto">
          <a:xfrm>
            <a:off x="5984875" y="2870200"/>
            <a:ext cx="1588" cy="5492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6" name="Line 46"/>
          <p:cNvSpPr>
            <a:spLocks noChangeShapeType="1"/>
          </p:cNvSpPr>
          <p:nvPr/>
        </p:nvSpPr>
        <p:spPr bwMode="auto">
          <a:xfrm flipH="1">
            <a:off x="5703888" y="3419475"/>
            <a:ext cx="285750" cy="274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7" name="Line 47"/>
          <p:cNvSpPr>
            <a:spLocks noChangeShapeType="1"/>
          </p:cNvSpPr>
          <p:nvPr/>
        </p:nvSpPr>
        <p:spPr bwMode="auto">
          <a:xfrm>
            <a:off x="5984875" y="3397250"/>
            <a:ext cx="274638" cy="274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8" name="Line 48"/>
          <p:cNvSpPr>
            <a:spLocks noChangeShapeType="1"/>
          </p:cNvSpPr>
          <p:nvPr/>
        </p:nvSpPr>
        <p:spPr bwMode="auto">
          <a:xfrm flipH="1">
            <a:off x="5703888" y="3051175"/>
            <a:ext cx="285750" cy="2762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9" name="Line 49"/>
          <p:cNvSpPr>
            <a:spLocks noChangeShapeType="1"/>
          </p:cNvSpPr>
          <p:nvPr/>
        </p:nvSpPr>
        <p:spPr bwMode="auto">
          <a:xfrm>
            <a:off x="5984875" y="3073400"/>
            <a:ext cx="274638" cy="274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0" name="Line 50"/>
          <p:cNvSpPr>
            <a:spLocks noChangeShapeType="1"/>
          </p:cNvSpPr>
          <p:nvPr/>
        </p:nvSpPr>
        <p:spPr bwMode="auto">
          <a:xfrm flipV="1">
            <a:off x="6013450" y="2452688"/>
            <a:ext cx="136525" cy="1476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1" name="Line 51"/>
          <p:cNvSpPr>
            <a:spLocks noChangeShapeType="1"/>
          </p:cNvSpPr>
          <p:nvPr/>
        </p:nvSpPr>
        <p:spPr bwMode="auto">
          <a:xfrm flipH="1" flipV="1">
            <a:off x="5734050" y="2452688"/>
            <a:ext cx="147638" cy="1476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2" name="Line 52"/>
          <p:cNvSpPr>
            <a:spLocks noChangeShapeType="1"/>
          </p:cNvSpPr>
          <p:nvPr/>
        </p:nvSpPr>
        <p:spPr bwMode="auto">
          <a:xfrm>
            <a:off x="2295525" y="2182813"/>
            <a:ext cx="547688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3" name="Line 53"/>
          <p:cNvSpPr>
            <a:spLocks noChangeShapeType="1"/>
          </p:cNvSpPr>
          <p:nvPr/>
        </p:nvSpPr>
        <p:spPr bwMode="auto">
          <a:xfrm flipH="1">
            <a:off x="2701925" y="2182813"/>
            <a:ext cx="147638" cy="1365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4" name="Line 54"/>
          <p:cNvSpPr>
            <a:spLocks noChangeShapeType="1"/>
          </p:cNvSpPr>
          <p:nvPr/>
        </p:nvSpPr>
        <p:spPr bwMode="auto">
          <a:xfrm>
            <a:off x="2295525" y="2182813"/>
            <a:ext cx="136525" cy="1365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5" name="AutoShape 55"/>
          <p:cNvSpPr>
            <a:spLocks/>
          </p:cNvSpPr>
          <p:nvPr/>
        </p:nvSpPr>
        <p:spPr bwMode="auto">
          <a:xfrm rot="-5400000">
            <a:off x="2397919" y="3182144"/>
            <a:ext cx="700088" cy="1847850"/>
          </a:xfrm>
          <a:prstGeom prst="leftBrace">
            <a:avLst>
              <a:gd name="adj1" fmla="val 21995"/>
              <a:gd name="adj2" fmla="val 49255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6" name="AutoShape 56"/>
          <p:cNvSpPr>
            <a:spLocks/>
          </p:cNvSpPr>
          <p:nvPr/>
        </p:nvSpPr>
        <p:spPr bwMode="auto">
          <a:xfrm rot="-5400000">
            <a:off x="4814094" y="3182144"/>
            <a:ext cx="700088" cy="1847850"/>
          </a:xfrm>
          <a:prstGeom prst="leftBrace">
            <a:avLst>
              <a:gd name="adj1" fmla="val 21995"/>
              <a:gd name="adj2" fmla="val 49255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7" name="Text Box 57"/>
          <p:cNvSpPr txBox="1">
            <a:spLocks noChangeArrowheads="1"/>
          </p:cNvSpPr>
          <p:nvPr/>
        </p:nvSpPr>
        <p:spPr bwMode="auto">
          <a:xfrm>
            <a:off x="3030538" y="4162425"/>
            <a:ext cx="1223962" cy="339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1639" tIns="42452" rIns="81639" bIns="42452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FFFFFF"/>
                </a:solidFill>
                <a:latin typeface="Luxi Sans" pitchFamily="16" charset="0"/>
              </a:rPr>
              <a:t>Missionaries</a:t>
            </a:r>
          </a:p>
        </p:txBody>
      </p:sp>
      <p:sp>
        <p:nvSpPr>
          <p:cNvPr id="30778" name="Text Box 58"/>
          <p:cNvSpPr txBox="1">
            <a:spLocks noChangeArrowheads="1"/>
          </p:cNvSpPr>
          <p:nvPr/>
        </p:nvSpPr>
        <p:spPr bwMode="auto">
          <a:xfrm>
            <a:off x="5400675" y="4213225"/>
            <a:ext cx="993775" cy="339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1639" tIns="42452" rIns="81639" bIns="42452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FFFFFF"/>
                </a:solidFill>
                <a:latin typeface="Luxi Sans" pitchFamily="16" charset="0"/>
              </a:rPr>
              <a:t>Cannibals</a:t>
            </a:r>
          </a:p>
        </p:txBody>
      </p:sp>
      <p:sp>
        <p:nvSpPr>
          <p:cNvPr id="30779" name="Text Box 59"/>
          <p:cNvSpPr txBox="1">
            <a:spLocks noChangeArrowheads="1"/>
          </p:cNvSpPr>
          <p:nvPr/>
        </p:nvSpPr>
        <p:spPr bwMode="auto">
          <a:xfrm>
            <a:off x="1962150" y="1746250"/>
            <a:ext cx="523875" cy="339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1639" tIns="42452" rIns="81639" bIns="42452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FFFFFF"/>
                </a:solidFill>
                <a:latin typeface="Luxi Sans" pitchFamily="16" charset="0"/>
              </a:rPr>
              <a:t>boat</a:t>
            </a:r>
          </a:p>
        </p:txBody>
      </p:sp>
      <p:sp>
        <p:nvSpPr>
          <p:cNvPr id="30780" name="Text Box 60"/>
          <p:cNvSpPr txBox="1">
            <a:spLocks noChangeArrowheads="1"/>
          </p:cNvSpPr>
          <p:nvPr/>
        </p:nvSpPr>
        <p:spPr bwMode="auto">
          <a:xfrm>
            <a:off x="1733550" y="2028825"/>
            <a:ext cx="754063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/>
          <a:lstStyle/>
          <a:p>
            <a:pPr defTabSz="414338" eaLnBrk="1">
              <a:lnSpc>
                <a:spcPct val="95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000">
                <a:solidFill>
                  <a:srgbClr val="000000"/>
                </a:solidFill>
                <a:latin typeface="Times New Roman" pitchFamily="18" charset="0"/>
              </a:rPr>
              <a:t>boat</a:t>
            </a:r>
          </a:p>
        </p:txBody>
      </p:sp>
      <p:sp>
        <p:nvSpPr>
          <p:cNvPr id="30781" name="Text Box 61"/>
          <p:cNvSpPr txBox="1">
            <a:spLocks noChangeArrowheads="1"/>
          </p:cNvSpPr>
          <p:nvPr/>
        </p:nvSpPr>
        <p:spPr bwMode="auto">
          <a:xfrm>
            <a:off x="2093913" y="4381500"/>
            <a:ext cx="1487487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/>
          <a:lstStyle/>
          <a:p>
            <a:pPr defTabSz="414338" eaLnBrk="1">
              <a:lnSpc>
                <a:spcPct val="95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000">
                <a:solidFill>
                  <a:srgbClr val="000000"/>
                </a:solidFill>
                <a:latin typeface="Times New Roman" pitchFamily="18" charset="0"/>
              </a:rPr>
              <a:t>Missionaries</a:t>
            </a:r>
          </a:p>
        </p:txBody>
      </p:sp>
      <p:sp>
        <p:nvSpPr>
          <p:cNvPr id="30782" name="Text Box 62"/>
          <p:cNvSpPr txBox="1">
            <a:spLocks noChangeArrowheads="1"/>
          </p:cNvSpPr>
          <p:nvPr/>
        </p:nvSpPr>
        <p:spPr bwMode="auto">
          <a:xfrm>
            <a:off x="4641850" y="4383088"/>
            <a:ext cx="1487488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/>
          <a:lstStyle/>
          <a:p>
            <a:pPr defTabSz="414338" eaLnBrk="1">
              <a:lnSpc>
                <a:spcPct val="95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000">
                <a:solidFill>
                  <a:srgbClr val="000000"/>
                </a:solidFill>
                <a:latin typeface="Times New Roman" pitchFamily="18" charset="0"/>
              </a:rPr>
              <a:t>Cannibals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622300" y="414338"/>
            <a:ext cx="7672388" cy="5211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State :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&lt;#M, #C, P&gt;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#M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= Number of missionaries on bank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L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#C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= Number of cannibals on bank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L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= Position of the boat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S0 = &lt;3, 3, L&gt;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G = &lt; 0, 0, R &gt;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400" u="sng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u="sng">
                <a:solidFill>
                  <a:srgbClr val="000000"/>
                </a:solidFill>
                <a:latin typeface="Times New Roman" pitchFamily="18" charset="0"/>
              </a:rPr>
              <a:t>Operations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M2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= Two missionaries take boat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M1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= One missionary takes boat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C2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= Two cannibals take boat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C1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= One cannibal takes boat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MC = One missionary and one cannibal takes boat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3813175" y="403225"/>
            <a:ext cx="1244600" cy="449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Luxi Sans" pitchFamily="16" charset="0"/>
              </a:rPr>
              <a:t>&lt;3,3,L&gt;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3940175" y="2073275"/>
            <a:ext cx="163513" cy="465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600200" y="2003425"/>
            <a:ext cx="1660525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Luxi Sans" pitchFamily="16" charset="0"/>
              </a:rPr>
              <a:t>&lt;3,1,R&gt;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3943350" y="2003425"/>
            <a:ext cx="1543050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Luxi Sans" pitchFamily="16" charset="0"/>
              </a:rPr>
              <a:t>&lt;2,2,R&gt;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3940175" y="4562475"/>
            <a:ext cx="1244600" cy="449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Luxi Sans" pitchFamily="16" charset="0"/>
              </a:rPr>
              <a:t>&lt;3,3,L&gt;</a:t>
            </a:r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 flipH="1">
            <a:off x="2897188" y="830263"/>
            <a:ext cx="1255712" cy="124301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>
            <a:off x="4354513" y="830263"/>
            <a:ext cx="1587" cy="124301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>
            <a:off x="4354513" y="2489200"/>
            <a:ext cx="1587" cy="4143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>
            <a:off x="4354513" y="3044825"/>
            <a:ext cx="1587" cy="4143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>
            <a:off x="4354513" y="3632200"/>
            <a:ext cx="1587" cy="4143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>
            <a:off x="4354513" y="4186238"/>
            <a:ext cx="1587" cy="4143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>
            <a:off x="2695575" y="2489200"/>
            <a:ext cx="207963" cy="4143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>
            <a:off x="2903538" y="3111500"/>
            <a:ext cx="1587" cy="4143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>
            <a:off x="2903538" y="3732213"/>
            <a:ext cx="1587" cy="4159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>
            <a:off x="2903538" y="4354513"/>
            <a:ext cx="1587" cy="20796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 flipH="1">
            <a:off x="2068513" y="2489200"/>
            <a:ext cx="217487" cy="2063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 flipH="1">
            <a:off x="1827213" y="2760663"/>
            <a:ext cx="219075" cy="4143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7" name="Line 19"/>
          <p:cNvSpPr>
            <a:spLocks noChangeShapeType="1"/>
          </p:cNvSpPr>
          <p:nvPr/>
        </p:nvSpPr>
        <p:spPr bwMode="auto">
          <a:xfrm flipH="1">
            <a:off x="1533525" y="3316288"/>
            <a:ext cx="219075" cy="4159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8" name="Line 20"/>
          <p:cNvSpPr>
            <a:spLocks noChangeShapeType="1"/>
          </p:cNvSpPr>
          <p:nvPr/>
        </p:nvSpPr>
        <p:spPr bwMode="auto">
          <a:xfrm flipH="1">
            <a:off x="1241425" y="3871913"/>
            <a:ext cx="219075" cy="4143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9" name="Line 21"/>
          <p:cNvSpPr>
            <a:spLocks noChangeShapeType="1"/>
          </p:cNvSpPr>
          <p:nvPr/>
        </p:nvSpPr>
        <p:spPr bwMode="auto">
          <a:xfrm>
            <a:off x="4562475" y="830263"/>
            <a:ext cx="414338" cy="2063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90" name="Line 22"/>
          <p:cNvSpPr>
            <a:spLocks noChangeShapeType="1"/>
          </p:cNvSpPr>
          <p:nvPr/>
        </p:nvSpPr>
        <p:spPr bwMode="auto">
          <a:xfrm>
            <a:off x="5118100" y="1123950"/>
            <a:ext cx="273050" cy="3270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91" name="Line 23"/>
          <p:cNvSpPr>
            <a:spLocks noChangeShapeType="1"/>
          </p:cNvSpPr>
          <p:nvPr/>
        </p:nvSpPr>
        <p:spPr bwMode="auto">
          <a:xfrm>
            <a:off x="5476875" y="1547813"/>
            <a:ext cx="273050" cy="32861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92" name="Line 24"/>
          <p:cNvSpPr>
            <a:spLocks noChangeShapeType="1"/>
          </p:cNvSpPr>
          <p:nvPr/>
        </p:nvSpPr>
        <p:spPr bwMode="auto">
          <a:xfrm>
            <a:off x="5867400" y="2006600"/>
            <a:ext cx="274638" cy="32861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93" name="Text Box 25"/>
          <p:cNvSpPr txBox="1">
            <a:spLocks noChangeArrowheads="1"/>
          </p:cNvSpPr>
          <p:nvPr/>
        </p:nvSpPr>
        <p:spPr bwMode="auto">
          <a:xfrm>
            <a:off x="3390900" y="1428750"/>
            <a:ext cx="622300" cy="334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C2</a:t>
            </a:r>
          </a:p>
        </p:txBody>
      </p:sp>
      <p:sp>
        <p:nvSpPr>
          <p:cNvPr id="32794" name="Text Box 26"/>
          <p:cNvSpPr txBox="1">
            <a:spLocks noChangeArrowheads="1"/>
          </p:cNvSpPr>
          <p:nvPr/>
        </p:nvSpPr>
        <p:spPr bwMode="auto">
          <a:xfrm>
            <a:off x="4305300" y="1428750"/>
            <a:ext cx="622300" cy="334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MC</a:t>
            </a:r>
          </a:p>
        </p:txBody>
      </p:sp>
      <p:sp>
        <p:nvSpPr>
          <p:cNvPr id="32795" name="Text Box 27"/>
          <p:cNvSpPr txBox="1">
            <a:spLocks noChangeArrowheads="1"/>
          </p:cNvSpPr>
          <p:nvPr/>
        </p:nvSpPr>
        <p:spPr bwMode="auto">
          <a:xfrm>
            <a:off x="3441700" y="5327650"/>
            <a:ext cx="199866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/>
          <a:lstStyle/>
          <a:p>
            <a:pPr defTabSz="414338" eaLnBrk="1">
              <a:lnSpc>
                <a:spcPct val="95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000">
                <a:solidFill>
                  <a:srgbClr val="000000"/>
                </a:solidFill>
                <a:latin typeface="Luxi Sans" pitchFamily="16" charset="0"/>
              </a:rPr>
              <a:t>Partial search tree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3463925" y="207963"/>
            <a:ext cx="2279650" cy="646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3600">
                <a:solidFill>
                  <a:srgbClr val="000000"/>
                </a:solidFill>
                <a:latin typeface="Luxi Sans" pitchFamily="16" charset="0"/>
              </a:rPr>
              <a:t>Problem 3</a:t>
            </a:r>
          </a:p>
        </p:txBody>
      </p:sp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1917700" y="1341438"/>
            <a:ext cx="5184775" cy="622300"/>
          </a:xfrm>
          <a:prstGeom prst="roundRect">
            <a:avLst>
              <a:gd name="adj" fmla="val 231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>
            <a:off x="2617788" y="1341438"/>
            <a:ext cx="1587" cy="6223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>
            <a:off x="3368675" y="1341438"/>
            <a:ext cx="1588" cy="6223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>
            <a:off x="4086225" y="1341438"/>
            <a:ext cx="1588" cy="6223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4838700" y="1343025"/>
            <a:ext cx="1588" cy="6223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>
            <a:off x="5588000" y="1343025"/>
            <a:ext cx="1588" cy="6223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>
            <a:off x="6405563" y="1343025"/>
            <a:ext cx="1587" cy="6223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2827338" y="1481138"/>
            <a:ext cx="414337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B</a:t>
            </a: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3609975" y="1481138"/>
            <a:ext cx="414338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B</a:t>
            </a: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4295775" y="1481138"/>
            <a:ext cx="414338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W</a:t>
            </a: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5111750" y="1481138"/>
            <a:ext cx="414338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W</a:t>
            </a:r>
          </a:p>
        </p:txBody>
      </p:sp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5864225" y="1481138"/>
            <a:ext cx="414338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W</a:t>
            </a:r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2106613" y="1490663"/>
            <a:ext cx="414337" cy="334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B</a:t>
            </a:r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3109913" y="4148138"/>
            <a:ext cx="165100" cy="465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1244600" y="2489200"/>
            <a:ext cx="7464425" cy="191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G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: States where no </a:t>
            </a:r>
            <a:r>
              <a:rPr lang="en-GB" sz="2400" b="1">
                <a:solidFill>
                  <a:srgbClr val="000000"/>
                </a:solidFill>
                <a:latin typeface="Times New Roman" pitchFamily="18" charset="0"/>
              </a:rPr>
              <a:t>B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is to the left of any </a:t>
            </a:r>
            <a:r>
              <a:rPr lang="en-GB" sz="2400" b="1">
                <a:solidFill>
                  <a:srgbClr val="000000"/>
                </a:solidFill>
                <a:latin typeface="Times New Roman" pitchFamily="18" charset="0"/>
              </a:rPr>
              <a:t>W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Operators: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1)  A tile jumps over another tile into a blank tile with cost 2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2) A tile translates into a blank space with cost 1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1036638" y="4857750"/>
            <a:ext cx="7464425" cy="1209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3600">
                <a:solidFill>
                  <a:srgbClr val="000000"/>
                </a:solidFill>
                <a:latin typeface="Times New Roman" pitchFamily="18" charset="0"/>
              </a:rPr>
              <a:t>All the three problems mentioned above are to be solved using A*</a:t>
            </a:r>
          </a:p>
        </p:txBody>
      </p:sp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9745663" y="3525838"/>
            <a:ext cx="165100" cy="465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Oval 2"/>
          <p:cNvSpPr>
            <a:spLocks noChangeArrowheads="1"/>
          </p:cNvSpPr>
          <p:nvPr/>
        </p:nvSpPr>
        <p:spPr bwMode="auto">
          <a:xfrm>
            <a:off x="1524000" y="1676400"/>
            <a:ext cx="5943600" cy="495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457200" y="228600"/>
            <a:ext cx="8001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 </a:t>
            </a:r>
          </a:p>
          <a:p>
            <a:r>
              <a:rPr lang="en-US" b="1"/>
              <a:t>Disciplines which form the core of AI- inner circle</a:t>
            </a:r>
          </a:p>
          <a:p>
            <a:r>
              <a:rPr lang="en-US" b="1"/>
              <a:t> Fields which draw from these disciplines- outer circle.</a:t>
            </a:r>
          </a:p>
          <a:p>
            <a:r>
              <a:rPr lang="en-US" b="1"/>
              <a:t> </a:t>
            </a:r>
          </a:p>
        </p:txBody>
      </p:sp>
      <p:sp>
        <p:nvSpPr>
          <p:cNvPr id="21508" name="Oval 4"/>
          <p:cNvSpPr>
            <a:spLocks noChangeArrowheads="1"/>
          </p:cNvSpPr>
          <p:nvPr/>
        </p:nvSpPr>
        <p:spPr bwMode="auto">
          <a:xfrm>
            <a:off x="2819400" y="2406650"/>
            <a:ext cx="3429000" cy="31559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5638800" y="4724400"/>
            <a:ext cx="13128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Planning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3429000" y="5562600"/>
            <a:ext cx="19621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Computer</a:t>
            </a:r>
          </a:p>
          <a:p>
            <a:r>
              <a:rPr lang="en-US" sz="2800" b="1"/>
              <a:t>Vision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6019800" y="24892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NLP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1447800" y="3581400"/>
            <a:ext cx="14398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Expert</a:t>
            </a:r>
          </a:p>
          <a:p>
            <a:pPr algn="ctr"/>
            <a:r>
              <a:rPr lang="en-US" sz="2400" b="1"/>
              <a:t>Systems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3717925" y="1752600"/>
            <a:ext cx="1487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Robotics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3689350" y="3173413"/>
            <a:ext cx="21590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/>
              <a:t>Search, </a:t>
            </a:r>
          </a:p>
          <a:p>
            <a:pPr algn="ctr"/>
            <a:r>
              <a:rPr lang="en-US" sz="2000" b="1"/>
              <a:t>Reasoning,</a:t>
            </a:r>
          </a:p>
          <a:p>
            <a:pPr algn="ctr"/>
            <a:r>
              <a:rPr lang="en-US" sz="2000" b="1"/>
              <a:t>Learning</a:t>
            </a:r>
          </a:p>
          <a:p>
            <a:pPr algn="ctr"/>
            <a:r>
              <a:rPr lang="en-US" sz="2000" b="1"/>
              <a:t>Knowledge-</a:t>
            </a:r>
          </a:p>
          <a:p>
            <a:pPr algn="ctr"/>
            <a:r>
              <a:rPr lang="en-US" sz="2000" b="1"/>
              <a:t>Representation</a:t>
            </a:r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 flipH="1">
            <a:off x="5486400" y="19812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6248400" y="4114800"/>
            <a:ext cx="1219200" cy="46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>
            <a:off x="5562600" y="5257800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 flipH="1">
            <a:off x="2286000" y="4876800"/>
            <a:ext cx="838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>
            <a:off x="2819400" y="20574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Search: Everywhere</a:t>
            </a:r>
          </a:p>
        </p:txBody>
      </p:sp>
      <p:sp>
        <p:nvSpPr>
          <p:cNvPr id="22531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Planning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1800" smtClean="0"/>
              <a:t> (a) which block to </a:t>
            </a:r>
            <a:r>
              <a:rPr lang="en-US" sz="1800" i="1" smtClean="0"/>
              <a:t>pick</a:t>
            </a:r>
            <a:r>
              <a:rPr lang="en-US" sz="1800" smtClean="0"/>
              <a:t>, (b) which to </a:t>
            </a:r>
            <a:r>
              <a:rPr lang="en-US" sz="1800" i="1" smtClean="0"/>
              <a:t>stack</a:t>
            </a:r>
            <a:r>
              <a:rPr lang="en-US" sz="1800" smtClean="0"/>
              <a:t>, (c) which to </a:t>
            </a:r>
            <a:r>
              <a:rPr lang="en-US" sz="1800" i="1" smtClean="0"/>
              <a:t>unstack</a:t>
            </a:r>
            <a:r>
              <a:rPr lang="en-US" sz="1800" smtClean="0"/>
              <a:t>, (d) whether to </a:t>
            </a:r>
            <a:r>
              <a:rPr lang="en-US" sz="1800" i="1" smtClean="0"/>
              <a:t>stack </a:t>
            </a:r>
            <a:r>
              <a:rPr lang="en-US" sz="1800" smtClean="0"/>
              <a:t>a block or (e) whether to </a:t>
            </a:r>
            <a:r>
              <a:rPr lang="en-US" sz="1800" i="1" smtClean="0"/>
              <a:t>unstack</a:t>
            </a:r>
            <a:r>
              <a:rPr lang="en-US" sz="1800" smtClean="0"/>
              <a:t> an already stacked block. These options have to be searched in order to arrive at the right sequence of actions. </a:t>
            </a:r>
          </a:p>
        </p:txBody>
      </p:sp>
      <p:sp>
        <p:nvSpPr>
          <p:cNvPr id="23556" name="AutoShape 4"/>
          <p:cNvSpPr>
            <a:spLocks noChangeAspect="1" noChangeArrowheads="1"/>
          </p:cNvSpPr>
          <p:nvPr/>
        </p:nvSpPr>
        <p:spPr bwMode="auto">
          <a:xfrm>
            <a:off x="987425" y="4319588"/>
            <a:ext cx="6019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>
            <a:off x="2663825" y="5081588"/>
            <a:ext cx="1600200" cy="15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5026025" y="5081588"/>
            <a:ext cx="533400" cy="15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59" name="AutoShape 7"/>
          <p:cNvSpPr>
            <a:spLocks noChangeArrowheads="1"/>
          </p:cNvSpPr>
          <p:nvPr/>
        </p:nvSpPr>
        <p:spPr bwMode="auto">
          <a:xfrm>
            <a:off x="2892425" y="4852988"/>
            <a:ext cx="268288" cy="192087"/>
          </a:xfrm>
          <a:prstGeom prst="roundRect">
            <a:avLst>
              <a:gd name="adj" fmla="val 412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3560" name="AutoShape 8"/>
          <p:cNvSpPr>
            <a:spLocks noChangeArrowheads="1"/>
          </p:cNvSpPr>
          <p:nvPr/>
        </p:nvSpPr>
        <p:spPr bwMode="auto">
          <a:xfrm>
            <a:off x="3730625" y="4852988"/>
            <a:ext cx="269875" cy="192087"/>
          </a:xfrm>
          <a:prstGeom prst="roundRect">
            <a:avLst>
              <a:gd name="adj" fmla="val 412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3561" name="AutoShape 9"/>
          <p:cNvSpPr>
            <a:spLocks noChangeArrowheads="1"/>
          </p:cNvSpPr>
          <p:nvPr/>
        </p:nvSpPr>
        <p:spPr bwMode="auto">
          <a:xfrm>
            <a:off x="3349625" y="4852988"/>
            <a:ext cx="269875" cy="192087"/>
          </a:xfrm>
          <a:prstGeom prst="roundRect">
            <a:avLst>
              <a:gd name="adj" fmla="val 412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3562" name="AutoShape 10"/>
          <p:cNvSpPr>
            <a:spLocks noChangeArrowheads="1"/>
          </p:cNvSpPr>
          <p:nvPr/>
        </p:nvSpPr>
        <p:spPr bwMode="auto">
          <a:xfrm>
            <a:off x="2968625" y="4776788"/>
            <a:ext cx="153988" cy="260350"/>
          </a:xfrm>
          <a:prstGeom prst="roundRect">
            <a:avLst>
              <a:gd name="adj" fmla="val 722"/>
            </a:avLst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eaLnBrk="1" hangingPunct="1"/>
            <a:r>
              <a:rPr lang="en-GB" sz="1400">
                <a:solidFill>
                  <a:srgbClr val="000000"/>
                </a:solidFill>
                <a:latin typeface="Arial" charset="0"/>
                <a:ea typeface="Mangal" pitchFamily="18" charset="0"/>
                <a:cs typeface="Mangal" pitchFamily="18" charset="0"/>
              </a:rPr>
              <a:t>A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3563" name="AutoShape 11"/>
          <p:cNvSpPr>
            <a:spLocks noChangeArrowheads="1"/>
          </p:cNvSpPr>
          <p:nvPr/>
        </p:nvSpPr>
        <p:spPr bwMode="auto">
          <a:xfrm>
            <a:off x="3806825" y="4776788"/>
            <a:ext cx="141288" cy="260350"/>
          </a:xfrm>
          <a:prstGeom prst="roundRect">
            <a:avLst>
              <a:gd name="adj" fmla="val 792"/>
            </a:avLst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eaLnBrk="1" hangingPunct="1"/>
            <a:r>
              <a:rPr lang="en-GB" sz="1400">
                <a:solidFill>
                  <a:srgbClr val="000000"/>
                </a:solidFill>
                <a:latin typeface="Arial" charset="0"/>
                <a:ea typeface="Mangal" pitchFamily="18" charset="0"/>
                <a:cs typeface="Mangal" pitchFamily="18" charset="0"/>
              </a:rPr>
              <a:t>C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3564" name="AutoShape 12"/>
          <p:cNvSpPr>
            <a:spLocks noChangeArrowheads="1"/>
          </p:cNvSpPr>
          <p:nvPr/>
        </p:nvSpPr>
        <p:spPr bwMode="auto">
          <a:xfrm>
            <a:off x="3425825" y="4776788"/>
            <a:ext cx="141288" cy="260350"/>
          </a:xfrm>
          <a:prstGeom prst="roundRect">
            <a:avLst>
              <a:gd name="adj" fmla="val 792"/>
            </a:avLst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eaLnBrk="1" hangingPunct="1"/>
            <a:r>
              <a:rPr lang="en-GB" sz="1400">
                <a:solidFill>
                  <a:srgbClr val="000000"/>
                </a:solidFill>
                <a:latin typeface="Arial" charset="0"/>
                <a:ea typeface="Mangal" pitchFamily="18" charset="0"/>
                <a:cs typeface="Mangal" pitchFamily="18" charset="0"/>
              </a:rPr>
              <a:t>B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3565" name="AutoShape 13"/>
          <p:cNvSpPr>
            <a:spLocks noChangeArrowheads="1"/>
          </p:cNvSpPr>
          <p:nvPr/>
        </p:nvSpPr>
        <p:spPr bwMode="auto">
          <a:xfrm>
            <a:off x="5102225" y="4852988"/>
            <a:ext cx="269875" cy="228600"/>
          </a:xfrm>
          <a:prstGeom prst="roundRect">
            <a:avLst>
              <a:gd name="adj" fmla="val 412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3566" name="AutoShape 14"/>
          <p:cNvSpPr>
            <a:spLocks noChangeArrowheads="1"/>
          </p:cNvSpPr>
          <p:nvPr/>
        </p:nvSpPr>
        <p:spPr bwMode="auto">
          <a:xfrm>
            <a:off x="5178425" y="4776788"/>
            <a:ext cx="153988" cy="260350"/>
          </a:xfrm>
          <a:prstGeom prst="roundRect">
            <a:avLst>
              <a:gd name="adj" fmla="val 722"/>
            </a:avLst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eaLnBrk="1" hangingPunct="1"/>
            <a:r>
              <a:rPr lang="en-GB" sz="1400">
                <a:solidFill>
                  <a:srgbClr val="000000"/>
                </a:solidFill>
                <a:latin typeface="Arial" charset="0"/>
                <a:ea typeface="Mangal" pitchFamily="18" charset="0"/>
                <a:cs typeface="Mangal" pitchFamily="18" charset="0"/>
              </a:rPr>
              <a:t>A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3567" name="AutoShape 15"/>
          <p:cNvSpPr>
            <a:spLocks noChangeArrowheads="1"/>
          </p:cNvSpPr>
          <p:nvPr/>
        </p:nvSpPr>
        <p:spPr bwMode="auto">
          <a:xfrm>
            <a:off x="5102225" y="4624388"/>
            <a:ext cx="269875" cy="193675"/>
          </a:xfrm>
          <a:prstGeom prst="roundRect">
            <a:avLst>
              <a:gd name="adj" fmla="val 412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3568" name="AutoShape 16"/>
          <p:cNvSpPr>
            <a:spLocks noChangeArrowheads="1"/>
          </p:cNvSpPr>
          <p:nvPr/>
        </p:nvSpPr>
        <p:spPr bwMode="auto">
          <a:xfrm>
            <a:off x="5178425" y="4548188"/>
            <a:ext cx="139700" cy="260350"/>
          </a:xfrm>
          <a:prstGeom prst="roundRect">
            <a:avLst>
              <a:gd name="adj" fmla="val 792"/>
            </a:avLst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eaLnBrk="1" hangingPunct="1"/>
            <a:r>
              <a:rPr lang="en-GB" sz="1400">
                <a:solidFill>
                  <a:srgbClr val="000000"/>
                </a:solidFill>
                <a:latin typeface="Arial" charset="0"/>
                <a:ea typeface="Mangal" pitchFamily="18" charset="0"/>
                <a:cs typeface="Mangal" pitchFamily="18" charset="0"/>
              </a:rPr>
              <a:t>B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3569" name="AutoShape 17"/>
          <p:cNvSpPr>
            <a:spLocks noChangeArrowheads="1"/>
          </p:cNvSpPr>
          <p:nvPr/>
        </p:nvSpPr>
        <p:spPr bwMode="auto">
          <a:xfrm>
            <a:off x="5102225" y="4395788"/>
            <a:ext cx="269875" cy="193675"/>
          </a:xfrm>
          <a:prstGeom prst="roundRect">
            <a:avLst>
              <a:gd name="adj" fmla="val 412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3570" name="AutoShape 18"/>
          <p:cNvSpPr>
            <a:spLocks noChangeArrowheads="1"/>
          </p:cNvSpPr>
          <p:nvPr/>
        </p:nvSpPr>
        <p:spPr bwMode="auto">
          <a:xfrm>
            <a:off x="5178425" y="4319588"/>
            <a:ext cx="139700" cy="260350"/>
          </a:xfrm>
          <a:prstGeom prst="roundRect">
            <a:avLst>
              <a:gd name="adj" fmla="val 792"/>
            </a:avLst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eaLnBrk="1" hangingPunct="1"/>
            <a:r>
              <a:rPr lang="en-GB" sz="1400">
                <a:solidFill>
                  <a:srgbClr val="000000"/>
                </a:solidFill>
                <a:latin typeface="Arial" charset="0"/>
                <a:ea typeface="Mangal" pitchFamily="18" charset="0"/>
                <a:cs typeface="Mangal" pitchFamily="18" charset="0"/>
              </a:rPr>
              <a:t>C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3571" name="AutoShape 19"/>
          <p:cNvSpPr>
            <a:spLocks noChangeArrowheads="1"/>
          </p:cNvSpPr>
          <p:nvPr/>
        </p:nvSpPr>
        <p:spPr bwMode="auto">
          <a:xfrm>
            <a:off x="3425825" y="5081588"/>
            <a:ext cx="422275" cy="304800"/>
          </a:xfrm>
          <a:prstGeom prst="roundRect">
            <a:avLst>
              <a:gd name="adj" fmla="val 505"/>
            </a:avLst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eaLnBrk="1" hangingPunct="1"/>
            <a:r>
              <a:rPr lang="en-GB" sz="1200">
                <a:solidFill>
                  <a:srgbClr val="000000"/>
                </a:solidFill>
                <a:latin typeface="Arial" charset="0"/>
                <a:ea typeface="Mangal" pitchFamily="18" charset="0"/>
                <a:cs typeface="Mangal" pitchFamily="18" charset="0"/>
              </a:rPr>
              <a:t>Table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4264025" y="4776788"/>
            <a:ext cx="698500" cy="15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73" name="Oval 21"/>
          <p:cNvSpPr>
            <a:spLocks noChangeArrowheads="1"/>
          </p:cNvSpPr>
          <p:nvPr/>
        </p:nvSpPr>
        <p:spPr bwMode="auto">
          <a:xfrm>
            <a:off x="4492625" y="4852988"/>
            <a:ext cx="188913" cy="190500"/>
          </a:xfrm>
          <a:prstGeom prst="ellips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>
            <a:off x="4568825" y="5081588"/>
            <a:ext cx="0" cy="2286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 flipV="1">
            <a:off x="4416425" y="5157788"/>
            <a:ext cx="109538" cy="34925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76" name="Line 24"/>
          <p:cNvSpPr>
            <a:spLocks noChangeShapeType="1"/>
          </p:cNvSpPr>
          <p:nvPr/>
        </p:nvSpPr>
        <p:spPr bwMode="auto">
          <a:xfrm flipV="1">
            <a:off x="4416425" y="5233988"/>
            <a:ext cx="109538" cy="3333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77" name="Line 25"/>
          <p:cNvSpPr>
            <a:spLocks noChangeShapeType="1"/>
          </p:cNvSpPr>
          <p:nvPr/>
        </p:nvSpPr>
        <p:spPr bwMode="auto">
          <a:xfrm>
            <a:off x="4568825" y="5157788"/>
            <a:ext cx="119063" cy="2063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78" name="Line 26"/>
          <p:cNvSpPr>
            <a:spLocks noChangeShapeType="1"/>
          </p:cNvSpPr>
          <p:nvPr/>
        </p:nvSpPr>
        <p:spPr bwMode="auto">
          <a:xfrm>
            <a:off x="4568825" y="5233988"/>
            <a:ext cx="119063" cy="2063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Vision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  <a:r>
              <a:rPr lang="en-US" sz="1800" smtClean="0"/>
              <a:t>A search needs to be carried out to find which point in the image of </a:t>
            </a:r>
            <a:r>
              <a:rPr lang="en-US" sz="1800" i="1" smtClean="0"/>
              <a:t>L</a:t>
            </a:r>
            <a:r>
              <a:rPr lang="en-US" sz="1800" smtClean="0"/>
              <a:t> corresponds to which point in </a:t>
            </a:r>
            <a:r>
              <a:rPr lang="en-US" sz="1800" i="1" smtClean="0"/>
              <a:t>R</a:t>
            </a:r>
            <a:r>
              <a:rPr lang="en-US" sz="1800" smtClean="0"/>
              <a:t>. Naively carried out, this can become an </a:t>
            </a:r>
            <a:r>
              <a:rPr lang="en-US" sz="1800" i="1" smtClean="0"/>
              <a:t>O(n2) </a:t>
            </a:r>
            <a:r>
              <a:rPr lang="en-US" sz="1800" smtClean="0"/>
              <a:t>process where </a:t>
            </a:r>
            <a:r>
              <a:rPr lang="en-US" sz="1800" i="1" smtClean="0"/>
              <a:t>n </a:t>
            </a:r>
            <a:r>
              <a:rPr lang="en-US" sz="1800" smtClean="0"/>
              <a:t>is the number of points in the retinal images.</a:t>
            </a:r>
          </a:p>
        </p:txBody>
      </p:sp>
      <p:sp>
        <p:nvSpPr>
          <p:cNvPr id="24580" name="AutoShape 4"/>
          <p:cNvSpPr>
            <a:spLocks noChangeAspect="1" noChangeArrowheads="1"/>
          </p:cNvSpPr>
          <p:nvPr/>
        </p:nvSpPr>
        <p:spPr bwMode="auto">
          <a:xfrm>
            <a:off x="1981200" y="4191000"/>
            <a:ext cx="6019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4267200" y="4876800"/>
            <a:ext cx="1366838" cy="812800"/>
          </a:xfrm>
          <a:prstGeom prst="roundRect">
            <a:avLst>
              <a:gd name="adj" fmla="val 176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 flipV="1">
            <a:off x="5638800" y="4800600"/>
            <a:ext cx="228600" cy="2286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83" name="Freeform 7"/>
          <p:cNvSpPr>
            <a:spLocks noChangeArrowheads="1"/>
          </p:cNvSpPr>
          <p:nvPr/>
        </p:nvSpPr>
        <p:spPr bwMode="auto">
          <a:xfrm>
            <a:off x="5562600" y="4267200"/>
            <a:ext cx="465138" cy="220663"/>
          </a:xfrm>
          <a:custGeom>
            <a:avLst/>
            <a:gdLst>
              <a:gd name="T0" fmla="*/ 0 w 1434"/>
              <a:gd name="T1" fmla="*/ 13719739 h 674"/>
              <a:gd name="T2" fmla="*/ 946819 w 1434"/>
              <a:gd name="T3" fmla="*/ 17471336 h 674"/>
              <a:gd name="T4" fmla="*/ 2209568 w 1434"/>
              <a:gd name="T5" fmla="*/ 21115548 h 674"/>
              <a:gd name="T6" fmla="*/ 3682505 w 1434"/>
              <a:gd name="T7" fmla="*/ 24760092 h 674"/>
              <a:gd name="T8" fmla="*/ 5260535 w 1434"/>
              <a:gd name="T9" fmla="*/ 28404304 h 674"/>
              <a:gd name="T10" fmla="*/ 7049079 w 1434"/>
              <a:gd name="T11" fmla="*/ 31834401 h 674"/>
              <a:gd name="T12" fmla="*/ 9048134 w 1434"/>
              <a:gd name="T13" fmla="*/ 35157114 h 674"/>
              <a:gd name="T14" fmla="*/ 11152609 w 1434"/>
              <a:gd name="T15" fmla="*/ 38587211 h 674"/>
              <a:gd name="T16" fmla="*/ 13361852 w 1434"/>
              <a:gd name="T17" fmla="*/ 41695480 h 674"/>
              <a:gd name="T18" fmla="*/ 15781931 w 1434"/>
              <a:gd name="T19" fmla="*/ 44803760 h 674"/>
              <a:gd name="T20" fmla="*/ 18412198 w 1434"/>
              <a:gd name="T21" fmla="*/ 47697915 h 674"/>
              <a:gd name="T22" fmla="*/ 21147559 w 1434"/>
              <a:gd name="T23" fmla="*/ 50484685 h 674"/>
              <a:gd name="T24" fmla="*/ 23988343 w 1434"/>
              <a:gd name="T25" fmla="*/ 53057339 h 674"/>
              <a:gd name="T26" fmla="*/ 26934216 w 1434"/>
              <a:gd name="T27" fmla="*/ 55629666 h 674"/>
              <a:gd name="T28" fmla="*/ 29985507 w 1434"/>
              <a:gd name="T29" fmla="*/ 57880494 h 674"/>
              <a:gd name="T30" fmla="*/ 33246986 w 1434"/>
              <a:gd name="T31" fmla="*/ 60131648 h 674"/>
              <a:gd name="T32" fmla="*/ 36508465 w 1434"/>
              <a:gd name="T33" fmla="*/ 62060976 h 674"/>
              <a:gd name="T34" fmla="*/ 39980456 w 1434"/>
              <a:gd name="T35" fmla="*/ 63882918 h 674"/>
              <a:gd name="T36" fmla="*/ 43452458 w 1434"/>
              <a:gd name="T37" fmla="*/ 65598130 h 674"/>
              <a:gd name="T38" fmla="*/ 46924449 w 1434"/>
              <a:gd name="T39" fmla="*/ 67098573 h 674"/>
              <a:gd name="T40" fmla="*/ 50606953 w 1434"/>
              <a:gd name="T41" fmla="*/ 68384900 h 674"/>
              <a:gd name="T42" fmla="*/ 54289456 w 1434"/>
              <a:gd name="T43" fmla="*/ 69456785 h 674"/>
              <a:gd name="T44" fmla="*/ 58077053 w 1434"/>
              <a:gd name="T45" fmla="*/ 70421285 h 674"/>
              <a:gd name="T46" fmla="*/ 61864651 w 1434"/>
              <a:gd name="T47" fmla="*/ 71064612 h 674"/>
              <a:gd name="T48" fmla="*/ 65652248 w 1434"/>
              <a:gd name="T49" fmla="*/ 71600555 h 674"/>
              <a:gd name="T50" fmla="*/ 69439845 w 1434"/>
              <a:gd name="T51" fmla="*/ 72029112 h 674"/>
              <a:gd name="T52" fmla="*/ 73332861 w 1434"/>
              <a:gd name="T53" fmla="*/ 72136497 h 674"/>
              <a:gd name="T54" fmla="*/ 77120458 w 1434"/>
              <a:gd name="T55" fmla="*/ 72029112 h 674"/>
              <a:gd name="T56" fmla="*/ 81013150 w 1434"/>
              <a:gd name="T57" fmla="*/ 71814670 h 674"/>
              <a:gd name="T58" fmla="*/ 84800747 w 1434"/>
              <a:gd name="T59" fmla="*/ 71386112 h 674"/>
              <a:gd name="T60" fmla="*/ 88588364 w 1434"/>
              <a:gd name="T61" fmla="*/ 70742785 h 674"/>
              <a:gd name="T62" fmla="*/ 92376286 w 1434"/>
              <a:gd name="T63" fmla="*/ 69885342 h 674"/>
              <a:gd name="T64" fmla="*/ 96058465 w 1434"/>
              <a:gd name="T65" fmla="*/ 68920842 h 674"/>
              <a:gd name="T66" fmla="*/ 99740969 w 1434"/>
              <a:gd name="T67" fmla="*/ 67634515 h 674"/>
              <a:gd name="T68" fmla="*/ 103318054 w 1434"/>
              <a:gd name="T69" fmla="*/ 66241130 h 674"/>
              <a:gd name="T70" fmla="*/ 106790045 w 1434"/>
              <a:gd name="T71" fmla="*/ 64740360 h 674"/>
              <a:gd name="T72" fmla="*/ 110262361 w 1434"/>
              <a:gd name="T73" fmla="*/ 62918418 h 674"/>
              <a:gd name="T74" fmla="*/ 113628934 w 1434"/>
              <a:gd name="T75" fmla="*/ 60989091 h 674"/>
              <a:gd name="T76" fmla="*/ 116890413 w 1434"/>
              <a:gd name="T77" fmla="*/ 58952379 h 674"/>
              <a:gd name="T78" fmla="*/ 120046798 w 1434"/>
              <a:gd name="T79" fmla="*/ 56701551 h 674"/>
              <a:gd name="T80" fmla="*/ 123098089 w 1434"/>
              <a:gd name="T81" fmla="*/ 54236282 h 674"/>
              <a:gd name="T82" fmla="*/ 125938868 w 1434"/>
              <a:gd name="T83" fmla="*/ 51663627 h 674"/>
              <a:gd name="T84" fmla="*/ 128674229 w 1434"/>
              <a:gd name="T85" fmla="*/ 48984242 h 674"/>
              <a:gd name="T86" fmla="*/ 131409914 w 1434"/>
              <a:gd name="T87" fmla="*/ 46090088 h 674"/>
              <a:gd name="T88" fmla="*/ 133829669 w 1434"/>
              <a:gd name="T89" fmla="*/ 43088875 h 674"/>
              <a:gd name="T90" fmla="*/ 136249424 w 1434"/>
              <a:gd name="T91" fmla="*/ 39980596 h 674"/>
              <a:gd name="T92" fmla="*/ 138353897 w 1434"/>
              <a:gd name="T93" fmla="*/ 36764941 h 674"/>
              <a:gd name="T94" fmla="*/ 140458045 w 1434"/>
              <a:gd name="T95" fmla="*/ 33334844 h 674"/>
              <a:gd name="T96" fmla="*/ 142246588 w 1434"/>
              <a:gd name="T97" fmla="*/ 29905074 h 674"/>
              <a:gd name="T98" fmla="*/ 143930037 w 1434"/>
              <a:gd name="T99" fmla="*/ 26474977 h 674"/>
              <a:gd name="T100" fmla="*/ 145508067 w 1434"/>
              <a:gd name="T101" fmla="*/ 22830765 h 674"/>
              <a:gd name="T102" fmla="*/ 146875910 w 1434"/>
              <a:gd name="T103" fmla="*/ 19186220 h 674"/>
              <a:gd name="T104" fmla="*/ 148033240 w 1434"/>
              <a:gd name="T105" fmla="*/ 15434951 h 674"/>
              <a:gd name="T106" fmla="*/ 148980058 w 1434"/>
              <a:gd name="T107" fmla="*/ 11575969 h 674"/>
              <a:gd name="T108" fmla="*/ 149716689 w 1434"/>
              <a:gd name="T109" fmla="*/ 7824697 h 674"/>
              <a:gd name="T110" fmla="*/ 150347901 w 1434"/>
              <a:gd name="T111" fmla="*/ 3966041 h 674"/>
              <a:gd name="T112" fmla="*/ 150768925 w 1434"/>
              <a:gd name="T113" fmla="*/ 0 h 674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1434"/>
              <a:gd name="T172" fmla="*/ 0 h 674"/>
              <a:gd name="T173" fmla="*/ 1434 w 1434"/>
              <a:gd name="T174" fmla="*/ 674 h 674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1434" h="674">
                <a:moveTo>
                  <a:pt x="0" y="128"/>
                </a:moveTo>
                <a:lnTo>
                  <a:pt x="9" y="163"/>
                </a:lnTo>
                <a:lnTo>
                  <a:pt x="21" y="197"/>
                </a:lnTo>
                <a:lnTo>
                  <a:pt x="35" y="231"/>
                </a:lnTo>
                <a:lnTo>
                  <a:pt x="50" y="265"/>
                </a:lnTo>
                <a:lnTo>
                  <a:pt x="67" y="297"/>
                </a:lnTo>
                <a:lnTo>
                  <a:pt x="86" y="328"/>
                </a:lnTo>
                <a:lnTo>
                  <a:pt x="106" y="360"/>
                </a:lnTo>
                <a:lnTo>
                  <a:pt x="127" y="389"/>
                </a:lnTo>
                <a:lnTo>
                  <a:pt x="150" y="418"/>
                </a:lnTo>
                <a:lnTo>
                  <a:pt x="175" y="445"/>
                </a:lnTo>
                <a:lnTo>
                  <a:pt x="201" y="471"/>
                </a:lnTo>
                <a:lnTo>
                  <a:pt x="228" y="495"/>
                </a:lnTo>
                <a:lnTo>
                  <a:pt x="256" y="519"/>
                </a:lnTo>
                <a:lnTo>
                  <a:pt x="285" y="540"/>
                </a:lnTo>
                <a:lnTo>
                  <a:pt x="316" y="561"/>
                </a:lnTo>
                <a:lnTo>
                  <a:pt x="347" y="579"/>
                </a:lnTo>
                <a:lnTo>
                  <a:pt x="380" y="596"/>
                </a:lnTo>
                <a:lnTo>
                  <a:pt x="413" y="612"/>
                </a:lnTo>
                <a:lnTo>
                  <a:pt x="446" y="626"/>
                </a:lnTo>
                <a:lnTo>
                  <a:pt x="481" y="638"/>
                </a:lnTo>
                <a:lnTo>
                  <a:pt x="516" y="648"/>
                </a:lnTo>
                <a:lnTo>
                  <a:pt x="552" y="657"/>
                </a:lnTo>
                <a:lnTo>
                  <a:pt x="588" y="663"/>
                </a:lnTo>
                <a:lnTo>
                  <a:pt x="624" y="668"/>
                </a:lnTo>
                <a:lnTo>
                  <a:pt x="660" y="672"/>
                </a:lnTo>
                <a:lnTo>
                  <a:pt x="697" y="673"/>
                </a:lnTo>
                <a:lnTo>
                  <a:pt x="733" y="672"/>
                </a:lnTo>
                <a:lnTo>
                  <a:pt x="770" y="670"/>
                </a:lnTo>
                <a:lnTo>
                  <a:pt x="806" y="666"/>
                </a:lnTo>
                <a:lnTo>
                  <a:pt x="842" y="660"/>
                </a:lnTo>
                <a:lnTo>
                  <a:pt x="878" y="652"/>
                </a:lnTo>
                <a:lnTo>
                  <a:pt x="913" y="643"/>
                </a:lnTo>
                <a:lnTo>
                  <a:pt x="948" y="631"/>
                </a:lnTo>
                <a:lnTo>
                  <a:pt x="982" y="618"/>
                </a:lnTo>
                <a:lnTo>
                  <a:pt x="1015" y="604"/>
                </a:lnTo>
                <a:lnTo>
                  <a:pt x="1048" y="587"/>
                </a:lnTo>
                <a:lnTo>
                  <a:pt x="1080" y="569"/>
                </a:lnTo>
                <a:lnTo>
                  <a:pt x="1111" y="550"/>
                </a:lnTo>
                <a:lnTo>
                  <a:pt x="1141" y="529"/>
                </a:lnTo>
                <a:lnTo>
                  <a:pt x="1170" y="506"/>
                </a:lnTo>
                <a:lnTo>
                  <a:pt x="1197" y="482"/>
                </a:lnTo>
                <a:lnTo>
                  <a:pt x="1223" y="457"/>
                </a:lnTo>
                <a:lnTo>
                  <a:pt x="1249" y="430"/>
                </a:lnTo>
                <a:lnTo>
                  <a:pt x="1272" y="402"/>
                </a:lnTo>
                <a:lnTo>
                  <a:pt x="1295" y="373"/>
                </a:lnTo>
                <a:lnTo>
                  <a:pt x="1315" y="343"/>
                </a:lnTo>
                <a:lnTo>
                  <a:pt x="1335" y="311"/>
                </a:lnTo>
                <a:lnTo>
                  <a:pt x="1352" y="279"/>
                </a:lnTo>
                <a:lnTo>
                  <a:pt x="1368" y="247"/>
                </a:lnTo>
                <a:lnTo>
                  <a:pt x="1383" y="213"/>
                </a:lnTo>
                <a:lnTo>
                  <a:pt x="1396" y="179"/>
                </a:lnTo>
                <a:lnTo>
                  <a:pt x="1407" y="144"/>
                </a:lnTo>
                <a:lnTo>
                  <a:pt x="1416" y="108"/>
                </a:lnTo>
                <a:lnTo>
                  <a:pt x="1423" y="73"/>
                </a:lnTo>
                <a:lnTo>
                  <a:pt x="1429" y="37"/>
                </a:lnTo>
                <a:lnTo>
                  <a:pt x="1433" y="0"/>
                </a:lnTo>
              </a:path>
            </a:pathLst>
          </a:cu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4" name="Freeform 8"/>
          <p:cNvSpPr>
            <a:spLocks noChangeArrowheads="1"/>
          </p:cNvSpPr>
          <p:nvPr/>
        </p:nvSpPr>
        <p:spPr bwMode="auto">
          <a:xfrm>
            <a:off x="6172200" y="4267200"/>
            <a:ext cx="469900" cy="220663"/>
          </a:xfrm>
          <a:custGeom>
            <a:avLst/>
            <a:gdLst>
              <a:gd name="T0" fmla="*/ 0 w 1434"/>
              <a:gd name="T1" fmla="*/ 13679145 h 675"/>
              <a:gd name="T2" fmla="*/ 966342 w 1434"/>
              <a:gd name="T3" fmla="*/ 17419626 h 675"/>
              <a:gd name="T4" fmla="*/ 2254799 w 1434"/>
              <a:gd name="T5" fmla="*/ 21053209 h 675"/>
              <a:gd name="T6" fmla="*/ 3758217 w 1434"/>
              <a:gd name="T7" fmla="*/ 24793696 h 675"/>
              <a:gd name="T8" fmla="*/ 5368788 w 1434"/>
              <a:gd name="T9" fmla="*/ 28427279 h 675"/>
              <a:gd name="T10" fmla="*/ 7194320 w 1434"/>
              <a:gd name="T11" fmla="*/ 31847064 h 675"/>
              <a:gd name="T12" fmla="*/ 9234485 w 1434"/>
              <a:gd name="T13" fmla="*/ 35159950 h 675"/>
              <a:gd name="T14" fmla="*/ 11382133 w 1434"/>
              <a:gd name="T15" fmla="*/ 38472836 h 675"/>
              <a:gd name="T16" fmla="*/ 13636931 w 1434"/>
              <a:gd name="T17" fmla="*/ 41571924 h 675"/>
              <a:gd name="T18" fmla="*/ 16106691 w 1434"/>
              <a:gd name="T19" fmla="*/ 44671349 h 675"/>
              <a:gd name="T20" fmla="*/ 18791083 w 1434"/>
              <a:gd name="T21" fmla="*/ 47556639 h 675"/>
              <a:gd name="T22" fmla="*/ 21582962 w 1434"/>
              <a:gd name="T23" fmla="*/ 50442256 h 675"/>
              <a:gd name="T24" fmla="*/ 24481989 w 1434"/>
              <a:gd name="T25" fmla="*/ 53006850 h 675"/>
              <a:gd name="T26" fmla="*/ 27488496 w 1434"/>
              <a:gd name="T27" fmla="*/ 55571770 h 675"/>
              <a:gd name="T28" fmla="*/ 30602483 w 1434"/>
              <a:gd name="T29" fmla="*/ 57815994 h 675"/>
              <a:gd name="T30" fmla="*/ 33931104 w 1434"/>
              <a:gd name="T31" fmla="*/ 60060218 h 675"/>
              <a:gd name="T32" fmla="*/ 37260053 w 1434"/>
              <a:gd name="T33" fmla="*/ 61984071 h 675"/>
              <a:gd name="T34" fmla="*/ 40803307 w 1434"/>
              <a:gd name="T35" fmla="*/ 63800699 h 675"/>
              <a:gd name="T36" fmla="*/ 44346900 w 1434"/>
              <a:gd name="T37" fmla="*/ 65510755 h 675"/>
              <a:gd name="T38" fmla="*/ 47890154 w 1434"/>
              <a:gd name="T39" fmla="*/ 67006686 h 675"/>
              <a:gd name="T40" fmla="*/ 51648370 w 1434"/>
              <a:gd name="T41" fmla="*/ 68289146 h 675"/>
              <a:gd name="T42" fmla="*/ 55406586 w 1434"/>
              <a:gd name="T43" fmla="*/ 69357809 h 675"/>
              <a:gd name="T44" fmla="*/ 59272282 w 1434"/>
              <a:gd name="T45" fmla="*/ 70319899 h 675"/>
              <a:gd name="T46" fmla="*/ 63137978 w 1434"/>
              <a:gd name="T47" fmla="*/ 70960966 h 675"/>
              <a:gd name="T48" fmla="*/ 67003347 w 1434"/>
              <a:gd name="T49" fmla="*/ 71495460 h 675"/>
              <a:gd name="T50" fmla="*/ 70869043 w 1434"/>
              <a:gd name="T51" fmla="*/ 71922729 h 675"/>
              <a:gd name="T52" fmla="*/ 74841892 w 1434"/>
              <a:gd name="T53" fmla="*/ 72029628 h 675"/>
              <a:gd name="T54" fmla="*/ 78707588 w 1434"/>
              <a:gd name="T55" fmla="*/ 71922729 h 675"/>
              <a:gd name="T56" fmla="*/ 82680437 w 1434"/>
              <a:gd name="T57" fmla="*/ 71708931 h 675"/>
              <a:gd name="T58" fmla="*/ 86546154 w 1434"/>
              <a:gd name="T59" fmla="*/ 71281663 h 675"/>
              <a:gd name="T60" fmla="*/ 90411850 w 1434"/>
              <a:gd name="T61" fmla="*/ 70640269 h 675"/>
              <a:gd name="T62" fmla="*/ 94277219 w 1434"/>
              <a:gd name="T63" fmla="*/ 69785404 h 675"/>
              <a:gd name="T64" fmla="*/ 98035435 w 1434"/>
              <a:gd name="T65" fmla="*/ 68823641 h 675"/>
              <a:gd name="T66" fmla="*/ 101793650 w 1434"/>
              <a:gd name="T67" fmla="*/ 67541181 h 675"/>
              <a:gd name="T68" fmla="*/ 105444385 w 1434"/>
              <a:gd name="T69" fmla="*/ 66151822 h 675"/>
              <a:gd name="T70" fmla="*/ 108987968 w 1434"/>
              <a:gd name="T71" fmla="*/ 64655564 h 675"/>
              <a:gd name="T72" fmla="*/ 112531550 w 1434"/>
              <a:gd name="T73" fmla="*/ 62838936 h 675"/>
              <a:gd name="T74" fmla="*/ 115967651 w 1434"/>
              <a:gd name="T75" fmla="*/ 60915409 h 675"/>
              <a:gd name="T76" fmla="*/ 119296272 w 1434"/>
              <a:gd name="T77" fmla="*/ 58884656 h 675"/>
              <a:gd name="T78" fmla="*/ 122517413 w 1434"/>
              <a:gd name="T79" fmla="*/ 56640433 h 675"/>
              <a:gd name="T80" fmla="*/ 125631400 w 1434"/>
              <a:gd name="T81" fmla="*/ 54182411 h 675"/>
              <a:gd name="T82" fmla="*/ 128530755 w 1434"/>
              <a:gd name="T83" fmla="*/ 51617818 h 675"/>
              <a:gd name="T84" fmla="*/ 131322628 w 1434"/>
              <a:gd name="T85" fmla="*/ 48945998 h 675"/>
              <a:gd name="T86" fmla="*/ 134114174 w 1434"/>
              <a:gd name="T87" fmla="*/ 45953482 h 675"/>
              <a:gd name="T88" fmla="*/ 136583933 w 1434"/>
              <a:gd name="T89" fmla="*/ 42961293 h 675"/>
              <a:gd name="T90" fmla="*/ 139053693 w 1434"/>
              <a:gd name="T91" fmla="*/ 39862195 h 675"/>
              <a:gd name="T92" fmla="*/ 141201338 w 1434"/>
              <a:gd name="T93" fmla="*/ 36655881 h 675"/>
              <a:gd name="T94" fmla="*/ 143348656 w 1434"/>
              <a:gd name="T95" fmla="*/ 33342995 h 675"/>
              <a:gd name="T96" fmla="*/ 145174187 w 1434"/>
              <a:gd name="T97" fmla="*/ 29923210 h 675"/>
              <a:gd name="T98" fmla="*/ 146892238 w 1434"/>
              <a:gd name="T99" fmla="*/ 26503425 h 675"/>
              <a:gd name="T100" fmla="*/ 148502809 w 1434"/>
              <a:gd name="T101" fmla="*/ 22762943 h 675"/>
              <a:gd name="T102" fmla="*/ 149898745 w 1434"/>
              <a:gd name="T103" fmla="*/ 19129682 h 675"/>
              <a:gd name="T104" fmla="*/ 151080049 w 1434"/>
              <a:gd name="T105" fmla="*/ 15389201 h 675"/>
              <a:gd name="T106" fmla="*/ 152046391 w 1434"/>
              <a:gd name="T107" fmla="*/ 11541820 h 675"/>
              <a:gd name="T108" fmla="*/ 152797772 w 1434"/>
              <a:gd name="T109" fmla="*/ 7801336 h 675"/>
              <a:gd name="T110" fmla="*/ 153442327 w 1434"/>
              <a:gd name="T111" fmla="*/ 3954281 h 675"/>
              <a:gd name="T112" fmla="*/ 153871594 w 1434"/>
              <a:gd name="T113" fmla="*/ 0 h 675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1434"/>
              <a:gd name="T172" fmla="*/ 0 h 675"/>
              <a:gd name="T173" fmla="*/ 1434 w 1434"/>
              <a:gd name="T174" fmla="*/ 675 h 675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1434" h="675">
                <a:moveTo>
                  <a:pt x="0" y="128"/>
                </a:moveTo>
                <a:lnTo>
                  <a:pt x="9" y="163"/>
                </a:lnTo>
                <a:lnTo>
                  <a:pt x="21" y="197"/>
                </a:lnTo>
                <a:lnTo>
                  <a:pt x="35" y="232"/>
                </a:lnTo>
                <a:lnTo>
                  <a:pt x="50" y="266"/>
                </a:lnTo>
                <a:lnTo>
                  <a:pt x="67" y="298"/>
                </a:lnTo>
                <a:lnTo>
                  <a:pt x="86" y="329"/>
                </a:lnTo>
                <a:lnTo>
                  <a:pt x="106" y="360"/>
                </a:lnTo>
                <a:lnTo>
                  <a:pt x="127" y="389"/>
                </a:lnTo>
                <a:lnTo>
                  <a:pt x="150" y="418"/>
                </a:lnTo>
                <a:lnTo>
                  <a:pt x="175" y="445"/>
                </a:lnTo>
                <a:lnTo>
                  <a:pt x="201" y="472"/>
                </a:lnTo>
                <a:lnTo>
                  <a:pt x="228" y="496"/>
                </a:lnTo>
                <a:lnTo>
                  <a:pt x="256" y="520"/>
                </a:lnTo>
                <a:lnTo>
                  <a:pt x="285" y="541"/>
                </a:lnTo>
                <a:lnTo>
                  <a:pt x="316" y="562"/>
                </a:lnTo>
                <a:lnTo>
                  <a:pt x="347" y="580"/>
                </a:lnTo>
                <a:lnTo>
                  <a:pt x="380" y="597"/>
                </a:lnTo>
                <a:lnTo>
                  <a:pt x="413" y="613"/>
                </a:lnTo>
                <a:lnTo>
                  <a:pt x="446" y="627"/>
                </a:lnTo>
                <a:lnTo>
                  <a:pt x="481" y="639"/>
                </a:lnTo>
                <a:lnTo>
                  <a:pt x="516" y="649"/>
                </a:lnTo>
                <a:lnTo>
                  <a:pt x="552" y="658"/>
                </a:lnTo>
                <a:lnTo>
                  <a:pt x="588" y="664"/>
                </a:lnTo>
                <a:lnTo>
                  <a:pt x="624" y="669"/>
                </a:lnTo>
                <a:lnTo>
                  <a:pt x="660" y="673"/>
                </a:lnTo>
                <a:lnTo>
                  <a:pt x="697" y="674"/>
                </a:lnTo>
                <a:lnTo>
                  <a:pt x="733" y="673"/>
                </a:lnTo>
                <a:lnTo>
                  <a:pt x="770" y="671"/>
                </a:lnTo>
                <a:lnTo>
                  <a:pt x="806" y="667"/>
                </a:lnTo>
                <a:lnTo>
                  <a:pt x="842" y="661"/>
                </a:lnTo>
                <a:lnTo>
                  <a:pt x="878" y="653"/>
                </a:lnTo>
                <a:lnTo>
                  <a:pt x="913" y="644"/>
                </a:lnTo>
                <a:lnTo>
                  <a:pt x="948" y="632"/>
                </a:lnTo>
                <a:lnTo>
                  <a:pt x="982" y="619"/>
                </a:lnTo>
                <a:lnTo>
                  <a:pt x="1015" y="605"/>
                </a:lnTo>
                <a:lnTo>
                  <a:pt x="1048" y="588"/>
                </a:lnTo>
                <a:lnTo>
                  <a:pt x="1080" y="570"/>
                </a:lnTo>
                <a:lnTo>
                  <a:pt x="1111" y="551"/>
                </a:lnTo>
                <a:lnTo>
                  <a:pt x="1141" y="530"/>
                </a:lnTo>
                <a:lnTo>
                  <a:pt x="1170" y="507"/>
                </a:lnTo>
                <a:lnTo>
                  <a:pt x="1197" y="483"/>
                </a:lnTo>
                <a:lnTo>
                  <a:pt x="1223" y="458"/>
                </a:lnTo>
                <a:lnTo>
                  <a:pt x="1249" y="430"/>
                </a:lnTo>
                <a:lnTo>
                  <a:pt x="1272" y="402"/>
                </a:lnTo>
                <a:lnTo>
                  <a:pt x="1295" y="373"/>
                </a:lnTo>
                <a:lnTo>
                  <a:pt x="1315" y="343"/>
                </a:lnTo>
                <a:lnTo>
                  <a:pt x="1335" y="312"/>
                </a:lnTo>
                <a:lnTo>
                  <a:pt x="1352" y="280"/>
                </a:lnTo>
                <a:lnTo>
                  <a:pt x="1368" y="248"/>
                </a:lnTo>
                <a:lnTo>
                  <a:pt x="1383" y="213"/>
                </a:lnTo>
                <a:lnTo>
                  <a:pt x="1396" y="179"/>
                </a:lnTo>
                <a:lnTo>
                  <a:pt x="1407" y="144"/>
                </a:lnTo>
                <a:lnTo>
                  <a:pt x="1416" y="108"/>
                </a:lnTo>
                <a:lnTo>
                  <a:pt x="1423" y="73"/>
                </a:lnTo>
                <a:lnTo>
                  <a:pt x="1429" y="37"/>
                </a:lnTo>
                <a:lnTo>
                  <a:pt x="1433" y="0"/>
                </a:lnTo>
              </a:path>
            </a:pathLst>
          </a:cu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5" name="Freeform 9"/>
          <p:cNvSpPr>
            <a:spLocks noChangeArrowheads="1"/>
          </p:cNvSpPr>
          <p:nvPr/>
        </p:nvSpPr>
        <p:spPr bwMode="auto">
          <a:xfrm>
            <a:off x="5638800" y="4343400"/>
            <a:ext cx="346075" cy="25400"/>
          </a:xfrm>
          <a:custGeom>
            <a:avLst/>
            <a:gdLst>
              <a:gd name="T0" fmla="*/ 0 w 1068"/>
              <a:gd name="T1" fmla="*/ 7963852 h 80"/>
              <a:gd name="T2" fmla="*/ 107837026 w 1068"/>
              <a:gd name="T3" fmla="*/ 0 h 80"/>
              <a:gd name="T4" fmla="*/ 112037234 w 1068"/>
              <a:gd name="T5" fmla="*/ 0 h 80"/>
              <a:gd name="T6" fmla="*/ 0 60000 65536"/>
              <a:gd name="T7" fmla="*/ 0 60000 65536"/>
              <a:gd name="T8" fmla="*/ 0 60000 65536"/>
              <a:gd name="T9" fmla="*/ 0 w 1068"/>
              <a:gd name="T10" fmla="*/ 0 h 80"/>
              <a:gd name="T11" fmla="*/ 1068 w 1068"/>
              <a:gd name="T12" fmla="*/ 80 h 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68" h="80">
                <a:moveTo>
                  <a:pt x="0" y="79"/>
                </a:moveTo>
                <a:cubicBezTo>
                  <a:pt x="1067" y="40"/>
                  <a:pt x="1067" y="0"/>
                  <a:pt x="1027" y="0"/>
                </a:cubicBezTo>
                <a:lnTo>
                  <a:pt x="1067" y="0"/>
                </a:lnTo>
              </a:path>
            </a:pathLst>
          </a:cu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6" name="Freeform 10"/>
          <p:cNvSpPr>
            <a:spLocks noChangeArrowheads="1"/>
          </p:cNvSpPr>
          <p:nvPr/>
        </p:nvSpPr>
        <p:spPr bwMode="auto">
          <a:xfrm>
            <a:off x="6248400" y="4343400"/>
            <a:ext cx="347663" cy="26988"/>
          </a:xfrm>
          <a:custGeom>
            <a:avLst/>
            <a:gdLst>
              <a:gd name="T0" fmla="*/ 0 w 1068"/>
              <a:gd name="T1" fmla="*/ 8990714 h 80"/>
              <a:gd name="T2" fmla="*/ 108828927 w 1068"/>
              <a:gd name="T3" fmla="*/ 0 h 80"/>
              <a:gd name="T4" fmla="*/ 113067614 w 1068"/>
              <a:gd name="T5" fmla="*/ 0 h 80"/>
              <a:gd name="T6" fmla="*/ 0 60000 65536"/>
              <a:gd name="T7" fmla="*/ 0 60000 65536"/>
              <a:gd name="T8" fmla="*/ 0 60000 65536"/>
              <a:gd name="T9" fmla="*/ 0 w 1068"/>
              <a:gd name="T10" fmla="*/ 0 h 80"/>
              <a:gd name="T11" fmla="*/ 1068 w 1068"/>
              <a:gd name="T12" fmla="*/ 80 h 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68" h="80">
                <a:moveTo>
                  <a:pt x="0" y="79"/>
                </a:moveTo>
                <a:cubicBezTo>
                  <a:pt x="1067" y="40"/>
                  <a:pt x="1067" y="0"/>
                  <a:pt x="1027" y="0"/>
                </a:cubicBezTo>
                <a:lnTo>
                  <a:pt x="1067" y="0"/>
                </a:lnTo>
              </a:path>
            </a:pathLst>
          </a:cu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7" name="AutoShape 11"/>
          <p:cNvSpPr>
            <a:spLocks noChangeArrowheads="1"/>
          </p:cNvSpPr>
          <p:nvPr/>
        </p:nvSpPr>
        <p:spPr bwMode="auto">
          <a:xfrm>
            <a:off x="6172200" y="5181600"/>
            <a:ext cx="428625" cy="304800"/>
          </a:xfrm>
          <a:prstGeom prst="roundRect">
            <a:avLst>
              <a:gd name="adj" fmla="val 514"/>
            </a:avLst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eaLnBrk="1" hangingPunct="1"/>
            <a:r>
              <a:rPr lang="en-GB" sz="1200">
                <a:solidFill>
                  <a:srgbClr val="000000"/>
                </a:solidFill>
                <a:latin typeface="Arial" charset="0"/>
                <a:ea typeface="Mangal" pitchFamily="18" charset="0"/>
                <a:cs typeface="Mangal" pitchFamily="18" charset="0"/>
              </a:rPr>
              <a:t>World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4588" name="AutoShape 12"/>
          <p:cNvSpPr>
            <a:spLocks noChangeArrowheads="1"/>
          </p:cNvSpPr>
          <p:nvPr/>
        </p:nvSpPr>
        <p:spPr bwMode="auto">
          <a:xfrm>
            <a:off x="5943600" y="4648200"/>
            <a:ext cx="989013" cy="285750"/>
          </a:xfrm>
          <a:prstGeom prst="roundRect">
            <a:avLst>
              <a:gd name="adj" fmla="val 505"/>
            </a:avLst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eaLnBrk="1" hangingPunct="1"/>
            <a:r>
              <a:rPr lang="en-GB" sz="1200">
                <a:solidFill>
                  <a:srgbClr val="000000"/>
                </a:solidFill>
                <a:latin typeface="Arial" charset="0"/>
                <a:ea typeface="Mangal" pitchFamily="18" charset="0"/>
                <a:cs typeface="Mangal" pitchFamily="18" charset="0"/>
              </a:rPr>
              <a:t>Two eye system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4589" name="AutoShape 13"/>
          <p:cNvSpPr>
            <a:spLocks noChangeArrowheads="1"/>
          </p:cNvSpPr>
          <p:nvPr/>
        </p:nvSpPr>
        <p:spPr bwMode="auto">
          <a:xfrm>
            <a:off x="4572000" y="5105400"/>
            <a:ext cx="660400" cy="417513"/>
          </a:xfrm>
          <a:prstGeom prst="sun">
            <a:avLst>
              <a:gd name="adj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>
            <a:off x="5638800" y="5181600"/>
            <a:ext cx="457200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91" name="AutoShape 15"/>
          <p:cNvSpPr>
            <a:spLocks noChangeArrowheads="1"/>
          </p:cNvSpPr>
          <p:nvPr/>
        </p:nvSpPr>
        <p:spPr bwMode="auto">
          <a:xfrm>
            <a:off x="5715000" y="4419600"/>
            <a:ext cx="182563" cy="336550"/>
          </a:xfrm>
          <a:prstGeom prst="roundRect">
            <a:avLst>
              <a:gd name="adj" fmla="val 792"/>
            </a:avLst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eaLnBrk="1" hangingPunct="1"/>
            <a:r>
              <a:rPr lang="en-GB" sz="1200">
                <a:solidFill>
                  <a:srgbClr val="000000"/>
                </a:solidFill>
                <a:latin typeface="Arial" charset="0"/>
                <a:ea typeface="Mangal" pitchFamily="18" charset="0"/>
                <a:cs typeface="Mangal" pitchFamily="18" charset="0"/>
              </a:rPr>
              <a:t>R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4592" name="AutoShape 16"/>
          <p:cNvSpPr>
            <a:spLocks noChangeArrowheads="1"/>
          </p:cNvSpPr>
          <p:nvPr/>
        </p:nvSpPr>
        <p:spPr bwMode="auto">
          <a:xfrm>
            <a:off x="6400800" y="4419600"/>
            <a:ext cx="173038" cy="334963"/>
          </a:xfrm>
          <a:prstGeom prst="roundRect">
            <a:avLst>
              <a:gd name="adj" fmla="val 833"/>
            </a:avLst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eaLnBrk="1" hangingPunct="1"/>
            <a:r>
              <a:rPr lang="en-GB" sz="1200">
                <a:solidFill>
                  <a:srgbClr val="000000"/>
                </a:solidFill>
                <a:latin typeface="Arial" charset="0"/>
                <a:ea typeface="Mangal" pitchFamily="18" charset="0"/>
                <a:cs typeface="Mangal" pitchFamily="18" charset="0"/>
              </a:rPr>
              <a:t>L</a:t>
            </a:r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Robot Path Planning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1800" smtClean="0"/>
              <a:t>searching amongst the options of moving </a:t>
            </a:r>
            <a:r>
              <a:rPr lang="en-US" sz="1800" b="1" i="1" smtClean="0"/>
              <a:t>L</a:t>
            </a:r>
            <a:r>
              <a:rPr lang="en-US" sz="1800" smtClean="0"/>
              <a:t>eft, </a:t>
            </a:r>
            <a:r>
              <a:rPr lang="en-US" sz="1800" b="1" i="1" smtClean="0"/>
              <a:t>R</a:t>
            </a:r>
            <a:r>
              <a:rPr lang="en-US" sz="1800" smtClean="0"/>
              <a:t>ight, </a:t>
            </a:r>
            <a:r>
              <a:rPr lang="en-US" sz="1800" b="1" i="1" smtClean="0"/>
              <a:t>U</a:t>
            </a:r>
            <a:r>
              <a:rPr lang="en-US" sz="1800" smtClean="0"/>
              <a:t>p or </a:t>
            </a:r>
            <a:r>
              <a:rPr lang="en-US" sz="1800" b="1" i="1" smtClean="0"/>
              <a:t>D</a:t>
            </a:r>
            <a:r>
              <a:rPr lang="en-US" sz="1800" smtClean="0"/>
              <a:t>own. Additionally, each movement has an associated cost representing the relative difficulty of each movement. The search then will have to find the </a:t>
            </a:r>
            <a:r>
              <a:rPr lang="en-US" sz="1800" i="1" smtClean="0"/>
              <a:t>optimal</a:t>
            </a:r>
            <a:r>
              <a:rPr lang="en-US" sz="1800" smtClean="0"/>
              <a:t>, </a:t>
            </a:r>
            <a:r>
              <a:rPr lang="en-US" sz="1800" i="1" smtClean="0"/>
              <a:t>i.e.</a:t>
            </a:r>
            <a:r>
              <a:rPr lang="en-US" sz="1800" smtClean="0"/>
              <a:t>, the </a:t>
            </a:r>
            <a:r>
              <a:rPr lang="en-US" sz="1800" i="1" smtClean="0"/>
              <a:t>least cost </a:t>
            </a:r>
            <a:r>
              <a:rPr lang="en-US" sz="1800" smtClean="0"/>
              <a:t>path. </a:t>
            </a:r>
          </a:p>
        </p:txBody>
      </p:sp>
      <p:sp>
        <p:nvSpPr>
          <p:cNvPr id="25604" name="AutoShape 4"/>
          <p:cNvSpPr>
            <a:spLocks noChangeAspect="1" noChangeArrowheads="1"/>
          </p:cNvSpPr>
          <p:nvPr/>
        </p:nvSpPr>
        <p:spPr bwMode="auto">
          <a:xfrm>
            <a:off x="947738" y="3298825"/>
            <a:ext cx="5791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2928938" y="3984625"/>
            <a:ext cx="381000" cy="2301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200" b="1">
                <a:latin typeface="Arial" charset="0"/>
                <a:ea typeface="Mangal" pitchFamily="18" charset="0"/>
                <a:cs typeface="Mangal" pitchFamily="18" charset="0"/>
              </a:rPr>
              <a:t>O</a:t>
            </a:r>
            <a:r>
              <a:rPr lang="en-US" sz="1200" b="1" baseline="-25000">
                <a:latin typeface="Arial" charset="0"/>
                <a:ea typeface="Mangal" pitchFamily="18" charset="0"/>
                <a:cs typeface="Mangal" pitchFamily="18" charset="0"/>
              </a:rPr>
              <a:t>1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3233738" y="3679825"/>
            <a:ext cx="304800" cy="228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200" b="1">
                <a:latin typeface="Arial" charset="0"/>
                <a:ea typeface="Mangal" pitchFamily="18" charset="0"/>
                <a:cs typeface="Mangal" pitchFamily="18" charset="0"/>
              </a:rPr>
              <a:t>R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2928938" y="3451225"/>
            <a:ext cx="1587" cy="17541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3462338" y="3451225"/>
            <a:ext cx="1587" cy="17541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3919538" y="3451225"/>
            <a:ext cx="0" cy="17541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4376738" y="3451225"/>
            <a:ext cx="1587" cy="17541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H="1">
            <a:off x="4833938" y="3451225"/>
            <a:ext cx="0" cy="17541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2852738" y="3527425"/>
            <a:ext cx="2057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2776538" y="3984625"/>
            <a:ext cx="2209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>
            <a:off x="2700338" y="4441825"/>
            <a:ext cx="2438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2776538" y="4822825"/>
            <a:ext cx="2209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2852738" y="5129213"/>
            <a:ext cx="2286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7" name="Oval 17"/>
          <p:cNvSpPr>
            <a:spLocks noChangeArrowheads="1"/>
          </p:cNvSpPr>
          <p:nvPr/>
        </p:nvSpPr>
        <p:spPr bwMode="auto">
          <a:xfrm>
            <a:off x="3081338" y="3527425"/>
            <a:ext cx="228600" cy="1524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>
            <a:off x="3157538" y="3679825"/>
            <a:ext cx="1587" cy="2270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 flipH="1">
            <a:off x="3081338" y="3756025"/>
            <a:ext cx="76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>
            <a:off x="3157538" y="3756025"/>
            <a:ext cx="76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 flipH="1">
            <a:off x="3081338" y="3833813"/>
            <a:ext cx="76200" cy="746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>
            <a:off x="3157538" y="3833813"/>
            <a:ext cx="76200" cy="746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23" name="AutoShape 23"/>
          <p:cNvSpPr>
            <a:spLocks noChangeArrowheads="1"/>
          </p:cNvSpPr>
          <p:nvPr/>
        </p:nvSpPr>
        <p:spPr bwMode="auto">
          <a:xfrm rot="8908561">
            <a:off x="3816350" y="3608388"/>
            <a:ext cx="927100" cy="915987"/>
          </a:xfrm>
          <a:custGeom>
            <a:avLst/>
            <a:gdLst>
              <a:gd name="T0" fmla="*/ 853969013 w 21600"/>
              <a:gd name="T1" fmla="*/ 0 h 21600"/>
              <a:gd name="T2" fmla="*/ 213493112 w 21600"/>
              <a:gd name="T3" fmla="*/ 823625697 h 21600"/>
              <a:gd name="T4" fmla="*/ 853969013 w 21600"/>
              <a:gd name="T5" fmla="*/ 411813527 h 21600"/>
              <a:gd name="T6" fmla="*/ 1494446889 w 21600"/>
              <a:gd name="T7" fmla="*/ 82362569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24" name="AutoShape 24"/>
          <p:cNvSpPr>
            <a:spLocks noChangeArrowheads="1"/>
          </p:cNvSpPr>
          <p:nvPr/>
        </p:nvSpPr>
        <p:spPr bwMode="auto">
          <a:xfrm>
            <a:off x="3005138" y="4137025"/>
            <a:ext cx="457200" cy="611188"/>
          </a:xfrm>
          <a:prstGeom prst="moon">
            <a:avLst>
              <a:gd name="adj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4529138" y="4822825"/>
            <a:ext cx="227012" cy="2301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200" b="1">
                <a:latin typeface="Arial" charset="0"/>
                <a:ea typeface="Mangal" pitchFamily="18" charset="0"/>
                <a:cs typeface="Mangal" pitchFamily="18" charset="0"/>
              </a:rPr>
              <a:t>D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4452938" y="3603625"/>
            <a:ext cx="381000" cy="2270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200" b="1">
                <a:latin typeface="Arial" charset="0"/>
                <a:ea typeface="Mangal" pitchFamily="18" charset="0"/>
                <a:cs typeface="Mangal" pitchFamily="18" charset="0"/>
              </a:rPr>
              <a:t>O</a:t>
            </a:r>
            <a:r>
              <a:rPr lang="en-US" sz="1200" b="1" baseline="-25000">
                <a:latin typeface="Arial" charset="0"/>
                <a:ea typeface="Mangal" pitchFamily="18" charset="0"/>
                <a:cs typeface="Mangal" pitchFamily="18" charset="0"/>
              </a:rPr>
              <a:t>2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>
            <a:off x="3386138" y="3679825"/>
            <a:ext cx="304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28" name="Line 28"/>
          <p:cNvSpPr>
            <a:spLocks noChangeShapeType="1"/>
          </p:cNvSpPr>
          <p:nvPr/>
        </p:nvSpPr>
        <p:spPr bwMode="auto">
          <a:xfrm>
            <a:off x="3690938" y="3679825"/>
            <a:ext cx="0" cy="1295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29" name="Line 29"/>
          <p:cNvSpPr>
            <a:spLocks noChangeShapeType="1"/>
          </p:cNvSpPr>
          <p:nvPr/>
        </p:nvSpPr>
        <p:spPr bwMode="auto">
          <a:xfrm>
            <a:off x="3690938" y="4975225"/>
            <a:ext cx="838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30" name="Line 30"/>
          <p:cNvSpPr>
            <a:spLocks noChangeShapeType="1"/>
          </p:cNvSpPr>
          <p:nvPr/>
        </p:nvSpPr>
        <p:spPr bwMode="auto">
          <a:xfrm>
            <a:off x="5214938" y="3756025"/>
            <a:ext cx="762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31" name="Text Box 31"/>
          <p:cNvSpPr txBox="1">
            <a:spLocks noChangeArrowheads="1"/>
          </p:cNvSpPr>
          <p:nvPr/>
        </p:nvSpPr>
        <p:spPr bwMode="auto">
          <a:xfrm>
            <a:off x="5367338" y="3908425"/>
            <a:ext cx="914400" cy="304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200">
                <a:latin typeface="Arial" charset="0"/>
                <a:ea typeface="Mangal" pitchFamily="18" charset="0"/>
                <a:cs typeface="Mangal" pitchFamily="18" charset="0"/>
              </a:rPr>
              <a:t>Robot Path</a:t>
            </a:r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Natural Language Processing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1800" smtClean="0"/>
              <a:t>search among many combinations of parts of speech on the way to deciphering the meaning. This applies to every level of processing- </a:t>
            </a:r>
            <a:r>
              <a:rPr lang="en-US" sz="1800" i="1" smtClean="0"/>
              <a:t>syntax, semantics, pragmatics </a:t>
            </a:r>
            <a:r>
              <a:rPr lang="en-US" sz="1800" smtClean="0"/>
              <a:t>and </a:t>
            </a:r>
            <a:r>
              <a:rPr lang="en-US" sz="1800" i="1" smtClean="0"/>
              <a:t>discourse</a:t>
            </a:r>
            <a:r>
              <a:rPr lang="en-US" sz="1800" smtClean="0"/>
              <a:t>.</a:t>
            </a:r>
          </a:p>
        </p:txBody>
      </p:sp>
      <p:sp>
        <p:nvSpPr>
          <p:cNvPr id="26628" name="AutoShape 4"/>
          <p:cNvSpPr>
            <a:spLocks noChangeAspect="1" noChangeArrowheads="1"/>
          </p:cNvSpPr>
          <p:nvPr/>
        </p:nvSpPr>
        <p:spPr bwMode="auto">
          <a:xfrm>
            <a:off x="1524000" y="4191000"/>
            <a:ext cx="5410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29" name="AutoShape 5"/>
          <p:cNvSpPr>
            <a:spLocks noChangeArrowheads="1"/>
          </p:cNvSpPr>
          <p:nvPr/>
        </p:nvSpPr>
        <p:spPr bwMode="auto">
          <a:xfrm>
            <a:off x="3048000" y="4191000"/>
            <a:ext cx="3657600" cy="336550"/>
          </a:xfrm>
          <a:prstGeom prst="roundRect">
            <a:avLst>
              <a:gd name="adj" fmla="val 426"/>
            </a:avLst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eaLnBrk="1" hangingPunct="1"/>
            <a:r>
              <a:rPr lang="en-GB" sz="1200">
                <a:solidFill>
                  <a:srgbClr val="000000"/>
                </a:solidFill>
                <a:latin typeface="Arial" charset="0"/>
                <a:ea typeface="Mangal" pitchFamily="18" charset="0"/>
                <a:cs typeface="Mangal" pitchFamily="18" charset="0"/>
              </a:rPr>
              <a:t>The         man       would     like     to         play.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 flipH="1">
            <a:off x="3429000" y="4495800"/>
            <a:ext cx="320675" cy="2286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3733800" y="4495800"/>
            <a:ext cx="304800" cy="227013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flipH="1">
            <a:off x="4724400" y="4495800"/>
            <a:ext cx="306388" cy="2286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5029200" y="4495800"/>
            <a:ext cx="228600" cy="227013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 flipH="1">
            <a:off x="5715000" y="4495800"/>
            <a:ext cx="304800" cy="227013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6019800" y="4495800"/>
            <a:ext cx="381000" cy="227013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6" name="AutoShape 12"/>
          <p:cNvSpPr>
            <a:spLocks noChangeArrowheads="1"/>
          </p:cNvSpPr>
          <p:nvPr/>
        </p:nvSpPr>
        <p:spPr bwMode="auto">
          <a:xfrm>
            <a:off x="3276600" y="4724400"/>
            <a:ext cx="465138" cy="279400"/>
          </a:xfrm>
          <a:prstGeom prst="roundRect">
            <a:avLst>
              <a:gd name="adj" fmla="val 514"/>
            </a:avLst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eaLnBrk="1" hangingPunct="1"/>
            <a:r>
              <a:rPr lang="en-GB" sz="1200">
                <a:solidFill>
                  <a:srgbClr val="000000"/>
                </a:solidFill>
                <a:latin typeface="Arial" charset="0"/>
                <a:ea typeface="Mangal" pitchFamily="18" charset="0"/>
                <a:cs typeface="Mangal" pitchFamily="18" charset="0"/>
              </a:rPr>
              <a:t>Noun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6637" name="AutoShape 13"/>
          <p:cNvSpPr>
            <a:spLocks noChangeArrowheads="1"/>
          </p:cNvSpPr>
          <p:nvPr/>
        </p:nvSpPr>
        <p:spPr bwMode="auto">
          <a:xfrm>
            <a:off x="3962400" y="4800600"/>
            <a:ext cx="381000" cy="304800"/>
          </a:xfrm>
          <a:prstGeom prst="roundRect">
            <a:avLst>
              <a:gd name="adj" fmla="val 514"/>
            </a:avLst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eaLnBrk="1" hangingPunct="1"/>
            <a:r>
              <a:rPr lang="en-GB" sz="1200">
                <a:solidFill>
                  <a:srgbClr val="000000"/>
                </a:solidFill>
                <a:latin typeface="Arial" charset="0"/>
                <a:ea typeface="Mangal" pitchFamily="18" charset="0"/>
                <a:cs typeface="Mangal" pitchFamily="18" charset="0"/>
              </a:rPr>
              <a:t>Verb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6638" name="AutoShape 14"/>
          <p:cNvSpPr>
            <a:spLocks noChangeArrowheads="1"/>
          </p:cNvSpPr>
          <p:nvPr/>
        </p:nvSpPr>
        <p:spPr bwMode="auto">
          <a:xfrm>
            <a:off x="5562600" y="4648200"/>
            <a:ext cx="463550" cy="279400"/>
          </a:xfrm>
          <a:prstGeom prst="roundRect">
            <a:avLst>
              <a:gd name="adj" fmla="val 514"/>
            </a:avLst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eaLnBrk="1" hangingPunct="1"/>
            <a:r>
              <a:rPr lang="en-GB" sz="1200">
                <a:solidFill>
                  <a:srgbClr val="000000"/>
                </a:solidFill>
                <a:latin typeface="Arial" charset="0"/>
                <a:ea typeface="Mangal" pitchFamily="18" charset="0"/>
                <a:cs typeface="Mangal" pitchFamily="18" charset="0"/>
              </a:rPr>
              <a:t>Noun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6639" name="AutoShape 15"/>
          <p:cNvSpPr>
            <a:spLocks noChangeArrowheads="1"/>
          </p:cNvSpPr>
          <p:nvPr/>
        </p:nvSpPr>
        <p:spPr bwMode="auto">
          <a:xfrm>
            <a:off x="5105400" y="4648200"/>
            <a:ext cx="415925" cy="279400"/>
          </a:xfrm>
          <a:prstGeom prst="roundRect">
            <a:avLst>
              <a:gd name="adj" fmla="val 514"/>
            </a:avLst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eaLnBrk="1" hangingPunct="1"/>
            <a:r>
              <a:rPr lang="en-GB" sz="1200">
                <a:solidFill>
                  <a:srgbClr val="000000"/>
                </a:solidFill>
                <a:latin typeface="Arial" charset="0"/>
                <a:ea typeface="Mangal" pitchFamily="18" charset="0"/>
                <a:cs typeface="Mangal" pitchFamily="18" charset="0"/>
              </a:rPr>
              <a:t>Verb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6640" name="AutoShape 16"/>
          <p:cNvSpPr>
            <a:spLocks noChangeArrowheads="1"/>
          </p:cNvSpPr>
          <p:nvPr/>
        </p:nvSpPr>
        <p:spPr bwMode="auto">
          <a:xfrm>
            <a:off x="6324600" y="4724400"/>
            <a:ext cx="342900" cy="279400"/>
          </a:xfrm>
          <a:prstGeom prst="roundRect">
            <a:avLst>
              <a:gd name="adj" fmla="val 514"/>
            </a:avLst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eaLnBrk="1" hangingPunct="1"/>
            <a:r>
              <a:rPr lang="en-GB" sz="1200">
                <a:solidFill>
                  <a:srgbClr val="000000"/>
                </a:solidFill>
                <a:latin typeface="Arial" charset="0"/>
                <a:ea typeface="Mangal" pitchFamily="18" charset="0"/>
                <a:cs typeface="Mangal" pitchFamily="18" charset="0"/>
              </a:rPr>
              <a:t>Verb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6641" name="AutoShape 17"/>
          <p:cNvSpPr>
            <a:spLocks noChangeArrowheads="1"/>
          </p:cNvSpPr>
          <p:nvPr/>
        </p:nvSpPr>
        <p:spPr bwMode="auto">
          <a:xfrm>
            <a:off x="4343400" y="4648200"/>
            <a:ext cx="762000" cy="304800"/>
          </a:xfrm>
          <a:prstGeom prst="roundRect">
            <a:avLst>
              <a:gd name="adj" fmla="val 514"/>
            </a:avLst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eaLnBrk="1" hangingPunct="1"/>
            <a:r>
              <a:rPr lang="en-GB" sz="1200">
                <a:solidFill>
                  <a:srgbClr val="000000"/>
                </a:solidFill>
                <a:latin typeface="Arial" charset="0"/>
                <a:ea typeface="Mangal" pitchFamily="18" charset="0"/>
                <a:cs typeface="Mangal" pitchFamily="18" charset="0"/>
              </a:rPr>
              <a:t>Preposition</a:t>
            </a:r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Expert Systems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/>
              <a:t>Search among rules, many of which can apply to a situation</a:t>
            </a:r>
            <a:r>
              <a:rPr lang="en-US" sz="2000" smtClean="0"/>
              <a:t>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If-conditions</a:t>
            </a:r>
            <a:endParaRPr lang="en-US" sz="2000" i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i="1" smtClean="0"/>
              <a:t>	the infection is primary-bacteremia </a:t>
            </a:r>
            <a:br>
              <a:rPr lang="en-US" sz="2000" i="1" smtClean="0"/>
            </a:br>
            <a:r>
              <a:rPr lang="en-US" sz="2000" i="1" smtClean="0"/>
              <a:t>AND the site of the culture is one of the sterile sites </a:t>
            </a:r>
            <a:br>
              <a:rPr lang="en-US" sz="2000" i="1" smtClean="0"/>
            </a:br>
            <a:r>
              <a:rPr lang="en-US" sz="2000" i="1" smtClean="0"/>
              <a:t>AND the suspected portal of entry is the gastrointestinal tract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i="1" smtClean="0"/>
              <a:t>THEN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i="1" smtClean="0"/>
              <a:t> there is suggestive evidence (0.7) that infection is bacteroid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i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(from MYCIN)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681163" y="414338"/>
            <a:ext cx="5783262" cy="703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4000">
                <a:solidFill>
                  <a:srgbClr val="000000"/>
                </a:solidFill>
                <a:latin typeface="Times New Roman" pitchFamily="18" charset="0"/>
              </a:rPr>
              <a:t>Search building blocks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404813" y="1625600"/>
            <a:ext cx="7681912" cy="3781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Char char=""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900">
                <a:solidFill>
                  <a:srgbClr val="000000"/>
                </a:solidFill>
                <a:latin typeface="Times New Roman" pitchFamily="18" charset="0"/>
              </a:rPr>
              <a:t> State Space : Graph of states (Express constraints and parameters of the problem)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Char char=""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900">
                <a:solidFill>
                  <a:srgbClr val="000000"/>
                </a:solidFill>
                <a:latin typeface="Times New Roman" pitchFamily="18" charset="0"/>
              </a:rPr>
              <a:t> Operators : Transformations applied to the states.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Char char=""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900">
                <a:solidFill>
                  <a:srgbClr val="000000"/>
                </a:solidFill>
                <a:latin typeface="Times New Roman" pitchFamily="18" charset="0"/>
              </a:rPr>
              <a:t> Start state : </a:t>
            </a:r>
            <a:r>
              <a:rPr lang="en-GB" sz="2900" i="1">
                <a:solidFill>
                  <a:srgbClr val="000000"/>
                </a:solidFill>
                <a:latin typeface="Times New Roman" pitchFamily="18" charset="0"/>
              </a:rPr>
              <a:t>S</a:t>
            </a:r>
            <a:r>
              <a:rPr lang="en-GB" sz="2900" i="1" baseline="-33000">
                <a:solidFill>
                  <a:srgbClr val="000000"/>
                </a:solidFill>
                <a:latin typeface="Times New Roman" pitchFamily="18" charset="0"/>
              </a:rPr>
              <a:t>0</a:t>
            </a:r>
            <a:r>
              <a:rPr lang="en-GB" sz="2900" baseline="-3300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2900">
                <a:solidFill>
                  <a:srgbClr val="000000"/>
                </a:solidFill>
                <a:latin typeface="Times New Roman" pitchFamily="18" charset="0"/>
              </a:rPr>
              <a:t>(Search starts from here)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Char char=""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900">
                <a:solidFill>
                  <a:srgbClr val="000000"/>
                </a:solidFill>
                <a:latin typeface="Times New Roman" pitchFamily="18" charset="0"/>
              </a:rPr>
              <a:t> Goal state : {</a:t>
            </a:r>
            <a:r>
              <a:rPr lang="en-GB" sz="2900" i="1">
                <a:solidFill>
                  <a:srgbClr val="000000"/>
                </a:solidFill>
                <a:latin typeface="Times New Roman" pitchFamily="18" charset="0"/>
              </a:rPr>
              <a:t>G</a:t>
            </a:r>
            <a:r>
              <a:rPr lang="en-GB" sz="2900">
                <a:solidFill>
                  <a:srgbClr val="000000"/>
                </a:solidFill>
                <a:latin typeface="Times New Roman" pitchFamily="18" charset="0"/>
              </a:rPr>
              <a:t>} - Search terminates here.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Char char=""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900">
                <a:solidFill>
                  <a:srgbClr val="000000"/>
                </a:solidFill>
                <a:latin typeface="Times New Roman" pitchFamily="18" charset="0"/>
              </a:rPr>
              <a:t> Cost : Effort involved in using an operator.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Char char=""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900">
                <a:solidFill>
                  <a:srgbClr val="000000"/>
                </a:solidFill>
                <a:latin typeface="Times New Roman" pitchFamily="18" charset="0"/>
              </a:rPr>
              <a:t> Optimal path : Least cost path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557</TotalTime>
  <Words>640</Words>
  <Application>Microsoft PowerPoint</Application>
  <PresentationFormat>On-screen Show (4:3)</PresentationFormat>
  <Paragraphs>154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Blends</vt:lpstr>
      <vt:lpstr>CS344: Introduction to Artificial Intelligence</vt:lpstr>
      <vt:lpstr>Slide 2</vt:lpstr>
      <vt:lpstr>Search: Everywhere</vt:lpstr>
      <vt:lpstr>Planning</vt:lpstr>
      <vt:lpstr>Vision</vt:lpstr>
      <vt:lpstr>Robot Path Planning</vt:lpstr>
      <vt:lpstr>Natural Language Processing</vt:lpstr>
      <vt:lpstr>Expert Systems</vt:lpstr>
      <vt:lpstr>Slide 9</vt:lpstr>
      <vt:lpstr>Slide 10</vt:lpstr>
      <vt:lpstr>Slide 11</vt:lpstr>
      <vt:lpstr>Slide 12</vt:lpstr>
      <vt:lpstr>Slide 13</vt:lpstr>
      <vt:lpstr>Slide 14</vt:lpstr>
    </vt:vector>
  </TitlesOfParts>
  <Company>cfdvs,iit bombay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Resources</dc:title>
  <dc:creator>cfdvs</dc:creator>
  <cp:lastModifiedBy>Pushpak </cp:lastModifiedBy>
  <cp:revision>72</cp:revision>
  <dcterms:created xsi:type="dcterms:W3CDTF">2007-07-27T07:29:18Z</dcterms:created>
  <dcterms:modified xsi:type="dcterms:W3CDTF">2010-02-08T04:16:01Z</dcterms:modified>
</cp:coreProperties>
</file>