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271" r:id="rId3"/>
    <p:sldId id="272" r:id="rId4"/>
    <p:sldId id="273" r:id="rId5"/>
    <p:sldId id="274" r:id="rId6"/>
    <p:sldId id="276" r:id="rId7"/>
    <p:sldId id="277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293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658B671-1CE7-459A-86C6-98F86B418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5473B-1493-461E-9C1C-167E6FDF03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E155C-FEDA-4029-B32B-8295A01B1FC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1EB5B-6700-4E79-898D-E965707FA7F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3B45B-E8A4-4C72-88A1-0A579F72EF9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85836-3657-44BB-845F-2DE2450F91B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0348D-C0E4-4949-A0DE-32927226D92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F7291-28E7-4F7C-851F-996AD1080AD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4A0DE-3329-4E00-BA01-1DE43541A96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F8524-47E1-4FA5-ABA8-438AAD82798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9177E-A6D9-4E3D-A525-8365187FD8F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5D7FD-E8C7-44BF-8CEA-242FCFD49C7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F6533-FBFC-4F11-AC8A-7A1FE5BD653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F365A-B2A4-4C12-ABBB-3B063E8E711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041D1-7029-44FB-BA9B-4E4F18297A6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591E2-81D2-40CD-A971-328E79B9A45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315A5-DB4C-446D-94AD-5A3ABF07E08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81E0E4-5FC7-4C1C-8B9E-31E94602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CA00-43EA-488B-9E12-1A5AE7ADD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8D46-17B4-42A0-9BAC-38F726B1D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D1CC0-4DE1-4BC9-B9C3-81F934E92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1A36-D560-4726-85CF-7829DE76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CEE4-3A6F-4328-AF8B-A678D8D4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1D61-DFDB-4C22-BCAC-2FEB65C1D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F22D-046D-43BE-B87E-F512BC1A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E279-2B7D-40C9-BBC2-010279AB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4722-A16D-45E9-957B-3FC074F1B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4538E-5FEA-4827-92A3-95AD8BE6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FA64-39E2-4765-B545-59FB04332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91EA-86D8-498D-BFF5-A119670F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3BD5D4-C3CD-45B5-BE51-5561CEAA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2971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Lecture 17– Theorems in A* (admissibility, Better performance of more informed heuristic, </a:t>
            </a:r>
            <a:r>
              <a:rPr lang="en-US" sz="2400" dirty="0" smtClean="0">
                <a:latin typeface="Times New Roman" pitchFamily="18" charset="0"/>
              </a:rPr>
              <a:t>Effect </a:t>
            </a:r>
            <a:r>
              <a:rPr lang="en-US" sz="2400" dirty="0" smtClean="0">
                <a:latin typeface="Times New Roman" pitchFamily="18" charset="0"/>
              </a:rPr>
              <a:t>of Monotone Restriction or Triangular Inequality) 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[Main Ref: Principle of AI by N.J. Nilsson]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709025" cy="247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 u="sng">
                <a:solidFill>
                  <a:srgbClr val="000000"/>
                </a:solidFill>
                <a:latin typeface="Times New Roman" pitchFamily="18" charset="0"/>
              </a:rPr>
              <a:t>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always terminates finding an optimal path to the goal if such a path exists.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Intuition</a:t>
            </a:r>
          </a:p>
        </p:txBody>
      </p:sp>
      <p:sp>
        <p:nvSpPr>
          <p:cNvPr id="25603" name="Freeform 3"/>
          <p:cNvSpPr>
            <a:spLocks noChangeArrowheads="1"/>
          </p:cNvSpPr>
          <p:nvPr/>
        </p:nvSpPr>
        <p:spPr bwMode="auto">
          <a:xfrm>
            <a:off x="146050" y="3322638"/>
            <a:ext cx="2114550" cy="2636837"/>
          </a:xfrm>
          <a:custGeom>
            <a:avLst/>
            <a:gdLst>
              <a:gd name="T0" fmla="*/ 2147483647 w 6477"/>
              <a:gd name="T1" fmla="*/ 2147483647 h 8076"/>
              <a:gd name="T2" fmla="*/ 2147483647 w 6477"/>
              <a:gd name="T3" fmla="*/ 2147483647 h 8076"/>
              <a:gd name="T4" fmla="*/ 2147483647 w 6477"/>
              <a:gd name="T5" fmla="*/ 2147483647 h 8076"/>
              <a:gd name="T6" fmla="*/ 2147483647 w 6477"/>
              <a:gd name="T7" fmla="*/ 2147483647 h 8076"/>
              <a:gd name="T8" fmla="*/ 2147483647 w 6477"/>
              <a:gd name="T9" fmla="*/ 2147483647 h 8076"/>
              <a:gd name="T10" fmla="*/ 2147483647 w 6477"/>
              <a:gd name="T11" fmla="*/ 2147483647 h 8076"/>
              <a:gd name="T12" fmla="*/ 2147483647 w 6477"/>
              <a:gd name="T13" fmla="*/ 2147483647 h 8076"/>
              <a:gd name="T14" fmla="*/ 2147483647 w 6477"/>
              <a:gd name="T15" fmla="*/ 2147483647 h 8076"/>
              <a:gd name="T16" fmla="*/ 2147483647 w 6477"/>
              <a:gd name="T17" fmla="*/ 2147483647 h 8076"/>
              <a:gd name="T18" fmla="*/ 2147483647 w 6477"/>
              <a:gd name="T19" fmla="*/ 2147483647 h 8076"/>
              <a:gd name="T20" fmla="*/ 2147483647 w 6477"/>
              <a:gd name="T21" fmla="*/ 2147483647 h 8076"/>
              <a:gd name="T22" fmla="*/ 2147483647 w 6477"/>
              <a:gd name="T23" fmla="*/ 2147483647 h 8076"/>
              <a:gd name="T24" fmla="*/ 2147483647 w 6477"/>
              <a:gd name="T25" fmla="*/ 2147483647 h 8076"/>
              <a:gd name="T26" fmla="*/ 2147483647 w 6477"/>
              <a:gd name="T27" fmla="*/ 2147483647 h 8076"/>
              <a:gd name="T28" fmla="*/ 2147483647 w 6477"/>
              <a:gd name="T29" fmla="*/ 2147483647 h 80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477"/>
              <a:gd name="T46" fmla="*/ 0 h 8076"/>
              <a:gd name="T47" fmla="*/ 6477 w 6477"/>
              <a:gd name="T48" fmla="*/ 8076 h 80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477" h="8076">
                <a:moveTo>
                  <a:pt x="1681" y="1498"/>
                </a:moveTo>
                <a:cubicBezTo>
                  <a:pt x="2284" y="1218"/>
                  <a:pt x="2978" y="1087"/>
                  <a:pt x="3445" y="564"/>
                </a:cubicBezTo>
                <a:cubicBezTo>
                  <a:pt x="3949" y="0"/>
                  <a:pt x="4778" y="249"/>
                  <a:pt x="5416" y="408"/>
                </a:cubicBezTo>
                <a:cubicBezTo>
                  <a:pt x="5942" y="539"/>
                  <a:pt x="6476" y="1122"/>
                  <a:pt x="6091" y="1705"/>
                </a:cubicBezTo>
                <a:cubicBezTo>
                  <a:pt x="5757" y="2211"/>
                  <a:pt x="6121" y="2827"/>
                  <a:pt x="6246" y="3365"/>
                </a:cubicBezTo>
                <a:cubicBezTo>
                  <a:pt x="6362" y="3867"/>
                  <a:pt x="6476" y="4400"/>
                  <a:pt x="6298" y="4922"/>
                </a:cubicBezTo>
                <a:cubicBezTo>
                  <a:pt x="6084" y="5549"/>
                  <a:pt x="5696" y="6061"/>
                  <a:pt x="5313" y="6582"/>
                </a:cubicBezTo>
                <a:cubicBezTo>
                  <a:pt x="4882" y="7168"/>
                  <a:pt x="4041" y="6984"/>
                  <a:pt x="3497" y="7515"/>
                </a:cubicBezTo>
                <a:cubicBezTo>
                  <a:pt x="2924" y="8075"/>
                  <a:pt x="2038" y="7721"/>
                  <a:pt x="1318" y="7879"/>
                </a:cubicBezTo>
                <a:cubicBezTo>
                  <a:pt x="534" y="8051"/>
                  <a:pt x="236" y="7221"/>
                  <a:pt x="125" y="6685"/>
                </a:cubicBezTo>
                <a:cubicBezTo>
                  <a:pt x="11" y="6133"/>
                  <a:pt x="266" y="5623"/>
                  <a:pt x="280" y="5077"/>
                </a:cubicBezTo>
                <a:cubicBezTo>
                  <a:pt x="295" y="4485"/>
                  <a:pt x="0" y="3858"/>
                  <a:pt x="228" y="3313"/>
                </a:cubicBezTo>
                <a:cubicBezTo>
                  <a:pt x="473" y="2727"/>
                  <a:pt x="697" y="2065"/>
                  <a:pt x="1370" y="1809"/>
                </a:cubicBezTo>
                <a:lnTo>
                  <a:pt x="1785" y="1549"/>
                </a:lnTo>
                <a:lnTo>
                  <a:pt x="1681" y="1498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4"/>
          <p:cNvSpPr>
            <a:spLocks noChangeArrowheads="1"/>
          </p:cNvSpPr>
          <p:nvPr/>
        </p:nvSpPr>
        <p:spPr bwMode="auto">
          <a:xfrm>
            <a:off x="1160463" y="3694113"/>
            <a:ext cx="304800" cy="796925"/>
          </a:xfrm>
          <a:custGeom>
            <a:avLst/>
            <a:gdLst>
              <a:gd name="T0" fmla="*/ 2147483647 w 931"/>
              <a:gd name="T1" fmla="*/ 0 h 2440"/>
              <a:gd name="T2" fmla="*/ 2147483647 w 931"/>
              <a:gd name="T3" fmla="*/ 2147483647 h 2440"/>
              <a:gd name="T4" fmla="*/ 2147483647 w 931"/>
              <a:gd name="T5" fmla="*/ 2147483647 h 2440"/>
              <a:gd name="T6" fmla="*/ 2147483647 w 931"/>
              <a:gd name="T7" fmla="*/ 2147483647 h 2440"/>
              <a:gd name="T8" fmla="*/ 0 60000 65536"/>
              <a:gd name="T9" fmla="*/ 0 60000 65536"/>
              <a:gd name="T10" fmla="*/ 0 60000 65536"/>
              <a:gd name="T11" fmla="*/ 0 60000 65536"/>
              <a:gd name="T12" fmla="*/ 0 w 931"/>
              <a:gd name="T13" fmla="*/ 0 h 2440"/>
              <a:gd name="T14" fmla="*/ 931 w 931"/>
              <a:gd name="T15" fmla="*/ 2440 h 2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1" h="2440">
                <a:moveTo>
                  <a:pt x="390" y="0"/>
                </a:moveTo>
                <a:cubicBezTo>
                  <a:pt x="0" y="629"/>
                  <a:pt x="930" y="927"/>
                  <a:pt x="701" y="1557"/>
                </a:cubicBezTo>
                <a:lnTo>
                  <a:pt x="701" y="2076"/>
                </a:lnTo>
                <a:lnTo>
                  <a:pt x="649" y="2439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Freeform 5"/>
          <p:cNvSpPr>
            <a:spLocks noChangeArrowheads="1"/>
          </p:cNvSpPr>
          <p:nvPr/>
        </p:nvSpPr>
        <p:spPr bwMode="auto">
          <a:xfrm>
            <a:off x="828675" y="4573588"/>
            <a:ext cx="542925" cy="1050925"/>
          </a:xfrm>
          <a:custGeom>
            <a:avLst/>
            <a:gdLst>
              <a:gd name="T0" fmla="*/ 2147483647 w 1661"/>
              <a:gd name="T1" fmla="*/ 0 h 3218"/>
              <a:gd name="T2" fmla="*/ 2147483647 w 1661"/>
              <a:gd name="T3" fmla="*/ 2147483647 h 3218"/>
              <a:gd name="T4" fmla="*/ 1815987166 w 1661"/>
              <a:gd name="T5" fmla="*/ 2147483647 h 3218"/>
              <a:gd name="T6" fmla="*/ 0 w 1661"/>
              <a:gd name="T7" fmla="*/ 2147483647 h 3218"/>
              <a:gd name="T8" fmla="*/ 0 60000 65536"/>
              <a:gd name="T9" fmla="*/ 0 60000 65536"/>
              <a:gd name="T10" fmla="*/ 0 60000 65536"/>
              <a:gd name="T11" fmla="*/ 0 60000 65536"/>
              <a:gd name="T12" fmla="*/ 0 w 1661"/>
              <a:gd name="T13" fmla="*/ 0 h 3218"/>
              <a:gd name="T14" fmla="*/ 1661 w 1661"/>
              <a:gd name="T15" fmla="*/ 3218 h 32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1" h="3218">
                <a:moveTo>
                  <a:pt x="1660" y="0"/>
                </a:moveTo>
                <a:cubicBezTo>
                  <a:pt x="1082" y="365"/>
                  <a:pt x="1118" y="1083"/>
                  <a:pt x="1141" y="1660"/>
                </a:cubicBezTo>
                <a:cubicBezTo>
                  <a:pt x="1174" y="2477"/>
                  <a:pt x="61" y="2317"/>
                  <a:pt x="52" y="3113"/>
                </a:cubicBezTo>
                <a:lnTo>
                  <a:pt x="0" y="321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244600" y="352583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38213" y="3973513"/>
            <a:ext cx="6794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g(n)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354138" y="43719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n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12838" y="5095875"/>
            <a:ext cx="5905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h(n)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88963" y="553402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109913" y="3111500"/>
            <a:ext cx="5807075" cy="344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(1) In the open list there always exists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&lt;= 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(2) If A* does not terminate, the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value of the nodes expanded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1) and 2) are together inconsistent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Hence A* must terminate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18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Lemma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Any time before A* terminates there exists in the open list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f(n') &lt;= f*(S)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39725" y="2281238"/>
            <a:ext cx="2825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Freeform 4"/>
          <p:cNvSpPr>
            <a:spLocks noChangeArrowheads="1"/>
          </p:cNvSpPr>
          <p:nvPr/>
        </p:nvSpPr>
        <p:spPr bwMode="auto">
          <a:xfrm>
            <a:off x="658813" y="3500438"/>
            <a:ext cx="419100" cy="1677987"/>
          </a:xfrm>
          <a:custGeom>
            <a:avLst/>
            <a:gdLst>
              <a:gd name="T0" fmla="*/ 2147483647 w 1281"/>
              <a:gd name="T1" fmla="*/ 0 h 5137"/>
              <a:gd name="T2" fmla="*/ 2147483647 w 1281"/>
              <a:gd name="T3" fmla="*/ 2147483647 h 5137"/>
              <a:gd name="T4" fmla="*/ 2147483647 w 1281"/>
              <a:gd name="T5" fmla="*/ 2147483647 h 5137"/>
              <a:gd name="T6" fmla="*/ 2147483647 w 1281"/>
              <a:gd name="T7" fmla="*/ 2147483647 h 5137"/>
              <a:gd name="T8" fmla="*/ 2147483647 w 1281"/>
              <a:gd name="T9" fmla="*/ 2147483647 h 5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1"/>
              <a:gd name="T16" fmla="*/ 0 h 5137"/>
              <a:gd name="T17" fmla="*/ 1281 w 1281"/>
              <a:gd name="T18" fmla="*/ 5137 h 5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1" h="5137">
                <a:moveTo>
                  <a:pt x="1270" y="0"/>
                </a:moveTo>
                <a:cubicBezTo>
                  <a:pt x="1280" y="668"/>
                  <a:pt x="652" y="1088"/>
                  <a:pt x="336" y="1608"/>
                </a:cubicBezTo>
                <a:cubicBezTo>
                  <a:pt x="0" y="2161"/>
                  <a:pt x="607" y="2577"/>
                  <a:pt x="699" y="3165"/>
                </a:cubicBezTo>
                <a:cubicBezTo>
                  <a:pt x="800" y="3807"/>
                  <a:pt x="461" y="4237"/>
                  <a:pt x="336" y="4773"/>
                </a:cubicBezTo>
                <a:lnTo>
                  <a:pt x="284" y="5136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7638" y="20526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00100" y="2574925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5538" y="3195638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9925" y="4959350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43000" y="1752600"/>
            <a:ext cx="1449388" cy="3349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Optimal path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84200" y="2636838"/>
            <a:ext cx="207963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09588" y="2057400"/>
            <a:ext cx="1166812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48000" y="1524000"/>
            <a:ext cx="5859463" cy="4932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For any node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on optimal path,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g(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     &lt;= g*(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Also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be the 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first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node in the optimal path that is in OL. Since </a:t>
            </a:r>
            <a:r>
              <a:rPr lang="en-GB" sz="2400" u="sng" dirty="0">
                <a:solidFill>
                  <a:srgbClr val="000000"/>
                </a:solidFill>
                <a:latin typeface="Times New Roman" pitchFamily="18" charset="0"/>
              </a:rPr>
              <a:t>all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parents of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have gone to CL,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g(n') = g*(n') and h(n') &lt;= h*(n')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=&gt; f(n') &lt;=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765175" y="2868613"/>
            <a:ext cx="280988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944563" y="3290888"/>
            <a:ext cx="207962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086725" cy="337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b="1" u="sng">
                <a:solidFill>
                  <a:srgbClr val="000000"/>
                </a:solidFill>
                <a:latin typeface="Times New Roman" pitchFamily="18" charset="0"/>
              </a:rPr>
              <a:t>If A* does not terminate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b="1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be the least cost of all arcs in the search graph.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Then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 &gt;= e.l(n)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where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# of arcs in the path from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to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found so far. If A* does not terminate,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and hence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= g(n) + h(n) [h(n) &gt;= 0]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will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This is not consistent with the lemma. So A* has to terminate.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501062" cy="1265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900" u="sng" baseline="3300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 part of 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 path formed by A* is optimal when it has terminated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8501062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Proof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Suppose the path formed is not optimal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be expanded in a non-optimal path.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At the point of expansion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f(G) = g(G) + h(G)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	= g(G) + 0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	&gt; g*(G)  = g*(S) + h*(S)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		     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= 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cost of optimal path]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This is a contradiction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So path should be optimal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45663" y="58070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62475" y="2660650"/>
            <a:ext cx="1635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Heuristic Performs Better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64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Theorem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that has a “better” heuristic than another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performs at least “as well as”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5805487" cy="232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“better”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for all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“as well as”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expands at least all the nodes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762500" y="3989388"/>
            <a:ext cx="1588" cy="248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54538" y="4403725"/>
            <a:ext cx="41433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554538" y="5253038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554538" y="6037263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013325" y="4229100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h*(n)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046663" y="5080000"/>
            <a:ext cx="960437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014913" y="5895975"/>
            <a:ext cx="785812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799138" y="5938838"/>
            <a:ext cx="1450975" cy="84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For all nodes n, except the goal node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567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Proof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by induction on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on termination carves out a tree out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Induction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on the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of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before termination expands all the nodes of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k=0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. True since start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is expanded by both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Suppose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terminates without expanding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at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(k+1)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search tree.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has seen all the parents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seen by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&lt;= 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       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825625" y="647700"/>
            <a:ext cx="171450" cy="20478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Freeform 3"/>
          <p:cNvSpPr>
            <a:spLocks noChangeArrowheads="1"/>
          </p:cNvSpPr>
          <p:nvPr/>
        </p:nvSpPr>
        <p:spPr bwMode="auto">
          <a:xfrm>
            <a:off x="628650" y="361950"/>
            <a:ext cx="2171700" cy="3009900"/>
          </a:xfrm>
          <a:custGeom>
            <a:avLst/>
            <a:gdLst>
              <a:gd name="T0" fmla="*/ 2147483647 w 6650"/>
              <a:gd name="T1" fmla="*/ 2147483647 h 9217"/>
              <a:gd name="T2" fmla="*/ 2147483647 w 6650"/>
              <a:gd name="T3" fmla="*/ 2147483647 h 9217"/>
              <a:gd name="T4" fmla="*/ 2147483647 w 6650"/>
              <a:gd name="T5" fmla="*/ 2147483647 h 9217"/>
              <a:gd name="T6" fmla="*/ 2147483647 w 6650"/>
              <a:gd name="T7" fmla="*/ 2147483647 h 9217"/>
              <a:gd name="T8" fmla="*/ 2147483647 w 6650"/>
              <a:gd name="T9" fmla="*/ 2147483647 h 9217"/>
              <a:gd name="T10" fmla="*/ 2147483647 w 6650"/>
              <a:gd name="T11" fmla="*/ 2147483647 h 9217"/>
              <a:gd name="T12" fmla="*/ 2147483647 w 6650"/>
              <a:gd name="T13" fmla="*/ 2147483647 h 9217"/>
              <a:gd name="T14" fmla="*/ 2147483647 w 6650"/>
              <a:gd name="T15" fmla="*/ 2147483647 h 9217"/>
              <a:gd name="T16" fmla="*/ 2147483647 w 6650"/>
              <a:gd name="T17" fmla="*/ 2147483647 h 9217"/>
              <a:gd name="T18" fmla="*/ 2147483647 w 6650"/>
              <a:gd name="T19" fmla="*/ 2147483647 h 9217"/>
              <a:gd name="T20" fmla="*/ 2147483647 w 6650"/>
              <a:gd name="T21" fmla="*/ 2147483647 h 9217"/>
              <a:gd name="T22" fmla="*/ 2147483647 w 6650"/>
              <a:gd name="T23" fmla="*/ 2147483647 h 92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650"/>
              <a:gd name="T37" fmla="*/ 0 h 9217"/>
              <a:gd name="T38" fmla="*/ 6650 w 6650"/>
              <a:gd name="T39" fmla="*/ 9217 h 92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650" h="9217">
                <a:moveTo>
                  <a:pt x="1669" y="647"/>
                </a:moveTo>
                <a:cubicBezTo>
                  <a:pt x="2688" y="0"/>
                  <a:pt x="3948" y="219"/>
                  <a:pt x="5181" y="562"/>
                </a:cubicBezTo>
                <a:cubicBezTo>
                  <a:pt x="6578" y="951"/>
                  <a:pt x="6168" y="1978"/>
                  <a:pt x="6381" y="2786"/>
                </a:cubicBezTo>
                <a:cubicBezTo>
                  <a:pt x="6609" y="3645"/>
                  <a:pt x="6649" y="4547"/>
                  <a:pt x="6637" y="5437"/>
                </a:cubicBezTo>
                <a:cubicBezTo>
                  <a:pt x="6625" y="6400"/>
                  <a:pt x="6642" y="7465"/>
                  <a:pt x="5952" y="8260"/>
                </a:cubicBezTo>
                <a:cubicBezTo>
                  <a:pt x="5254" y="9065"/>
                  <a:pt x="4217" y="9020"/>
                  <a:pt x="3297" y="9116"/>
                </a:cubicBezTo>
                <a:cubicBezTo>
                  <a:pt x="2335" y="9216"/>
                  <a:pt x="994" y="9165"/>
                  <a:pt x="643" y="7919"/>
                </a:cubicBezTo>
                <a:cubicBezTo>
                  <a:pt x="382" y="6999"/>
                  <a:pt x="228" y="6069"/>
                  <a:pt x="128" y="5096"/>
                </a:cubicBezTo>
                <a:cubicBezTo>
                  <a:pt x="0" y="3882"/>
                  <a:pt x="974" y="3172"/>
                  <a:pt x="1156" y="2102"/>
                </a:cubicBezTo>
                <a:lnTo>
                  <a:pt x="1156" y="1246"/>
                </a:lnTo>
                <a:lnTo>
                  <a:pt x="1498" y="733"/>
                </a:lnTo>
                <a:lnTo>
                  <a:pt x="1669" y="64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827213" y="2695575"/>
            <a:ext cx="171450" cy="23177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767013" y="715963"/>
            <a:ext cx="6826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767013" y="2924175"/>
            <a:ext cx="68262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119438" y="735013"/>
            <a:ext cx="1587" cy="6842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108325" y="1922463"/>
            <a:ext cx="1588" cy="1025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70200" y="1479550"/>
            <a:ext cx="1027113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k+1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001838" y="606425"/>
            <a:ext cx="4429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990725" y="2632075"/>
            <a:ext cx="454025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973513" y="207963"/>
            <a:ext cx="4976812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terminated without expanding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 (2)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Any node whose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value is strictly less than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has to be expanded.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&lt;=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		(3)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55638" y="3732213"/>
            <a:ext cx="8086725" cy="110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From (1), (2), and (3)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which is a contradiction. Therefore,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to expand all nodes that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expanded.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55638" y="4833938"/>
            <a:ext cx="7878762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</a:rPr>
              <a:t>Exercise</a:t>
            </a:r>
          </a:p>
          <a:p>
            <a:pPr marL="976313" lvl="4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If better means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some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others, then Can you prove the result ?		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352925" y="39401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sz="3200" dirty="0" smtClean="0"/>
              <a:t>Monotone Restriction or Triangular Inequality of the Heuristic 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Statement:</a:t>
            </a:r>
          </a:p>
          <a:p>
            <a:pPr>
              <a:buNone/>
            </a:pPr>
            <a:r>
              <a:rPr lang="en-US" sz="2400" dirty="0" smtClean="0"/>
              <a:t>if monotone restriction (also called triangular inequality) is satisfied, then for nodes in the closed list, redirection of parent pointer is not necessary. </a:t>
            </a:r>
          </a:p>
          <a:p>
            <a:pPr>
              <a:buNone/>
            </a:pPr>
            <a:r>
              <a:rPr lang="en-US" sz="2400" dirty="0" smtClean="0"/>
              <a:t>In other words, if any node </a:t>
            </a:r>
            <a:r>
              <a:rPr lang="en-US" sz="2400" i="1" dirty="0" smtClean="0"/>
              <a:t>‘n’</a:t>
            </a:r>
            <a:r>
              <a:rPr lang="en-US" sz="2400" dirty="0" smtClean="0"/>
              <a:t> is chosen for expansion from the open list, then </a:t>
            </a:r>
            <a:r>
              <a:rPr lang="en-US" sz="2400" i="1" dirty="0" smtClean="0"/>
              <a:t>g(n)=g(n</a:t>
            </a:r>
            <a:r>
              <a:rPr lang="en-US" sz="2400" i="1" baseline="30000" dirty="0" smtClean="0"/>
              <a:t>*</a:t>
            </a:r>
            <a:r>
              <a:rPr lang="en-US" sz="2400" i="1" dirty="0" smtClean="0"/>
              <a:t>)</a:t>
            </a:r>
            <a:r>
              <a:rPr lang="en-US" sz="2400" dirty="0" smtClean="0"/>
              <a:t>, where </a:t>
            </a:r>
            <a:r>
              <a:rPr lang="en-US" sz="2400" i="1" dirty="0" smtClean="0"/>
              <a:t>g(n)</a:t>
            </a:r>
            <a:r>
              <a:rPr lang="en-US" sz="2400" dirty="0" smtClean="0"/>
              <a:t> is the cost of the path from the start node</a:t>
            </a:r>
            <a:r>
              <a:rPr lang="en-US" sz="2400" i="1" dirty="0" smtClean="0"/>
              <a:t> ‘s’</a:t>
            </a:r>
            <a:r>
              <a:rPr lang="en-US" sz="2400" dirty="0" smtClean="0"/>
              <a:t> to </a:t>
            </a:r>
            <a:r>
              <a:rPr lang="en-US" sz="2400" i="1" dirty="0" smtClean="0"/>
              <a:t>‘n’ </a:t>
            </a:r>
            <a:r>
              <a:rPr lang="en-US" sz="2400" dirty="0" smtClean="0"/>
              <a:t>at that point of the search when </a:t>
            </a:r>
            <a:r>
              <a:rPr lang="en-US" sz="2400" i="1" dirty="0" smtClean="0"/>
              <a:t>‘n’</a:t>
            </a:r>
            <a:r>
              <a:rPr lang="en-US" sz="2400" dirty="0" smtClean="0"/>
              <a:t> is chosen, and </a:t>
            </a:r>
            <a:r>
              <a:rPr lang="en-US" sz="2400" i="1" dirty="0" smtClean="0"/>
              <a:t>g(n</a:t>
            </a:r>
            <a:r>
              <a:rPr lang="en-US" sz="2400" i="1" baseline="30000" dirty="0" smtClean="0"/>
              <a:t>*</a:t>
            </a:r>
            <a:r>
              <a:rPr lang="en-US" sz="2400" i="1" dirty="0" smtClean="0"/>
              <a:t>)</a:t>
            </a:r>
            <a:r>
              <a:rPr lang="en-US" sz="2400" dirty="0" smtClean="0"/>
              <a:t> is the cost of the optimal path from </a:t>
            </a:r>
            <a:r>
              <a:rPr lang="en-US" sz="2400" i="1" dirty="0" smtClean="0"/>
              <a:t>‘s’</a:t>
            </a:r>
            <a:r>
              <a:rPr lang="en-US" sz="2400" dirty="0" smtClean="0"/>
              <a:t> to </a:t>
            </a:r>
            <a:r>
              <a:rPr lang="en-US" sz="2400" i="1" dirty="0" smtClean="0"/>
              <a:t>‘n’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A heuristic </a:t>
            </a:r>
            <a:r>
              <a:rPr lang="en-US" sz="2400" i="1" dirty="0" smtClean="0"/>
              <a:t>h(p)</a:t>
            </a:r>
            <a:r>
              <a:rPr lang="en-US" sz="2400" dirty="0" smtClean="0"/>
              <a:t> is said to satisfy the monotone restriction, if for all </a:t>
            </a:r>
            <a:r>
              <a:rPr lang="en-US" sz="2400" i="1" dirty="0" smtClean="0"/>
              <a:t>‘p’</a:t>
            </a:r>
            <a:r>
              <a:rPr lang="en-US" sz="2400" dirty="0" smtClean="0"/>
              <a:t>, </a:t>
            </a:r>
            <a:r>
              <a:rPr lang="en-US" sz="2400" i="1" dirty="0" smtClean="0"/>
              <a:t>h(p)&lt;=h(p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)+cost(p,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)</a:t>
            </a:r>
            <a:r>
              <a:rPr lang="en-US" sz="2400" dirty="0" smtClean="0"/>
              <a:t>, where </a:t>
            </a:r>
            <a:r>
              <a:rPr lang="en-US" sz="2400" i="1" dirty="0" smtClean="0"/>
              <a:t>‘p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’</a:t>
            </a:r>
            <a:r>
              <a:rPr lang="en-US" sz="2400" dirty="0" smtClean="0"/>
              <a:t> is the child of </a:t>
            </a:r>
            <a:r>
              <a:rPr lang="en-US" sz="2400" i="1" dirty="0" smtClean="0"/>
              <a:t>‘p’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r>
              <a:rPr lang="pt-BR" dirty="0" smtClean="0"/>
              <a:t>Let </a:t>
            </a:r>
            <a:r>
              <a:rPr lang="pt-BR" i="1" dirty="0" smtClean="0"/>
              <a:t>S-N</a:t>
            </a:r>
            <a:r>
              <a:rPr lang="pt-BR" i="1" baseline="-25000" dirty="0" smtClean="0"/>
              <a:t>1</a:t>
            </a:r>
            <a:r>
              <a:rPr lang="pt-BR" i="1" dirty="0" smtClean="0"/>
              <a:t>- N</a:t>
            </a:r>
            <a:r>
              <a:rPr lang="pt-BR" i="1" baseline="-25000" dirty="0" smtClean="0"/>
              <a:t>2</a:t>
            </a:r>
            <a:r>
              <a:rPr lang="pt-BR" i="1" dirty="0" smtClean="0"/>
              <a:t>- N</a:t>
            </a:r>
            <a:r>
              <a:rPr lang="pt-BR" i="1" baseline="-25000" dirty="0" smtClean="0"/>
              <a:t>3</a:t>
            </a:r>
            <a:r>
              <a:rPr lang="pt-BR" i="1" dirty="0" smtClean="0"/>
              <a:t>- N</a:t>
            </a:r>
            <a:r>
              <a:rPr lang="pt-BR" i="1" baseline="-25000" dirty="0" smtClean="0"/>
              <a:t>4</a:t>
            </a:r>
            <a:r>
              <a:rPr lang="pt-BR" i="1" dirty="0" smtClean="0"/>
              <a:t>... 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i="1" dirty="0" smtClean="0"/>
              <a:t> …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be an optimal path from </a:t>
            </a:r>
            <a:r>
              <a:rPr lang="en-US" i="1" dirty="0" smtClean="0"/>
              <a:t>S </a:t>
            </a:r>
            <a:r>
              <a:rPr lang="en-US" dirty="0" smtClean="0"/>
              <a:t>to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 (all of which might or might not have been explored)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N</a:t>
            </a:r>
            <a:r>
              <a:rPr lang="en-US" i="1" baseline="-25000" dirty="0" smtClean="0"/>
              <a:t>m </a:t>
            </a:r>
            <a:r>
              <a:rPr lang="en-US" i="1" dirty="0" smtClean="0"/>
              <a:t> </a:t>
            </a:r>
            <a:r>
              <a:rPr lang="en-US" dirty="0" smtClean="0"/>
              <a:t>be the </a:t>
            </a:r>
            <a:r>
              <a:rPr lang="en-US" b="1" dirty="0" smtClean="0"/>
              <a:t>last</a:t>
            </a:r>
            <a:r>
              <a:rPr lang="en-US" dirty="0" smtClean="0"/>
              <a:t> node on this path which is on the open list, i.e., </a:t>
            </a:r>
            <a:r>
              <a:rPr lang="en-US" i="1" dirty="0" smtClean="0"/>
              <a:t>all</a:t>
            </a:r>
            <a:r>
              <a:rPr lang="en-US" dirty="0" smtClean="0"/>
              <a:t> the ancestors from </a:t>
            </a:r>
            <a:r>
              <a:rPr lang="en-US" i="1" dirty="0" smtClean="0"/>
              <a:t>S </a:t>
            </a:r>
            <a:r>
              <a:rPr lang="en-US" dirty="0" smtClean="0"/>
              <a:t>up to </a:t>
            </a:r>
            <a:r>
              <a:rPr lang="en-US" i="1" dirty="0" smtClean="0"/>
              <a:t>N</a:t>
            </a:r>
            <a:r>
              <a:rPr lang="en-US" i="1" baseline="-25000" dirty="0" smtClean="0"/>
              <a:t>m-1</a:t>
            </a:r>
            <a:r>
              <a:rPr lang="en-US" i="1" dirty="0" smtClean="0"/>
              <a:t> </a:t>
            </a:r>
            <a:r>
              <a:rPr lang="en-US" dirty="0" smtClean="0"/>
              <a:t>are in the closed list.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5425"/>
            <a:ext cx="8229600" cy="10699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Palatino" pitchFamily="16" charset="0"/>
              </a:rPr>
              <a:t>General Graph search Algorithm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S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1654175" y="1866900"/>
            <a:ext cx="8382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847975" y="2073275"/>
            <a:ext cx="1588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109913" y="1866900"/>
            <a:ext cx="6223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244600" y="2903538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AA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525838" y="2903538"/>
            <a:ext cx="620712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C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487613" y="2903538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B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450975" y="3525838"/>
            <a:ext cx="1588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903538" y="3525838"/>
            <a:ext cx="622300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732213" y="3525838"/>
            <a:ext cx="1587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622300" y="5600700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F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525838" y="4354513"/>
            <a:ext cx="620712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E</a:t>
            </a: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1244600" y="4354513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D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2903538" y="5600700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G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1031875" y="4976813"/>
            <a:ext cx="423863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1866900" y="4770438"/>
            <a:ext cx="1036638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13113" y="4976813"/>
            <a:ext cx="423862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887538" y="20732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1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324225" y="2073275"/>
            <a:ext cx="4159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10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606675" y="2139950"/>
            <a:ext cx="4143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3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463675" y="377348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5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867025" y="3706813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4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716338" y="38052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6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266825" y="51768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2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378075" y="4981575"/>
            <a:ext cx="4143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3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454400" y="520858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7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184775" y="2695575"/>
            <a:ext cx="2695575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Palatino" pitchFamily="16" charset="0"/>
              </a:rPr>
              <a:t>Graph G = (V,E)</a:t>
            </a:r>
          </a:p>
        </p:txBody>
      </p:sp>
      <p:sp>
        <p:nvSpPr>
          <p:cNvPr id="6176" name="TextBox 31"/>
          <p:cNvSpPr txBox="1">
            <a:spLocks noChangeArrowheads="1"/>
          </p:cNvSpPr>
          <p:nvPr/>
        </p:nvSpPr>
        <p:spPr bwMode="auto">
          <a:xfrm>
            <a:off x="14478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177" name="TextBox 32"/>
          <p:cNvSpPr txBox="1">
            <a:spLocks noChangeArrowheads="1"/>
          </p:cNvSpPr>
          <p:nvPr/>
        </p:nvSpPr>
        <p:spPr bwMode="auto">
          <a:xfrm>
            <a:off x="3733800" y="30480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178" name="TextBox 33"/>
          <p:cNvSpPr txBox="1">
            <a:spLocks noChangeArrowheads="1"/>
          </p:cNvSpPr>
          <p:nvPr/>
        </p:nvSpPr>
        <p:spPr bwMode="auto">
          <a:xfrm>
            <a:off x="25908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179" name="TextBox 34"/>
          <p:cNvSpPr txBox="1">
            <a:spLocks noChangeArrowheads="1"/>
          </p:cNvSpPr>
          <p:nvPr/>
        </p:nvSpPr>
        <p:spPr bwMode="auto">
          <a:xfrm>
            <a:off x="1371600" y="4495800"/>
            <a:ext cx="341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180" name="TextBox 35"/>
          <p:cNvSpPr txBox="1">
            <a:spLocks noChangeArrowheads="1"/>
          </p:cNvSpPr>
          <p:nvPr/>
        </p:nvSpPr>
        <p:spPr bwMode="auto">
          <a:xfrm>
            <a:off x="3733800" y="4495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6181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6182" name="TextBox 37"/>
          <p:cNvSpPr txBox="1">
            <a:spLocks noChangeArrowheads="1"/>
          </p:cNvSpPr>
          <p:nvPr/>
        </p:nvSpPr>
        <p:spPr bwMode="auto">
          <a:xfrm>
            <a:off x="3048000" y="5791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Proof </a:t>
            </a:r>
            <a:r>
              <a:rPr lang="en-US" sz="2400" i="1" dirty="0" smtClean="0"/>
              <a:t>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r>
              <a:rPr lang="en-US" dirty="0" smtClean="0"/>
              <a:t>For every node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on the optimal path, </a:t>
            </a:r>
          </a:p>
          <a:p>
            <a:pPr lvl="1"/>
            <a:r>
              <a:rPr lang="pl-PL" sz="2400" i="1" dirty="0" smtClean="0"/>
              <a:t>g*(N</a:t>
            </a:r>
            <a:r>
              <a:rPr lang="pl-PL" sz="2400" i="1" baseline="-25000" dirty="0" smtClean="0"/>
              <a:t>p</a:t>
            </a:r>
            <a:r>
              <a:rPr lang="pl-PL" sz="2400" i="1" dirty="0" smtClean="0"/>
              <a:t>)+h(N</a:t>
            </a:r>
            <a:r>
              <a:rPr lang="pl-PL" sz="2400" i="1" baseline="-25000" dirty="0" smtClean="0"/>
              <a:t>p</a:t>
            </a:r>
            <a:r>
              <a:rPr lang="pl-PL" sz="2400" i="1" dirty="0" smtClean="0"/>
              <a:t>)&lt;= g*(N</a:t>
            </a:r>
            <a:r>
              <a:rPr lang="pl-PL" sz="2400" i="1" baseline="-25000" dirty="0" smtClean="0"/>
              <a:t>p</a:t>
            </a:r>
            <a:r>
              <a:rPr lang="pl-PL" sz="2400" i="1" dirty="0" smtClean="0"/>
              <a:t>)+C(N</a:t>
            </a:r>
            <a:r>
              <a:rPr lang="pl-PL" sz="2400" i="1" baseline="-25000" dirty="0" smtClean="0"/>
              <a:t>p</a:t>
            </a:r>
            <a:r>
              <a:rPr lang="pl-PL" sz="2400" i="1" dirty="0" smtClean="0"/>
              <a:t>,N</a:t>
            </a:r>
            <a:r>
              <a:rPr lang="pl-PL" sz="2400" i="1" baseline="-25000" dirty="0" smtClean="0"/>
              <a:t>p+1</a:t>
            </a:r>
            <a:r>
              <a:rPr lang="pl-PL" sz="2400" i="1" dirty="0" smtClean="0"/>
              <a:t>)+h(N</a:t>
            </a:r>
            <a:r>
              <a:rPr lang="pl-PL" sz="2400" i="1" baseline="-25000" dirty="0" smtClean="0"/>
              <a:t>p+1</a:t>
            </a:r>
            <a:r>
              <a:rPr lang="pl-PL" sz="2400" i="1" dirty="0" smtClean="0"/>
              <a:t>), </a:t>
            </a:r>
            <a:r>
              <a:rPr lang="pl-PL" sz="2400" dirty="0" smtClean="0"/>
              <a:t>by monotone restriction</a:t>
            </a:r>
            <a:endParaRPr lang="en-US" sz="2400" dirty="0" smtClean="0"/>
          </a:p>
          <a:p>
            <a:pPr lvl="1"/>
            <a:r>
              <a:rPr lang="en-US" sz="2400" i="1" dirty="0" smtClean="0"/>
              <a:t>g*(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)+h(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)&lt;= g*(N</a:t>
            </a:r>
            <a:r>
              <a:rPr lang="en-US" sz="2400" i="1" baseline="-25000" dirty="0" smtClean="0"/>
              <a:t>p+1</a:t>
            </a:r>
            <a:r>
              <a:rPr lang="en-US" sz="2400" i="1" dirty="0" smtClean="0"/>
              <a:t>)+h(N</a:t>
            </a:r>
            <a:r>
              <a:rPr lang="en-US" sz="2400" i="1" baseline="-25000" dirty="0" smtClean="0"/>
              <a:t>p+1</a:t>
            </a:r>
            <a:r>
              <a:rPr lang="en-US" sz="2400" i="1" dirty="0" smtClean="0"/>
              <a:t>) </a:t>
            </a:r>
            <a:r>
              <a:rPr lang="en-US" sz="2400" dirty="0" smtClean="0"/>
              <a:t>on the optimal path</a:t>
            </a:r>
          </a:p>
          <a:p>
            <a:pPr lvl="1"/>
            <a:r>
              <a:rPr lang="en-US" sz="2400" i="1" dirty="0" smtClean="0"/>
              <a:t>g*(N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)+ h(N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)&lt;= g*(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)+ h(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 </a:t>
            </a:r>
            <a:r>
              <a:rPr lang="en-US" sz="2400" dirty="0" smtClean="0"/>
              <a:t>by transitivity</a:t>
            </a:r>
          </a:p>
          <a:p>
            <a:r>
              <a:rPr lang="en-US" dirty="0" smtClean="0"/>
              <a:t>Since all ancestors of </a:t>
            </a:r>
            <a:r>
              <a:rPr lang="en-US" i="1" dirty="0" smtClean="0"/>
              <a:t>N</a:t>
            </a:r>
            <a:r>
              <a:rPr lang="en-US" i="1" baseline="-25000" dirty="0" smtClean="0"/>
              <a:t>m  </a:t>
            </a:r>
            <a:r>
              <a:rPr lang="en-US" dirty="0" smtClean="0"/>
              <a:t>in the optimal path are in the closed list, </a:t>
            </a:r>
          </a:p>
          <a:p>
            <a:pPr lvl="1"/>
            <a:r>
              <a:rPr lang="en-US" sz="2400" i="1" dirty="0" smtClean="0"/>
              <a:t>g 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)= g*(N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 </a:t>
            </a:r>
            <a:endParaRPr lang="en-US" sz="2400" dirty="0" smtClean="0"/>
          </a:p>
          <a:p>
            <a:pPr lvl="1"/>
            <a:r>
              <a:rPr lang="en-US" sz="2400" dirty="0" smtClean="0"/>
              <a:t>=&gt; </a:t>
            </a:r>
            <a:r>
              <a:rPr lang="en-US" sz="2400" i="1" dirty="0" smtClean="0"/>
              <a:t>f(N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)= g(N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)+ h(N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)= g*(N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)+ h(N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)&lt;= g*(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)+ h(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Proof </a:t>
            </a:r>
            <a:r>
              <a:rPr lang="en-US" sz="2400" i="1" dirty="0" smtClean="0"/>
              <a:t>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r>
              <a:rPr lang="en-US" dirty="0" smtClean="0"/>
              <a:t>For every node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on the optimal path, </a:t>
            </a:r>
          </a:p>
          <a:p>
            <a:pPr lvl="1"/>
            <a:r>
              <a:rPr lang="pl-PL" sz="2400" i="1" dirty="0" smtClean="0"/>
              <a:t>g*(N</a:t>
            </a:r>
            <a:r>
              <a:rPr lang="pl-PL" sz="2400" i="1" baseline="-25000" dirty="0" smtClean="0"/>
              <a:t>p</a:t>
            </a:r>
            <a:r>
              <a:rPr lang="pl-PL" sz="2400" i="1" dirty="0" smtClean="0"/>
              <a:t>)+h(N</a:t>
            </a:r>
            <a:r>
              <a:rPr lang="pl-PL" sz="2400" i="1" baseline="-25000" dirty="0" smtClean="0"/>
              <a:t>p</a:t>
            </a:r>
            <a:r>
              <a:rPr lang="pl-PL" sz="2400" i="1" dirty="0" smtClean="0"/>
              <a:t>)&lt;= g*(N</a:t>
            </a:r>
            <a:r>
              <a:rPr lang="pl-PL" sz="2400" i="1" baseline="-25000" dirty="0" smtClean="0"/>
              <a:t>p</a:t>
            </a:r>
            <a:r>
              <a:rPr lang="pl-PL" sz="2400" i="1" dirty="0" smtClean="0"/>
              <a:t>)+C(N</a:t>
            </a:r>
            <a:r>
              <a:rPr lang="pl-PL" sz="2400" i="1" baseline="-25000" dirty="0" smtClean="0"/>
              <a:t>p</a:t>
            </a:r>
            <a:r>
              <a:rPr lang="pl-PL" sz="2400" i="1" dirty="0" smtClean="0"/>
              <a:t>,N</a:t>
            </a:r>
            <a:r>
              <a:rPr lang="pl-PL" sz="2400" i="1" baseline="-25000" dirty="0" smtClean="0"/>
              <a:t>p+1</a:t>
            </a:r>
            <a:r>
              <a:rPr lang="pl-PL" sz="2400" i="1" dirty="0" smtClean="0"/>
              <a:t>)+h(N</a:t>
            </a:r>
            <a:r>
              <a:rPr lang="pl-PL" sz="2400" i="1" baseline="-25000" dirty="0" smtClean="0"/>
              <a:t>p+1</a:t>
            </a:r>
            <a:r>
              <a:rPr lang="pl-PL" sz="2400" i="1" dirty="0" smtClean="0"/>
              <a:t>), </a:t>
            </a:r>
            <a:r>
              <a:rPr lang="pl-PL" sz="2400" dirty="0" smtClean="0"/>
              <a:t>by monotone restriction</a:t>
            </a:r>
            <a:endParaRPr lang="en-US" sz="2400" dirty="0" smtClean="0"/>
          </a:p>
          <a:p>
            <a:pPr lvl="1"/>
            <a:r>
              <a:rPr lang="en-US" sz="2400" i="1" dirty="0" smtClean="0"/>
              <a:t>g*(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)+h(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)&lt;= g*(N</a:t>
            </a:r>
            <a:r>
              <a:rPr lang="en-US" sz="2400" i="1" baseline="-25000" dirty="0" smtClean="0"/>
              <a:t>p+1</a:t>
            </a:r>
            <a:r>
              <a:rPr lang="en-US" sz="2400" i="1" dirty="0" smtClean="0"/>
              <a:t>)+h(N</a:t>
            </a:r>
            <a:r>
              <a:rPr lang="en-US" sz="2400" i="1" baseline="-25000" dirty="0" smtClean="0"/>
              <a:t>p+1</a:t>
            </a:r>
            <a:r>
              <a:rPr lang="en-US" sz="2400" i="1" dirty="0" smtClean="0"/>
              <a:t>) </a:t>
            </a:r>
            <a:r>
              <a:rPr lang="en-US" sz="2400" dirty="0" smtClean="0"/>
              <a:t>on the optimal path</a:t>
            </a:r>
          </a:p>
          <a:p>
            <a:pPr lvl="1"/>
            <a:r>
              <a:rPr lang="en-US" sz="2400" i="1" dirty="0" smtClean="0"/>
              <a:t>g*(N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)+ h(N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)&lt;= g*(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)+ h(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 </a:t>
            </a:r>
            <a:r>
              <a:rPr lang="en-US" sz="2400" dirty="0" smtClean="0"/>
              <a:t>by transitivity</a:t>
            </a:r>
          </a:p>
          <a:p>
            <a:r>
              <a:rPr lang="en-US" dirty="0" smtClean="0"/>
              <a:t>Since all ancestors of </a:t>
            </a:r>
            <a:r>
              <a:rPr lang="en-US" i="1" dirty="0" smtClean="0"/>
              <a:t>N</a:t>
            </a:r>
            <a:r>
              <a:rPr lang="en-US" i="1" baseline="-25000" dirty="0" smtClean="0"/>
              <a:t>m  </a:t>
            </a:r>
            <a:r>
              <a:rPr lang="en-US" dirty="0" smtClean="0"/>
              <a:t>in the optimal path are in the closed list, </a:t>
            </a:r>
          </a:p>
          <a:p>
            <a:pPr lvl="1"/>
            <a:r>
              <a:rPr lang="en-US" sz="2400" i="1" dirty="0" smtClean="0"/>
              <a:t>g 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)= g*(N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 </a:t>
            </a:r>
            <a:endParaRPr lang="en-US" sz="2400" dirty="0" smtClean="0"/>
          </a:p>
          <a:p>
            <a:pPr lvl="1"/>
            <a:r>
              <a:rPr lang="en-US" sz="2400" dirty="0" smtClean="0"/>
              <a:t>=&gt; </a:t>
            </a:r>
            <a:r>
              <a:rPr lang="en-US" sz="2400" i="1" dirty="0" smtClean="0"/>
              <a:t>f(N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)= g(N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)+ h(N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)= g*(N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)+ h(N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)&lt;= g*(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)+ h(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</a:t>
            </a:r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Proof </a:t>
            </a:r>
            <a:r>
              <a:rPr lang="en-US" sz="2400" i="1" dirty="0" smtClean="0"/>
              <a:t>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r>
              <a:rPr lang="en-US" dirty="0" smtClean="0"/>
              <a:t>Now if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 is chosen in preference to 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i="1" dirty="0" smtClean="0"/>
              <a:t>,</a:t>
            </a:r>
            <a:endParaRPr lang="en-US" dirty="0" smtClean="0"/>
          </a:p>
          <a:p>
            <a:pPr lvl="1"/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 &lt;= f(N</a:t>
            </a:r>
            <a:r>
              <a:rPr lang="en-US" i="1" baseline="-25000" dirty="0" smtClean="0"/>
              <a:t>m</a:t>
            </a:r>
            <a:r>
              <a:rPr lang="en-US" i="1" dirty="0" smtClean="0"/>
              <a:t>)</a:t>
            </a:r>
            <a:endParaRPr lang="en-US" dirty="0" smtClean="0"/>
          </a:p>
          <a:p>
            <a:pPr lvl="1"/>
            <a:r>
              <a:rPr lang="pt-BR" i="1" dirty="0" smtClean="0"/>
              <a:t>g(N</a:t>
            </a:r>
            <a:r>
              <a:rPr lang="pt-BR" i="1" baseline="-25000" dirty="0" smtClean="0"/>
              <a:t>k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k</a:t>
            </a:r>
            <a:r>
              <a:rPr lang="pt-BR" i="1" dirty="0" smtClean="0"/>
              <a:t>) &lt;= g(N</a:t>
            </a:r>
            <a:r>
              <a:rPr lang="pt-BR" i="1" baseline="-25000" dirty="0" smtClean="0"/>
              <a:t>m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m</a:t>
            </a:r>
            <a:r>
              <a:rPr lang="pt-BR" i="1" dirty="0" smtClean="0"/>
              <a:t>)</a:t>
            </a:r>
            <a:endParaRPr lang="en-US" dirty="0" smtClean="0"/>
          </a:p>
          <a:p>
            <a:pPr lvl="1"/>
            <a:r>
              <a:rPr lang="pt-BR" i="1" dirty="0" smtClean="0"/>
              <a:t>                     = g*(N</a:t>
            </a:r>
            <a:r>
              <a:rPr lang="pt-BR" i="1" baseline="-25000" dirty="0" smtClean="0"/>
              <a:t>m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m</a:t>
            </a:r>
            <a:r>
              <a:rPr lang="pt-BR" i="1" dirty="0" smtClean="0"/>
              <a:t>)</a:t>
            </a:r>
            <a:endParaRPr lang="en-US" dirty="0" smtClean="0"/>
          </a:p>
          <a:p>
            <a:pPr lvl="1"/>
            <a:r>
              <a:rPr lang="pt-BR" i="1" dirty="0" smtClean="0"/>
              <a:t>                     &lt;= g*((N</a:t>
            </a:r>
            <a:r>
              <a:rPr lang="pt-BR" i="1" baseline="-25000" dirty="0" smtClean="0"/>
              <a:t>k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k</a:t>
            </a:r>
            <a:r>
              <a:rPr lang="pt-BR" i="1" dirty="0" smtClean="0"/>
              <a:t>)</a:t>
            </a:r>
            <a:endParaRPr lang="en-US" dirty="0" smtClean="0"/>
          </a:p>
          <a:p>
            <a:pPr lvl="1"/>
            <a:r>
              <a:rPr lang="en-US" i="1" dirty="0" smtClean="0"/>
              <a:t>         Hence,       g(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)&lt;=g*(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		</a:t>
            </a:r>
            <a:endParaRPr lang="en-US" dirty="0" smtClean="0"/>
          </a:p>
          <a:p>
            <a:r>
              <a:rPr lang="en-US" dirty="0" smtClean="0"/>
              <a:t>But      </a:t>
            </a:r>
            <a:r>
              <a:rPr lang="en-US" i="1" dirty="0" smtClean="0"/>
              <a:t>g(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)&gt;=g*(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), </a:t>
            </a:r>
            <a:r>
              <a:rPr lang="en-US" dirty="0" smtClean="0"/>
              <a:t>by definition</a:t>
            </a:r>
          </a:p>
          <a:p>
            <a:r>
              <a:rPr lang="en-US" dirty="0" smtClean="0"/>
              <a:t>Hence </a:t>
            </a:r>
            <a:r>
              <a:rPr lang="en-US" b="1" i="1" dirty="0" smtClean="0"/>
              <a:t>g(</a:t>
            </a:r>
            <a:r>
              <a:rPr lang="en-US" b="1" i="1" dirty="0" err="1" smtClean="0"/>
              <a:t>N</a:t>
            </a:r>
            <a:r>
              <a:rPr lang="en-US" b="1" i="1" baseline="-25000" dirty="0" err="1" smtClean="0"/>
              <a:t>k</a:t>
            </a:r>
            <a:r>
              <a:rPr lang="en-US" b="1" i="1" dirty="0" smtClean="0"/>
              <a:t>)=g*(</a:t>
            </a:r>
            <a:r>
              <a:rPr lang="en-US" b="1" i="1" dirty="0" err="1" smtClean="0"/>
              <a:t>N</a:t>
            </a:r>
            <a:r>
              <a:rPr lang="en-US" b="1" i="1" baseline="-25000" dirty="0" err="1" smtClean="0"/>
              <a:t>k</a:t>
            </a:r>
            <a:r>
              <a:rPr lang="en-US" b="1" i="1" dirty="0" smtClean="0"/>
              <a:t>) --</a:t>
            </a:r>
            <a:r>
              <a:rPr lang="en-US" i="1" dirty="0" smtClean="0"/>
              <a:t>proved	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sz="3600" dirty="0" smtClean="0"/>
              <a:t>Relationship between Monotone Restriction and Admissibility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447800"/>
            <a:ext cx="7772400" cy="4684713"/>
          </a:xfrm>
        </p:spPr>
        <p:txBody>
          <a:bodyPr/>
          <a:lstStyle/>
          <a:p>
            <a:r>
              <a:rPr lang="en-US" b="1" dirty="0" smtClean="0"/>
              <a:t>MR=&gt;Admissibility, but not </a:t>
            </a:r>
            <a:r>
              <a:rPr lang="en-US" b="1" i="1" dirty="0" smtClean="0"/>
              <a:t>vice versa</a:t>
            </a:r>
          </a:p>
          <a:p>
            <a:pPr lvl="1"/>
            <a:r>
              <a:rPr lang="en-US" i="1" dirty="0" smtClean="0"/>
              <a:t>i.e., </a:t>
            </a:r>
            <a:r>
              <a:rPr lang="en-US" dirty="0" smtClean="0"/>
              <a:t>if a </a:t>
            </a:r>
            <a:r>
              <a:rPr lang="en-US" dirty="0" smtClean="0"/>
              <a:t>heuristic </a:t>
            </a:r>
            <a:r>
              <a:rPr lang="en-US" i="1" dirty="0" smtClean="0"/>
              <a:t>h(p)</a:t>
            </a:r>
            <a:r>
              <a:rPr lang="en-US" dirty="0" smtClean="0"/>
              <a:t> </a:t>
            </a:r>
            <a:r>
              <a:rPr lang="en-US" dirty="0" smtClean="0"/>
              <a:t>satisfies </a:t>
            </a:r>
            <a:r>
              <a:rPr lang="en-US" dirty="0" smtClean="0"/>
              <a:t>the monotone restriction, </a:t>
            </a:r>
            <a:r>
              <a:rPr lang="en-US" dirty="0" smtClean="0"/>
              <a:t>for </a:t>
            </a:r>
            <a:r>
              <a:rPr lang="en-US" dirty="0" smtClean="0"/>
              <a:t>all </a:t>
            </a:r>
            <a:r>
              <a:rPr lang="en-US" i="1" dirty="0" smtClean="0"/>
              <a:t>‘p’</a:t>
            </a:r>
            <a:r>
              <a:rPr lang="en-US" dirty="0" smtClean="0"/>
              <a:t>, </a:t>
            </a:r>
            <a:r>
              <a:rPr lang="en-US" i="1" dirty="0" smtClean="0"/>
              <a:t>h(p)&lt;=h(p</a:t>
            </a:r>
            <a:r>
              <a:rPr lang="en-US" i="1" baseline="-25000" dirty="0" smtClean="0"/>
              <a:t>c</a:t>
            </a:r>
            <a:r>
              <a:rPr lang="en-US" i="1" dirty="0" smtClean="0"/>
              <a:t>)+cost(p, p</a:t>
            </a:r>
            <a:r>
              <a:rPr lang="en-US" i="1" baseline="-25000" dirty="0" smtClean="0"/>
              <a:t>c</a:t>
            </a:r>
            <a:r>
              <a:rPr lang="en-US" i="1" dirty="0" smtClean="0"/>
              <a:t>)</a:t>
            </a:r>
            <a:r>
              <a:rPr lang="en-US" dirty="0" smtClean="0"/>
              <a:t>, where </a:t>
            </a:r>
            <a:r>
              <a:rPr lang="en-US" i="1" dirty="0" smtClean="0"/>
              <a:t>‘p</a:t>
            </a:r>
            <a:r>
              <a:rPr lang="en-US" i="1" baseline="-25000" dirty="0" smtClean="0"/>
              <a:t>c</a:t>
            </a:r>
            <a:r>
              <a:rPr lang="en-US" i="1" dirty="0" smtClean="0"/>
              <a:t>’</a:t>
            </a:r>
            <a:r>
              <a:rPr lang="en-US" dirty="0" smtClean="0"/>
              <a:t> is the child of </a:t>
            </a:r>
            <a:r>
              <a:rPr lang="en-US" i="1" dirty="0" smtClean="0"/>
              <a:t>‘p</a:t>
            </a:r>
            <a:r>
              <a:rPr lang="en-US" i="1" dirty="0" smtClean="0"/>
              <a:t>’, then </a:t>
            </a:r>
          </a:p>
          <a:p>
            <a:pPr lvl="1"/>
            <a:r>
              <a:rPr lang="en-US" i="1" dirty="0" smtClean="0"/>
              <a:t>h*(</a:t>
            </a:r>
            <a:r>
              <a:rPr lang="en-US" i="1" dirty="0" smtClean="0"/>
              <a:t>p)&lt;=</a:t>
            </a:r>
            <a:r>
              <a:rPr lang="en-US" i="1" dirty="0" smtClean="0"/>
              <a:t>h*(p), </a:t>
            </a:r>
            <a:r>
              <a:rPr lang="en-US" dirty="0" smtClean="0"/>
              <a:t>for all </a:t>
            </a:r>
            <a:r>
              <a:rPr lang="en-US" i="1" dirty="0" smtClean="0"/>
              <a:t>p</a:t>
            </a:r>
            <a:endParaRPr lang="en-US" i="1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i="1" dirty="0" smtClean="0">
                <a:sym typeface="Wingdings" pitchFamily="2" charset="2"/>
              </a:rPr>
              <a:t>n</a:t>
            </a:r>
            <a:r>
              <a:rPr lang="en-US" i="1" baseline="-25000" dirty="0" smtClean="0">
                <a:sym typeface="Wingdings" pitchFamily="2" charset="2"/>
              </a:rPr>
              <a:t>1</a:t>
            </a:r>
            <a:r>
              <a:rPr lang="en-US" i="1" dirty="0" smtClean="0">
                <a:sym typeface="Wingdings" pitchFamily="2" charset="2"/>
              </a:rPr>
              <a:t>n</a:t>
            </a:r>
            <a:r>
              <a:rPr lang="en-US" i="1" baseline="-25000" dirty="0" smtClean="0">
                <a:sym typeface="Wingdings" pitchFamily="2" charset="2"/>
              </a:rPr>
              <a:t>2</a:t>
            </a:r>
            <a:r>
              <a:rPr lang="en-US" i="1" dirty="0" smtClean="0">
                <a:sym typeface="Wingdings" pitchFamily="2" charset="2"/>
              </a:rPr>
              <a:t>n</a:t>
            </a:r>
            <a:r>
              <a:rPr lang="en-US" i="1" baseline="-25000" dirty="0" smtClean="0">
                <a:sym typeface="Wingdings" pitchFamily="2" charset="2"/>
              </a:rPr>
              <a:t>3</a:t>
            </a:r>
            <a:r>
              <a:rPr lang="en-US" i="1" dirty="0" smtClean="0">
                <a:sym typeface="Wingdings" pitchFamily="2" charset="2"/>
              </a:rPr>
              <a:t>…n</a:t>
            </a:r>
            <a:r>
              <a:rPr lang="en-US" i="1" baseline="-25000" dirty="0" smtClean="0">
                <a:sym typeface="Wingdings" pitchFamily="2" charset="2"/>
              </a:rPr>
              <a:t>k-1</a:t>
            </a:r>
            <a:r>
              <a:rPr lang="en-US" i="1" dirty="0" smtClean="0">
                <a:sym typeface="Wingdings" pitchFamily="2" charset="2"/>
              </a:rPr>
              <a:t>G =</a:t>
            </a:r>
            <a:r>
              <a:rPr lang="en-US" i="1" dirty="0" err="1" smtClean="0">
                <a:sym typeface="Wingdings" pitchFamily="2" charset="2"/>
              </a:rPr>
              <a:t>n</a:t>
            </a:r>
            <a:r>
              <a:rPr lang="en-US" i="1" baseline="-25000" dirty="0" err="1" smtClean="0">
                <a:sym typeface="Wingdings" pitchFamily="2" charset="2"/>
              </a:rPr>
              <a:t>k</a:t>
            </a:r>
            <a:r>
              <a:rPr lang="en-US" i="1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be the </a:t>
            </a:r>
            <a:r>
              <a:rPr lang="en-US" i="1" dirty="0" smtClean="0">
                <a:sym typeface="Wingdings" pitchFamily="2" charset="2"/>
              </a:rPr>
              <a:t>optimal </a:t>
            </a:r>
            <a:r>
              <a:rPr lang="en-US" dirty="0" smtClean="0">
                <a:sym typeface="Wingdings" pitchFamily="2" charset="2"/>
              </a:rPr>
              <a:t>from </a:t>
            </a:r>
            <a:r>
              <a:rPr lang="en-US" i="1" dirty="0" smtClean="0">
                <a:sym typeface="Wingdings" pitchFamily="2" charset="2"/>
              </a:rPr>
              <a:t>p </a:t>
            </a:r>
            <a:r>
              <a:rPr lang="en-US" dirty="0" smtClean="0">
                <a:sym typeface="Wingdings" pitchFamily="2" charset="2"/>
              </a:rPr>
              <a:t>to </a:t>
            </a:r>
            <a:r>
              <a:rPr lang="en-US" i="1" dirty="0" smtClean="0">
                <a:sym typeface="Wingdings" pitchFamily="2" charset="2"/>
              </a:rPr>
              <a:t>G</a:t>
            </a:r>
          </a:p>
          <a:p>
            <a:r>
              <a:rPr lang="en-US" dirty="0" smtClean="0">
                <a:sym typeface="Wingdings" pitchFamily="2" charset="2"/>
              </a:rPr>
              <a:t>By definition</a:t>
            </a:r>
            <a:r>
              <a:rPr lang="en-US" i="1" dirty="0" smtClean="0">
                <a:sym typeface="Wingdings" pitchFamily="2" charset="2"/>
              </a:rPr>
              <a:t>, h(G)=0</a:t>
            </a:r>
          </a:p>
          <a:p>
            <a:r>
              <a:rPr lang="en-US" dirty="0" smtClean="0">
                <a:sym typeface="Wingdings" pitchFamily="2" charset="2"/>
              </a:rPr>
              <a:t>Since </a:t>
            </a:r>
            <a:r>
              <a:rPr lang="en-US" i="1" dirty="0" smtClean="0"/>
              <a:t>p</a:t>
            </a:r>
            <a:r>
              <a:rPr lang="en-US" i="1" dirty="0" smtClean="0">
                <a:sym typeface="Wingdings" pitchFamily="2" charset="2"/>
              </a:rPr>
              <a:t>n</a:t>
            </a:r>
            <a:r>
              <a:rPr lang="en-US" i="1" baseline="-25000" dirty="0" smtClean="0">
                <a:sym typeface="Wingdings" pitchFamily="2" charset="2"/>
              </a:rPr>
              <a:t>1</a:t>
            </a:r>
            <a:r>
              <a:rPr lang="en-US" i="1" dirty="0" smtClean="0">
                <a:sym typeface="Wingdings" pitchFamily="2" charset="2"/>
              </a:rPr>
              <a:t>n</a:t>
            </a:r>
            <a:r>
              <a:rPr lang="en-US" i="1" baseline="-25000" dirty="0" smtClean="0">
                <a:sym typeface="Wingdings" pitchFamily="2" charset="2"/>
              </a:rPr>
              <a:t>2</a:t>
            </a:r>
            <a:r>
              <a:rPr lang="en-US" i="1" dirty="0" smtClean="0">
                <a:sym typeface="Wingdings" pitchFamily="2" charset="2"/>
              </a:rPr>
              <a:t>n</a:t>
            </a:r>
            <a:r>
              <a:rPr lang="en-US" i="1" baseline="-25000" dirty="0" smtClean="0">
                <a:sym typeface="Wingdings" pitchFamily="2" charset="2"/>
              </a:rPr>
              <a:t>3</a:t>
            </a:r>
            <a:r>
              <a:rPr lang="en-US" i="1" dirty="0" smtClean="0">
                <a:sym typeface="Wingdings" pitchFamily="2" charset="2"/>
              </a:rPr>
              <a:t>…n</a:t>
            </a:r>
            <a:r>
              <a:rPr lang="en-US" i="1" baseline="-25000" dirty="0" smtClean="0">
                <a:sym typeface="Wingdings" pitchFamily="2" charset="2"/>
              </a:rPr>
              <a:t>k-1</a:t>
            </a:r>
            <a:r>
              <a:rPr lang="en-US" i="1" dirty="0" smtClean="0">
                <a:sym typeface="Wingdings" pitchFamily="2" charset="2"/>
              </a:rPr>
              <a:t>G =</a:t>
            </a:r>
            <a:r>
              <a:rPr lang="en-US" i="1" dirty="0" err="1" smtClean="0">
                <a:sym typeface="Wingdings" pitchFamily="2" charset="2"/>
              </a:rPr>
              <a:t>n</a:t>
            </a:r>
            <a:r>
              <a:rPr lang="en-US" i="1" baseline="-25000" dirty="0" err="1" smtClean="0"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 is the optimal path from p to G,</a:t>
            </a:r>
          </a:p>
          <a:p>
            <a:r>
              <a:rPr lang="en-US" i="1" dirty="0" smtClean="0">
                <a:sym typeface="Wingdings" pitchFamily="2" charset="2"/>
              </a:rPr>
              <a:t>C(n</a:t>
            </a:r>
            <a:r>
              <a:rPr lang="en-US" i="1" baseline="-25000" dirty="0" smtClean="0">
                <a:sym typeface="Wingdings" pitchFamily="2" charset="2"/>
              </a:rPr>
              <a:t>1</a:t>
            </a:r>
            <a:r>
              <a:rPr lang="en-US" i="1" dirty="0" smtClean="0">
                <a:sym typeface="Wingdings" pitchFamily="2" charset="2"/>
              </a:rPr>
              <a:t>,n</a:t>
            </a:r>
            <a:r>
              <a:rPr lang="en-US" i="1" baseline="-25000" dirty="0" smtClean="0">
                <a:sym typeface="Wingdings" pitchFamily="2" charset="2"/>
              </a:rPr>
              <a:t>2</a:t>
            </a:r>
            <a:r>
              <a:rPr lang="en-US" i="1" dirty="0" smtClean="0">
                <a:sym typeface="Wingdings" pitchFamily="2" charset="2"/>
              </a:rPr>
              <a:t>)+c(n</a:t>
            </a:r>
            <a:r>
              <a:rPr lang="en-US" i="1" baseline="-25000" dirty="0" smtClean="0">
                <a:sym typeface="Wingdings" pitchFamily="2" charset="2"/>
              </a:rPr>
              <a:t>2</a:t>
            </a:r>
            <a:r>
              <a:rPr lang="en-US" i="1" dirty="0" smtClean="0">
                <a:sym typeface="Wingdings" pitchFamily="2" charset="2"/>
              </a:rPr>
              <a:t>,n</a:t>
            </a:r>
            <a:r>
              <a:rPr lang="en-US" i="1" baseline="-25000" dirty="0" smtClean="0">
                <a:sym typeface="Wingdings" pitchFamily="2" charset="2"/>
              </a:rPr>
              <a:t>3</a:t>
            </a:r>
            <a:r>
              <a:rPr lang="en-US" i="1" dirty="0" smtClean="0">
                <a:sym typeface="Wingdings" pitchFamily="2" charset="2"/>
              </a:rPr>
              <a:t>)+…+c(n</a:t>
            </a:r>
            <a:r>
              <a:rPr lang="en-US" i="1" baseline="-25000" dirty="0" smtClean="0">
                <a:sym typeface="Wingdings" pitchFamily="2" charset="2"/>
              </a:rPr>
              <a:t>k-1</a:t>
            </a:r>
            <a:r>
              <a:rPr lang="en-US" i="1" dirty="0" smtClean="0">
                <a:sym typeface="Wingdings" pitchFamily="2" charset="2"/>
              </a:rPr>
              <a:t>,n</a:t>
            </a:r>
            <a:r>
              <a:rPr lang="en-US" i="1" baseline="-25000" dirty="0" smtClean="0">
                <a:sym typeface="Wingdings" pitchFamily="2" charset="2"/>
              </a:rPr>
              <a:t>k</a:t>
            </a:r>
            <a:r>
              <a:rPr lang="en-US" i="1" dirty="0" smtClean="0">
                <a:sym typeface="Wingdings" pitchFamily="2" charset="2"/>
              </a:rPr>
              <a:t>)=h*(p)</a:t>
            </a:r>
            <a:endParaRPr lang="en-US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Forward proof </a:t>
            </a:r>
            <a:r>
              <a:rPr lang="en-US" sz="3200" i="1" dirty="0" smtClean="0"/>
              <a:t>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by M.R.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i="1" dirty="0" smtClean="0"/>
              <a:t>h(p)&lt;=h(n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)+c(p,n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h(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)&lt;=h(n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)+c(n</a:t>
            </a:r>
            <a:r>
              <a:rPr lang="en-US" sz="2400" i="1" baseline="-25000" dirty="0" smtClean="0"/>
              <a:t>1,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</a:t>
            </a:r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h(n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)&lt;=h(n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)+c(n</a:t>
            </a:r>
            <a:r>
              <a:rPr lang="en-US" sz="2400" i="1" baseline="-25000" dirty="0" smtClean="0"/>
              <a:t>2,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h(n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)&lt;=h(n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)+c(n</a:t>
            </a:r>
            <a:r>
              <a:rPr lang="en-US" sz="2400" i="1" baseline="-25000" dirty="0" smtClean="0"/>
              <a:t>3,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)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smtClean="0"/>
              <a:t>…</a:t>
            </a:r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h(n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)&lt;=h(G)+c(n</a:t>
            </a:r>
            <a:r>
              <a:rPr lang="en-US" sz="2400" i="1" baseline="-25000" dirty="0" smtClean="0"/>
              <a:t>k-1,</a:t>
            </a:r>
            <a:r>
              <a:rPr lang="en-US" sz="2400" i="1" dirty="0" smtClean="0"/>
              <a:t>G)</a:t>
            </a:r>
          </a:p>
          <a:p>
            <a:pPr>
              <a:buNone/>
            </a:pPr>
            <a:r>
              <a:rPr lang="en-US" sz="2400" i="1" dirty="0" smtClean="0"/>
              <a:t>h(G)=0; </a:t>
            </a:r>
            <a:r>
              <a:rPr lang="en-US" sz="2400" dirty="0" smtClean="0"/>
              <a:t>summing the inequalities,</a:t>
            </a:r>
          </a:p>
          <a:p>
            <a:pPr>
              <a:buNone/>
            </a:pPr>
            <a:r>
              <a:rPr lang="en-US" sz="2400" i="1" dirty="0" smtClean="0">
                <a:sym typeface="Wingdings" pitchFamily="2" charset="2"/>
              </a:rPr>
              <a:t>h(p)&lt;=C(n</a:t>
            </a:r>
            <a:r>
              <a:rPr lang="en-US" sz="2400" i="1" baseline="-25000" dirty="0" smtClean="0">
                <a:sym typeface="Wingdings" pitchFamily="2" charset="2"/>
              </a:rPr>
              <a:t>1</a:t>
            </a:r>
            <a:r>
              <a:rPr lang="en-US" sz="2400" i="1" dirty="0" smtClean="0">
                <a:sym typeface="Wingdings" pitchFamily="2" charset="2"/>
              </a:rPr>
              <a:t>,n</a:t>
            </a:r>
            <a:r>
              <a:rPr lang="en-US" sz="2400" i="1" baseline="-25000" dirty="0" smtClean="0"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)+c(n</a:t>
            </a:r>
            <a:r>
              <a:rPr lang="en-US" sz="2400" i="1" baseline="-25000" dirty="0" smtClean="0"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,n</a:t>
            </a:r>
            <a:r>
              <a:rPr lang="en-US" sz="2400" i="1" baseline="-25000" dirty="0" smtClean="0">
                <a:sym typeface="Wingdings" pitchFamily="2" charset="2"/>
              </a:rPr>
              <a:t>3</a:t>
            </a:r>
            <a:r>
              <a:rPr lang="en-US" sz="2400" i="1" dirty="0" smtClean="0">
                <a:sym typeface="Wingdings" pitchFamily="2" charset="2"/>
              </a:rPr>
              <a:t>)+…+c(n</a:t>
            </a:r>
            <a:r>
              <a:rPr lang="en-US" sz="2400" i="1" baseline="-25000" dirty="0" smtClean="0">
                <a:sym typeface="Wingdings" pitchFamily="2" charset="2"/>
              </a:rPr>
              <a:t>k-1</a:t>
            </a:r>
            <a:r>
              <a:rPr lang="en-US" sz="2400" i="1" dirty="0" smtClean="0">
                <a:sym typeface="Wingdings" pitchFamily="2" charset="2"/>
              </a:rPr>
              <a:t>,n</a:t>
            </a:r>
            <a:r>
              <a:rPr lang="en-US" sz="2400" i="1" baseline="-25000" dirty="0" smtClean="0">
                <a:sym typeface="Wingdings" pitchFamily="2" charset="2"/>
              </a:rPr>
              <a:t>k</a:t>
            </a:r>
            <a:r>
              <a:rPr lang="en-US" sz="2400" i="1" dirty="0" smtClean="0">
                <a:sym typeface="Wingdings" pitchFamily="2" charset="2"/>
              </a:rPr>
              <a:t>)=h*(p</a:t>
            </a:r>
            <a:r>
              <a:rPr lang="en-US" sz="2400" i="1" dirty="0" smtClean="0">
                <a:sym typeface="Wingdings" pitchFamily="2" charset="2"/>
              </a:rPr>
              <a:t>); proved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Backward proof, by producing a </a:t>
            </a:r>
            <a:r>
              <a:rPr lang="en-US" sz="2400" smtClean="0">
                <a:sym typeface="Wingdings" pitchFamily="2" charset="2"/>
              </a:rPr>
              <a:t>counter example.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2667000" y="19050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1676400" y="32766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2667000" y="2819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2819400" y="23622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1676400" y="23622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600200" y="28956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667000" y="33528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1676400" y="41148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81087"/>
          </a:xfrm>
        </p:spPr>
        <p:txBody>
          <a:bodyPr anchor="ctr"/>
          <a:lstStyle/>
          <a:p>
            <a:pPr eaLnBrk="1" hangingPunct="1"/>
            <a:r>
              <a:rPr lang="en-US" smtClean="0"/>
              <a:t>Lab assignment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Implement A* algorithm for the following problems: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8 puzzle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Missionaries and Cannibals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Robotic Blocks world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Specifications: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Try different heuristics and compare with baseline case, </a:t>
            </a:r>
            <a:r>
              <a:rPr lang="en-US" sz="2400" i="1" dirty="0" smtClean="0"/>
              <a:t>i.e.,</a:t>
            </a:r>
            <a:r>
              <a:rPr lang="en-US" sz="2400" dirty="0" smtClean="0"/>
              <a:t> the breadth first search.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Violate the condition </a:t>
            </a:r>
            <a:r>
              <a:rPr lang="en-US" sz="2400" i="1" dirty="0" smtClean="0"/>
              <a:t>h ≤ h*</a:t>
            </a:r>
            <a:r>
              <a:rPr lang="en-US" sz="2400" dirty="0" smtClean="0"/>
              <a:t>. See if the optimal path is still found. Observe the speedup.</a:t>
            </a:r>
          </a:p>
          <a:p>
            <a:pPr eaLnBrk="1" hangingPunct="1">
              <a:lnSpc>
                <a:spcPct val="80000"/>
              </a:lnSpc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71488" y="73025"/>
            <a:ext cx="3689350" cy="6508750"/>
          </a:xfrm>
          <a:prstGeom prst="roundRect">
            <a:avLst>
              <a:gd name="adj" fmla="val 3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74128" tIns="36901" rIns="74128" bIns="36901">
            <a:spAutoFit/>
          </a:bodyPr>
          <a:lstStyle/>
          <a:p>
            <a:pPr defTabSz="828675" eaLnBrk="1">
              <a:lnSpc>
                <a:spcPts val="3238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1) Open List : S 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(Ø, 0)</a:t>
            </a: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Closed list : Ø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2) OL : A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B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(S,3)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3) OL : B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(S,3)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4) OL :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CL: S, A, B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5) OL :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 , C</a:t>
            </a: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414838" y="161925"/>
            <a:ext cx="4297362" cy="4729163"/>
          </a:xfrm>
          <a:prstGeom prst="roundRect">
            <a:avLst>
              <a:gd name="adj" fmla="val 32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74128" tIns="36901" rIns="74128" bIns="36901">
            <a:spAutoFit/>
          </a:bodyPr>
          <a:lstStyle/>
          <a:p>
            <a:pPr defTabSz="828675" eaLnBrk="1">
              <a:lnSpc>
                <a:spcPts val="2663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6) OL :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F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(D,8)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 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7) OL : F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(D,8)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8) OL :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E, F	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9) OL : Ø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E,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		   F, 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smtClean="0"/>
              <a:t>Steps of GGS </a:t>
            </a:r>
            <a:br>
              <a:rPr lang="en-US" sz="3600" smtClean="0"/>
            </a:br>
            <a:r>
              <a:rPr lang="en-US" sz="3200" smtClean="0"/>
              <a:t>(</a:t>
            </a:r>
            <a:r>
              <a:rPr lang="en-US" sz="3200" i="1" smtClean="0"/>
              <a:t>principles of AI, Nilsson,)</a:t>
            </a:r>
            <a:endParaRPr lang="en-US" sz="32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400" smtClean="0"/>
              <a:t>1. Create a search graph </a:t>
            </a:r>
            <a:r>
              <a:rPr lang="en-US" sz="2400" i="1" smtClean="0"/>
              <a:t>G</a:t>
            </a:r>
            <a:r>
              <a:rPr lang="en-US" sz="2400" smtClean="0"/>
              <a:t>, consisting solely of the start node </a:t>
            </a:r>
            <a:r>
              <a:rPr lang="en-US" sz="2400" i="1" smtClean="0"/>
              <a:t>S</a:t>
            </a:r>
            <a:r>
              <a:rPr lang="en-US" sz="2400" smtClean="0"/>
              <a:t>; put </a:t>
            </a:r>
            <a:r>
              <a:rPr lang="en-US" sz="2400" i="1" smtClean="0"/>
              <a:t>S</a:t>
            </a:r>
            <a:r>
              <a:rPr lang="en-US" sz="2400" smtClean="0"/>
              <a:t> on a list called </a:t>
            </a:r>
            <a:r>
              <a:rPr lang="en-US" sz="2400" i="1" smtClean="0"/>
              <a:t>OPEN.</a:t>
            </a:r>
          </a:p>
          <a:p>
            <a:r>
              <a:rPr lang="en-US" sz="2400" i="1" smtClean="0"/>
              <a:t>2. </a:t>
            </a:r>
            <a:r>
              <a:rPr lang="en-US" sz="2400" smtClean="0"/>
              <a:t>Create a list called </a:t>
            </a:r>
            <a:r>
              <a:rPr lang="en-US" sz="2400" i="1" smtClean="0"/>
              <a:t>CLOSED</a:t>
            </a:r>
            <a:r>
              <a:rPr lang="en-US" sz="2400" smtClean="0"/>
              <a:t> that is initially empty.</a:t>
            </a:r>
          </a:p>
          <a:p>
            <a:r>
              <a:rPr lang="en-US" sz="2400" smtClean="0"/>
              <a:t>3. Loop: if </a:t>
            </a:r>
            <a:r>
              <a:rPr lang="en-US" sz="2400" i="1" smtClean="0"/>
              <a:t>OPEN</a:t>
            </a:r>
            <a:r>
              <a:rPr lang="en-US" sz="2400" smtClean="0"/>
              <a:t> is empty, exit with failure.</a:t>
            </a:r>
          </a:p>
          <a:p>
            <a:r>
              <a:rPr lang="en-US" sz="2400" smtClean="0"/>
              <a:t>4. Select the first node on </a:t>
            </a:r>
            <a:r>
              <a:rPr lang="en-US" sz="2400" i="1" smtClean="0"/>
              <a:t>OPEN</a:t>
            </a:r>
            <a:r>
              <a:rPr lang="en-US" sz="2400" smtClean="0"/>
              <a:t>, remove from </a:t>
            </a:r>
            <a:r>
              <a:rPr lang="en-US" sz="2400" i="1" smtClean="0"/>
              <a:t>OPEN</a:t>
            </a:r>
            <a:r>
              <a:rPr lang="en-US" sz="2400" smtClean="0"/>
              <a:t> and put on </a:t>
            </a:r>
            <a:r>
              <a:rPr lang="en-US" sz="2400" i="1" smtClean="0"/>
              <a:t>CLOSED</a:t>
            </a:r>
            <a:r>
              <a:rPr lang="en-US" sz="2400" smtClean="0"/>
              <a:t>, call this node </a:t>
            </a:r>
            <a:r>
              <a:rPr lang="en-US" sz="2400" i="1" smtClean="0"/>
              <a:t>n</a:t>
            </a:r>
            <a:r>
              <a:rPr lang="en-US" sz="2400" smtClean="0"/>
              <a:t>.</a:t>
            </a:r>
          </a:p>
          <a:p>
            <a:r>
              <a:rPr lang="en-US" sz="2400" smtClean="0"/>
              <a:t>5. if </a:t>
            </a:r>
            <a:r>
              <a:rPr lang="en-US" sz="2400" i="1" smtClean="0"/>
              <a:t>n</a:t>
            </a:r>
            <a:r>
              <a:rPr lang="en-US" sz="2400" smtClean="0"/>
              <a:t> is the goal node, exit with the solution obtained by tracing a path along the pointers from </a:t>
            </a:r>
            <a:r>
              <a:rPr lang="en-US" sz="2400" i="1" smtClean="0"/>
              <a:t>n </a:t>
            </a:r>
            <a:r>
              <a:rPr lang="en-US" sz="2400" smtClean="0"/>
              <a:t>to </a:t>
            </a:r>
            <a:r>
              <a:rPr lang="en-US" sz="2400" i="1" smtClean="0"/>
              <a:t>s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 (ointers are established in step 7).</a:t>
            </a:r>
          </a:p>
          <a:p>
            <a:r>
              <a:rPr lang="en-US" sz="2400" smtClean="0"/>
              <a:t>6. Expand node </a:t>
            </a:r>
            <a:r>
              <a:rPr lang="en-US" sz="2400" i="1" smtClean="0"/>
              <a:t>n</a:t>
            </a:r>
            <a:r>
              <a:rPr lang="en-US" sz="2400" smtClean="0"/>
              <a:t>, generating the set </a:t>
            </a:r>
            <a:r>
              <a:rPr lang="en-US" sz="2400" i="1" smtClean="0"/>
              <a:t>M</a:t>
            </a:r>
            <a:r>
              <a:rPr lang="en-US" sz="2400" smtClean="0"/>
              <a:t> of its successors that are not ancestors of </a:t>
            </a:r>
            <a:r>
              <a:rPr lang="en-US" sz="2400" i="1" smtClean="0"/>
              <a:t>n</a:t>
            </a:r>
            <a:r>
              <a:rPr lang="en-US" sz="2400" smtClean="0"/>
              <a:t>. Install these memes of </a:t>
            </a:r>
            <a:r>
              <a:rPr lang="en-US" sz="2400" i="1" smtClean="0"/>
              <a:t>M</a:t>
            </a:r>
            <a:r>
              <a:rPr lang="en-US" sz="2400" smtClean="0"/>
              <a:t> as successors of </a:t>
            </a:r>
            <a:r>
              <a:rPr lang="en-US" sz="2400" i="1" smtClean="0"/>
              <a:t>n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GGS steps </a:t>
            </a:r>
            <a:r>
              <a:rPr lang="en-US" sz="3200" smtClean="0"/>
              <a:t>(contd.)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7. Establish a pointer to </a:t>
            </a:r>
            <a:r>
              <a:rPr lang="en-US" sz="2400" i="1" smtClean="0"/>
              <a:t>n</a:t>
            </a:r>
            <a:r>
              <a:rPr lang="en-US" sz="2400" smtClean="0"/>
              <a:t> from those members of </a:t>
            </a:r>
            <a:r>
              <a:rPr lang="en-US" sz="2400" i="1" smtClean="0"/>
              <a:t>M</a:t>
            </a:r>
            <a:r>
              <a:rPr lang="en-US" sz="2400" smtClean="0"/>
              <a:t> that were not already in </a:t>
            </a:r>
            <a:r>
              <a:rPr lang="en-US" sz="2400" i="1" smtClean="0"/>
              <a:t>G</a:t>
            </a:r>
            <a:r>
              <a:rPr lang="en-US" sz="2400" smtClean="0"/>
              <a:t> (</a:t>
            </a:r>
            <a:r>
              <a:rPr lang="en-US" sz="2400" i="1" smtClean="0"/>
              <a:t>i.e.</a:t>
            </a:r>
            <a:r>
              <a:rPr lang="en-US" sz="2400" smtClean="0"/>
              <a:t>, not already on either </a:t>
            </a:r>
            <a:r>
              <a:rPr lang="en-US" sz="2400" i="1" smtClean="0"/>
              <a:t>OPEN </a:t>
            </a:r>
            <a:r>
              <a:rPr lang="en-US" sz="2400" smtClean="0"/>
              <a:t>or </a:t>
            </a:r>
            <a:r>
              <a:rPr lang="en-US" sz="2400" i="1" smtClean="0"/>
              <a:t>CLOSED</a:t>
            </a:r>
            <a:r>
              <a:rPr lang="en-US" sz="2400" smtClean="0"/>
              <a:t>). Add these members of </a:t>
            </a:r>
            <a:r>
              <a:rPr lang="en-US" sz="2400" i="1" smtClean="0"/>
              <a:t>M</a:t>
            </a:r>
            <a:r>
              <a:rPr lang="en-US" sz="2400" smtClean="0"/>
              <a:t> to </a:t>
            </a:r>
            <a:r>
              <a:rPr lang="en-US" sz="2400" i="1" smtClean="0"/>
              <a:t>OPEN</a:t>
            </a:r>
            <a:r>
              <a:rPr lang="en-US" sz="2400" smtClean="0"/>
              <a:t>. For each member of </a:t>
            </a:r>
            <a:r>
              <a:rPr lang="en-US" sz="2400" i="1" smtClean="0"/>
              <a:t>M </a:t>
            </a:r>
            <a:r>
              <a:rPr lang="en-US" sz="2400" smtClean="0"/>
              <a:t>that was already on </a:t>
            </a:r>
            <a:r>
              <a:rPr lang="en-US" sz="2400" i="1" smtClean="0"/>
              <a:t>OPEN</a:t>
            </a:r>
            <a:r>
              <a:rPr lang="en-US" sz="2400" smtClean="0"/>
              <a:t> or </a:t>
            </a:r>
            <a:r>
              <a:rPr lang="en-US" sz="2400" i="1" smtClean="0"/>
              <a:t>CLOSED</a:t>
            </a:r>
            <a:r>
              <a:rPr lang="en-US" sz="2400" smtClean="0"/>
              <a:t>, decide whether or not to redirect its pointer to </a:t>
            </a:r>
            <a:r>
              <a:rPr lang="en-US" sz="2400" i="1" smtClean="0"/>
              <a:t>n</a:t>
            </a:r>
            <a:r>
              <a:rPr lang="en-US" sz="2400" smtClean="0"/>
              <a:t>. For each member of M already on </a:t>
            </a:r>
            <a:r>
              <a:rPr lang="en-US" sz="2400" i="1" smtClean="0"/>
              <a:t>CLOSED</a:t>
            </a:r>
            <a:r>
              <a:rPr lang="en-US" sz="2400" smtClean="0"/>
              <a:t>, decide for each of its descendents in </a:t>
            </a:r>
            <a:r>
              <a:rPr lang="en-US" sz="2400" i="1" smtClean="0"/>
              <a:t>G</a:t>
            </a:r>
            <a:r>
              <a:rPr lang="en-US" sz="2400" smtClean="0"/>
              <a:t> whether or not to redirect its pointer.</a:t>
            </a:r>
          </a:p>
          <a:p>
            <a:r>
              <a:rPr lang="en-US" sz="2400" smtClean="0"/>
              <a:t>8. Reorder the list </a:t>
            </a:r>
            <a:r>
              <a:rPr lang="en-US" sz="2400" i="1" smtClean="0"/>
              <a:t>OPEN</a:t>
            </a:r>
            <a:r>
              <a:rPr lang="en-US" sz="2400" smtClean="0"/>
              <a:t> using some strategy.</a:t>
            </a:r>
          </a:p>
          <a:p>
            <a:r>
              <a:rPr lang="en-US" sz="2400" smtClean="0"/>
              <a:t>9. Go </a:t>
            </a:r>
            <a:r>
              <a:rPr lang="en-US" sz="2400" i="1" smtClean="0"/>
              <a:t>LOOP.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Algorithm 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618037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Times New Roman" pitchFamily="18" charset="0"/>
              </a:rPr>
              <a:t>A function </a:t>
            </a:r>
            <a:r>
              <a:rPr lang="en-GB" i="1" dirty="0" smtClean="0">
                <a:latin typeface="Times New Roman" pitchFamily="18" charset="0"/>
              </a:rPr>
              <a:t>f</a:t>
            </a:r>
            <a:r>
              <a:rPr lang="en-GB" dirty="0" smtClean="0">
                <a:latin typeface="Times New Roman" pitchFamily="18" charset="0"/>
              </a:rPr>
              <a:t> is maintained with each node</a:t>
            </a:r>
          </a:p>
          <a:p>
            <a:pPr marL="860425" lvl="1" defTabSz="457200" eaLnBrk="1" hangingPunct="1">
              <a:lnSpc>
                <a:spcPct val="117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dirty="0" smtClean="0">
                <a:latin typeface="Times New Roman" pitchFamily="18" charset="0"/>
              </a:rPr>
              <a:t>f(n) = g(n) + h(n)</a:t>
            </a:r>
            <a:r>
              <a:rPr lang="en-GB" dirty="0" smtClean="0">
                <a:latin typeface="Times New Roman" pitchFamily="18" charset="0"/>
              </a:rPr>
              <a:t>, </a:t>
            </a:r>
            <a:r>
              <a:rPr lang="en-GB" i="1" dirty="0" smtClean="0">
                <a:latin typeface="Times New Roman" pitchFamily="18" charset="0"/>
              </a:rPr>
              <a:t>n</a:t>
            </a:r>
            <a:r>
              <a:rPr lang="en-GB" dirty="0" smtClean="0">
                <a:latin typeface="Times New Roman" pitchFamily="18" charset="0"/>
              </a:rPr>
              <a:t> is the node in the open list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Times New Roman" pitchFamily="18" charset="0"/>
              </a:rPr>
              <a:t>Node chosen for expansion is the one with least </a:t>
            </a:r>
            <a:r>
              <a:rPr lang="en-GB" i="1" dirty="0" smtClean="0">
                <a:latin typeface="Times New Roman" pitchFamily="18" charset="0"/>
              </a:rPr>
              <a:t>f</a:t>
            </a:r>
            <a:r>
              <a:rPr lang="en-GB" dirty="0" smtClean="0">
                <a:latin typeface="Times New Roman" pitchFamily="18" charset="0"/>
              </a:rPr>
              <a:t> 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Algorithm A*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4425"/>
            <a:ext cx="8229600" cy="2411413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One of the most important advances in AI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g(n)</a:t>
            </a:r>
            <a:r>
              <a:rPr lang="en-GB" smtClean="0">
                <a:latin typeface="Times New Roman" pitchFamily="18" charset="0"/>
              </a:rPr>
              <a:t> = least cost path to n from S found so far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h(n)</a:t>
            </a:r>
            <a:r>
              <a:rPr lang="en-GB" smtClean="0">
                <a:latin typeface="Times New Roman" pitchFamily="18" charset="0"/>
              </a:rPr>
              <a:t> &lt;=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where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is the actual cost of optimal path to G(node to be found) from </a:t>
            </a:r>
            <a:r>
              <a:rPr lang="en-GB" i="1" smtClean="0">
                <a:latin typeface="Times New Roman" pitchFamily="18" charset="0"/>
              </a:rPr>
              <a:t>n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683125" y="4213225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060825" y="5359400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097463" y="5981700"/>
            <a:ext cx="414337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3997325" y="4376738"/>
            <a:ext cx="811213" cy="1011237"/>
          </a:xfrm>
          <a:custGeom>
            <a:avLst/>
            <a:gdLst>
              <a:gd name="T0" fmla="*/ 264921953 w 2483"/>
              <a:gd name="T1" fmla="*/ 79689981 h 3094"/>
              <a:gd name="T2" fmla="*/ 96383738 w 2483"/>
              <a:gd name="T3" fmla="*/ 52343448 h 3094"/>
              <a:gd name="T4" fmla="*/ 100973640 w 2483"/>
              <a:gd name="T5" fmla="*/ 120710128 h 3094"/>
              <a:gd name="T6" fmla="*/ 119225762 w 2483"/>
              <a:gd name="T7" fmla="*/ 234690335 h 3094"/>
              <a:gd name="T8" fmla="*/ 119225762 w 2483"/>
              <a:gd name="T9" fmla="*/ 280303843 h 3094"/>
              <a:gd name="T10" fmla="*/ 114635860 w 2483"/>
              <a:gd name="T11" fmla="*/ 330403854 h 3094"/>
              <a:gd name="T12" fmla="*/ 114635860 w 2483"/>
              <a:gd name="T13" fmla="*/ 330403854 h 30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83"/>
              <a:gd name="T22" fmla="*/ 0 h 3094"/>
              <a:gd name="T23" fmla="*/ 2483 w 2483"/>
              <a:gd name="T24" fmla="*/ 3094 h 30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83" h="3094">
                <a:moveTo>
                  <a:pt x="2482" y="746"/>
                </a:moveTo>
                <a:cubicBezTo>
                  <a:pt x="1922" y="890"/>
                  <a:pt x="1376" y="768"/>
                  <a:pt x="903" y="490"/>
                </a:cubicBezTo>
                <a:cubicBezTo>
                  <a:pt x="70" y="0"/>
                  <a:pt x="0" y="1319"/>
                  <a:pt x="946" y="1130"/>
                </a:cubicBezTo>
                <a:cubicBezTo>
                  <a:pt x="1803" y="959"/>
                  <a:pt x="1078" y="1833"/>
                  <a:pt x="1117" y="2197"/>
                </a:cubicBezTo>
                <a:lnTo>
                  <a:pt x="1117" y="2624"/>
                </a:lnTo>
                <a:lnTo>
                  <a:pt x="1074" y="3093"/>
                </a:ln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 noChangeArrowheads="1"/>
          </p:cNvSpPr>
          <p:nvPr/>
        </p:nvSpPr>
        <p:spPr bwMode="auto">
          <a:xfrm>
            <a:off x="4471988" y="5357813"/>
            <a:ext cx="647700" cy="1047750"/>
          </a:xfrm>
          <a:custGeom>
            <a:avLst/>
            <a:gdLst>
              <a:gd name="T0" fmla="*/ 0 w 1978"/>
              <a:gd name="T1" fmla="*/ 91573494 h 3209"/>
              <a:gd name="T2" fmla="*/ 82348604 w 1978"/>
              <a:gd name="T3" fmla="*/ 118864287 h 3209"/>
              <a:gd name="T4" fmla="*/ 128133603 w 1978"/>
              <a:gd name="T5" fmla="*/ 273547313 h 3209"/>
              <a:gd name="T6" fmla="*/ 210482228 w 1978"/>
              <a:gd name="T7" fmla="*/ 314483667 h 3209"/>
              <a:gd name="T8" fmla="*/ 210482228 w 1978"/>
              <a:gd name="T9" fmla="*/ 314483667 h 3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8"/>
              <a:gd name="T16" fmla="*/ 0 h 3209"/>
              <a:gd name="T17" fmla="*/ 1978 w 1978"/>
              <a:gd name="T18" fmla="*/ 3209 h 3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8" h="3209">
                <a:moveTo>
                  <a:pt x="0" y="859"/>
                </a:moveTo>
                <a:cubicBezTo>
                  <a:pt x="297" y="961"/>
                  <a:pt x="944" y="0"/>
                  <a:pt x="768" y="1115"/>
                </a:cubicBezTo>
                <a:cubicBezTo>
                  <a:pt x="688" y="1619"/>
                  <a:pt x="1977" y="1928"/>
                  <a:pt x="1195" y="2566"/>
                </a:cubicBezTo>
                <a:cubicBezTo>
                  <a:pt x="465" y="3162"/>
                  <a:pt x="1744" y="3208"/>
                  <a:pt x="1963" y="295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344988" y="4813300"/>
            <a:ext cx="62230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g(n)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378325" y="5891213"/>
            <a:ext cx="6207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h(n)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84225" y="3684588"/>
            <a:ext cx="394017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“</a:t>
            </a:r>
            <a:r>
              <a:rPr lang="en-GB" sz="2200" b="1">
                <a:solidFill>
                  <a:srgbClr val="000000"/>
                </a:solidFill>
                <a:latin typeface="Times New Roman" pitchFamily="18" charset="0"/>
              </a:rPr>
              <a:t>Optimism leads to optimality</a:t>
            </a: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3189288" y="4008438"/>
            <a:ext cx="3033712" cy="2638425"/>
          </a:xfrm>
          <a:custGeom>
            <a:avLst/>
            <a:gdLst>
              <a:gd name="T0" fmla="*/ 1579700045 w 2107"/>
              <a:gd name="T1" fmla="*/ 257193172 h 1832"/>
              <a:gd name="T2" fmla="*/ 1177519217 w 2107"/>
              <a:gd name="T3" fmla="*/ 311121009 h 1832"/>
              <a:gd name="T4" fmla="*/ 773265402 w 2107"/>
              <a:gd name="T5" fmla="*/ 439718360 h 1832"/>
              <a:gd name="T6" fmla="*/ 679976101 w 2107"/>
              <a:gd name="T7" fmla="*/ 624317329 h 1832"/>
              <a:gd name="T8" fmla="*/ 661317413 w 2107"/>
              <a:gd name="T9" fmla="*/ 715579158 h 1832"/>
              <a:gd name="T10" fmla="*/ 551444392 w 2107"/>
              <a:gd name="T11" fmla="*/ 771581046 h 1832"/>
              <a:gd name="T12" fmla="*/ 385595307 w 2107"/>
              <a:gd name="T13" fmla="*/ 881510591 h 1832"/>
              <a:gd name="T14" fmla="*/ 257063508 w 2107"/>
              <a:gd name="T15" fmla="*/ 954106144 h 1832"/>
              <a:gd name="T16" fmla="*/ 331695380 w 2107"/>
              <a:gd name="T17" fmla="*/ 2057549697 h 1832"/>
              <a:gd name="T18" fmla="*/ 441569931 w 2107"/>
              <a:gd name="T19" fmla="*/ 2147483647 h 1832"/>
              <a:gd name="T20" fmla="*/ 607417577 w 2107"/>
              <a:gd name="T21" fmla="*/ 2147483647 h 1832"/>
              <a:gd name="T22" fmla="*/ 735949286 w 2107"/>
              <a:gd name="T23" fmla="*/ 2147483647 h 1832"/>
              <a:gd name="T24" fmla="*/ 845823926 w 2107"/>
              <a:gd name="T25" fmla="*/ 2147483647 h 1832"/>
              <a:gd name="T26" fmla="*/ 918382451 w 2107"/>
              <a:gd name="T27" fmla="*/ 2147483647 h 1832"/>
              <a:gd name="T28" fmla="*/ 974355636 w 2107"/>
              <a:gd name="T29" fmla="*/ 2147483647 h 1832"/>
              <a:gd name="T30" fmla="*/ 1121546033 w 2107"/>
              <a:gd name="T31" fmla="*/ 2147483647 h 1832"/>
              <a:gd name="T32" fmla="*/ 1415925387 w 2107"/>
              <a:gd name="T33" fmla="*/ 2147483647 h 1832"/>
              <a:gd name="T34" fmla="*/ 1544457456 w 2107"/>
              <a:gd name="T35" fmla="*/ 2147483647 h 1832"/>
              <a:gd name="T36" fmla="*/ 1598357293 w 2107"/>
              <a:gd name="T37" fmla="*/ 2147483647 h 1832"/>
              <a:gd name="T38" fmla="*/ 2147483647 w 2107"/>
              <a:gd name="T39" fmla="*/ 2147483647 h 1832"/>
              <a:gd name="T40" fmla="*/ 2147483647 w 2107"/>
              <a:gd name="T41" fmla="*/ 2147483647 h 1832"/>
              <a:gd name="T42" fmla="*/ 2147483647 w 2107"/>
              <a:gd name="T43" fmla="*/ 2147483647 h 1832"/>
              <a:gd name="T44" fmla="*/ 2147483647 w 2107"/>
              <a:gd name="T45" fmla="*/ 2147483647 h 1832"/>
              <a:gd name="T46" fmla="*/ 2147483647 w 2107"/>
              <a:gd name="T47" fmla="*/ 2147483647 h 1832"/>
              <a:gd name="T48" fmla="*/ 2147483647 w 2107"/>
              <a:gd name="T49" fmla="*/ 2147483647 h 1832"/>
              <a:gd name="T50" fmla="*/ 2147483647 w 2107"/>
              <a:gd name="T51" fmla="*/ 2147483647 h 1832"/>
              <a:gd name="T52" fmla="*/ 2147483647 w 2107"/>
              <a:gd name="T53" fmla="*/ 2147483647 h 1832"/>
              <a:gd name="T54" fmla="*/ 2147483647 w 2107"/>
              <a:gd name="T55" fmla="*/ 2147483647 h 1832"/>
              <a:gd name="T56" fmla="*/ 2147483647 w 2107"/>
              <a:gd name="T57" fmla="*/ 2001547989 h 1832"/>
              <a:gd name="T58" fmla="*/ 2147483647 w 2107"/>
              <a:gd name="T59" fmla="*/ 1358562763 h 1832"/>
              <a:gd name="T60" fmla="*/ 2147483647 w 2107"/>
              <a:gd name="T61" fmla="*/ 514387784 h 1832"/>
              <a:gd name="T62" fmla="*/ 2147483647 w 2107"/>
              <a:gd name="T63" fmla="*/ 348456441 h 1832"/>
              <a:gd name="T64" fmla="*/ 2147483647 w 2107"/>
              <a:gd name="T65" fmla="*/ 257193172 h 1832"/>
              <a:gd name="T66" fmla="*/ 2147483647 w 2107"/>
              <a:gd name="T67" fmla="*/ 128597306 h 1832"/>
              <a:gd name="T68" fmla="*/ 2147483647 w 2107"/>
              <a:gd name="T69" fmla="*/ 0 h 1832"/>
              <a:gd name="T70" fmla="*/ 1745547690 w 2107"/>
              <a:gd name="T71" fmla="*/ 109929590 h 1832"/>
              <a:gd name="T72" fmla="*/ 1579700045 w 2107"/>
              <a:gd name="T73" fmla="*/ 219859180 h 1832"/>
              <a:gd name="T74" fmla="*/ 1579700045 w 2107"/>
              <a:gd name="T75" fmla="*/ 257193172 h 18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07"/>
              <a:gd name="T115" fmla="*/ 0 h 1832"/>
              <a:gd name="T116" fmla="*/ 2107 w 2107"/>
              <a:gd name="T117" fmla="*/ 1832 h 18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07" h="1832">
                <a:moveTo>
                  <a:pt x="762" y="124"/>
                </a:moveTo>
                <a:cubicBezTo>
                  <a:pt x="697" y="133"/>
                  <a:pt x="632" y="138"/>
                  <a:pt x="568" y="150"/>
                </a:cubicBezTo>
                <a:cubicBezTo>
                  <a:pt x="496" y="163"/>
                  <a:pt x="442" y="198"/>
                  <a:pt x="373" y="212"/>
                </a:cubicBezTo>
                <a:cubicBezTo>
                  <a:pt x="354" y="240"/>
                  <a:pt x="336" y="268"/>
                  <a:pt x="328" y="301"/>
                </a:cubicBezTo>
                <a:cubicBezTo>
                  <a:pt x="324" y="316"/>
                  <a:pt x="326" y="332"/>
                  <a:pt x="319" y="345"/>
                </a:cubicBezTo>
                <a:cubicBezTo>
                  <a:pt x="311" y="360"/>
                  <a:pt x="280" y="367"/>
                  <a:pt x="266" y="372"/>
                </a:cubicBezTo>
                <a:cubicBezTo>
                  <a:pt x="184" y="454"/>
                  <a:pt x="281" y="366"/>
                  <a:pt x="186" y="425"/>
                </a:cubicBezTo>
                <a:cubicBezTo>
                  <a:pt x="116" y="469"/>
                  <a:pt x="208" y="439"/>
                  <a:pt x="124" y="460"/>
                </a:cubicBezTo>
                <a:cubicBezTo>
                  <a:pt x="0" y="619"/>
                  <a:pt x="19" y="855"/>
                  <a:pt x="160" y="992"/>
                </a:cubicBezTo>
                <a:cubicBezTo>
                  <a:pt x="178" y="1063"/>
                  <a:pt x="151" y="992"/>
                  <a:pt x="213" y="1054"/>
                </a:cubicBezTo>
                <a:cubicBezTo>
                  <a:pt x="244" y="1085"/>
                  <a:pt x="260" y="1128"/>
                  <a:pt x="293" y="1160"/>
                </a:cubicBezTo>
                <a:cubicBezTo>
                  <a:pt x="304" y="1215"/>
                  <a:pt x="310" y="1224"/>
                  <a:pt x="355" y="1258"/>
                </a:cubicBezTo>
                <a:cubicBezTo>
                  <a:pt x="374" y="1297"/>
                  <a:pt x="384" y="1337"/>
                  <a:pt x="408" y="1373"/>
                </a:cubicBezTo>
                <a:cubicBezTo>
                  <a:pt x="427" y="1450"/>
                  <a:pt x="401" y="1371"/>
                  <a:pt x="443" y="1435"/>
                </a:cubicBezTo>
                <a:cubicBezTo>
                  <a:pt x="459" y="1459"/>
                  <a:pt x="443" y="1469"/>
                  <a:pt x="470" y="1488"/>
                </a:cubicBezTo>
                <a:cubicBezTo>
                  <a:pt x="481" y="1496"/>
                  <a:pt x="524" y="1509"/>
                  <a:pt x="541" y="1515"/>
                </a:cubicBezTo>
                <a:cubicBezTo>
                  <a:pt x="582" y="1555"/>
                  <a:pt x="636" y="1579"/>
                  <a:pt x="683" y="1612"/>
                </a:cubicBezTo>
                <a:cubicBezTo>
                  <a:pt x="717" y="1666"/>
                  <a:pt x="678" y="1615"/>
                  <a:pt x="745" y="1657"/>
                </a:cubicBezTo>
                <a:cubicBezTo>
                  <a:pt x="755" y="1663"/>
                  <a:pt x="761" y="1676"/>
                  <a:pt x="771" y="1683"/>
                </a:cubicBezTo>
                <a:cubicBezTo>
                  <a:pt x="835" y="1728"/>
                  <a:pt x="998" y="1723"/>
                  <a:pt x="1046" y="1728"/>
                </a:cubicBezTo>
                <a:cubicBezTo>
                  <a:pt x="1168" y="1741"/>
                  <a:pt x="1270" y="1754"/>
                  <a:pt x="1401" y="1763"/>
                </a:cubicBezTo>
                <a:cubicBezTo>
                  <a:pt x="1465" y="1772"/>
                  <a:pt x="1523" y="1783"/>
                  <a:pt x="1587" y="1790"/>
                </a:cubicBezTo>
                <a:cubicBezTo>
                  <a:pt x="1719" y="1832"/>
                  <a:pt x="1621" y="1808"/>
                  <a:pt x="1888" y="1798"/>
                </a:cubicBezTo>
                <a:cubicBezTo>
                  <a:pt x="1933" y="1788"/>
                  <a:pt x="1957" y="1763"/>
                  <a:pt x="2003" y="1754"/>
                </a:cubicBezTo>
                <a:cubicBezTo>
                  <a:pt x="2028" y="1722"/>
                  <a:pt x="2058" y="1685"/>
                  <a:pt x="2074" y="1648"/>
                </a:cubicBezTo>
                <a:cubicBezTo>
                  <a:pt x="2090" y="1611"/>
                  <a:pt x="2091" y="1556"/>
                  <a:pt x="2101" y="1515"/>
                </a:cubicBezTo>
                <a:cubicBezTo>
                  <a:pt x="2098" y="1435"/>
                  <a:pt x="2107" y="1354"/>
                  <a:pt x="2092" y="1276"/>
                </a:cubicBezTo>
                <a:cubicBezTo>
                  <a:pt x="2088" y="1255"/>
                  <a:pt x="2059" y="1248"/>
                  <a:pt x="2047" y="1231"/>
                </a:cubicBezTo>
                <a:cubicBezTo>
                  <a:pt x="1989" y="1150"/>
                  <a:pt x="1952" y="1060"/>
                  <a:pt x="1923" y="965"/>
                </a:cubicBezTo>
                <a:cubicBezTo>
                  <a:pt x="1907" y="852"/>
                  <a:pt x="1901" y="788"/>
                  <a:pt x="1897" y="655"/>
                </a:cubicBezTo>
                <a:cubicBezTo>
                  <a:pt x="1893" y="519"/>
                  <a:pt x="1894" y="384"/>
                  <a:pt x="1888" y="248"/>
                </a:cubicBezTo>
                <a:cubicBezTo>
                  <a:pt x="1887" y="234"/>
                  <a:pt x="1868" y="175"/>
                  <a:pt x="1861" y="168"/>
                </a:cubicBezTo>
                <a:cubicBezTo>
                  <a:pt x="1822" y="129"/>
                  <a:pt x="1717" y="129"/>
                  <a:pt x="1666" y="124"/>
                </a:cubicBezTo>
                <a:cubicBezTo>
                  <a:pt x="1600" y="73"/>
                  <a:pt x="1556" y="69"/>
                  <a:pt x="1471" y="62"/>
                </a:cubicBezTo>
                <a:cubicBezTo>
                  <a:pt x="1377" y="38"/>
                  <a:pt x="1280" y="28"/>
                  <a:pt x="1188" y="0"/>
                </a:cubicBezTo>
                <a:cubicBezTo>
                  <a:pt x="1065" y="7"/>
                  <a:pt x="961" y="33"/>
                  <a:pt x="842" y="53"/>
                </a:cubicBezTo>
                <a:cubicBezTo>
                  <a:pt x="821" y="60"/>
                  <a:pt x="775" y="88"/>
                  <a:pt x="762" y="106"/>
                </a:cubicBezTo>
                <a:cubicBezTo>
                  <a:pt x="758" y="111"/>
                  <a:pt x="762" y="118"/>
                  <a:pt x="762" y="12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Admissibility</a:t>
            </a:r>
            <a:r>
              <a:rPr lang="en-US" sz="2400" dirty="0" smtClean="0"/>
              <a:t>: An algorithm is called admissible if it always terminates and terminates in optimal path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Theorem</a:t>
            </a:r>
            <a:r>
              <a:rPr lang="en-US" sz="2400" dirty="0" smtClean="0"/>
              <a:t>: A* is admissible.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Lemma</a:t>
            </a:r>
            <a:r>
              <a:rPr lang="en-US" sz="2400" dirty="0" smtClean="0"/>
              <a:t>: Any time before A* terminates there exists on </a:t>
            </a:r>
            <a:r>
              <a:rPr lang="en-US" sz="2400" i="1" dirty="0" smtClean="0"/>
              <a:t>OL</a:t>
            </a:r>
            <a:r>
              <a:rPr lang="en-US" sz="2400" dirty="0" smtClean="0"/>
              <a:t> a node </a:t>
            </a:r>
            <a:r>
              <a:rPr lang="en-US" sz="2400" i="1" dirty="0" smtClean="0"/>
              <a:t>n</a:t>
            </a:r>
            <a:r>
              <a:rPr lang="en-US" sz="2400" dirty="0" smtClean="0"/>
              <a:t> such that </a:t>
            </a:r>
            <a:r>
              <a:rPr lang="en-US" sz="2400" i="1" dirty="0" smtClean="0"/>
              <a:t>f(n) &lt;= f*(s)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Observation</a:t>
            </a:r>
            <a:r>
              <a:rPr lang="en-US" sz="2400" dirty="0" smtClean="0"/>
              <a:t>: For optimal path </a:t>
            </a:r>
            <a:r>
              <a:rPr lang="en-US" sz="2400" i="1" dirty="0" smtClean="0"/>
              <a:t>s → n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→ n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→ … → g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1.	</a:t>
            </a:r>
            <a:r>
              <a:rPr lang="en-US" sz="2400" i="1" dirty="0" smtClean="0"/>
              <a:t>h*(g) = 0</a:t>
            </a:r>
            <a:r>
              <a:rPr lang="en-US" sz="2400" dirty="0" smtClean="0"/>
              <a:t>, </a:t>
            </a:r>
            <a:r>
              <a:rPr lang="en-US" sz="2400" i="1" dirty="0" smtClean="0"/>
              <a:t>g*(s)=0</a:t>
            </a:r>
            <a:r>
              <a:rPr lang="en-US" sz="2400" dirty="0" smtClean="0"/>
              <a:t> 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2.	</a:t>
            </a:r>
            <a:r>
              <a:rPr lang="en-US" sz="2400" i="1" dirty="0" smtClean="0"/>
              <a:t>f*(s) = f*(n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 = f*(n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 = f*(n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)… = f*(g)</a:t>
            </a:r>
            <a:endParaRPr lang="en-US" sz="2400" b="1" i="1" dirty="0" smtClean="0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Algorithm-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f*(s)</a:t>
            </a:r>
            <a:r>
              <a:rPr lang="en-US" sz="2400" smtClean="0"/>
              <a:t>,	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s</a:t>
            </a:r>
            <a:r>
              <a:rPr lang="en-US" sz="2400" smtClean="0"/>
              <a:t> and 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Following set of equations show the above equality: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-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Above equations hold since the path is optimal.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Properties </a:t>
            </a:r>
            <a:r>
              <a:rPr lang="en-US" sz="3200" i="1" smtClean="0"/>
              <a:t>(contd.)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1883</Words>
  <Application>Microsoft PowerPoint</Application>
  <PresentationFormat>On-screen Show (4:3)</PresentationFormat>
  <Paragraphs>272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Blends</vt:lpstr>
      <vt:lpstr>CS344: Introduction to Artificial Intelligence</vt:lpstr>
      <vt:lpstr>General Graph search Algorithm</vt:lpstr>
      <vt:lpstr>Slide 3</vt:lpstr>
      <vt:lpstr>Steps of GGS  (principles of AI, Nilsson,)</vt:lpstr>
      <vt:lpstr>GGS steps (contd.)</vt:lpstr>
      <vt:lpstr>Algorithm A</vt:lpstr>
      <vt:lpstr>Algorithm A*</vt:lpstr>
      <vt:lpstr>A* Algorithm- Properties</vt:lpstr>
      <vt:lpstr>A* Properties (contd.)</vt:lpstr>
      <vt:lpstr>Slide 10</vt:lpstr>
      <vt:lpstr>Slide 11</vt:lpstr>
      <vt:lpstr>Slide 12</vt:lpstr>
      <vt:lpstr>Slide 13</vt:lpstr>
      <vt:lpstr>Better Heuristic Performs Better</vt:lpstr>
      <vt:lpstr>Slide 15</vt:lpstr>
      <vt:lpstr>Slide 16</vt:lpstr>
      <vt:lpstr>Slide 17</vt:lpstr>
      <vt:lpstr>Monotone Restriction or Triangular Inequality of the Heuristic Function</vt:lpstr>
      <vt:lpstr>Proof</vt:lpstr>
      <vt:lpstr>Proof (contd.)</vt:lpstr>
      <vt:lpstr>Proof (contd.)</vt:lpstr>
      <vt:lpstr>Proof (contd.)</vt:lpstr>
      <vt:lpstr>Relationship between Monotone Restriction and Admissibility</vt:lpstr>
      <vt:lpstr>Forward proof</vt:lpstr>
      <vt:lpstr>Forward proof (contd.)</vt:lpstr>
      <vt:lpstr>Lab assignment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82</cp:revision>
  <dcterms:created xsi:type="dcterms:W3CDTF">2007-07-27T07:29:18Z</dcterms:created>
  <dcterms:modified xsi:type="dcterms:W3CDTF">2010-02-23T04:16:09Z</dcterms:modified>
</cp:coreProperties>
</file>