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sldIdLst>
    <p:sldId id="364" r:id="rId2"/>
    <p:sldId id="320" r:id="rId3"/>
    <p:sldId id="340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337" r:id="rId44"/>
    <p:sldId id="338" r:id="rId4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658B671-1CE7-459A-86C6-98F86B418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5473B-1493-461E-9C1C-167E6FDF03B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A6EC2-B2D9-46FA-96C3-200E3BDC0E7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2187" cy="3602038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2237"/>
            <a:ext cx="5852160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D436E-EA82-495B-8810-D263587277B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2187" cy="3602038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2237"/>
            <a:ext cx="5852160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ECAF9-11D7-4D7F-8753-BC89B14FCE07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2187" cy="3602038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2237"/>
            <a:ext cx="5852160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2E5F6-4037-4A9C-9807-1C2E35C2719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2187" cy="3602038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2237"/>
            <a:ext cx="5852160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A7284-552F-4801-A9BA-7E652EDD4257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2187" cy="3602038"/>
          </a:xfrm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2237"/>
            <a:ext cx="5852160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B845C-6E94-4314-82B3-2E9568F56756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2187" cy="3602038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2237"/>
            <a:ext cx="5852160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FE27F-0D7F-4BE5-8052-60E53EFE43F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9E636-1D6F-4491-A5A9-CE6BC15FB68D}" type="slidenum">
              <a:rPr lang="en-US"/>
              <a:pPr/>
              <a:t>4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1F1ED-8930-4B3D-8516-9BE494789BBA}" type="slidenum">
              <a:rPr lang="en-US"/>
              <a:pPr/>
              <a:t>5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2DD6C-9CE8-456C-858F-E5779D674C7D}" type="slidenum">
              <a:rPr lang="en-US"/>
              <a:pPr/>
              <a:t>6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7F899-745A-4128-A0FC-A217D51BCDD6}" type="slidenum">
              <a:rPr lang="en-US"/>
              <a:pPr/>
              <a:t>7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59BED-9290-44FE-B254-E2E758BFECED}" type="slidenum">
              <a:rPr lang="en-US"/>
              <a:pPr/>
              <a:t>8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6336A-2238-4FF4-9BBE-FC9867B7F24E}" type="slidenum">
              <a:rPr lang="en-US"/>
              <a:pPr/>
              <a:t>9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9EF70-35F2-416C-ABCC-BC60C5A42E89}" type="slidenum">
              <a:rPr lang="en-US"/>
              <a:pPr/>
              <a:t>10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81E0E4-5FC7-4C1C-8B9E-31E94602D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8CA00-43EA-488B-9E12-1A5AE7ADD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F8D46-17B4-42A0-9BAC-38F726B1D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D1CC0-4DE1-4BC9-B9C3-81F934E92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1A36-D560-4726-85CF-7829DE76B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3CEE4-3A6F-4328-AF8B-A678D8D49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F1D61-DFDB-4C22-BCAC-2FEB65C1D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BF22D-046D-43BE-B87E-F512BC1A6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EE279-2B7D-40C9-BBC2-010279ABF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4722-A16D-45E9-957B-3FC074F1B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4538E-5FEA-4827-92A3-95AD8BE6F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FA64-39E2-4765-B545-59FB04332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91EA-86D8-498D-BFF5-A119670F5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13BD5D4-C3CD-45B5-BE51-5561CEAA4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latin typeface="Times New Roman" pitchFamily="18" charset="0"/>
              </a:rPr>
              <a:t>CS344: Introduction to Artificial Intelligence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Lecture </a:t>
            </a:r>
            <a:r>
              <a:rPr lang="en-US" dirty="0" smtClean="0">
                <a:latin typeface="Times New Roman" pitchFamily="18" charset="0"/>
              </a:rPr>
              <a:t>20-21</a:t>
            </a:r>
            <a:r>
              <a:rPr lang="en-US" dirty="0" smtClean="0">
                <a:latin typeface="Times New Roman" pitchFamily="18" charset="0"/>
              </a:rPr>
              <a:t>– Natural Language </a:t>
            </a:r>
            <a:r>
              <a:rPr lang="en-US" dirty="0" smtClean="0">
                <a:latin typeface="Times New Roman" pitchFamily="18" charset="0"/>
              </a:rPr>
              <a:t>Parsing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1524000"/>
          </a:xfrm>
        </p:spPr>
        <p:txBody>
          <a:bodyPr/>
          <a:lstStyle/>
          <a:p>
            <a:r>
              <a:rPr lang="en-US" sz="30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  <a:t>Natural transformations</a:t>
            </a:r>
            <a:br>
              <a:rPr lang="en-US" sz="30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30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  <a:t>are</a:t>
            </a:r>
            <a:br>
              <a:rPr lang="en-US" sz="30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30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  <a:t>structure dependent</a:t>
            </a:r>
            <a:endParaRPr lang="en-US" sz="30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4343400"/>
          </a:xfrm>
        </p:spPr>
        <p:txBody>
          <a:bodyPr/>
          <a:lstStyle/>
          <a:p>
            <a:pPr marL="533400" indent="-533400" algn="just">
              <a:buFontTx/>
              <a:buAutoNum type="arabicParenBoth" startAt="11"/>
            </a:pPr>
            <a:r>
              <a:rPr lang="en-US" sz="2600">
                <a:ea typeface="Arial Unicode MS" pitchFamily="34" charset="-128"/>
                <a:cs typeface="Arial Unicode MS" pitchFamily="34" charset="-128"/>
              </a:rPr>
              <a:t>Does the child acquiring English learn these properties?</a:t>
            </a:r>
          </a:p>
          <a:p>
            <a:pPr marL="533400" indent="-533400" algn="just">
              <a:buFontTx/>
              <a:buNone/>
            </a:pPr>
            <a:r>
              <a:rPr lang="en-US" sz="2600">
                <a:ea typeface="Arial Unicode MS" pitchFamily="34" charset="-128"/>
                <a:cs typeface="Arial Unicode MS" pitchFamily="34" charset="-128"/>
              </a:rPr>
              <a:t>(12) We are not dealing with a peculiarity of English. No known human language has a transformational process that would produce pairings like those in (4), (7) and (9), repeated below:</a:t>
            </a:r>
          </a:p>
          <a:p>
            <a:pPr marL="533400" indent="-533400" algn="just">
              <a:buFontTx/>
              <a:buNone/>
            </a:pPr>
            <a:r>
              <a:rPr lang="en-US" sz="2400">
                <a:ea typeface="Arial Unicode MS" pitchFamily="34" charset="-128"/>
                <a:cs typeface="Arial Unicode MS" pitchFamily="34" charset="-128"/>
              </a:rPr>
              <a:t>(4) a. The woman must leave.	*Woman the must leave?</a:t>
            </a:r>
          </a:p>
          <a:p>
            <a:pPr marL="533400" indent="-533400" algn="just">
              <a:buFontTx/>
              <a:buNone/>
            </a:pPr>
            <a:r>
              <a:rPr lang="en-US" sz="2400">
                <a:ea typeface="Arial Unicode MS" pitchFamily="34" charset="-128"/>
                <a:cs typeface="Arial Unicode MS" pitchFamily="34" charset="-128"/>
              </a:rPr>
              <a:t>(7) a. Bill could be sleeping.	*Be Bill could sleeping?</a:t>
            </a:r>
          </a:p>
          <a:p>
            <a:pPr marL="533400" indent="-533400" algn="just">
              <a:buFontTx/>
              <a:buNone/>
            </a:pPr>
            <a:r>
              <a:rPr lang="en-US" sz="2100">
                <a:ea typeface="Arial Unicode MS" pitchFamily="34" charset="-128"/>
                <a:cs typeface="Arial Unicode MS" pitchFamily="34" charset="-128"/>
              </a:rPr>
              <a:t>(9) a. The man who is here can swim. *Is the man who here can swim?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en-US" sz="3600" smtClean="0"/>
              <a:t>Deeper trees needed for capturing sentence structure</a:t>
            </a:r>
          </a:p>
        </p:txBody>
      </p:sp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2643188" y="200025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1071563" y="2428875"/>
            <a:ext cx="1714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103" idx="2"/>
          </p:cNvCxnSpPr>
          <p:nvPr/>
        </p:nvCxnSpPr>
        <p:spPr>
          <a:xfrm>
            <a:off x="2786063" y="2428875"/>
            <a:ext cx="2389187" cy="869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464594" y="2750344"/>
            <a:ext cx="11430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3" name="TextBox 14"/>
          <p:cNvSpPr txBox="1">
            <a:spLocks noChangeArrowheads="1"/>
          </p:cNvSpPr>
          <p:nvPr/>
        </p:nvSpPr>
        <p:spPr bwMode="auto">
          <a:xfrm>
            <a:off x="4929188" y="292893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536282" y="3393281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72063" y="3357563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6" name="TextBox 17"/>
          <p:cNvSpPr txBox="1">
            <a:spLocks noChangeArrowheads="1"/>
          </p:cNvSpPr>
          <p:nvPr/>
        </p:nvSpPr>
        <p:spPr bwMode="auto">
          <a:xfrm>
            <a:off x="1785938" y="292893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643063" y="3571875"/>
            <a:ext cx="642937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14563" y="35004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9" name="TextBox 20"/>
          <p:cNvSpPr txBox="1">
            <a:spLocks noChangeArrowheads="1"/>
          </p:cNvSpPr>
          <p:nvPr/>
        </p:nvSpPr>
        <p:spPr bwMode="auto">
          <a:xfrm>
            <a:off x="2286000" y="4143375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big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6465094" y="2964657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00875" y="29289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2" name="TextBox 26"/>
          <p:cNvSpPr txBox="1">
            <a:spLocks noChangeArrowheads="1"/>
          </p:cNvSpPr>
          <p:nvPr/>
        </p:nvSpPr>
        <p:spPr bwMode="auto">
          <a:xfrm>
            <a:off x="857250" y="2928938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4113" name="TextBox 27"/>
          <p:cNvSpPr txBox="1">
            <a:spLocks noChangeArrowheads="1"/>
          </p:cNvSpPr>
          <p:nvPr/>
        </p:nvSpPr>
        <p:spPr bwMode="auto">
          <a:xfrm>
            <a:off x="4714875" y="4071938"/>
            <a:ext cx="113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of poems</a:t>
            </a:r>
          </a:p>
        </p:txBody>
      </p:sp>
      <p:sp>
        <p:nvSpPr>
          <p:cNvPr id="4114" name="TextBox 30"/>
          <p:cNvSpPr txBox="1">
            <a:spLocks noChangeArrowheads="1"/>
          </p:cNvSpPr>
          <p:nvPr/>
        </p:nvSpPr>
        <p:spPr bwMode="auto">
          <a:xfrm>
            <a:off x="6357938" y="3571875"/>
            <a:ext cx="217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the blue cover</a:t>
            </a:r>
          </a:p>
        </p:txBody>
      </p:sp>
      <p:sp>
        <p:nvSpPr>
          <p:cNvPr id="4115" name="TextBox 32"/>
          <p:cNvSpPr txBox="1">
            <a:spLocks noChangeArrowheads="1"/>
          </p:cNvSpPr>
          <p:nvPr/>
        </p:nvSpPr>
        <p:spPr bwMode="auto">
          <a:xfrm>
            <a:off x="5357813" y="4643438"/>
            <a:ext cx="345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en-US" i="1"/>
              <a:t>The big book of poems with the</a:t>
            </a:r>
          </a:p>
          <a:p>
            <a:r>
              <a:rPr lang="en-US" i="1"/>
              <a:t>Blue cover</a:t>
            </a:r>
            <a:r>
              <a:rPr lang="en-US"/>
              <a:t>] is on the table.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714500" y="4000500"/>
            <a:ext cx="10445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964531" y="2678907"/>
            <a:ext cx="1071563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8" name="TextBox 11"/>
          <p:cNvSpPr txBox="1">
            <a:spLocks noChangeArrowheads="1"/>
          </p:cNvSpPr>
          <p:nvPr/>
        </p:nvSpPr>
        <p:spPr bwMode="auto">
          <a:xfrm>
            <a:off x="3214688" y="3571875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857500" y="2428875"/>
            <a:ext cx="4143375" cy="469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572000" y="3857625"/>
            <a:ext cx="1071563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500813" y="3429000"/>
            <a:ext cx="107156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429250" y="1500188"/>
            <a:ext cx="2286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This wont do! 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Flat structure!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10800000" flipV="1">
            <a:off x="4857750" y="2214563"/>
            <a:ext cx="642938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4" name="TextBox 14"/>
          <p:cNvSpPr txBox="1">
            <a:spLocks noChangeArrowheads="1"/>
          </p:cNvSpPr>
          <p:nvPr/>
        </p:nvSpPr>
        <p:spPr bwMode="auto">
          <a:xfrm>
            <a:off x="7143750" y="257175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en-US" sz="3600" smtClean="0"/>
              <a:t>Other languages</a:t>
            </a:r>
          </a:p>
        </p:txBody>
      </p:sp>
      <p:sp>
        <p:nvSpPr>
          <p:cNvPr id="5123" name="TextBox 8"/>
          <p:cNvSpPr txBox="1">
            <a:spLocks noChangeArrowheads="1"/>
          </p:cNvSpPr>
          <p:nvPr/>
        </p:nvSpPr>
        <p:spPr bwMode="auto">
          <a:xfrm>
            <a:off x="2643188" y="200025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1071563" y="2428875"/>
            <a:ext cx="1714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5127" idx="2"/>
          </p:cNvCxnSpPr>
          <p:nvPr/>
        </p:nvCxnSpPr>
        <p:spPr>
          <a:xfrm>
            <a:off x="2786063" y="2428875"/>
            <a:ext cx="2389187" cy="869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464594" y="2750344"/>
            <a:ext cx="11430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TextBox 14"/>
          <p:cNvSpPr txBox="1">
            <a:spLocks noChangeArrowheads="1"/>
          </p:cNvSpPr>
          <p:nvPr/>
        </p:nvSpPr>
        <p:spPr bwMode="auto">
          <a:xfrm>
            <a:off x="4929188" y="292893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536282" y="3393281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72063" y="3357563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TextBox 17"/>
          <p:cNvSpPr txBox="1">
            <a:spLocks noChangeArrowheads="1"/>
          </p:cNvSpPr>
          <p:nvPr/>
        </p:nvSpPr>
        <p:spPr bwMode="auto">
          <a:xfrm>
            <a:off x="1785938" y="292893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643063" y="3571875"/>
            <a:ext cx="642937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14563" y="35004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3" name="TextBox 20"/>
          <p:cNvSpPr txBox="1">
            <a:spLocks noChangeArrowheads="1"/>
          </p:cNvSpPr>
          <p:nvPr/>
        </p:nvSpPr>
        <p:spPr bwMode="auto">
          <a:xfrm>
            <a:off x="1214438" y="3929063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big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6465094" y="2964657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00875" y="29289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TextBox 26"/>
          <p:cNvSpPr txBox="1">
            <a:spLocks noChangeArrowheads="1"/>
          </p:cNvSpPr>
          <p:nvPr/>
        </p:nvSpPr>
        <p:spPr bwMode="auto">
          <a:xfrm>
            <a:off x="857250" y="2928938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5137" name="TextBox 27"/>
          <p:cNvSpPr txBox="1">
            <a:spLocks noChangeArrowheads="1"/>
          </p:cNvSpPr>
          <p:nvPr/>
        </p:nvSpPr>
        <p:spPr bwMode="auto">
          <a:xfrm>
            <a:off x="4714875" y="4071938"/>
            <a:ext cx="113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of poems</a:t>
            </a:r>
          </a:p>
        </p:txBody>
      </p:sp>
      <p:sp>
        <p:nvSpPr>
          <p:cNvPr id="5138" name="TextBox 30"/>
          <p:cNvSpPr txBox="1">
            <a:spLocks noChangeArrowheads="1"/>
          </p:cNvSpPr>
          <p:nvPr/>
        </p:nvSpPr>
        <p:spPr bwMode="auto">
          <a:xfrm>
            <a:off x="6357938" y="3571875"/>
            <a:ext cx="217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the blue cover</a:t>
            </a:r>
          </a:p>
        </p:txBody>
      </p:sp>
      <p:sp>
        <p:nvSpPr>
          <p:cNvPr id="5139" name="TextBox 32"/>
          <p:cNvSpPr txBox="1">
            <a:spLocks noChangeArrowheads="1"/>
          </p:cNvSpPr>
          <p:nvPr/>
        </p:nvSpPr>
        <p:spPr bwMode="auto">
          <a:xfrm>
            <a:off x="5500688" y="6357938"/>
            <a:ext cx="3416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en-US" i="1"/>
              <a:t>niil jilda vaalii kavita kii kitaab</a:t>
            </a:r>
            <a:r>
              <a:rPr lang="en-US"/>
              <a:t>]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714500" y="4000500"/>
            <a:ext cx="10445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964531" y="2678907"/>
            <a:ext cx="1071563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2" name="TextBox 11"/>
          <p:cNvSpPr txBox="1">
            <a:spLocks noChangeArrowheads="1"/>
          </p:cNvSpPr>
          <p:nvPr/>
        </p:nvSpPr>
        <p:spPr bwMode="auto">
          <a:xfrm>
            <a:off x="3214688" y="3571875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857500" y="2428875"/>
            <a:ext cx="4143375" cy="469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572000" y="3857625"/>
            <a:ext cx="1071563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500813" y="3429000"/>
            <a:ext cx="107156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429250" y="1500188"/>
            <a:ext cx="2286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English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10800000" flipV="1">
            <a:off x="4857750" y="2214563"/>
            <a:ext cx="642938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8" name="TextBox 8"/>
          <p:cNvSpPr txBox="1">
            <a:spLocks noChangeArrowheads="1"/>
          </p:cNvSpPr>
          <p:nvPr/>
        </p:nvSpPr>
        <p:spPr bwMode="auto">
          <a:xfrm>
            <a:off x="2571750" y="41433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536032" y="4536281"/>
            <a:ext cx="1071562" cy="1000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5163" idx="0"/>
          </p:cNvCxnSpPr>
          <p:nvPr/>
        </p:nvCxnSpPr>
        <p:spPr>
          <a:xfrm>
            <a:off x="2571750" y="4500563"/>
            <a:ext cx="4186238" cy="1071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1" name="TextBox 14"/>
          <p:cNvSpPr txBox="1">
            <a:spLocks noChangeArrowheads="1"/>
          </p:cNvSpPr>
          <p:nvPr/>
        </p:nvSpPr>
        <p:spPr bwMode="auto">
          <a:xfrm>
            <a:off x="3429000" y="514350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3036094" y="5607844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71875" y="5572125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4" name="TextBox 17"/>
          <p:cNvSpPr txBox="1">
            <a:spLocks noChangeArrowheads="1"/>
          </p:cNvSpPr>
          <p:nvPr/>
        </p:nvSpPr>
        <p:spPr bwMode="auto">
          <a:xfrm>
            <a:off x="1571625" y="5000625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1428750" y="5643563"/>
            <a:ext cx="642938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000250" y="5572125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7" name="TextBox 20"/>
          <p:cNvSpPr txBox="1">
            <a:spLocks noChangeArrowheads="1"/>
          </p:cNvSpPr>
          <p:nvPr/>
        </p:nvSpPr>
        <p:spPr bwMode="auto">
          <a:xfrm>
            <a:off x="1214438" y="6286500"/>
            <a:ext cx="159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niil jilda vaalii </a:t>
            </a: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4536282" y="5679281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072063" y="5643563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0" name="TextBox 27"/>
          <p:cNvSpPr txBox="1">
            <a:spLocks noChangeArrowheads="1"/>
          </p:cNvSpPr>
          <p:nvPr/>
        </p:nvSpPr>
        <p:spPr bwMode="auto">
          <a:xfrm>
            <a:off x="3071813" y="6215063"/>
            <a:ext cx="1069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kavita kii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500188" y="6072188"/>
            <a:ext cx="10445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1750219" y="4750594"/>
            <a:ext cx="1071562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3" name="TextBox 11"/>
          <p:cNvSpPr txBox="1">
            <a:spLocks noChangeArrowheads="1"/>
          </p:cNvSpPr>
          <p:nvPr/>
        </p:nvSpPr>
        <p:spPr bwMode="auto">
          <a:xfrm>
            <a:off x="6357938" y="5572125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kitaab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2643188" y="4500563"/>
            <a:ext cx="2428875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071813" y="6072188"/>
            <a:ext cx="1071562" cy="71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572000" y="6143625"/>
            <a:ext cx="1071563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7" name="TextBox 14"/>
          <p:cNvSpPr txBox="1">
            <a:spLocks noChangeArrowheads="1"/>
          </p:cNvSpPr>
          <p:nvPr/>
        </p:nvSpPr>
        <p:spPr bwMode="auto">
          <a:xfrm>
            <a:off x="7143750" y="257175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sp>
        <p:nvSpPr>
          <p:cNvPr id="5168" name="TextBox 11"/>
          <p:cNvSpPr txBox="1">
            <a:spLocks noChangeArrowheads="1"/>
          </p:cNvSpPr>
          <p:nvPr/>
        </p:nvSpPr>
        <p:spPr bwMode="auto">
          <a:xfrm>
            <a:off x="4643438" y="6286500"/>
            <a:ext cx="671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badii</a:t>
            </a:r>
          </a:p>
        </p:txBody>
      </p:sp>
      <p:sp>
        <p:nvSpPr>
          <p:cNvPr id="65" name="Oval 64"/>
          <p:cNvSpPr/>
          <p:nvPr/>
        </p:nvSpPr>
        <p:spPr>
          <a:xfrm>
            <a:off x="5643563" y="4500563"/>
            <a:ext cx="2286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Hindi</a:t>
            </a:r>
          </a:p>
        </p:txBody>
      </p:sp>
      <p:sp>
        <p:nvSpPr>
          <p:cNvPr id="5170" name="TextBox 14"/>
          <p:cNvSpPr txBox="1">
            <a:spLocks noChangeArrowheads="1"/>
          </p:cNvSpPr>
          <p:nvPr/>
        </p:nvSpPr>
        <p:spPr bwMode="auto">
          <a:xfrm>
            <a:off x="5286375" y="5357813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en-US" sz="3600" smtClean="0"/>
              <a:t>Other languages: contd</a:t>
            </a:r>
          </a:p>
        </p:txBody>
      </p:sp>
      <p:sp>
        <p:nvSpPr>
          <p:cNvPr id="6147" name="TextBox 8"/>
          <p:cNvSpPr txBox="1">
            <a:spLocks noChangeArrowheads="1"/>
          </p:cNvSpPr>
          <p:nvPr/>
        </p:nvSpPr>
        <p:spPr bwMode="auto">
          <a:xfrm>
            <a:off x="2643188" y="200025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1071563" y="2428875"/>
            <a:ext cx="1714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6151" idx="2"/>
          </p:cNvCxnSpPr>
          <p:nvPr/>
        </p:nvCxnSpPr>
        <p:spPr>
          <a:xfrm>
            <a:off x="2786063" y="2428875"/>
            <a:ext cx="2389187" cy="869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464594" y="2750344"/>
            <a:ext cx="11430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TextBox 14"/>
          <p:cNvSpPr txBox="1">
            <a:spLocks noChangeArrowheads="1"/>
          </p:cNvSpPr>
          <p:nvPr/>
        </p:nvSpPr>
        <p:spPr bwMode="auto">
          <a:xfrm>
            <a:off x="4929188" y="292893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536282" y="3393281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72063" y="3357563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TextBox 17"/>
          <p:cNvSpPr txBox="1">
            <a:spLocks noChangeArrowheads="1"/>
          </p:cNvSpPr>
          <p:nvPr/>
        </p:nvSpPr>
        <p:spPr bwMode="auto">
          <a:xfrm>
            <a:off x="1785938" y="292893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643063" y="3571875"/>
            <a:ext cx="642937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14563" y="35004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TextBox 20"/>
          <p:cNvSpPr txBox="1">
            <a:spLocks noChangeArrowheads="1"/>
          </p:cNvSpPr>
          <p:nvPr/>
        </p:nvSpPr>
        <p:spPr bwMode="auto">
          <a:xfrm>
            <a:off x="1214438" y="3929063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big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6465094" y="2964657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00875" y="29289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0" name="TextBox 26"/>
          <p:cNvSpPr txBox="1">
            <a:spLocks noChangeArrowheads="1"/>
          </p:cNvSpPr>
          <p:nvPr/>
        </p:nvSpPr>
        <p:spPr bwMode="auto">
          <a:xfrm>
            <a:off x="857250" y="2928938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6161" name="TextBox 27"/>
          <p:cNvSpPr txBox="1">
            <a:spLocks noChangeArrowheads="1"/>
          </p:cNvSpPr>
          <p:nvPr/>
        </p:nvSpPr>
        <p:spPr bwMode="auto">
          <a:xfrm>
            <a:off x="4714875" y="4071938"/>
            <a:ext cx="113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of poems</a:t>
            </a:r>
          </a:p>
        </p:txBody>
      </p:sp>
      <p:sp>
        <p:nvSpPr>
          <p:cNvPr id="6162" name="TextBox 30"/>
          <p:cNvSpPr txBox="1">
            <a:spLocks noChangeArrowheads="1"/>
          </p:cNvSpPr>
          <p:nvPr/>
        </p:nvSpPr>
        <p:spPr bwMode="auto">
          <a:xfrm>
            <a:off x="6357938" y="3571875"/>
            <a:ext cx="217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the blue cover</a:t>
            </a:r>
          </a:p>
        </p:txBody>
      </p:sp>
      <p:sp>
        <p:nvSpPr>
          <p:cNvPr id="6163" name="TextBox 32"/>
          <p:cNvSpPr txBox="1">
            <a:spLocks noChangeArrowheads="1"/>
          </p:cNvSpPr>
          <p:nvPr/>
        </p:nvSpPr>
        <p:spPr bwMode="auto">
          <a:xfrm>
            <a:off x="5500688" y="6357938"/>
            <a:ext cx="3532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[niil malaat deovaa kavitar bai ti]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714500" y="4000500"/>
            <a:ext cx="10445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964531" y="2678907"/>
            <a:ext cx="1071563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6" name="TextBox 11"/>
          <p:cNvSpPr txBox="1">
            <a:spLocks noChangeArrowheads="1"/>
          </p:cNvSpPr>
          <p:nvPr/>
        </p:nvSpPr>
        <p:spPr bwMode="auto">
          <a:xfrm>
            <a:off x="3214688" y="3571875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857500" y="2428875"/>
            <a:ext cx="4143375" cy="469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572000" y="3857625"/>
            <a:ext cx="1071563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500813" y="3429000"/>
            <a:ext cx="107156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429250" y="1500188"/>
            <a:ext cx="2286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English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10800000" flipV="1">
            <a:off x="4857750" y="2214563"/>
            <a:ext cx="642938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2" name="TextBox 8"/>
          <p:cNvSpPr txBox="1">
            <a:spLocks noChangeArrowheads="1"/>
          </p:cNvSpPr>
          <p:nvPr/>
        </p:nvSpPr>
        <p:spPr bwMode="auto">
          <a:xfrm>
            <a:off x="2571750" y="41433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cxnSp>
        <p:nvCxnSpPr>
          <p:cNvPr id="30" name="Straight Connector 29"/>
          <p:cNvCxnSpPr>
            <a:stCxn id="6172" idx="2"/>
          </p:cNvCxnSpPr>
          <p:nvPr/>
        </p:nvCxnSpPr>
        <p:spPr>
          <a:xfrm rot="16200000" flipH="1">
            <a:off x="2454276" y="4883150"/>
            <a:ext cx="844550" cy="104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172" idx="2"/>
            <a:endCxn id="6187" idx="0"/>
          </p:cNvCxnSpPr>
          <p:nvPr/>
        </p:nvCxnSpPr>
        <p:spPr>
          <a:xfrm rot="16200000" flipH="1">
            <a:off x="3470276" y="3867150"/>
            <a:ext cx="1416050" cy="2708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5" name="TextBox 14"/>
          <p:cNvSpPr txBox="1">
            <a:spLocks noChangeArrowheads="1"/>
          </p:cNvSpPr>
          <p:nvPr/>
        </p:nvSpPr>
        <p:spPr bwMode="auto">
          <a:xfrm>
            <a:off x="2928938" y="521493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393157" y="5536406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28938" y="550068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8" name="TextBox 17"/>
          <p:cNvSpPr txBox="1">
            <a:spLocks noChangeArrowheads="1"/>
          </p:cNvSpPr>
          <p:nvPr/>
        </p:nvSpPr>
        <p:spPr bwMode="auto">
          <a:xfrm>
            <a:off x="857250" y="5000625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785813" y="5643562"/>
            <a:ext cx="642938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357313" y="5572125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1" name="TextBox 20"/>
          <p:cNvSpPr txBox="1">
            <a:spLocks noChangeArrowheads="1"/>
          </p:cNvSpPr>
          <p:nvPr/>
        </p:nvSpPr>
        <p:spPr bwMode="auto">
          <a:xfrm>
            <a:off x="357188" y="62865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niil malaat deovaa </a:t>
            </a: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3893344" y="5965032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429125" y="5929313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4" name="TextBox 27"/>
          <p:cNvSpPr txBox="1">
            <a:spLocks noChangeArrowheads="1"/>
          </p:cNvSpPr>
          <p:nvPr/>
        </p:nvSpPr>
        <p:spPr bwMode="auto">
          <a:xfrm>
            <a:off x="2428875" y="614362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kavitar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857250" y="6072188"/>
            <a:ext cx="10445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6172" idx="2"/>
          </p:cNvCxnSpPr>
          <p:nvPr/>
        </p:nvCxnSpPr>
        <p:spPr>
          <a:xfrm rot="5400000">
            <a:off x="1561307" y="4309269"/>
            <a:ext cx="1058862" cy="1466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7" name="TextBox 11"/>
          <p:cNvSpPr txBox="1">
            <a:spLocks noChangeArrowheads="1"/>
          </p:cNvSpPr>
          <p:nvPr/>
        </p:nvSpPr>
        <p:spPr bwMode="auto">
          <a:xfrm>
            <a:off x="5286375" y="5929313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bai</a:t>
            </a:r>
          </a:p>
        </p:txBody>
      </p:sp>
      <p:cxnSp>
        <p:nvCxnSpPr>
          <p:cNvPr id="54" name="Straight Connector 53"/>
          <p:cNvCxnSpPr>
            <a:stCxn id="6172" idx="2"/>
            <a:endCxn id="6194" idx="0"/>
          </p:cNvCxnSpPr>
          <p:nvPr/>
        </p:nvCxnSpPr>
        <p:spPr>
          <a:xfrm rot="16200000" flipH="1">
            <a:off x="3005932" y="4331494"/>
            <a:ext cx="1058862" cy="142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428875" y="6000750"/>
            <a:ext cx="1071563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3929063" y="6429375"/>
            <a:ext cx="107156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91" name="TextBox 14"/>
          <p:cNvSpPr txBox="1">
            <a:spLocks noChangeArrowheads="1"/>
          </p:cNvSpPr>
          <p:nvPr/>
        </p:nvSpPr>
        <p:spPr bwMode="auto">
          <a:xfrm>
            <a:off x="7143750" y="257175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sp>
        <p:nvSpPr>
          <p:cNvPr id="6192" name="TextBox 11"/>
          <p:cNvSpPr txBox="1">
            <a:spLocks noChangeArrowheads="1"/>
          </p:cNvSpPr>
          <p:nvPr/>
        </p:nvSpPr>
        <p:spPr bwMode="auto">
          <a:xfrm>
            <a:off x="4357688" y="6357938"/>
            <a:ext cx="82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motaa</a:t>
            </a:r>
          </a:p>
        </p:txBody>
      </p:sp>
      <p:sp>
        <p:nvSpPr>
          <p:cNvPr id="65" name="Oval 64"/>
          <p:cNvSpPr/>
          <p:nvPr/>
        </p:nvSpPr>
        <p:spPr>
          <a:xfrm>
            <a:off x="5072063" y="4500563"/>
            <a:ext cx="2286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Bengali</a:t>
            </a:r>
          </a:p>
        </p:txBody>
      </p:sp>
      <p:sp>
        <p:nvSpPr>
          <p:cNvPr id="6194" name="TextBox 14"/>
          <p:cNvSpPr txBox="1">
            <a:spLocks noChangeArrowheads="1"/>
          </p:cNvSpPr>
          <p:nvPr/>
        </p:nvSpPr>
        <p:spPr bwMode="auto">
          <a:xfrm>
            <a:off x="4000500" y="5572125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sp>
        <p:nvSpPr>
          <p:cNvPr id="6195" name="TextBox 11"/>
          <p:cNvSpPr txBox="1">
            <a:spLocks noChangeArrowheads="1"/>
          </p:cNvSpPr>
          <p:nvPr/>
        </p:nvSpPr>
        <p:spPr bwMode="auto">
          <a:xfrm>
            <a:off x="6572250" y="5786438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</a:t>
            </a:r>
          </a:p>
        </p:txBody>
      </p:sp>
      <p:cxnSp>
        <p:nvCxnSpPr>
          <p:cNvPr id="61" name="Straight Connector 60"/>
          <p:cNvCxnSpPr>
            <a:stCxn id="6172" idx="2"/>
          </p:cNvCxnSpPr>
          <p:nvPr/>
        </p:nvCxnSpPr>
        <p:spPr>
          <a:xfrm rot="16200000" flipH="1">
            <a:off x="3954463" y="3382963"/>
            <a:ext cx="1487487" cy="37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0800000" flipV="1">
            <a:off x="5715000" y="5429250"/>
            <a:ext cx="285750" cy="142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en-US" sz="2800" smtClean="0"/>
              <a:t>PPs are at the same level: </a:t>
            </a:r>
            <a:r>
              <a:rPr lang="en-US" sz="2800" i="1" smtClean="0"/>
              <a:t>flat with respect to the head word “book”</a:t>
            </a:r>
            <a:endParaRPr lang="en-US" sz="2800" smtClean="0"/>
          </a:p>
        </p:txBody>
      </p:sp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2643188" y="200025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1071563" y="2428875"/>
            <a:ext cx="1714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7175" idx="2"/>
          </p:cNvCxnSpPr>
          <p:nvPr/>
        </p:nvCxnSpPr>
        <p:spPr>
          <a:xfrm>
            <a:off x="2786063" y="2428875"/>
            <a:ext cx="2389187" cy="869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464594" y="2750344"/>
            <a:ext cx="11430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TextBox 14"/>
          <p:cNvSpPr txBox="1">
            <a:spLocks noChangeArrowheads="1"/>
          </p:cNvSpPr>
          <p:nvPr/>
        </p:nvSpPr>
        <p:spPr bwMode="auto">
          <a:xfrm>
            <a:off x="4929188" y="292893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536282" y="3393281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72063" y="3357563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Box 17"/>
          <p:cNvSpPr txBox="1">
            <a:spLocks noChangeArrowheads="1"/>
          </p:cNvSpPr>
          <p:nvPr/>
        </p:nvSpPr>
        <p:spPr bwMode="auto">
          <a:xfrm>
            <a:off x="1785938" y="292893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643063" y="3571875"/>
            <a:ext cx="642937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14563" y="35004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20"/>
          <p:cNvSpPr txBox="1">
            <a:spLocks noChangeArrowheads="1"/>
          </p:cNvSpPr>
          <p:nvPr/>
        </p:nvSpPr>
        <p:spPr bwMode="auto">
          <a:xfrm>
            <a:off x="2286000" y="4143375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big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6465094" y="2964657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00875" y="29289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4" name="TextBox 26"/>
          <p:cNvSpPr txBox="1">
            <a:spLocks noChangeArrowheads="1"/>
          </p:cNvSpPr>
          <p:nvPr/>
        </p:nvSpPr>
        <p:spPr bwMode="auto">
          <a:xfrm>
            <a:off x="857250" y="2928938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7185" name="TextBox 27"/>
          <p:cNvSpPr txBox="1">
            <a:spLocks noChangeArrowheads="1"/>
          </p:cNvSpPr>
          <p:nvPr/>
        </p:nvSpPr>
        <p:spPr bwMode="auto">
          <a:xfrm>
            <a:off x="4714875" y="4071938"/>
            <a:ext cx="113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of poems</a:t>
            </a:r>
          </a:p>
        </p:txBody>
      </p:sp>
      <p:sp>
        <p:nvSpPr>
          <p:cNvPr id="7186" name="TextBox 30"/>
          <p:cNvSpPr txBox="1">
            <a:spLocks noChangeArrowheads="1"/>
          </p:cNvSpPr>
          <p:nvPr/>
        </p:nvSpPr>
        <p:spPr bwMode="auto">
          <a:xfrm>
            <a:off x="6357938" y="3571875"/>
            <a:ext cx="217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the blue cover</a:t>
            </a:r>
          </a:p>
        </p:txBody>
      </p:sp>
      <p:sp>
        <p:nvSpPr>
          <p:cNvPr id="7187" name="TextBox 32"/>
          <p:cNvSpPr txBox="1">
            <a:spLocks noChangeArrowheads="1"/>
          </p:cNvSpPr>
          <p:nvPr/>
        </p:nvSpPr>
        <p:spPr bwMode="auto">
          <a:xfrm>
            <a:off x="5357813" y="4643438"/>
            <a:ext cx="345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en-US" i="1"/>
              <a:t>The big book of poems with the</a:t>
            </a:r>
          </a:p>
          <a:p>
            <a:r>
              <a:rPr lang="en-US" i="1"/>
              <a:t>Blue cover</a:t>
            </a:r>
            <a:r>
              <a:rPr lang="en-US"/>
              <a:t>] is on the table.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714500" y="4000500"/>
            <a:ext cx="10445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964531" y="2678907"/>
            <a:ext cx="1071563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0" name="TextBox 11"/>
          <p:cNvSpPr txBox="1">
            <a:spLocks noChangeArrowheads="1"/>
          </p:cNvSpPr>
          <p:nvPr/>
        </p:nvSpPr>
        <p:spPr bwMode="auto">
          <a:xfrm>
            <a:off x="3214688" y="3571875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857500" y="2428875"/>
            <a:ext cx="4143375" cy="469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572000" y="3857625"/>
            <a:ext cx="1071563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500813" y="3429000"/>
            <a:ext cx="107156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4071938" y="1214438"/>
            <a:ext cx="4214812" cy="1200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No distinction in terms of dominance or c-command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4964906" y="2821782"/>
            <a:ext cx="1071563" cy="285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653088" y="2366963"/>
            <a:ext cx="990600" cy="776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7" name="TextBox 14"/>
          <p:cNvSpPr txBox="1">
            <a:spLocks noChangeArrowheads="1"/>
          </p:cNvSpPr>
          <p:nvPr/>
        </p:nvSpPr>
        <p:spPr bwMode="auto">
          <a:xfrm>
            <a:off x="7072313" y="257175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“Constituency test of Replacement” runs into problems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One-replacement:</a:t>
            </a:r>
          </a:p>
          <a:p>
            <a:pPr lvl="1"/>
            <a:r>
              <a:rPr lang="en-US" i="1" smtClean="0"/>
              <a:t>I bought the big [book of poems with the blue cover] not the small [one]</a:t>
            </a:r>
          </a:p>
          <a:p>
            <a:pPr lvl="1"/>
            <a:r>
              <a:rPr lang="en-US" i="1" smtClean="0"/>
              <a:t>One-replacement </a:t>
            </a:r>
            <a:r>
              <a:rPr lang="en-US" smtClean="0"/>
              <a:t>targets </a:t>
            </a:r>
            <a:r>
              <a:rPr lang="en-US" i="1" smtClean="0"/>
              <a:t>book of poems with the blue cover</a:t>
            </a:r>
          </a:p>
          <a:p>
            <a:r>
              <a:rPr lang="en-US" smtClean="0"/>
              <a:t>Another one-replacement:</a:t>
            </a:r>
          </a:p>
          <a:p>
            <a:pPr lvl="1"/>
            <a:r>
              <a:rPr lang="en-US" i="1" smtClean="0"/>
              <a:t>I bought the big [book of poems] with the blue cover not the small [one] with the red cover</a:t>
            </a:r>
          </a:p>
          <a:p>
            <a:pPr lvl="1"/>
            <a:r>
              <a:rPr lang="en-US" i="1" smtClean="0"/>
              <a:t>One-replacement </a:t>
            </a:r>
            <a:r>
              <a:rPr lang="en-US" smtClean="0"/>
              <a:t>targets </a:t>
            </a:r>
            <a:r>
              <a:rPr lang="en-US" i="1" smtClean="0"/>
              <a:t>book of poems</a:t>
            </a: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en-US" sz="3600" smtClean="0"/>
              <a:t>More deeply embedded structure</a:t>
            </a:r>
          </a:p>
        </p:txBody>
      </p: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2643188" y="1071563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cxnSp>
        <p:nvCxnSpPr>
          <p:cNvPr id="10" name="Straight Connector 9"/>
          <p:cNvCxnSpPr>
            <a:endCxn id="9231" idx="0"/>
          </p:cNvCxnSpPr>
          <p:nvPr/>
        </p:nvCxnSpPr>
        <p:spPr>
          <a:xfrm rot="10800000" flipV="1">
            <a:off x="1504950" y="1500188"/>
            <a:ext cx="1281113" cy="1071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86063" y="1500188"/>
            <a:ext cx="714375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TextBox 14"/>
          <p:cNvSpPr txBox="1">
            <a:spLocks noChangeArrowheads="1"/>
          </p:cNvSpPr>
          <p:nvPr/>
        </p:nvSpPr>
        <p:spPr bwMode="auto">
          <a:xfrm>
            <a:off x="4929188" y="485775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536282" y="5322093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72063" y="5286375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5" name="TextBox 17"/>
          <p:cNvSpPr txBox="1">
            <a:spLocks noChangeArrowheads="1"/>
          </p:cNvSpPr>
          <p:nvPr/>
        </p:nvSpPr>
        <p:spPr bwMode="auto">
          <a:xfrm>
            <a:off x="2500313" y="264318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357438" y="3071812"/>
            <a:ext cx="642938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28938" y="3000375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8" name="TextBox 20"/>
          <p:cNvSpPr txBox="1">
            <a:spLocks noChangeArrowheads="1"/>
          </p:cNvSpPr>
          <p:nvPr/>
        </p:nvSpPr>
        <p:spPr bwMode="auto">
          <a:xfrm>
            <a:off x="2571750" y="371475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big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6322219" y="4107657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0" y="40719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1" name="TextBox 26"/>
          <p:cNvSpPr txBox="1">
            <a:spLocks noChangeArrowheads="1"/>
          </p:cNvSpPr>
          <p:nvPr/>
        </p:nvSpPr>
        <p:spPr bwMode="auto">
          <a:xfrm>
            <a:off x="1214438" y="2571750"/>
            <a:ext cx="582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9232" name="TextBox 27"/>
          <p:cNvSpPr txBox="1">
            <a:spLocks noChangeArrowheads="1"/>
          </p:cNvSpPr>
          <p:nvPr/>
        </p:nvSpPr>
        <p:spPr bwMode="auto">
          <a:xfrm>
            <a:off x="4714875" y="5857875"/>
            <a:ext cx="113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of poems</a:t>
            </a:r>
          </a:p>
        </p:txBody>
      </p:sp>
      <p:sp>
        <p:nvSpPr>
          <p:cNvPr id="9233" name="TextBox 30"/>
          <p:cNvSpPr txBox="1">
            <a:spLocks noChangeArrowheads="1"/>
          </p:cNvSpPr>
          <p:nvPr/>
        </p:nvSpPr>
        <p:spPr bwMode="auto">
          <a:xfrm>
            <a:off x="6429375" y="4714875"/>
            <a:ext cx="217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the blue cover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2428875" y="3500438"/>
            <a:ext cx="10445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V="1">
            <a:off x="3000375" y="2357438"/>
            <a:ext cx="650875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6" name="TextBox 11"/>
          <p:cNvSpPr txBox="1">
            <a:spLocks noChangeArrowheads="1"/>
          </p:cNvSpPr>
          <p:nvPr/>
        </p:nvSpPr>
        <p:spPr bwMode="auto">
          <a:xfrm>
            <a:off x="3571875" y="2071688"/>
            <a:ext cx="487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N’</a:t>
            </a:r>
            <a:r>
              <a:rPr lang="en-US" baseline="-25000"/>
              <a:t>1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5214938" y="3143250"/>
            <a:ext cx="1571625" cy="857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572000" y="5786438"/>
            <a:ext cx="1071563" cy="71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357938" y="4572000"/>
            <a:ext cx="107156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0" name="TextBox 8"/>
          <p:cNvSpPr txBox="1">
            <a:spLocks noChangeArrowheads="1"/>
          </p:cNvSpPr>
          <p:nvPr/>
        </p:nvSpPr>
        <p:spPr bwMode="auto">
          <a:xfrm>
            <a:off x="3429000" y="4714875"/>
            <a:ext cx="6842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  <a:p>
            <a:r>
              <a:rPr lang="en-US"/>
              <a:t>book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536157" y="4036219"/>
            <a:ext cx="785812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86188" y="2428875"/>
            <a:ext cx="1000125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9247" idx="0"/>
          </p:cNvCxnSpPr>
          <p:nvPr/>
        </p:nvCxnSpPr>
        <p:spPr>
          <a:xfrm rot="10800000" flipV="1">
            <a:off x="4316413" y="3143250"/>
            <a:ext cx="612775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9222" idx="0"/>
          </p:cNvCxnSpPr>
          <p:nvPr/>
        </p:nvCxnSpPr>
        <p:spPr>
          <a:xfrm rot="16200000" flipH="1">
            <a:off x="4380707" y="4063206"/>
            <a:ext cx="857250" cy="731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5" name="TextBox 14"/>
          <p:cNvSpPr txBox="1">
            <a:spLocks noChangeArrowheads="1"/>
          </p:cNvSpPr>
          <p:nvPr/>
        </p:nvSpPr>
        <p:spPr bwMode="auto">
          <a:xfrm>
            <a:off x="6929438" y="378618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sp>
        <p:nvSpPr>
          <p:cNvPr id="9246" name="TextBox 11"/>
          <p:cNvSpPr txBox="1">
            <a:spLocks noChangeArrowheads="1"/>
          </p:cNvSpPr>
          <p:nvPr/>
        </p:nvSpPr>
        <p:spPr bwMode="auto">
          <a:xfrm>
            <a:off x="4786313" y="2857500"/>
            <a:ext cx="487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N’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9247" name="TextBox 11"/>
          <p:cNvSpPr txBox="1">
            <a:spLocks noChangeArrowheads="1"/>
          </p:cNvSpPr>
          <p:nvPr/>
        </p:nvSpPr>
        <p:spPr bwMode="auto">
          <a:xfrm>
            <a:off x="4071938" y="3643313"/>
            <a:ext cx="487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N’</a:t>
            </a:r>
            <a:r>
              <a:rPr lang="en-US" baseline="-25000"/>
              <a:t>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target N</a:t>
            </a:r>
            <a:r>
              <a:rPr lang="en-US" baseline="-25000" smtClean="0"/>
              <a:t>1</a:t>
            </a:r>
            <a:r>
              <a:rPr lang="en-US" smtClean="0"/>
              <a:t>’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 want [</a:t>
            </a:r>
            <a:r>
              <a:rPr lang="en-US" baseline="-25000" smtClean="0"/>
              <a:t>NP</a:t>
            </a:r>
            <a:r>
              <a:rPr lang="en-US" smtClean="0"/>
              <a:t>this [</a:t>
            </a:r>
            <a:r>
              <a:rPr lang="en-US" baseline="-25000" smtClean="0"/>
              <a:t>N’</a:t>
            </a:r>
            <a:r>
              <a:rPr lang="en-US" smtClean="0"/>
              <a:t>big book of poems with the red cover] and not [</a:t>
            </a:r>
            <a:r>
              <a:rPr lang="en-US" baseline="-25000" smtClean="0"/>
              <a:t>N</a:t>
            </a:r>
            <a:r>
              <a:rPr lang="en-US" smtClean="0"/>
              <a:t>that [</a:t>
            </a:r>
            <a:r>
              <a:rPr lang="en-US" baseline="-25000" smtClean="0"/>
              <a:t>N</a:t>
            </a:r>
            <a:r>
              <a:rPr lang="en-US" smtClean="0"/>
              <a:t>one]]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Bar-level projections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57425"/>
          </a:xfrm>
        </p:spPr>
        <p:txBody>
          <a:bodyPr/>
          <a:lstStyle/>
          <a:p>
            <a:r>
              <a:rPr lang="en-US" smtClean="0"/>
              <a:t>Add intermediate structures</a:t>
            </a:r>
          </a:p>
          <a:p>
            <a:pPr lvl="1"/>
            <a:r>
              <a:rPr lang="en-US" smtClean="0"/>
              <a:t>NP</a:t>
            </a:r>
            <a:r>
              <a:rPr lang="en-US" smtClean="0">
                <a:sym typeface="Wingdings" charset="2"/>
              </a:rPr>
              <a:t> (D) N’</a:t>
            </a:r>
          </a:p>
          <a:p>
            <a:pPr lvl="1"/>
            <a:r>
              <a:rPr lang="en-US" smtClean="0">
                <a:sym typeface="Wingdings" charset="2"/>
              </a:rPr>
              <a:t>N’ (AP) N’ | N’ (PP) | N (PP)</a:t>
            </a:r>
          </a:p>
          <a:p>
            <a:r>
              <a:rPr lang="en-US" smtClean="0">
                <a:sym typeface="Wingdings" charset="2"/>
              </a:rPr>
              <a:t>() indicates optionality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en-US" smtClean="0"/>
              <a:t>New rules produce this tree</a:t>
            </a:r>
          </a:p>
        </p:txBody>
      </p:sp>
      <p:sp>
        <p:nvSpPr>
          <p:cNvPr id="12291" name="TextBox 8"/>
          <p:cNvSpPr txBox="1">
            <a:spLocks noChangeArrowheads="1"/>
          </p:cNvSpPr>
          <p:nvPr/>
        </p:nvSpPr>
        <p:spPr bwMode="auto">
          <a:xfrm>
            <a:off x="2643188" y="1071563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cxnSp>
        <p:nvCxnSpPr>
          <p:cNvPr id="5" name="Straight Connector 4"/>
          <p:cNvCxnSpPr>
            <a:endCxn id="12303" idx="0"/>
          </p:cNvCxnSpPr>
          <p:nvPr/>
        </p:nvCxnSpPr>
        <p:spPr>
          <a:xfrm rot="10800000" flipV="1">
            <a:off x="1504950" y="1500188"/>
            <a:ext cx="1281113" cy="1071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86063" y="1500188"/>
            <a:ext cx="714375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TextBox 14"/>
          <p:cNvSpPr txBox="1">
            <a:spLocks noChangeArrowheads="1"/>
          </p:cNvSpPr>
          <p:nvPr/>
        </p:nvSpPr>
        <p:spPr bwMode="auto">
          <a:xfrm>
            <a:off x="4929188" y="485775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4536282" y="5322093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72063" y="5286375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17"/>
          <p:cNvSpPr txBox="1">
            <a:spLocks noChangeArrowheads="1"/>
          </p:cNvSpPr>
          <p:nvPr/>
        </p:nvSpPr>
        <p:spPr bwMode="auto">
          <a:xfrm>
            <a:off x="2500313" y="264318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357438" y="3071812"/>
            <a:ext cx="642938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28938" y="3000375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0" name="TextBox 20"/>
          <p:cNvSpPr txBox="1">
            <a:spLocks noChangeArrowheads="1"/>
          </p:cNvSpPr>
          <p:nvPr/>
        </p:nvSpPr>
        <p:spPr bwMode="auto">
          <a:xfrm>
            <a:off x="2571750" y="371475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big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322219" y="4107657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0" y="40719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3" name="TextBox 26"/>
          <p:cNvSpPr txBox="1">
            <a:spLocks noChangeArrowheads="1"/>
          </p:cNvSpPr>
          <p:nvPr/>
        </p:nvSpPr>
        <p:spPr bwMode="auto">
          <a:xfrm>
            <a:off x="1214438" y="2571750"/>
            <a:ext cx="582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12304" name="TextBox 27"/>
          <p:cNvSpPr txBox="1">
            <a:spLocks noChangeArrowheads="1"/>
          </p:cNvSpPr>
          <p:nvPr/>
        </p:nvSpPr>
        <p:spPr bwMode="auto">
          <a:xfrm>
            <a:off x="4714875" y="5857875"/>
            <a:ext cx="113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of poems</a:t>
            </a:r>
          </a:p>
        </p:txBody>
      </p:sp>
      <p:sp>
        <p:nvSpPr>
          <p:cNvPr id="12305" name="TextBox 30"/>
          <p:cNvSpPr txBox="1">
            <a:spLocks noChangeArrowheads="1"/>
          </p:cNvSpPr>
          <p:nvPr/>
        </p:nvSpPr>
        <p:spPr bwMode="auto">
          <a:xfrm>
            <a:off x="6429375" y="4714875"/>
            <a:ext cx="217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the blue cover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428875" y="3500438"/>
            <a:ext cx="10445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3000375" y="2357438"/>
            <a:ext cx="650875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8" name="TextBox 11"/>
          <p:cNvSpPr txBox="1">
            <a:spLocks noChangeArrowheads="1"/>
          </p:cNvSpPr>
          <p:nvPr/>
        </p:nvSpPr>
        <p:spPr bwMode="auto">
          <a:xfrm>
            <a:off x="3571875" y="2071688"/>
            <a:ext cx="487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N’</a:t>
            </a:r>
            <a:r>
              <a:rPr lang="en-US" baseline="-25000"/>
              <a:t>1</a:t>
            </a: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14938" y="3143250"/>
            <a:ext cx="1571625" cy="857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572000" y="5786438"/>
            <a:ext cx="1071563" cy="71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357938" y="4572000"/>
            <a:ext cx="107156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2" name="TextBox 8"/>
          <p:cNvSpPr txBox="1">
            <a:spLocks noChangeArrowheads="1"/>
          </p:cNvSpPr>
          <p:nvPr/>
        </p:nvSpPr>
        <p:spPr bwMode="auto">
          <a:xfrm>
            <a:off x="3429000" y="4714875"/>
            <a:ext cx="6842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  <a:p>
            <a:r>
              <a:rPr lang="en-US"/>
              <a:t>book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3536157" y="4036219"/>
            <a:ext cx="785812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86188" y="2428875"/>
            <a:ext cx="1000125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2319" idx="0"/>
          </p:cNvCxnSpPr>
          <p:nvPr/>
        </p:nvCxnSpPr>
        <p:spPr>
          <a:xfrm rot="10800000" flipV="1">
            <a:off x="4316413" y="3143250"/>
            <a:ext cx="612775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2294" idx="0"/>
          </p:cNvCxnSpPr>
          <p:nvPr/>
        </p:nvCxnSpPr>
        <p:spPr>
          <a:xfrm rot="16200000" flipH="1">
            <a:off x="4380707" y="4063206"/>
            <a:ext cx="857250" cy="731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7" name="TextBox 14"/>
          <p:cNvSpPr txBox="1">
            <a:spLocks noChangeArrowheads="1"/>
          </p:cNvSpPr>
          <p:nvPr/>
        </p:nvSpPr>
        <p:spPr bwMode="auto">
          <a:xfrm>
            <a:off x="6929438" y="378618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sp>
        <p:nvSpPr>
          <p:cNvPr id="12318" name="TextBox 11"/>
          <p:cNvSpPr txBox="1">
            <a:spLocks noChangeArrowheads="1"/>
          </p:cNvSpPr>
          <p:nvPr/>
        </p:nvSpPr>
        <p:spPr bwMode="auto">
          <a:xfrm>
            <a:off x="4786313" y="2857500"/>
            <a:ext cx="487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N’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2319" name="TextBox 11"/>
          <p:cNvSpPr txBox="1">
            <a:spLocks noChangeArrowheads="1"/>
          </p:cNvSpPr>
          <p:nvPr/>
        </p:nvSpPr>
        <p:spPr bwMode="auto">
          <a:xfrm>
            <a:off x="4071938" y="3643313"/>
            <a:ext cx="487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N’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12320" name="TextBox 32"/>
          <p:cNvSpPr txBox="1">
            <a:spLocks noChangeArrowheads="1"/>
          </p:cNvSpPr>
          <p:nvPr/>
        </p:nvSpPr>
        <p:spPr bwMode="auto">
          <a:xfrm>
            <a:off x="5429250" y="1500188"/>
            <a:ext cx="787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N-bar</a:t>
            </a:r>
          </a:p>
        </p:txBody>
      </p:sp>
      <p:cxnSp>
        <p:nvCxnSpPr>
          <p:cNvPr id="35" name="Straight Arrow Connector 34"/>
          <p:cNvCxnSpPr>
            <a:endCxn id="12308" idx="3"/>
          </p:cNvCxnSpPr>
          <p:nvPr/>
        </p:nvCxnSpPr>
        <p:spPr>
          <a:xfrm rot="10800000" flipV="1">
            <a:off x="4059238" y="1785938"/>
            <a:ext cx="1298575" cy="4714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786312" y="2214563"/>
            <a:ext cx="785813" cy="357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12319" idx="3"/>
          </p:cNvCxnSpPr>
          <p:nvPr/>
        </p:nvCxnSpPr>
        <p:spPr>
          <a:xfrm rot="5400000">
            <a:off x="4188619" y="2299494"/>
            <a:ext cx="1898650" cy="115728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6" charset="0"/>
              </a:rPr>
              <a:t>Parsing of Sentences</a:t>
            </a:r>
            <a:endParaRPr lang="en-US" sz="3200" dirty="0" smtClean="0">
              <a:latin typeface="Times New Roman" pitchFamily="1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endParaRPr lang="en-US" dirty="0" smtClean="0">
              <a:latin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en-US" sz="3600" smtClean="0"/>
              <a:t>As opposed to this tree</a:t>
            </a:r>
          </a:p>
        </p:txBody>
      </p:sp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2643188" y="200025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1071563" y="2428875"/>
            <a:ext cx="1714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319" idx="2"/>
          </p:cNvCxnSpPr>
          <p:nvPr/>
        </p:nvCxnSpPr>
        <p:spPr>
          <a:xfrm>
            <a:off x="2786063" y="2428875"/>
            <a:ext cx="2389187" cy="869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464594" y="2750344"/>
            <a:ext cx="11430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9" name="TextBox 14"/>
          <p:cNvSpPr txBox="1">
            <a:spLocks noChangeArrowheads="1"/>
          </p:cNvSpPr>
          <p:nvPr/>
        </p:nvSpPr>
        <p:spPr bwMode="auto">
          <a:xfrm>
            <a:off x="4929188" y="292893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536282" y="3393281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72063" y="3357563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2" name="TextBox 17"/>
          <p:cNvSpPr txBox="1">
            <a:spLocks noChangeArrowheads="1"/>
          </p:cNvSpPr>
          <p:nvPr/>
        </p:nvSpPr>
        <p:spPr bwMode="auto">
          <a:xfrm>
            <a:off x="1785938" y="292893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643063" y="3571875"/>
            <a:ext cx="642937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14563" y="35004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5" name="TextBox 20"/>
          <p:cNvSpPr txBox="1">
            <a:spLocks noChangeArrowheads="1"/>
          </p:cNvSpPr>
          <p:nvPr/>
        </p:nvSpPr>
        <p:spPr bwMode="auto">
          <a:xfrm>
            <a:off x="2286000" y="4143375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big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6465094" y="2964657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00875" y="29289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8" name="TextBox 26"/>
          <p:cNvSpPr txBox="1">
            <a:spLocks noChangeArrowheads="1"/>
          </p:cNvSpPr>
          <p:nvPr/>
        </p:nvSpPr>
        <p:spPr bwMode="auto">
          <a:xfrm>
            <a:off x="857250" y="2928938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13329" name="TextBox 27"/>
          <p:cNvSpPr txBox="1">
            <a:spLocks noChangeArrowheads="1"/>
          </p:cNvSpPr>
          <p:nvPr/>
        </p:nvSpPr>
        <p:spPr bwMode="auto">
          <a:xfrm>
            <a:off x="4714875" y="4071938"/>
            <a:ext cx="113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of poems</a:t>
            </a:r>
          </a:p>
        </p:txBody>
      </p:sp>
      <p:sp>
        <p:nvSpPr>
          <p:cNvPr id="13330" name="TextBox 30"/>
          <p:cNvSpPr txBox="1">
            <a:spLocks noChangeArrowheads="1"/>
          </p:cNvSpPr>
          <p:nvPr/>
        </p:nvSpPr>
        <p:spPr bwMode="auto">
          <a:xfrm>
            <a:off x="6357938" y="3571875"/>
            <a:ext cx="217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the blue cover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714500" y="4000500"/>
            <a:ext cx="10445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964531" y="2678907"/>
            <a:ext cx="1071563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Box 11"/>
          <p:cNvSpPr txBox="1">
            <a:spLocks noChangeArrowheads="1"/>
          </p:cNvSpPr>
          <p:nvPr/>
        </p:nvSpPr>
        <p:spPr bwMode="auto">
          <a:xfrm>
            <a:off x="3214688" y="3571875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857500" y="2428875"/>
            <a:ext cx="4143375" cy="469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572000" y="3857625"/>
            <a:ext cx="1071563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500813" y="3429000"/>
            <a:ext cx="107156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TextBox 14"/>
          <p:cNvSpPr txBox="1">
            <a:spLocks noChangeArrowheads="1"/>
          </p:cNvSpPr>
          <p:nvPr/>
        </p:nvSpPr>
        <p:spPr bwMode="auto">
          <a:xfrm>
            <a:off x="7143750" y="257175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V-bar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the element in verbs corresponding to </a:t>
            </a:r>
            <a:r>
              <a:rPr lang="en-US" i="1" smtClean="0"/>
              <a:t>one-replacement</a:t>
            </a:r>
            <a:r>
              <a:rPr lang="en-US" smtClean="0"/>
              <a:t> for nouns</a:t>
            </a:r>
          </a:p>
          <a:p>
            <a:r>
              <a:rPr lang="en-US" i="1" smtClean="0"/>
              <a:t>do-so </a:t>
            </a:r>
            <a:r>
              <a:rPr lang="en-US" smtClean="0"/>
              <a:t>or </a:t>
            </a:r>
            <a:r>
              <a:rPr lang="en-US" i="1" smtClean="0"/>
              <a:t>did-so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en-US" sz="3600" smtClean="0"/>
              <a:t>As opposed to this tree</a:t>
            </a:r>
          </a:p>
        </p:txBody>
      </p:sp>
      <p:sp>
        <p:nvSpPr>
          <p:cNvPr id="15363" name="TextBox 8"/>
          <p:cNvSpPr txBox="1">
            <a:spLocks noChangeArrowheads="1"/>
          </p:cNvSpPr>
          <p:nvPr/>
        </p:nvSpPr>
        <p:spPr bwMode="auto">
          <a:xfrm>
            <a:off x="2643188" y="200025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1071563" y="2428875"/>
            <a:ext cx="1714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5367" idx="2"/>
          </p:cNvCxnSpPr>
          <p:nvPr/>
        </p:nvCxnSpPr>
        <p:spPr>
          <a:xfrm>
            <a:off x="2786063" y="2428875"/>
            <a:ext cx="2389187" cy="869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464594" y="2750344"/>
            <a:ext cx="11430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TextBox 14"/>
          <p:cNvSpPr txBox="1">
            <a:spLocks noChangeArrowheads="1"/>
          </p:cNvSpPr>
          <p:nvPr/>
        </p:nvSpPr>
        <p:spPr bwMode="auto">
          <a:xfrm>
            <a:off x="4929188" y="292893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536282" y="3393281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72063" y="3357563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TextBox 17"/>
          <p:cNvSpPr txBox="1">
            <a:spLocks noChangeArrowheads="1"/>
          </p:cNvSpPr>
          <p:nvPr/>
        </p:nvSpPr>
        <p:spPr bwMode="auto">
          <a:xfrm>
            <a:off x="1785938" y="292893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643063" y="3571875"/>
            <a:ext cx="642937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14563" y="35004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3" name="TextBox 20"/>
          <p:cNvSpPr txBox="1">
            <a:spLocks noChangeArrowheads="1"/>
          </p:cNvSpPr>
          <p:nvPr/>
        </p:nvSpPr>
        <p:spPr bwMode="auto">
          <a:xfrm>
            <a:off x="2286000" y="4143375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big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6465094" y="2964657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00875" y="29289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6" name="TextBox 26"/>
          <p:cNvSpPr txBox="1">
            <a:spLocks noChangeArrowheads="1"/>
          </p:cNvSpPr>
          <p:nvPr/>
        </p:nvSpPr>
        <p:spPr bwMode="auto">
          <a:xfrm>
            <a:off x="857250" y="2928938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15377" name="TextBox 27"/>
          <p:cNvSpPr txBox="1">
            <a:spLocks noChangeArrowheads="1"/>
          </p:cNvSpPr>
          <p:nvPr/>
        </p:nvSpPr>
        <p:spPr bwMode="auto">
          <a:xfrm>
            <a:off x="4714875" y="4071938"/>
            <a:ext cx="113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of poems</a:t>
            </a:r>
          </a:p>
        </p:txBody>
      </p:sp>
      <p:sp>
        <p:nvSpPr>
          <p:cNvPr id="15378" name="TextBox 30"/>
          <p:cNvSpPr txBox="1">
            <a:spLocks noChangeArrowheads="1"/>
          </p:cNvSpPr>
          <p:nvPr/>
        </p:nvSpPr>
        <p:spPr bwMode="auto">
          <a:xfrm>
            <a:off x="6357938" y="3571875"/>
            <a:ext cx="217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the blue cover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714500" y="4000500"/>
            <a:ext cx="10445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964531" y="2678907"/>
            <a:ext cx="1071563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1" name="TextBox 11"/>
          <p:cNvSpPr txBox="1">
            <a:spLocks noChangeArrowheads="1"/>
          </p:cNvSpPr>
          <p:nvPr/>
        </p:nvSpPr>
        <p:spPr bwMode="auto">
          <a:xfrm>
            <a:off x="3214688" y="3571875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857500" y="2428875"/>
            <a:ext cx="4143375" cy="469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572000" y="3857625"/>
            <a:ext cx="1071563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500813" y="3429000"/>
            <a:ext cx="107156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5" name="TextBox 14"/>
          <p:cNvSpPr txBox="1">
            <a:spLocks noChangeArrowheads="1"/>
          </p:cNvSpPr>
          <p:nvPr/>
        </p:nvSpPr>
        <p:spPr bwMode="auto">
          <a:xfrm>
            <a:off x="7143750" y="257175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en-US" sz="3600" smtClean="0"/>
              <a:t>I [eat beans with a fork]</a:t>
            </a:r>
          </a:p>
        </p:txBody>
      </p:sp>
      <p:sp>
        <p:nvSpPr>
          <p:cNvPr id="16387" name="TextBox 8"/>
          <p:cNvSpPr txBox="1">
            <a:spLocks noChangeArrowheads="1"/>
          </p:cNvSpPr>
          <p:nvPr/>
        </p:nvSpPr>
        <p:spPr bwMode="auto">
          <a:xfrm>
            <a:off x="2643188" y="200025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1071563" y="2428875"/>
            <a:ext cx="1714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TextBox 17"/>
          <p:cNvSpPr txBox="1">
            <a:spLocks noChangeArrowheads="1"/>
          </p:cNvSpPr>
          <p:nvPr/>
        </p:nvSpPr>
        <p:spPr bwMode="auto">
          <a:xfrm>
            <a:off x="3714750" y="35718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928938" y="4000500"/>
            <a:ext cx="642937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00438" y="3929063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20"/>
          <p:cNvSpPr txBox="1">
            <a:spLocks noChangeArrowheads="1"/>
          </p:cNvSpPr>
          <p:nvPr/>
        </p:nvSpPr>
        <p:spPr bwMode="auto">
          <a:xfrm>
            <a:off x="2286000" y="4143375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beans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6465094" y="2964657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00875" y="292893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TextBox 26"/>
          <p:cNvSpPr txBox="1">
            <a:spLocks noChangeArrowheads="1"/>
          </p:cNvSpPr>
          <p:nvPr/>
        </p:nvSpPr>
        <p:spPr bwMode="auto">
          <a:xfrm>
            <a:off x="857250" y="292893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eat</a:t>
            </a:r>
          </a:p>
        </p:txBody>
      </p:sp>
      <p:sp>
        <p:nvSpPr>
          <p:cNvPr id="16396" name="TextBox 30"/>
          <p:cNvSpPr txBox="1">
            <a:spLocks noChangeArrowheads="1"/>
          </p:cNvSpPr>
          <p:nvPr/>
        </p:nvSpPr>
        <p:spPr bwMode="auto">
          <a:xfrm>
            <a:off x="6357938" y="3571875"/>
            <a:ext cx="1236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a fork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000375" y="4429125"/>
            <a:ext cx="10445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2464594" y="2893219"/>
            <a:ext cx="1428750" cy="642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57500" y="2428875"/>
            <a:ext cx="4143375" cy="469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500813" y="3429000"/>
            <a:ext cx="107156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1" name="TextBox 14"/>
          <p:cNvSpPr txBox="1">
            <a:spLocks noChangeArrowheads="1"/>
          </p:cNvSpPr>
          <p:nvPr/>
        </p:nvSpPr>
        <p:spPr bwMode="auto">
          <a:xfrm>
            <a:off x="7143750" y="257175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sp>
        <p:nvSpPr>
          <p:cNvPr id="16402" name="TextBox 26"/>
          <p:cNvSpPr txBox="1">
            <a:spLocks noChangeArrowheads="1"/>
          </p:cNvSpPr>
          <p:nvPr/>
        </p:nvSpPr>
        <p:spPr bwMode="auto">
          <a:xfrm>
            <a:off x="1928813" y="5643563"/>
            <a:ext cx="62595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constituent that groups together V and NP and excludes</a:t>
            </a:r>
          </a:p>
          <a:p>
            <a:r>
              <a:rPr lang="en-US"/>
              <a:t>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en-US" smtClean="0"/>
              <a:t>Need for intermediate constituents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 [eat beans] with a fork but Ram [does so] with a spoon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3000375" y="3571875"/>
            <a:ext cx="474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2</a:t>
            </a:r>
            <a:r>
              <a:rPr lang="en-US"/>
              <a:t>’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500313" y="4000500"/>
            <a:ext cx="642938" cy="642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TextBox 17"/>
          <p:cNvSpPr txBox="1">
            <a:spLocks noChangeArrowheads="1"/>
          </p:cNvSpPr>
          <p:nvPr/>
        </p:nvSpPr>
        <p:spPr bwMode="auto">
          <a:xfrm>
            <a:off x="3429000" y="485775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286125" y="5572126"/>
            <a:ext cx="642937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57625" y="550068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20"/>
          <p:cNvSpPr txBox="1">
            <a:spLocks noChangeArrowheads="1"/>
          </p:cNvSpPr>
          <p:nvPr/>
        </p:nvSpPr>
        <p:spPr bwMode="auto">
          <a:xfrm>
            <a:off x="3571875" y="6215063"/>
            <a:ext cx="81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beans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6822282" y="4536281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58063" y="4500563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26"/>
          <p:cNvSpPr txBox="1">
            <a:spLocks noChangeArrowheads="1"/>
          </p:cNvSpPr>
          <p:nvPr/>
        </p:nvSpPr>
        <p:spPr bwMode="auto">
          <a:xfrm>
            <a:off x="1500188" y="557212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eat</a:t>
            </a:r>
          </a:p>
        </p:txBody>
      </p:sp>
      <p:sp>
        <p:nvSpPr>
          <p:cNvPr id="17421" name="TextBox 30"/>
          <p:cNvSpPr txBox="1">
            <a:spLocks noChangeArrowheads="1"/>
          </p:cNvSpPr>
          <p:nvPr/>
        </p:nvSpPr>
        <p:spPr bwMode="auto">
          <a:xfrm>
            <a:off x="6715125" y="5143500"/>
            <a:ext cx="1236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a fork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357563" y="6000750"/>
            <a:ext cx="10445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964657" y="4250531"/>
            <a:ext cx="857250" cy="3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3438" y="3143250"/>
            <a:ext cx="2714625" cy="1327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858000" y="5000625"/>
            <a:ext cx="1071563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6" name="TextBox 14"/>
          <p:cNvSpPr txBox="1">
            <a:spLocks noChangeArrowheads="1"/>
          </p:cNvSpPr>
          <p:nvPr/>
        </p:nvSpPr>
        <p:spPr bwMode="auto">
          <a:xfrm>
            <a:off x="7500938" y="4143375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sp>
        <p:nvSpPr>
          <p:cNvPr id="17427" name="TextBox 8"/>
          <p:cNvSpPr txBox="1">
            <a:spLocks noChangeArrowheads="1"/>
          </p:cNvSpPr>
          <p:nvPr/>
        </p:nvSpPr>
        <p:spPr bwMode="auto">
          <a:xfrm>
            <a:off x="4429125" y="2214563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17428" name="TextBox 8"/>
          <p:cNvSpPr txBox="1">
            <a:spLocks noChangeArrowheads="1"/>
          </p:cNvSpPr>
          <p:nvPr/>
        </p:nvSpPr>
        <p:spPr bwMode="auto">
          <a:xfrm>
            <a:off x="4357688" y="2928938"/>
            <a:ext cx="474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1</a:t>
            </a:r>
            <a:r>
              <a:rPr lang="en-US"/>
              <a:t>’</a:t>
            </a:r>
          </a:p>
        </p:txBody>
      </p:sp>
      <p:sp>
        <p:nvSpPr>
          <p:cNvPr id="17429" name="TextBox 8"/>
          <p:cNvSpPr txBox="1">
            <a:spLocks noChangeArrowheads="1"/>
          </p:cNvSpPr>
          <p:nvPr/>
        </p:nvSpPr>
        <p:spPr bwMode="auto">
          <a:xfrm>
            <a:off x="2143125" y="4643438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1643063" y="4857750"/>
            <a:ext cx="642938" cy="642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607594" y="5250656"/>
            <a:ext cx="357188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7428" idx="0"/>
          </p:cNvCxnSpPr>
          <p:nvPr/>
        </p:nvCxnSpPr>
        <p:spPr>
          <a:xfrm rot="5400000">
            <a:off x="4405312" y="2619376"/>
            <a:ext cx="500063" cy="119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7412" idx="3"/>
          </p:cNvCxnSpPr>
          <p:nvPr/>
        </p:nvCxnSpPr>
        <p:spPr>
          <a:xfrm rot="10800000" flipV="1">
            <a:off x="3475038" y="3143250"/>
            <a:ext cx="954087" cy="612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4" name="TextBox 34"/>
          <p:cNvSpPr txBox="1">
            <a:spLocks noChangeArrowheads="1"/>
          </p:cNvSpPr>
          <p:nvPr/>
        </p:nvSpPr>
        <p:spPr bwMode="auto">
          <a:xfrm>
            <a:off x="714375" y="3500438"/>
            <a:ext cx="1401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VP</a:t>
            </a:r>
            <a:r>
              <a:rPr lang="en-US">
                <a:sym typeface="Wingdings" charset="2"/>
              </a:rPr>
              <a:t>V’</a:t>
            </a:r>
          </a:p>
          <a:p>
            <a:r>
              <a:rPr lang="en-US">
                <a:sym typeface="Wingdings" charset="2"/>
              </a:rPr>
              <a:t>V’ V’ (PP)</a:t>
            </a:r>
          </a:p>
          <a:p>
            <a:r>
              <a:rPr lang="en-US">
                <a:sym typeface="Wingdings" charset="2"/>
              </a:rPr>
              <a:t>V’ V (NP)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en-US" smtClean="0"/>
              <a:t>How to target V</a:t>
            </a:r>
            <a:r>
              <a:rPr lang="en-US" baseline="-25000" smtClean="0"/>
              <a:t>1</a:t>
            </a:r>
            <a:r>
              <a:rPr lang="en-US" smtClean="0"/>
              <a:t>’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 [eat beans with a fork], and Ram [does so] too.</a:t>
            </a: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3000375" y="3571875"/>
            <a:ext cx="474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2</a:t>
            </a:r>
            <a:r>
              <a:rPr lang="en-US"/>
              <a:t>’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500313" y="4000500"/>
            <a:ext cx="642938" cy="642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TextBox 17"/>
          <p:cNvSpPr txBox="1">
            <a:spLocks noChangeArrowheads="1"/>
          </p:cNvSpPr>
          <p:nvPr/>
        </p:nvSpPr>
        <p:spPr bwMode="auto">
          <a:xfrm>
            <a:off x="3429000" y="485775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286125" y="5572126"/>
            <a:ext cx="642937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57625" y="5500688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1" name="TextBox 20"/>
          <p:cNvSpPr txBox="1">
            <a:spLocks noChangeArrowheads="1"/>
          </p:cNvSpPr>
          <p:nvPr/>
        </p:nvSpPr>
        <p:spPr bwMode="auto">
          <a:xfrm>
            <a:off x="3571875" y="6215063"/>
            <a:ext cx="81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beans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6822282" y="4536281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58063" y="4500563"/>
            <a:ext cx="57150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TextBox 26"/>
          <p:cNvSpPr txBox="1">
            <a:spLocks noChangeArrowheads="1"/>
          </p:cNvSpPr>
          <p:nvPr/>
        </p:nvSpPr>
        <p:spPr bwMode="auto">
          <a:xfrm>
            <a:off x="1500188" y="557212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eat</a:t>
            </a:r>
          </a:p>
        </p:txBody>
      </p:sp>
      <p:sp>
        <p:nvSpPr>
          <p:cNvPr id="18445" name="TextBox 30"/>
          <p:cNvSpPr txBox="1">
            <a:spLocks noChangeArrowheads="1"/>
          </p:cNvSpPr>
          <p:nvPr/>
        </p:nvSpPr>
        <p:spPr bwMode="auto">
          <a:xfrm>
            <a:off x="6715125" y="5143500"/>
            <a:ext cx="1236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a fork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357563" y="6000750"/>
            <a:ext cx="10445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964657" y="4250531"/>
            <a:ext cx="857250" cy="3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3438" y="3143250"/>
            <a:ext cx="2714625" cy="1327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858000" y="5000625"/>
            <a:ext cx="1071563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0" name="TextBox 14"/>
          <p:cNvSpPr txBox="1">
            <a:spLocks noChangeArrowheads="1"/>
          </p:cNvSpPr>
          <p:nvPr/>
        </p:nvSpPr>
        <p:spPr bwMode="auto">
          <a:xfrm>
            <a:off x="7500938" y="4143375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PP</a:t>
            </a:r>
          </a:p>
        </p:txBody>
      </p:sp>
      <p:sp>
        <p:nvSpPr>
          <p:cNvPr id="18451" name="TextBox 8"/>
          <p:cNvSpPr txBox="1">
            <a:spLocks noChangeArrowheads="1"/>
          </p:cNvSpPr>
          <p:nvPr/>
        </p:nvSpPr>
        <p:spPr bwMode="auto">
          <a:xfrm>
            <a:off x="4429125" y="2214563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18452" name="TextBox 8"/>
          <p:cNvSpPr txBox="1">
            <a:spLocks noChangeArrowheads="1"/>
          </p:cNvSpPr>
          <p:nvPr/>
        </p:nvSpPr>
        <p:spPr bwMode="auto">
          <a:xfrm>
            <a:off x="4357688" y="2928938"/>
            <a:ext cx="474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1</a:t>
            </a:r>
            <a:r>
              <a:rPr lang="en-US"/>
              <a:t>’</a:t>
            </a:r>
          </a:p>
        </p:txBody>
      </p:sp>
      <p:sp>
        <p:nvSpPr>
          <p:cNvPr id="18453" name="TextBox 8"/>
          <p:cNvSpPr txBox="1">
            <a:spLocks noChangeArrowheads="1"/>
          </p:cNvSpPr>
          <p:nvPr/>
        </p:nvSpPr>
        <p:spPr bwMode="auto">
          <a:xfrm>
            <a:off x="2143125" y="4643438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1643063" y="4857750"/>
            <a:ext cx="642938" cy="642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607594" y="5250656"/>
            <a:ext cx="357188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8452" idx="0"/>
          </p:cNvCxnSpPr>
          <p:nvPr/>
        </p:nvCxnSpPr>
        <p:spPr>
          <a:xfrm rot="5400000">
            <a:off x="4405312" y="2619376"/>
            <a:ext cx="500063" cy="119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8436" idx="3"/>
          </p:cNvCxnSpPr>
          <p:nvPr/>
        </p:nvCxnSpPr>
        <p:spPr>
          <a:xfrm rot="10800000" flipV="1">
            <a:off x="3475038" y="3143250"/>
            <a:ext cx="954087" cy="612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8" name="TextBox 34"/>
          <p:cNvSpPr txBox="1">
            <a:spLocks noChangeArrowheads="1"/>
          </p:cNvSpPr>
          <p:nvPr/>
        </p:nvSpPr>
        <p:spPr bwMode="auto">
          <a:xfrm>
            <a:off x="714375" y="3500438"/>
            <a:ext cx="1401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VP</a:t>
            </a:r>
            <a:r>
              <a:rPr lang="en-US">
                <a:sym typeface="Wingdings" charset="2"/>
              </a:rPr>
              <a:t>V’</a:t>
            </a:r>
          </a:p>
          <a:p>
            <a:r>
              <a:rPr lang="en-US">
                <a:sym typeface="Wingdings" charset="2"/>
              </a:rPr>
              <a:t>V’ V’ (PP)</a:t>
            </a:r>
          </a:p>
          <a:p>
            <a:r>
              <a:rPr lang="en-US">
                <a:sym typeface="Wingdings" charset="2"/>
              </a:rPr>
              <a:t>V’ V (NP)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Parsing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simplified grammar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14000"/>
              </a:lnSpc>
            </a:pPr>
            <a:r>
              <a:rPr lang="en-US" sz="2400" smtClean="0"/>
              <a:t>S </a:t>
            </a:r>
            <a:r>
              <a:rPr lang="en-US" sz="2400" smtClean="0">
                <a:sym typeface="Symbol" pitchFamily="18" charset="2"/>
              </a:rPr>
              <a:t> </a:t>
            </a:r>
            <a:r>
              <a:rPr lang="en-US" sz="2400" smtClean="0"/>
              <a:t>NP VP</a:t>
            </a:r>
          </a:p>
          <a:p>
            <a:pPr lvl="1" eaLnBrk="1" hangingPunct="1">
              <a:lnSpc>
                <a:spcPct val="114000"/>
              </a:lnSpc>
            </a:pPr>
            <a:r>
              <a:rPr lang="en-US" sz="2000" smtClean="0"/>
              <a:t>NP </a:t>
            </a:r>
            <a:r>
              <a:rPr lang="en-US" sz="2000" smtClean="0">
                <a:sym typeface="Symbol" pitchFamily="18" charset="2"/>
              </a:rPr>
              <a:t></a:t>
            </a:r>
            <a:r>
              <a:rPr lang="en-US" sz="2000" smtClean="0"/>
              <a:t> DT N | N</a:t>
            </a:r>
          </a:p>
          <a:p>
            <a:pPr lvl="1" eaLnBrk="1" hangingPunct="1">
              <a:lnSpc>
                <a:spcPct val="114000"/>
              </a:lnSpc>
            </a:pPr>
            <a:r>
              <a:rPr lang="en-US" sz="2000" smtClean="0"/>
              <a:t>VP </a:t>
            </a:r>
            <a:r>
              <a:rPr lang="en-US" sz="2000" smtClean="0">
                <a:sym typeface="Symbol" pitchFamily="18" charset="2"/>
              </a:rPr>
              <a:t></a:t>
            </a:r>
            <a:r>
              <a:rPr lang="en-US" sz="2000" smtClean="0"/>
              <a:t> V ADV | V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segment of English Grammar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199312" cy="4114800"/>
          </a:xfrm>
        </p:spPr>
        <p:txBody>
          <a:bodyPr/>
          <a:lstStyle/>
          <a:p>
            <a:pPr eaLnBrk="1" hangingPunct="1"/>
            <a:r>
              <a:rPr lang="en-US" smtClean="0"/>
              <a:t>S’</a:t>
            </a:r>
            <a:r>
              <a:rPr lang="en-US" smtClean="0">
                <a:sym typeface="Wingdings" charset="2"/>
              </a:rPr>
              <a:t>(C) S</a:t>
            </a:r>
          </a:p>
          <a:p>
            <a:pPr eaLnBrk="1" hangingPunct="1"/>
            <a:r>
              <a:rPr lang="en-US" smtClean="0">
                <a:sym typeface="Wingdings" charset="2"/>
              </a:rPr>
              <a:t>S{NP/S’} VP</a:t>
            </a:r>
          </a:p>
          <a:p>
            <a:pPr eaLnBrk="1" hangingPunct="1"/>
            <a:r>
              <a:rPr lang="en-US" smtClean="0">
                <a:sym typeface="Wingdings" charset="2"/>
              </a:rPr>
              <a:t>VP(AP+) (VAUX) V (AP+) ({NP/S’}) (AP+) (PP+) (AP+)</a:t>
            </a:r>
          </a:p>
          <a:p>
            <a:pPr eaLnBrk="1" hangingPunct="1"/>
            <a:r>
              <a:rPr lang="en-US" smtClean="0">
                <a:sym typeface="Wingdings" charset="2"/>
              </a:rPr>
              <a:t>NP(D) (AP+) N (PP+)</a:t>
            </a:r>
          </a:p>
          <a:p>
            <a:pPr eaLnBrk="1" hangingPunct="1"/>
            <a:r>
              <a:rPr lang="en-US" smtClean="0">
                <a:sym typeface="Wingdings" charset="2"/>
              </a:rPr>
              <a:t>PPP NP</a:t>
            </a:r>
          </a:p>
          <a:p>
            <a:pPr eaLnBrk="1" hangingPunct="1"/>
            <a:r>
              <a:rPr lang="en-US" smtClean="0">
                <a:sym typeface="Wingdings" charset="2"/>
              </a:rPr>
              <a:t>AP(AP) A</a:t>
            </a:r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4625" cy="1463675"/>
          </a:xfrm>
          <a:noFill/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Example Sentence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3987" cy="4116387"/>
          </a:xfrm>
        </p:spPr>
        <p:txBody>
          <a:bodyPr lIns="90000" tIns="46800" rIns="90000" bIns="46800"/>
          <a:lstStyle/>
          <a:p>
            <a:pPr marL="609600" indent="-609600" defTabSz="457200" eaLnBrk="1" hangingPunct="1"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smtClean="0"/>
          </a:p>
          <a:p>
            <a:pPr marL="609600" indent="-609600" defTabSz="457200" eaLnBrk="1" hangingPunct="1"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   People    laugh</a:t>
            </a:r>
          </a:p>
          <a:p>
            <a:pPr marL="609600" indent="-609600" defTabSz="457200" eaLnBrk="1" hangingPunct="1">
              <a:spcBef>
                <a:spcPts val="700"/>
              </a:spcBef>
              <a:buFont typeface="Arial" charset="0"/>
              <a:buAutoNum type="arabicPlai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         2             3</a:t>
            </a:r>
          </a:p>
          <a:p>
            <a:pPr marL="609600" indent="-609600" defTabSz="457200" eaLnBrk="1" hangingPunct="1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smtClean="0"/>
          </a:p>
          <a:p>
            <a:pPr marL="609600" indent="-609600" defTabSz="457200" eaLnBrk="1" hangingPunct="1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smtClean="0"/>
          </a:p>
          <a:p>
            <a:pPr marL="609600" indent="-609600" defTabSz="457200" eaLnBrk="1" hangingPunct="1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Lexicon:</a:t>
            </a:r>
          </a:p>
          <a:p>
            <a:pPr marL="609600" indent="-609600" defTabSz="457200" eaLnBrk="1" hangingPunct="1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People - N, V </a:t>
            </a:r>
          </a:p>
          <a:p>
            <a:pPr marL="609600" indent="-609600" defTabSz="457200" eaLnBrk="1" hangingPunct="1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Laugh - N, V</a:t>
            </a:r>
          </a:p>
        </p:txBody>
      </p:sp>
      <p:sp>
        <p:nvSpPr>
          <p:cNvPr id="17412" name="AutoShape 7"/>
          <p:cNvSpPr>
            <a:spLocks noChangeArrowheads="1"/>
          </p:cNvSpPr>
          <p:nvPr/>
        </p:nvSpPr>
        <p:spPr bwMode="auto">
          <a:xfrm>
            <a:off x="4800600" y="3352800"/>
            <a:ext cx="2438400" cy="381000"/>
          </a:xfrm>
          <a:prstGeom prst="wedgeRectCallout">
            <a:avLst>
              <a:gd name="adj1" fmla="val -115106"/>
              <a:gd name="adj2" fmla="val -837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>
                <a:latin typeface="Times New Roman" pitchFamily="16" charset="0"/>
              </a:rPr>
              <a:t>These are positions</a:t>
            </a:r>
          </a:p>
          <a:p>
            <a:pPr algn="ctr" eaLnBrk="0" hangingPunct="0"/>
            <a:endParaRPr lang="en-US">
              <a:latin typeface="Times New Roman" pitchFamily="16" charset="0"/>
            </a:endParaRPr>
          </a:p>
        </p:txBody>
      </p:sp>
      <p:sp>
        <p:nvSpPr>
          <p:cNvPr id="17413" name="AutoShape 8"/>
          <p:cNvSpPr>
            <a:spLocks noChangeArrowheads="1"/>
          </p:cNvSpPr>
          <p:nvPr/>
        </p:nvSpPr>
        <p:spPr bwMode="auto">
          <a:xfrm>
            <a:off x="4343400" y="4876800"/>
            <a:ext cx="2438400" cy="1143000"/>
          </a:xfrm>
          <a:prstGeom prst="wedgeRectCallout">
            <a:avLst>
              <a:gd name="adj1" fmla="val -83269"/>
              <a:gd name="adj2" fmla="val 187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>
                <a:latin typeface="Times New Roman" pitchFamily="16" charset="0"/>
              </a:rPr>
              <a:t>This indicate that both Noun and Verb is possible for the word “People”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sentences flat linear structures? Why tree?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 there a principle in branching</a:t>
            </a:r>
          </a:p>
          <a:p>
            <a:r>
              <a:rPr lang="en-US" smtClean="0"/>
              <a:t>When should the constituent give rise to children?</a:t>
            </a:r>
          </a:p>
          <a:p>
            <a:r>
              <a:rPr lang="en-US" smtClean="0"/>
              <a:t>What is the hierarchy building principle?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4625" cy="1463675"/>
          </a:xfrm>
          <a:noFill/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Top-Down Parsing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3987" cy="4116387"/>
          </a:xfrm>
          <a:noFill/>
        </p:spPr>
        <p:txBody>
          <a:bodyPr lIns="90000" tIns="46800" rIns="90000" bIns="46800"/>
          <a:lstStyle/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smtClean="0"/>
              <a:t>        State                                           Backup State                              Action</a:t>
            </a:r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smtClean="0"/>
              <a:t>-----------------------------------------------------------------------------------------------------</a:t>
            </a:r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smtClean="0"/>
              <a:t>1.	((S) 1)                                                -                                              -</a:t>
            </a:r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400" smtClean="0"/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400" smtClean="0"/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smtClean="0"/>
              <a:t>2.   ((NP VP)1)                                            -                                              -</a:t>
            </a:r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smtClean="0"/>
              <a:t>3a. ((DT N VP)1)                                  ((N VP) 1)                                      -</a:t>
            </a:r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smtClean="0"/>
              <a:t>3b. ((N VP)1)                                              -                                               -</a:t>
            </a:r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smtClean="0"/>
              <a:t>4.   ((VP)2)                                                  -                                 Consume “People”</a:t>
            </a:r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smtClean="0"/>
              <a:t>5a. ((V ADV)2)                                        ((V)2)                                           -</a:t>
            </a:r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smtClean="0"/>
              <a:t>6.   ((ADV)3)                                           ((V)2)                              Consume “laugh”</a:t>
            </a:r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smtClean="0"/>
              <a:t>5b. ((V)2)                                                   -                                                -</a:t>
            </a:r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smtClean="0"/>
              <a:t>6.   ((.)3)                                                     -                                   Consume “laugh”</a:t>
            </a:r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400" smtClean="0"/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smtClean="0"/>
              <a:t>Termination Condition : All inputs over. No symbols remaining.</a:t>
            </a:r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smtClean="0"/>
              <a:t>Note: Input symbols can be pushed back.</a:t>
            </a:r>
          </a:p>
          <a:p>
            <a:pPr marL="609600" indent="-609600" defTabSz="45720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AutoNum type="arabicPeriod" startAt="4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400" smtClean="0"/>
          </a:p>
        </p:txBody>
      </p:sp>
      <p:sp>
        <p:nvSpPr>
          <p:cNvPr id="18436" name="AutoShape 8"/>
          <p:cNvSpPr>
            <a:spLocks noChangeArrowheads="1"/>
          </p:cNvSpPr>
          <p:nvPr/>
        </p:nvSpPr>
        <p:spPr bwMode="auto">
          <a:xfrm>
            <a:off x="2667000" y="2971800"/>
            <a:ext cx="1524000" cy="228600"/>
          </a:xfrm>
          <a:prstGeom prst="wedgeRectCallout">
            <a:avLst>
              <a:gd name="adj1" fmla="val -68023"/>
              <a:gd name="adj2" fmla="val -14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Times New Roman" pitchFamily="16" charset="0"/>
              </a:rPr>
              <a:t>Position of input pointer</a:t>
            </a:r>
          </a:p>
          <a:p>
            <a:pPr algn="ctr" eaLnBrk="0" hangingPunct="0"/>
            <a:endParaRPr lang="en-US" sz="1000">
              <a:latin typeface="Times New Roman" pitchFamily="16" charset="0"/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noFill/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Discussion for Top-Down Parsing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59288"/>
          </a:xfrm>
          <a:noFill/>
        </p:spPr>
        <p:txBody>
          <a:bodyPr lIns="90000" tIns="46800" rIns="90000" bIns="46800"/>
          <a:lstStyle/>
          <a:p>
            <a:pPr marL="341313" indent="-341313" defTabSz="457200" eaLnBrk="1" hangingPunct="1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This kind of searching is goal driven.</a:t>
            </a:r>
          </a:p>
          <a:p>
            <a:pPr marL="341313" indent="-341313" defTabSz="457200" eaLnBrk="1" hangingPunct="1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Gives importance to textual precedence (rule precedence).</a:t>
            </a:r>
          </a:p>
          <a:p>
            <a:pPr marL="341313" indent="-341313" defTabSz="457200" eaLnBrk="1" hangingPunct="1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No regard for data, a priori (useless expansions made).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4625" cy="1463675"/>
          </a:xfrm>
          <a:noFill/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Bottom-Up Parsing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3987" cy="4116387"/>
          </a:xfrm>
          <a:noFill/>
        </p:spPr>
        <p:txBody>
          <a:bodyPr lIns="90000" tIns="46800" rIns="90000" bIns="46800"/>
          <a:lstStyle/>
          <a:p>
            <a:pPr marL="341313" indent="-341313" defTabSz="457200" eaLnBrk="1" hangingPunct="1"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Some conventions:</a:t>
            </a:r>
          </a:p>
          <a:p>
            <a:pPr marL="341313" indent="-341313" defTabSz="457200" eaLnBrk="1" hangingPunct="1"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N</a:t>
            </a:r>
            <a:r>
              <a:rPr lang="en-GB" baseline="-25000" smtClean="0"/>
              <a:t>12</a:t>
            </a:r>
          </a:p>
          <a:p>
            <a:pPr marL="341313" indent="-341313" defTabSz="457200" eaLnBrk="1" hangingPunct="1"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aseline="-25000" smtClean="0"/>
          </a:p>
          <a:p>
            <a:pPr marL="341313" indent="-341313" defTabSz="457200" eaLnBrk="1" hangingPunct="1"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aseline="-25000" smtClean="0"/>
          </a:p>
          <a:p>
            <a:pPr marL="341313" indent="-341313" defTabSz="457200" eaLnBrk="1" hangingPunct="1"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</a:t>
            </a:r>
            <a:r>
              <a:rPr lang="en-GB" baseline="-25000" smtClean="0"/>
              <a:t>1?</a:t>
            </a:r>
            <a:r>
              <a:rPr lang="en-GB" smtClean="0"/>
              <a:t> -&gt; NP</a:t>
            </a:r>
            <a:r>
              <a:rPr lang="en-GB" baseline="-25000" smtClean="0"/>
              <a:t>12 </a:t>
            </a:r>
            <a:r>
              <a:rPr lang="en-US" baseline="-25000" smtClean="0"/>
              <a:t>°</a:t>
            </a:r>
            <a:r>
              <a:rPr lang="en-GB" smtClean="0"/>
              <a:t> VP</a:t>
            </a:r>
            <a:r>
              <a:rPr lang="en-GB" baseline="-25000" smtClean="0"/>
              <a:t>2?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514600" y="3048000"/>
            <a:ext cx="2133600" cy="381000"/>
          </a:xfrm>
          <a:prstGeom prst="wedgeRectCallout">
            <a:avLst>
              <a:gd name="adj1" fmla="val -77157"/>
              <a:gd name="adj2" fmla="val -48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>
                <a:latin typeface="Times New Roman" pitchFamily="16" charset="0"/>
              </a:rPr>
              <a:t>Represents positions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1295400" y="5105400"/>
            <a:ext cx="2438400" cy="381000"/>
          </a:xfrm>
          <a:prstGeom prst="wedgeRectCallout">
            <a:avLst>
              <a:gd name="adj1" fmla="val -29037"/>
              <a:gd name="adj2" fmla="val -16958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>
                <a:latin typeface="Times New Roman" pitchFamily="16" charset="0"/>
              </a:rPr>
              <a:t>End position unknown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4495800" y="4953000"/>
            <a:ext cx="3124200" cy="609600"/>
          </a:xfrm>
          <a:prstGeom prst="wedgeRectCallout">
            <a:avLst>
              <a:gd name="adj1" fmla="val -84398"/>
              <a:gd name="adj2" fmla="val -1307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>
                <a:latin typeface="Times New Roman" pitchFamily="16" charset="0"/>
              </a:rPr>
              <a:t>Work on the LHS done, while the work on RHS remaining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4625" cy="1463675"/>
          </a:xfrm>
          <a:noFill/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mtClean="0"/>
              <a:t>Bottom-Up Parsing (pictorial representation)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3987" cy="4116387"/>
          </a:xfrm>
          <a:noFill/>
        </p:spPr>
        <p:txBody>
          <a:bodyPr lIns="90000" tIns="46800" rIns="90000" bIns="46800"/>
          <a:lstStyle/>
          <a:p>
            <a:pPr marL="341313" indent="-341313" defTabSz="457200" eaLnBrk="1" hangingPunct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                                                                   </a:t>
            </a:r>
          </a:p>
          <a:p>
            <a:pPr marL="341313" indent="-341313" defTabSz="457200" eaLnBrk="1" hangingPunct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800" smtClean="0"/>
          </a:p>
          <a:p>
            <a:pPr marL="341313" indent="-341313" defTabSz="457200" eaLnBrk="1" hangingPunct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smtClean="0"/>
              <a:t>                                                                                 S -&gt; NP</a:t>
            </a:r>
            <a:r>
              <a:rPr lang="en-GB" sz="1800" baseline="-25000" smtClean="0"/>
              <a:t>12</a:t>
            </a:r>
            <a:r>
              <a:rPr lang="en-GB" sz="1800" smtClean="0"/>
              <a:t> VP</a:t>
            </a:r>
            <a:r>
              <a:rPr lang="en-GB" sz="1800" baseline="-25000" smtClean="0"/>
              <a:t>23</a:t>
            </a:r>
            <a:r>
              <a:rPr lang="en-GB" sz="1800" smtClean="0"/>
              <a:t> </a:t>
            </a:r>
            <a:r>
              <a:rPr lang="en-US" sz="1800" smtClean="0"/>
              <a:t>°</a:t>
            </a:r>
            <a:endParaRPr lang="en-GB" smtClean="0"/>
          </a:p>
          <a:p>
            <a:pPr marL="341313" indent="-341313" defTabSz="457200" eaLnBrk="1" hangingPunct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          People                    Laugh</a:t>
            </a:r>
          </a:p>
          <a:p>
            <a:pPr marL="341313" indent="-341313" defTabSz="457200" eaLnBrk="1" hangingPunct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      1                       2                      3</a:t>
            </a:r>
          </a:p>
          <a:p>
            <a:pPr marL="341313" indent="-341313" defTabSz="457200" eaLnBrk="1" hangingPunct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marL="341313" indent="-341313" defTabSz="457200" eaLnBrk="1" hangingPunct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smtClean="0"/>
              <a:t>                          N</a:t>
            </a:r>
            <a:r>
              <a:rPr lang="en-GB" sz="1800" baseline="-25000" smtClean="0"/>
              <a:t>12                                                                                  </a:t>
            </a:r>
            <a:r>
              <a:rPr lang="en-GB" sz="1800" smtClean="0"/>
              <a:t> N</a:t>
            </a:r>
            <a:r>
              <a:rPr lang="en-GB" sz="1800" baseline="-25000" smtClean="0"/>
              <a:t>23                          </a:t>
            </a:r>
          </a:p>
          <a:p>
            <a:pPr marL="341313" indent="-341313" defTabSz="457200" eaLnBrk="1" hangingPunct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smtClean="0"/>
              <a:t>                          V</a:t>
            </a:r>
            <a:r>
              <a:rPr lang="en-GB" sz="1800" baseline="-25000" smtClean="0"/>
              <a:t>12                                                                                 </a:t>
            </a:r>
            <a:r>
              <a:rPr lang="en-GB" sz="1800" smtClean="0"/>
              <a:t>  V</a:t>
            </a:r>
            <a:r>
              <a:rPr lang="en-GB" sz="1800" baseline="-25000" smtClean="0"/>
              <a:t>23</a:t>
            </a:r>
          </a:p>
          <a:p>
            <a:pPr marL="341313" indent="-341313" defTabSz="457200" eaLnBrk="1" hangingPunct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smtClean="0"/>
              <a:t>                    NP</a:t>
            </a:r>
            <a:r>
              <a:rPr lang="en-GB" sz="1800" baseline="-25000" smtClean="0"/>
              <a:t>12</a:t>
            </a:r>
            <a:r>
              <a:rPr lang="en-GB" sz="1800" smtClean="0"/>
              <a:t> -&gt; N</a:t>
            </a:r>
            <a:r>
              <a:rPr lang="en-GB" sz="1800" baseline="-25000" smtClean="0"/>
              <a:t>12 </a:t>
            </a:r>
            <a:r>
              <a:rPr lang="en-US" sz="1800" smtClean="0"/>
              <a:t>°                                        </a:t>
            </a:r>
            <a:r>
              <a:rPr lang="en-GB" sz="1800" smtClean="0"/>
              <a:t> NP</a:t>
            </a:r>
            <a:r>
              <a:rPr lang="en-GB" sz="1800" baseline="-25000" smtClean="0"/>
              <a:t>23</a:t>
            </a:r>
            <a:r>
              <a:rPr lang="en-GB" sz="1800" smtClean="0"/>
              <a:t> -&gt; N</a:t>
            </a:r>
            <a:r>
              <a:rPr lang="en-GB" sz="1800" baseline="-25000" smtClean="0"/>
              <a:t>23 </a:t>
            </a:r>
            <a:r>
              <a:rPr lang="en-US" sz="1800" smtClean="0"/>
              <a:t>°</a:t>
            </a:r>
            <a:endParaRPr lang="en-GB" sz="1800" baseline="-25000" smtClean="0"/>
          </a:p>
          <a:p>
            <a:pPr marL="341313" indent="-341313" defTabSz="457200" eaLnBrk="1" hangingPunct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smtClean="0"/>
              <a:t>                    VP</a:t>
            </a:r>
            <a:r>
              <a:rPr lang="en-GB" sz="1800" baseline="-25000" smtClean="0"/>
              <a:t>12</a:t>
            </a:r>
            <a:r>
              <a:rPr lang="en-GB" sz="1800" smtClean="0"/>
              <a:t> -&gt; V</a:t>
            </a:r>
            <a:r>
              <a:rPr lang="en-GB" sz="1800" baseline="-25000" smtClean="0"/>
              <a:t>12 </a:t>
            </a:r>
            <a:r>
              <a:rPr lang="en-US" sz="1800" smtClean="0"/>
              <a:t>°                                         </a:t>
            </a:r>
            <a:r>
              <a:rPr lang="en-GB" sz="1800" smtClean="0"/>
              <a:t>VP</a:t>
            </a:r>
            <a:r>
              <a:rPr lang="en-GB" sz="1800" baseline="-25000" smtClean="0"/>
              <a:t>23</a:t>
            </a:r>
            <a:r>
              <a:rPr lang="en-GB" sz="1800" smtClean="0"/>
              <a:t> -&gt; V</a:t>
            </a:r>
            <a:r>
              <a:rPr lang="en-GB" sz="1800" baseline="-25000" smtClean="0"/>
              <a:t>23 </a:t>
            </a:r>
            <a:r>
              <a:rPr lang="en-US" sz="1800" smtClean="0"/>
              <a:t>°</a:t>
            </a:r>
            <a:endParaRPr lang="en-GB" sz="1800" baseline="-25000" smtClean="0"/>
          </a:p>
          <a:p>
            <a:pPr marL="341313" indent="-341313" defTabSz="457200" eaLnBrk="1" hangingPunct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smtClean="0"/>
              <a:t>                 S</a:t>
            </a:r>
            <a:r>
              <a:rPr lang="en-GB" sz="1800" baseline="-25000" smtClean="0"/>
              <a:t>1?</a:t>
            </a:r>
            <a:r>
              <a:rPr lang="en-GB" sz="1800" smtClean="0"/>
              <a:t> -&gt; NP</a:t>
            </a:r>
            <a:r>
              <a:rPr lang="en-GB" sz="1800" baseline="-25000" smtClean="0"/>
              <a:t>12</a:t>
            </a:r>
            <a:r>
              <a:rPr lang="en-GB" sz="1800" smtClean="0"/>
              <a:t> </a:t>
            </a:r>
            <a:r>
              <a:rPr lang="en-US" sz="1800" smtClean="0"/>
              <a:t>°</a:t>
            </a:r>
            <a:r>
              <a:rPr lang="en-GB" sz="1800" smtClean="0"/>
              <a:t> VP</a:t>
            </a:r>
            <a:r>
              <a:rPr lang="en-GB" sz="1800" baseline="-25000" smtClean="0"/>
              <a:t>2? </a:t>
            </a:r>
          </a:p>
          <a:p>
            <a:pPr marL="341313" indent="-341313" defTabSz="457200" eaLnBrk="1" hangingPunct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1600200" y="3810000"/>
            <a:ext cx="2514600" cy="228600"/>
          </a:xfrm>
          <a:custGeom>
            <a:avLst/>
            <a:gdLst>
              <a:gd name="T0" fmla="*/ 0 w 1824"/>
              <a:gd name="T1" fmla="*/ 0 h 336"/>
              <a:gd name="T2" fmla="*/ 2147483647 w 1824"/>
              <a:gd name="T3" fmla="*/ 2147483647 h 336"/>
              <a:gd name="T4" fmla="*/ 2147483647 w 1824"/>
              <a:gd name="T5" fmla="*/ 0 h 336"/>
              <a:gd name="T6" fmla="*/ 0 60000 65536"/>
              <a:gd name="T7" fmla="*/ 0 60000 65536"/>
              <a:gd name="T8" fmla="*/ 0 60000 65536"/>
              <a:gd name="T9" fmla="*/ 0 w 1824"/>
              <a:gd name="T10" fmla="*/ 0 h 336"/>
              <a:gd name="T11" fmla="*/ 1824 w 182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4" h="336">
                <a:moveTo>
                  <a:pt x="0" y="0"/>
                </a:moveTo>
                <a:cubicBezTo>
                  <a:pt x="232" y="168"/>
                  <a:pt x="464" y="336"/>
                  <a:pt x="768" y="336"/>
                </a:cubicBezTo>
                <a:cubicBezTo>
                  <a:pt x="1072" y="336"/>
                  <a:pt x="1648" y="56"/>
                  <a:pt x="18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4419600" y="3810000"/>
            <a:ext cx="2514600" cy="304800"/>
          </a:xfrm>
          <a:custGeom>
            <a:avLst/>
            <a:gdLst>
              <a:gd name="T0" fmla="*/ 0 w 1824"/>
              <a:gd name="T1" fmla="*/ 0 h 336"/>
              <a:gd name="T2" fmla="*/ 2147483647 w 1824"/>
              <a:gd name="T3" fmla="*/ 2147483647 h 336"/>
              <a:gd name="T4" fmla="*/ 2147483647 w 1824"/>
              <a:gd name="T5" fmla="*/ 0 h 336"/>
              <a:gd name="T6" fmla="*/ 0 60000 65536"/>
              <a:gd name="T7" fmla="*/ 0 60000 65536"/>
              <a:gd name="T8" fmla="*/ 0 60000 65536"/>
              <a:gd name="T9" fmla="*/ 0 w 1824"/>
              <a:gd name="T10" fmla="*/ 0 h 336"/>
              <a:gd name="T11" fmla="*/ 1824 w 182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4" h="336">
                <a:moveTo>
                  <a:pt x="0" y="0"/>
                </a:moveTo>
                <a:cubicBezTo>
                  <a:pt x="232" y="168"/>
                  <a:pt x="464" y="336"/>
                  <a:pt x="768" y="336"/>
                </a:cubicBezTo>
                <a:cubicBezTo>
                  <a:pt x="1072" y="336"/>
                  <a:pt x="1648" y="56"/>
                  <a:pt x="18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1371600" y="2286000"/>
            <a:ext cx="5638800" cy="838200"/>
          </a:xfrm>
          <a:custGeom>
            <a:avLst/>
            <a:gdLst>
              <a:gd name="T0" fmla="*/ 0 w 3744"/>
              <a:gd name="T1" fmla="*/ 2147483647 h 664"/>
              <a:gd name="T2" fmla="*/ 2147483647 w 3744"/>
              <a:gd name="T3" fmla="*/ 2147483647 h 664"/>
              <a:gd name="T4" fmla="*/ 2147483647 w 3744"/>
              <a:gd name="T5" fmla="*/ 2147483647 h 664"/>
              <a:gd name="T6" fmla="*/ 2147483647 w 3744"/>
              <a:gd name="T7" fmla="*/ 2147483647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3744"/>
              <a:gd name="T13" fmla="*/ 0 h 664"/>
              <a:gd name="T14" fmla="*/ 3744 w 3744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4" h="664">
                <a:moveTo>
                  <a:pt x="0" y="568"/>
                </a:moveTo>
                <a:cubicBezTo>
                  <a:pt x="128" y="392"/>
                  <a:pt x="256" y="216"/>
                  <a:pt x="720" y="136"/>
                </a:cubicBezTo>
                <a:cubicBezTo>
                  <a:pt x="1184" y="56"/>
                  <a:pt x="2280" y="0"/>
                  <a:pt x="2784" y="88"/>
                </a:cubicBezTo>
                <a:cubicBezTo>
                  <a:pt x="3288" y="176"/>
                  <a:pt x="3516" y="420"/>
                  <a:pt x="3744" y="6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4625" cy="1463675"/>
          </a:xfrm>
          <a:noFill/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Problem with Top-Down Parsing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3987" cy="4116387"/>
          </a:xfrm>
          <a:noFill/>
        </p:spPr>
        <p:txBody>
          <a:bodyPr lIns="90000" tIns="46800" rIns="90000" bIns="46800"/>
          <a:lstStyle/>
          <a:p>
            <a:pPr marL="341313" indent="-341313" defTabSz="457200" eaLnBrk="1" hangingPunct="1">
              <a:spcBef>
                <a:spcPts val="700"/>
              </a:spcBef>
              <a:buFontTx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Left Recursion</a:t>
            </a:r>
          </a:p>
          <a:p>
            <a:pPr marL="741363" lvl="1" indent="-284163" defTabSz="457200" eaLnBrk="1" hangingPunct="1">
              <a:buFontTx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Suppose you have A-&gt; AB rule.</a:t>
            </a:r>
          </a:p>
          <a:p>
            <a:pPr marL="741363" lvl="1" indent="-284163" defTabSz="457200" eaLnBrk="1" hangingPunct="1">
              <a:buFontTx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   Then we will have the expansion as follows:</a:t>
            </a:r>
          </a:p>
          <a:p>
            <a:pPr lvl="2" defTabSz="457200" eaLnBrk="1" hangingPunct="1">
              <a:spcBef>
                <a:spcPts val="700"/>
              </a:spcBef>
              <a:buFontTx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((A)K) -&gt; ((AB)K) -&gt; ((ABB)K) ……..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Combining top-down and bottom-up strategies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Top-Down Bottom-Up Chart Parsing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4000"/>
              </a:lnSpc>
            </a:pPr>
            <a:r>
              <a:rPr lang="en-US" sz="2800" smtClean="0"/>
              <a:t>Combines advantages of top-down &amp; bottom-up parsing.</a:t>
            </a:r>
          </a:p>
          <a:p>
            <a:pPr eaLnBrk="1" hangingPunct="1">
              <a:lnSpc>
                <a:spcPct val="114000"/>
              </a:lnSpc>
            </a:pPr>
            <a:r>
              <a:rPr lang="en-US" sz="2800" smtClean="0"/>
              <a:t>Does not work in case of left recursion. </a:t>
            </a:r>
          </a:p>
          <a:p>
            <a:pPr lvl="1" eaLnBrk="1" hangingPunct="1">
              <a:lnSpc>
                <a:spcPct val="114000"/>
              </a:lnSpc>
            </a:pPr>
            <a:r>
              <a:rPr lang="en-US" sz="2400" i="1" smtClean="0"/>
              <a:t>e.g.</a:t>
            </a:r>
            <a:r>
              <a:rPr lang="en-US" sz="2400" smtClean="0"/>
              <a:t> – “People laugh”</a:t>
            </a:r>
          </a:p>
          <a:p>
            <a:pPr lvl="2" eaLnBrk="1" hangingPunct="1">
              <a:lnSpc>
                <a:spcPct val="114000"/>
              </a:lnSpc>
            </a:pPr>
            <a:r>
              <a:rPr lang="en-US" sz="2000" smtClean="0"/>
              <a:t>People – noun, verb</a:t>
            </a:r>
          </a:p>
          <a:p>
            <a:pPr lvl="2" eaLnBrk="1" hangingPunct="1">
              <a:lnSpc>
                <a:spcPct val="114000"/>
              </a:lnSpc>
            </a:pPr>
            <a:r>
              <a:rPr lang="en-US" sz="2000" smtClean="0"/>
              <a:t>Laugh – noun, verb</a:t>
            </a:r>
          </a:p>
          <a:p>
            <a:pPr lvl="1" eaLnBrk="1" hangingPunct="1">
              <a:lnSpc>
                <a:spcPct val="114000"/>
              </a:lnSpc>
            </a:pPr>
            <a:r>
              <a:rPr lang="en-US" sz="2400" smtClean="0"/>
              <a:t>Grammar – 	S </a:t>
            </a:r>
            <a:r>
              <a:rPr lang="en-US" sz="2400" smtClean="0">
                <a:sym typeface="Symbol" pitchFamily="18" charset="2"/>
              </a:rPr>
              <a:t> </a:t>
            </a:r>
            <a:r>
              <a:rPr lang="en-US" sz="2400" smtClean="0"/>
              <a:t>NP VP</a:t>
            </a:r>
          </a:p>
          <a:p>
            <a:pPr lvl="2" eaLnBrk="1" hangingPunct="1">
              <a:lnSpc>
                <a:spcPct val="114000"/>
              </a:lnSpc>
              <a:buFont typeface="Wingdings" charset="2"/>
              <a:buNone/>
            </a:pPr>
            <a:r>
              <a:rPr lang="en-US" sz="2000" smtClean="0"/>
              <a:t>			NP </a:t>
            </a:r>
            <a:r>
              <a:rPr lang="en-US" sz="2000" smtClean="0">
                <a:sym typeface="Symbol" pitchFamily="18" charset="2"/>
              </a:rPr>
              <a:t></a:t>
            </a:r>
            <a:r>
              <a:rPr lang="en-US" sz="2000" smtClean="0"/>
              <a:t> DT N | N</a:t>
            </a:r>
          </a:p>
          <a:p>
            <a:pPr lvl="2" eaLnBrk="1" hangingPunct="1">
              <a:lnSpc>
                <a:spcPct val="114000"/>
              </a:lnSpc>
              <a:buFont typeface="Wingdings" charset="2"/>
              <a:buNone/>
            </a:pPr>
            <a:r>
              <a:rPr lang="en-US" sz="2000" smtClean="0"/>
              <a:t>			VP </a:t>
            </a:r>
            <a:r>
              <a:rPr lang="en-US" sz="2000" smtClean="0">
                <a:sym typeface="Symbol" pitchFamily="18" charset="2"/>
              </a:rPr>
              <a:t></a:t>
            </a:r>
            <a:r>
              <a:rPr lang="en-US" sz="2000" smtClean="0"/>
              <a:t> V ADV | V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Transitive Closure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4400" smtClean="0"/>
              <a:t>			</a:t>
            </a:r>
            <a:r>
              <a:rPr lang="en-US" smtClean="0"/>
              <a:t>People 		laugh</a:t>
            </a:r>
          </a:p>
          <a:p>
            <a:pPr eaLnBrk="1" hangingPunct="1">
              <a:buFont typeface="Wingdings" charset="2"/>
              <a:buNone/>
            </a:pPr>
            <a:r>
              <a:rPr lang="en-US" smtClean="0"/>
              <a:t>	1				2			3</a:t>
            </a:r>
          </a:p>
          <a:p>
            <a:pPr eaLnBrk="1" hangingPunct="1">
              <a:buFont typeface="Wingdings" charset="2"/>
              <a:buNone/>
            </a:pPr>
            <a:endParaRPr lang="en-US" smtClean="0"/>
          </a:p>
          <a:p>
            <a:pPr eaLnBrk="1" hangingPunct="1">
              <a:buFont typeface="Wingdings" charset="2"/>
              <a:buNone/>
            </a:pPr>
            <a:r>
              <a:rPr lang="en-US" sz="2000" smtClean="0"/>
              <a:t>S </a:t>
            </a:r>
            <a:r>
              <a:rPr lang="en-US" sz="2000" smtClean="0">
                <a:sym typeface="Symbol" pitchFamily="18" charset="2"/>
              </a:rPr>
              <a:t>NP VP		NP N		VP  V  	</a:t>
            </a:r>
          </a:p>
          <a:p>
            <a:pPr eaLnBrk="1" hangingPunct="1">
              <a:buFont typeface="Wingdings" charset="2"/>
              <a:buNone/>
            </a:pPr>
            <a:r>
              <a:rPr lang="en-US" sz="2000" smtClean="0">
                <a:sym typeface="Symbol" pitchFamily="18" charset="2"/>
              </a:rPr>
              <a:t>NP DT N		S  NPVP		S  NP VP </a:t>
            </a:r>
          </a:p>
          <a:p>
            <a:pPr eaLnBrk="1" hangingPunct="1">
              <a:buFont typeface="Wingdings" charset="2"/>
              <a:buNone/>
            </a:pPr>
            <a:r>
              <a:rPr lang="en-US" sz="2000" smtClean="0">
                <a:sym typeface="Symbol" pitchFamily="18" charset="2"/>
              </a:rPr>
              <a:t>NP N		VP V ADV		success</a:t>
            </a:r>
          </a:p>
          <a:p>
            <a:pPr eaLnBrk="1" hangingPunct="1">
              <a:buFont typeface="Wingdings" charset="2"/>
              <a:buNone/>
            </a:pPr>
            <a:r>
              <a:rPr lang="en-US" sz="2000" smtClean="0">
                <a:sym typeface="Symbol" pitchFamily="18" charset="2"/>
              </a:rPr>
              <a:t>				VP V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2209800" y="2895600"/>
            <a:ext cx="2286000" cy="457200"/>
          </a:xfrm>
          <a:prstGeom prst="curvedUp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5029200" y="2971800"/>
            <a:ext cx="2286000" cy="457200"/>
          </a:xfrm>
          <a:prstGeom prst="curvedUp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762000" y="2971800"/>
            <a:ext cx="457200" cy="381000"/>
          </a:xfrm>
          <a:prstGeom prst="curvedUpArrow">
            <a:avLst>
              <a:gd name="adj1" fmla="val 23917"/>
              <a:gd name="adj2" fmla="val 47917"/>
              <a:gd name="adj3" fmla="val 3333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0668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3657600" y="3505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400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Arcs in Parsing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arc represents a </a:t>
            </a:r>
            <a:r>
              <a:rPr lang="en-US" u="sng" smtClean="0"/>
              <a:t>chart</a:t>
            </a:r>
            <a:r>
              <a:rPr lang="en-US" smtClean="0"/>
              <a:t> which records </a:t>
            </a:r>
          </a:p>
          <a:p>
            <a:pPr lvl="1" eaLnBrk="1" hangingPunct="1"/>
            <a:r>
              <a:rPr lang="en-US" smtClean="0"/>
              <a:t>Completed work (left of </a:t>
            </a:r>
            <a:r>
              <a:rPr lang="en-US" sz="1600" smtClean="0">
                <a:sym typeface="Symbol" pitchFamily="18" charset="2"/>
              </a:rPr>
              <a:t>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Expected work (right of </a:t>
            </a:r>
            <a:r>
              <a:rPr lang="en-US" sz="1600" smtClean="0">
                <a:sym typeface="Symbol" pitchFamily="18" charset="2"/>
              </a:rPr>
              <a:t></a:t>
            </a:r>
            <a:r>
              <a:rPr lang="en-US" smtClean="0"/>
              <a:t>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/>
              <a:t>		</a:t>
            </a:r>
            <a:r>
              <a:rPr lang="en-US" sz="2400" smtClean="0"/>
              <a:t>People 		laugh			loudly</a:t>
            </a:r>
          </a:p>
          <a:p>
            <a:pPr eaLnBrk="1" hangingPunct="1">
              <a:buFont typeface="Wingdings" charset="2"/>
              <a:buNone/>
            </a:pPr>
            <a:r>
              <a:rPr lang="en-US" sz="2400" smtClean="0"/>
              <a:t>	1			2			3		4</a:t>
            </a:r>
          </a:p>
          <a:p>
            <a:pPr eaLnBrk="1" hangingPunct="1">
              <a:buFont typeface="Wingdings" charset="2"/>
              <a:buNone/>
            </a:pPr>
            <a:endParaRPr lang="en-US" sz="2400" smtClean="0"/>
          </a:p>
          <a:p>
            <a:pPr eaLnBrk="1" hangingPunct="1">
              <a:buFont typeface="Wingdings" charset="2"/>
              <a:buNone/>
            </a:pPr>
            <a:r>
              <a:rPr lang="en-US" sz="1600" smtClean="0"/>
              <a:t>S </a:t>
            </a:r>
            <a:r>
              <a:rPr lang="en-US" sz="1600" smtClean="0">
                <a:sym typeface="Symbol" pitchFamily="18" charset="2"/>
              </a:rPr>
              <a:t></a:t>
            </a:r>
            <a:r>
              <a:rPr lang="en-US" sz="1600" smtClean="0"/>
              <a:t> NP VP	NP </a:t>
            </a:r>
            <a:r>
              <a:rPr lang="en-US" sz="1600" smtClean="0">
                <a:sym typeface="Symbol" pitchFamily="18" charset="2"/>
              </a:rPr>
              <a:t> </a:t>
            </a:r>
            <a:r>
              <a:rPr lang="en-US" sz="1600" smtClean="0"/>
              <a:t>N</a:t>
            </a:r>
            <a:r>
              <a:rPr lang="en-US" sz="1600" smtClean="0">
                <a:sym typeface="Symbol" pitchFamily="18" charset="2"/>
              </a:rPr>
              <a:t></a:t>
            </a:r>
            <a:r>
              <a:rPr lang="en-US" sz="1600" smtClean="0"/>
              <a:t>		VP </a:t>
            </a:r>
            <a:r>
              <a:rPr lang="en-US" sz="1600" smtClean="0">
                <a:sym typeface="Symbol" pitchFamily="18" charset="2"/>
              </a:rPr>
              <a:t></a:t>
            </a:r>
            <a:r>
              <a:rPr lang="en-US" sz="1600" smtClean="0"/>
              <a:t> V</a:t>
            </a:r>
            <a:r>
              <a:rPr lang="en-US" sz="1600" smtClean="0">
                <a:sym typeface="Symbol" pitchFamily="18" charset="2"/>
              </a:rPr>
              <a:t></a:t>
            </a:r>
            <a:r>
              <a:rPr lang="en-US" sz="1600" smtClean="0"/>
              <a:t>			VP </a:t>
            </a:r>
            <a:r>
              <a:rPr lang="en-US" sz="1600" smtClean="0">
                <a:sym typeface="Symbol" pitchFamily="18" charset="2"/>
              </a:rPr>
              <a:t></a:t>
            </a:r>
            <a:r>
              <a:rPr lang="en-US" sz="1600" smtClean="0"/>
              <a:t> V ADV</a:t>
            </a:r>
            <a:r>
              <a:rPr lang="en-US" sz="1600" smtClean="0">
                <a:sym typeface="Symbol" pitchFamily="18" charset="2"/>
              </a:rPr>
              <a:t></a:t>
            </a:r>
            <a:endParaRPr lang="en-US" sz="1600" smtClean="0"/>
          </a:p>
          <a:p>
            <a:pPr eaLnBrk="1" hangingPunct="1">
              <a:buFont typeface="Wingdings" charset="2"/>
              <a:buNone/>
            </a:pPr>
            <a:r>
              <a:rPr lang="en-US" sz="1600" smtClean="0"/>
              <a:t>NP </a:t>
            </a:r>
            <a:r>
              <a:rPr lang="en-US" sz="1600" smtClean="0">
                <a:sym typeface="Symbol" pitchFamily="18" charset="2"/>
              </a:rPr>
              <a:t></a:t>
            </a:r>
            <a:r>
              <a:rPr lang="en-US" sz="1600" smtClean="0"/>
              <a:t> DT N	S </a:t>
            </a:r>
            <a:r>
              <a:rPr lang="en-US" sz="1600" smtClean="0">
                <a:sym typeface="Symbol" pitchFamily="18" charset="2"/>
              </a:rPr>
              <a:t></a:t>
            </a:r>
            <a:r>
              <a:rPr lang="en-US" sz="1600" smtClean="0"/>
              <a:t> NP</a:t>
            </a:r>
            <a:r>
              <a:rPr lang="en-US" sz="1600" smtClean="0">
                <a:sym typeface="Symbol" pitchFamily="18" charset="2"/>
              </a:rPr>
              <a:t></a:t>
            </a:r>
            <a:r>
              <a:rPr lang="en-US" sz="1600" smtClean="0"/>
              <a:t>VP	VP </a:t>
            </a:r>
            <a:r>
              <a:rPr lang="en-US" sz="1600" smtClean="0">
                <a:sym typeface="Symbol" pitchFamily="18" charset="2"/>
              </a:rPr>
              <a:t></a:t>
            </a:r>
            <a:r>
              <a:rPr lang="en-US" sz="1600" smtClean="0"/>
              <a:t> V</a:t>
            </a:r>
            <a:r>
              <a:rPr lang="en-US" sz="1600" smtClean="0">
                <a:sym typeface="Symbol" pitchFamily="18" charset="2"/>
              </a:rPr>
              <a:t></a:t>
            </a:r>
            <a:r>
              <a:rPr lang="en-US" sz="1600" smtClean="0"/>
              <a:t>ADV		S </a:t>
            </a:r>
            <a:r>
              <a:rPr lang="en-US" sz="1600" smtClean="0">
                <a:sym typeface="Symbol" pitchFamily="18" charset="2"/>
              </a:rPr>
              <a:t></a:t>
            </a:r>
            <a:r>
              <a:rPr lang="en-US" sz="1600" smtClean="0"/>
              <a:t> NP VP</a:t>
            </a:r>
            <a:r>
              <a:rPr lang="en-US" sz="1600" smtClean="0">
                <a:sym typeface="Symbol" pitchFamily="18" charset="2"/>
              </a:rPr>
              <a:t></a:t>
            </a:r>
            <a:endParaRPr lang="en-US" sz="1600" smtClean="0"/>
          </a:p>
          <a:p>
            <a:pPr eaLnBrk="1" hangingPunct="1">
              <a:buFont typeface="Wingdings" charset="2"/>
              <a:buNone/>
            </a:pPr>
            <a:r>
              <a:rPr lang="en-US" sz="1600" smtClean="0"/>
              <a:t>NP </a:t>
            </a:r>
            <a:r>
              <a:rPr lang="en-US" sz="1600" smtClean="0">
                <a:sym typeface="Symbol" pitchFamily="18" charset="2"/>
              </a:rPr>
              <a:t></a:t>
            </a:r>
            <a:r>
              <a:rPr lang="en-US" sz="1600" smtClean="0"/>
              <a:t> N		VP </a:t>
            </a:r>
            <a:r>
              <a:rPr lang="en-US" sz="1600" smtClean="0">
                <a:sym typeface="Symbol" pitchFamily="18" charset="2"/>
              </a:rPr>
              <a:t></a:t>
            </a:r>
            <a:r>
              <a:rPr lang="en-US" sz="1600" smtClean="0"/>
              <a:t> </a:t>
            </a:r>
            <a:r>
              <a:rPr lang="en-US" sz="1600" smtClean="0">
                <a:sym typeface="Symbol" pitchFamily="18" charset="2"/>
              </a:rPr>
              <a:t></a:t>
            </a:r>
            <a:r>
              <a:rPr lang="en-US" sz="1600" smtClean="0"/>
              <a:t>V ADV	S </a:t>
            </a:r>
            <a:r>
              <a:rPr lang="en-US" sz="1600" smtClean="0">
                <a:sym typeface="Symbol" pitchFamily="18" charset="2"/>
              </a:rPr>
              <a:t></a:t>
            </a:r>
            <a:r>
              <a:rPr lang="en-US" sz="1600" smtClean="0"/>
              <a:t> NP VP</a:t>
            </a:r>
            <a:r>
              <a:rPr lang="en-US" sz="1600" smtClean="0">
                <a:sym typeface="Symbol" pitchFamily="18" charset="2"/>
              </a:rPr>
              <a:t></a:t>
            </a:r>
            <a:endParaRPr lang="en-US" sz="1600" smtClean="0"/>
          </a:p>
          <a:p>
            <a:pPr eaLnBrk="1" hangingPunct="1">
              <a:buFont typeface="Wingdings" charset="2"/>
              <a:buNone/>
            </a:pPr>
            <a:r>
              <a:rPr lang="en-US" sz="1600" smtClean="0"/>
              <a:t>			VP </a:t>
            </a:r>
            <a:r>
              <a:rPr lang="en-US" sz="1600" smtClean="0">
                <a:sym typeface="Symbol" pitchFamily="18" charset="2"/>
              </a:rPr>
              <a:t></a:t>
            </a:r>
            <a:r>
              <a:rPr lang="en-US" sz="1600" smtClean="0"/>
              <a:t> </a:t>
            </a:r>
            <a:r>
              <a:rPr lang="en-US" sz="1600" smtClean="0">
                <a:sym typeface="Symbol" pitchFamily="18" charset="2"/>
              </a:rPr>
              <a:t></a:t>
            </a:r>
            <a:r>
              <a:rPr lang="en-US" sz="1600" smtClean="0"/>
              <a:t>V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295400" y="2895600"/>
            <a:ext cx="1828800" cy="533400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477000" y="2895600"/>
            <a:ext cx="1981200" cy="533400"/>
          </a:xfrm>
          <a:prstGeom prst="curvedUpArrow">
            <a:avLst>
              <a:gd name="adj1" fmla="val 74286"/>
              <a:gd name="adj2" fmla="val 148571"/>
              <a:gd name="adj3" fmla="val 3333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352800" y="2895600"/>
            <a:ext cx="2667000" cy="533400"/>
          </a:xfrm>
          <a:prstGeom prst="curvedUp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304800" y="2971800"/>
            <a:ext cx="685800" cy="381000"/>
          </a:xfrm>
          <a:prstGeom prst="curvedUp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/>
          <a:lstStyle/>
          <a:p>
            <a:r>
              <a:rPr lang="en-US" sz="32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  <a:t>Structure Dependency: A Case Study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410200"/>
          </a:xfrm>
        </p:spPr>
        <p:txBody>
          <a:bodyPr/>
          <a:lstStyle/>
          <a:p>
            <a:pPr marL="533400" indent="-533400" algn="just">
              <a:buFont typeface="Wingdings" pitchFamily="2" charset="2"/>
              <a:buChar char="Ø"/>
            </a:pPr>
            <a:r>
              <a:rPr lang="en-US" sz="2600" b="1" dirty="0">
                <a:ea typeface="Arial Unicode MS" pitchFamily="34" charset="-128"/>
                <a:cs typeface="Arial Unicode MS" pitchFamily="34" charset="-128"/>
              </a:rPr>
              <a:t>Interrogative Inversion</a:t>
            </a:r>
          </a:p>
          <a:p>
            <a:pPr marL="533400" indent="-533400" algn="just">
              <a:buFontTx/>
              <a:buNone/>
            </a:pPr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(1)	John will solve the problem.</a:t>
            </a:r>
          </a:p>
          <a:p>
            <a:pPr marL="533400" indent="-533400" algn="just">
              <a:buFontTx/>
              <a:buNone/>
            </a:pPr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		Will John solve the problem?	</a:t>
            </a:r>
          </a:p>
          <a:p>
            <a:pPr marL="533400" indent="-533400" algn="just">
              <a:buFontTx/>
              <a:buNone/>
            </a:pPr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600" i="1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Declarative				Interrogative</a:t>
            </a:r>
          </a:p>
          <a:p>
            <a:pPr marL="533400" indent="-533400" algn="just">
              <a:buFontTx/>
              <a:buNone/>
            </a:pPr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(2) a.	Susan must leave.	  	Must Susan leave?</a:t>
            </a:r>
          </a:p>
          <a:p>
            <a:pPr marL="952500" lvl="1" indent="-495300" algn="just">
              <a:buFontTx/>
              <a:buNone/>
            </a:pPr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b.	Harry can swim.		Can Harry swim?</a:t>
            </a:r>
          </a:p>
          <a:p>
            <a:pPr marL="952500" lvl="1" indent="-495300" algn="just">
              <a:buFontTx/>
              <a:buNone/>
            </a:pPr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c.	Mary has read the book.	Has Mary read the book?</a:t>
            </a:r>
          </a:p>
          <a:p>
            <a:pPr marL="952500" lvl="1" indent="-495300" algn="just">
              <a:buFontTx/>
              <a:buAutoNum type="alphaLcPeriod" startAt="4"/>
            </a:pPr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Bill is sleeping.		Is Bill sleeping?</a:t>
            </a:r>
          </a:p>
          <a:p>
            <a:pPr marL="952500" lvl="1" indent="-495300" algn="just">
              <a:buFontTx/>
              <a:buNone/>
            </a:pPr>
            <a:endParaRPr lang="en-US" sz="2600" dirty="0">
              <a:ea typeface="Arial Unicode MS" pitchFamily="34" charset="-128"/>
              <a:cs typeface="Arial Unicode MS" pitchFamily="34" charset="-128"/>
            </a:endParaRPr>
          </a:p>
          <a:p>
            <a:pPr marL="952500" lvl="1" indent="-495300" algn="just">
              <a:buFontTx/>
              <a:buNone/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……………………………………………………….</a:t>
            </a:r>
          </a:p>
          <a:p>
            <a:pPr marL="952500" lvl="1" indent="-495300" algn="just">
              <a:buFontTx/>
              <a:buNone/>
            </a:pPr>
            <a:r>
              <a:rPr lang="en-US" sz="1800" i="1" dirty="0"/>
              <a:t>The section, “</a:t>
            </a:r>
            <a:r>
              <a:rPr lang="en-US" sz="1800" b="1" i="1" dirty="0"/>
              <a:t>Structure dependency a case study”</a:t>
            </a:r>
            <a:r>
              <a:rPr lang="en-US" sz="1800" i="1" dirty="0"/>
              <a:t> here is adopted from a talk given by Howard </a:t>
            </a:r>
            <a:r>
              <a:rPr lang="en-US" sz="1800" i="1" dirty="0" err="1"/>
              <a:t>Lasnik</a:t>
            </a:r>
            <a:r>
              <a:rPr lang="en-US" sz="1800" i="1" dirty="0"/>
              <a:t> (2003) in Delhi university.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Dealing With Structural Ambiguity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parses for a sentence</a:t>
            </a:r>
          </a:p>
          <a:p>
            <a:pPr lvl="1" eaLnBrk="1" hangingPunct="1"/>
            <a:r>
              <a:rPr lang="en-US" smtClean="0"/>
              <a:t>The man saw the boy with a telescope.</a:t>
            </a:r>
          </a:p>
          <a:p>
            <a:pPr lvl="1" eaLnBrk="1" hangingPunct="1"/>
            <a:r>
              <a:rPr lang="en-US" smtClean="0"/>
              <a:t>The man saw the mountain with a telescope.</a:t>
            </a:r>
          </a:p>
          <a:p>
            <a:pPr lvl="1" eaLnBrk="1" hangingPunct="1"/>
            <a:r>
              <a:rPr lang="en-US" smtClean="0"/>
              <a:t> The man saw the boy with the ponytail.</a:t>
            </a:r>
          </a:p>
          <a:p>
            <a:pPr eaLnBrk="1" hangingPunct="1">
              <a:buFont typeface="Wingdings" charset="2"/>
              <a:buNone/>
            </a:pPr>
            <a:r>
              <a:rPr lang="en-US" smtClean="0"/>
              <a:t>At the level of syntax, all these sentences are ambiguous. But semantics can disambiguate 2</a:t>
            </a:r>
            <a:r>
              <a:rPr lang="en-US" baseline="30000" smtClean="0"/>
              <a:t>nd</a:t>
            </a:r>
            <a:r>
              <a:rPr lang="en-US" smtClean="0"/>
              <a:t> &amp; 3</a:t>
            </a:r>
            <a:r>
              <a:rPr lang="en-US" baseline="30000" smtClean="0"/>
              <a:t>rd</a:t>
            </a:r>
            <a:r>
              <a:rPr lang="en-US" smtClean="0"/>
              <a:t> sentence.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Prepositional Phrase (PP) Attachment Problem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/>
              <a:t>V – NP</a:t>
            </a:r>
            <a:r>
              <a:rPr lang="en-US" baseline="-25000" smtClean="0"/>
              <a:t>1</a:t>
            </a:r>
            <a:r>
              <a:rPr lang="en-US" smtClean="0"/>
              <a:t> – P – NP</a:t>
            </a:r>
            <a:r>
              <a:rPr lang="en-US" baseline="-25000" smtClean="0"/>
              <a:t>2</a:t>
            </a:r>
          </a:p>
          <a:p>
            <a:pPr eaLnBrk="1" hangingPunct="1">
              <a:buFont typeface="Wingdings" charset="2"/>
              <a:buNone/>
            </a:pPr>
            <a:r>
              <a:rPr lang="en-US" smtClean="0"/>
              <a:t>(Here P means preposition)</a:t>
            </a:r>
          </a:p>
          <a:p>
            <a:pPr eaLnBrk="1" hangingPunct="1">
              <a:buFont typeface="Wingdings" charset="2"/>
              <a:buNone/>
            </a:pPr>
            <a:r>
              <a:rPr lang="en-US" smtClean="0"/>
              <a:t>NP</a:t>
            </a:r>
            <a:r>
              <a:rPr lang="en-US" baseline="-25000" smtClean="0"/>
              <a:t>2</a:t>
            </a:r>
            <a:r>
              <a:rPr lang="en-US" smtClean="0"/>
              <a:t> attaches to NP</a:t>
            </a:r>
            <a:r>
              <a:rPr lang="en-US" baseline="-25000" smtClean="0"/>
              <a:t>1</a:t>
            </a:r>
            <a:r>
              <a:rPr lang="en-US" smtClean="0"/>
              <a:t> ?</a:t>
            </a:r>
          </a:p>
          <a:p>
            <a:pPr eaLnBrk="1" hangingPunct="1">
              <a:buFont typeface="Wingdings" charset="2"/>
              <a:buNone/>
            </a:pPr>
            <a:r>
              <a:rPr lang="en-US" smtClean="0"/>
              <a:t>or NP</a:t>
            </a:r>
            <a:r>
              <a:rPr lang="en-US" baseline="-25000" smtClean="0"/>
              <a:t>2</a:t>
            </a:r>
            <a:r>
              <a:rPr lang="en-US" smtClean="0"/>
              <a:t> attaches to V 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Parse Trees for a Structurally Ambiguous Sentence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800" smtClean="0"/>
              <a:t>Let the grammar be – </a:t>
            </a:r>
          </a:p>
          <a:p>
            <a:pPr eaLnBrk="1" hangingPunct="1">
              <a:buFont typeface="Wingdings" charset="2"/>
              <a:buNone/>
            </a:pPr>
            <a:r>
              <a:rPr lang="en-US" sz="2800" smtClean="0"/>
              <a:t>S </a:t>
            </a:r>
            <a:r>
              <a:rPr lang="en-US" sz="2800" smtClean="0">
                <a:sym typeface="Symbol" pitchFamily="18" charset="2"/>
              </a:rPr>
              <a:t> </a:t>
            </a:r>
            <a:r>
              <a:rPr lang="en-US" sz="2800" smtClean="0"/>
              <a:t>NP VP</a:t>
            </a:r>
          </a:p>
          <a:p>
            <a:pPr eaLnBrk="1" hangingPunct="1">
              <a:buFont typeface="Wingdings" charset="2"/>
              <a:buNone/>
            </a:pPr>
            <a:r>
              <a:rPr lang="en-US" sz="2800" smtClean="0"/>
              <a:t>NP </a:t>
            </a:r>
            <a:r>
              <a:rPr lang="en-US" sz="2800" smtClean="0">
                <a:sym typeface="Symbol" pitchFamily="18" charset="2"/>
              </a:rPr>
              <a:t> DT N | DT N PP</a:t>
            </a:r>
          </a:p>
          <a:p>
            <a:pPr eaLnBrk="1" hangingPunct="1">
              <a:buFont typeface="Wingdings" charset="2"/>
              <a:buNone/>
            </a:pPr>
            <a:r>
              <a:rPr lang="en-US" sz="2800" smtClean="0">
                <a:sym typeface="Symbol" pitchFamily="18" charset="2"/>
              </a:rPr>
              <a:t>PP  P NP</a:t>
            </a:r>
          </a:p>
          <a:p>
            <a:pPr eaLnBrk="1" hangingPunct="1">
              <a:buFont typeface="Wingdings" charset="2"/>
              <a:buNone/>
            </a:pPr>
            <a:r>
              <a:rPr lang="en-US" sz="2800" smtClean="0">
                <a:sym typeface="Symbol" pitchFamily="18" charset="2"/>
              </a:rPr>
              <a:t>VP  V NP PP | V NP</a:t>
            </a:r>
          </a:p>
          <a:p>
            <a:pPr eaLnBrk="1" hangingPunct="1">
              <a:buFont typeface="Wingdings" charset="2"/>
              <a:buNone/>
            </a:pPr>
            <a:r>
              <a:rPr lang="en-US" sz="2800" smtClean="0">
                <a:sym typeface="Symbol" pitchFamily="18" charset="2"/>
              </a:rPr>
              <a:t>For the sentence,</a:t>
            </a:r>
          </a:p>
          <a:p>
            <a:pPr eaLnBrk="1" hangingPunct="1">
              <a:buFont typeface="Wingdings" charset="2"/>
              <a:buNone/>
            </a:pPr>
            <a:r>
              <a:rPr lang="en-US" sz="2800" smtClean="0">
                <a:sym typeface="Symbol" pitchFamily="18" charset="2"/>
              </a:rPr>
              <a:t>“I saw a boy with a telescope”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Parse Tree - 1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962400" y="1295400"/>
            <a:ext cx="4206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S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3429000" y="1828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4267200" y="18288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124200" y="1981200"/>
            <a:ext cx="67786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NP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800600" y="1981200"/>
            <a:ext cx="6572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VP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124200" y="2743200"/>
            <a:ext cx="4413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N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267200" y="2743200"/>
            <a:ext cx="4206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V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257800" y="2743200"/>
            <a:ext cx="67786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NP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648200" y="3505200"/>
            <a:ext cx="7381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Det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334000" y="3505200"/>
            <a:ext cx="4413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N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6019800" y="3505200"/>
            <a:ext cx="6572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PP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867400" y="4267200"/>
            <a:ext cx="4206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P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6477000" y="4267200"/>
            <a:ext cx="67786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NP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6324600" y="4953000"/>
            <a:ext cx="7381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Det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7086600" y="4953000"/>
            <a:ext cx="4413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N</a:t>
            </a:r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33528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 flipH="1">
            <a:off x="4572000" y="2514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52578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3352800" y="3352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4419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 flipH="1">
            <a:off x="5105400" y="3276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56388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5791200" y="3200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>
            <a:off x="50292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>
            <a:off x="5562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6553200" y="4038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 flipH="1">
            <a:off x="6096000" y="4038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60198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 flipH="1">
            <a:off x="6629400" y="4800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693420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>
            <a:off x="66294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>
            <a:off x="73152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3236913" y="3719513"/>
            <a:ext cx="268287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I</a:t>
            </a: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4038600" y="3581400"/>
            <a:ext cx="7270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saw</a:t>
            </a: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4876800" y="4267200"/>
            <a:ext cx="3540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a</a:t>
            </a: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5181600" y="4343400"/>
            <a:ext cx="6762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boy</a:t>
            </a: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5638800" y="5105400"/>
            <a:ext cx="7270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with</a:t>
            </a: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6477000" y="5715000"/>
            <a:ext cx="3540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a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6858000" y="5715000"/>
            <a:ext cx="149066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telescope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Parse Tree -2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962400" y="1295400"/>
            <a:ext cx="4206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S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H="1">
            <a:off x="3429000" y="1828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4267200" y="18288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124200" y="1981200"/>
            <a:ext cx="67786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NP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800600" y="1981200"/>
            <a:ext cx="6572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VP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124200" y="2743200"/>
            <a:ext cx="4413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N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962400" y="2743200"/>
            <a:ext cx="4206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V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105400" y="2743200"/>
            <a:ext cx="67786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NP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495800" y="3505200"/>
            <a:ext cx="7381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Det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181600" y="3505200"/>
            <a:ext cx="4413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N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129338" y="2655888"/>
            <a:ext cx="6572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PP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976938" y="3417888"/>
            <a:ext cx="42068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P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586538" y="3417888"/>
            <a:ext cx="677862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NP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434138" y="4103688"/>
            <a:ext cx="73818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Det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7196138" y="4103688"/>
            <a:ext cx="4413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latin typeface="Arial" charset="0"/>
              </a:rPr>
              <a:t>N</a:t>
            </a:r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33528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H="1">
            <a:off x="4267200" y="2514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5257800" y="2514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3352800" y="3352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41148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H="1">
            <a:off x="4876800" y="3276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54864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5486400" y="2438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48006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>
            <a:off x="54102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>
            <a:off x="6662738" y="3189288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 flipH="1">
            <a:off x="6205538" y="3189288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6129338" y="39512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 flipH="1">
            <a:off x="6738938" y="3951288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>
            <a:off x="7043738" y="3951288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6738938" y="4713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7424738" y="4713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3236913" y="3719513"/>
            <a:ext cx="268287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I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3733800" y="3581400"/>
            <a:ext cx="7270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saw</a:t>
            </a: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4648200" y="4267200"/>
            <a:ext cx="3540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a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5029200" y="4343400"/>
            <a:ext cx="6762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boy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5748338" y="4256088"/>
            <a:ext cx="727075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with</a:t>
            </a: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6586538" y="4865688"/>
            <a:ext cx="354012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a</a:t>
            </a: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6967538" y="4865688"/>
            <a:ext cx="1490662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latin typeface="Arial" charset="0"/>
              </a:rPr>
              <a:t>telescope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6553200" cy="1020762"/>
          </a:xfrm>
        </p:spPr>
        <p:txBody>
          <a:bodyPr/>
          <a:lstStyle/>
          <a:p>
            <a:r>
              <a:rPr lang="en-US" sz="28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  <a:t>Interrogative inversion</a:t>
            </a:r>
            <a:br>
              <a:rPr lang="en-US" sz="28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2800">
                <a:solidFill>
                  <a:srgbClr val="FF9900"/>
                </a:solidFill>
                <a:ea typeface="Arial Unicode MS" pitchFamily="34" charset="-128"/>
                <a:cs typeface="Arial Unicode MS" pitchFamily="34" charset="-128"/>
              </a:rPr>
              <a:t>Structure Independent (1</a:t>
            </a:r>
            <a:r>
              <a:rPr lang="en-US" sz="2800" baseline="30000">
                <a:solidFill>
                  <a:srgbClr val="FF9900"/>
                </a:solidFill>
                <a:ea typeface="Arial Unicode MS" pitchFamily="34" charset="-128"/>
                <a:cs typeface="Arial Unicode MS" pitchFamily="34" charset="-128"/>
              </a:rPr>
              <a:t>st</a:t>
            </a:r>
            <a:r>
              <a:rPr lang="en-US" sz="2800">
                <a:solidFill>
                  <a:srgbClr val="FF9900"/>
                </a:solidFill>
                <a:ea typeface="Arial Unicode MS" pitchFamily="34" charset="-128"/>
                <a:cs typeface="Arial Unicode MS" pitchFamily="34" charset="-128"/>
              </a:rPr>
              <a:t> attempt)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42672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400">
                <a:ea typeface="Arial Unicode MS" pitchFamily="34" charset="-128"/>
                <a:cs typeface="Arial Unicode MS" pitchFamily="34" charset="-128"/>
              </a:rPr>
              <a:t>(3)</a:t>
            </a:r>
            <a:r>
              <a:rPr lang="en-US" sz="2400" b="1">
                <a:ea typeface="Arial Unicode MS" pitchFamily="34" charset="-128"/>
                <a:cs typeface="Arial Unicode MS" pitchFamily="34" charset="-128"/>
              </a:rPr>
              <a:t>Interrogative inversion process</a:t>
            </a:r>
          </a:p>
          <a:p>
            <a:pPr algn="just">
              <a:buFontTx/>
              <a:buNone/>
            </a:pPr>
            <a:r>
              <a:rPr lang="en-US" sz="2400" b="1" i="1">
                <a:solidFill>
                  <a:srgbClr val="99FF99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Beginning with a declarative, invert the first and second words to construct an interrogative.</a:t>
            </a:r>
          </a:p>
          <a:p>
            <a:pPr algn="just">
              <a:buFontTx/>
              <a:buNone/>
            </a:pPr>
            <a:r>
              <a:rPr lang="en-US" sz="240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40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Declarative			Interrogative</a:t>
            </a:r>
          </a:p>
          <a:p>
            <a:pPr algn="just">
              <a:buFontTx/>
              <a:buNone/>
            </a:pPr>
            <a:r>
              <a:rPr lang="en-US" sz="2400">
                <a:ea typeface="Arial Unicode MS" pitchFamily="34" charset="-128"/>
                <a:cs typeface="Arial Unicode MS" pitchFamily="34" charset="-128"/>
              </a:rPr>
              <a:t>(4) a. The woman must leave.	*Woman the must leave?</a:t>
            </a:r>
          </a:p>
          <a:p>
            <a:pPr algn="just">
              <a:buFontTx/>
              <a:buNone/>
            </a:pPr>
            <a:r>
              <a:rPr lang="en-US" sz="2400">
                <a:ea typeface="Arial Unicode MS" pitchFamily="34" charset="-128"/>
                <a:cs typeface="Arial Unicode MS" pitchFamily="34" charset="-128"/>
              </a:rPr>
              <a:t>	b. A sailor can swim.		*Sailor a can swim?</a:t>
            </a:r>
          </a:p>
          <a:p>
            <a:pPr algn="just">
              <a:buFontTx/>
              <a:buNone/>
            </a:pPr>
            <a:r>
              <a:rPr lang="en-US" sz="2400">
                <a:ea typeface="Arial Unicode MS" pitchFamily="34" charset="-128"/>
                <a:cs typeface="Arial Unicode MS" pitchFamily="34" charset="-128"/>
              </a:rPr>
              <a:t>	c. No boy has read the book. 	*Boy no has read the book?</a:t>
            </a:r>
          </a:p>
          <a:p>
            <a:pPr algn="just">
              <a:buFontTx/>
              <a:buNone/>
            </a:pPr>
            <a:r>
              <a:rPr lang="en-US" sz="2400">
                <a:ea typeface="Arial Unicode MS" pitchFamily="34" charset="-128"/>
                <a:cs typeface="Arial Unicode MS" pitchFamily="34" charset="-128"/>
              </a:rPr>
              <a:t>	d. My friend is sleeping. 		*Friend my is sleeping?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6248400" cy="990600"/>
          </a:xfrm>
        </p:spPr>
        <p:txBody>
          <a:bodyPr/>
          <a:lstStyle/>
          <a:p>
            <a:r>
              <a:rPr lang="en-US" sz="28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  <a:t>Interrogative inversion</a:t>
            </a:r>
            <a:br>
              <a:rPr lang="en-US" sz="28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28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  <a:t> correct pairings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038600"/>
          </a:xfrm>
        </p:spPr>
        <p:txBody>
          <a:bodyPr/>
          <a:lstStyle/>
          <a:p>
            <a:pPr marL="533400" indent="-533400" algn="just"/>
            <a:r>
              <a:rPr lang="en-US" sz="3000">
                <a:ea typeface="Arial Unicode MS" pitchFamily="34" charset="-128"/>
                <a:cs typeface="Arial Unicode MS" pitchFamily="34" charset="-128"/>
              </a:rPr>
              <a:t>Compare the incorrect pairings in (4) with the correct pairings in (5):</a:t>
            </a:r>
          </a:p>
          <a:p>
            <a:pPr marL="533400" indent="-533400" algn="just">
              <a:buFontTx/>
              <a:buNone/>
            </a:pPr>
            <a:r>
              <a:rPr lang="en-US" sz="2800" b="1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000" b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Declarative			Interrogative</a:t>
            </a:r>
          </a:p>
          <a:p>
            <a:pPr marL="533400" indent="-533400" algn="just">
              <a:buFontTx/>
              <a:buNone/>
            </a:pPr>
            <a:r>
              <a:rPr lang="en-US" sz="2400" b="1">
                <a:ea typeface="Arial Unicode MS" pitchFamily="34" charset="-128"/>
                <a:cs typeface="Arial Unicode MS" pitchFamily="34" charset="-128"/>
              </a:rPr>
              <a:t>(5)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 a. The woman must leave.	Must the woman leave?</a:t>
            </a:r>
          </a:p>
          <a:p>
            <a:pPr marL="533400" indent="-533400" algn="just">
              <a:buFontTx/>
              <a:buNone/>
            </a:pPr>
            <a:r>
              <a:rPr lang="en-US" sz="2400">
                <a:ea typeface="Arial Unicode MS" pitchFamily="34" charset="-128"/>
                <a:cs typeface="Arial Unicode MS" pitchFamily="34" charset="-128"/>
              </a:rPr>
              <a:t>	b. A sailor can swim.		Can a sailor swim?</a:t>
            </a:r>
          </a:p>
          <a:p>
            <a:pPr marL="533400" indent="-533400" algn="just">
              <a:buFontTx/>
              <a:buNone/>
            </a:pPr>
            <a:r>
              <a:rPr lang="en-US" sz="2400">
                <a:ea typeface="Arial Unicode MS" pitchFamily="34" charset="-128"/>
                <a:cs typeface="Arial Unicode MS" pitchFamily="34" charset="-128"/>
              </a:rPr>
              <a:t>	c. No boy has read the book. 	Has no boy read the book?</a:t>
            </a:r>
          </a:p>
          <a:p>
            <a:pPr marL="533400" indent="-533400" algn="just">
              <a:buFontTx/>
              <a:buNone/>
            </a:pPr>
            <a:r>
              <a:rPr lang="en-US" sz="2400">
                <a:ea typeface="Arial Unicode MS" pitchFamily="34" charset="-128"/>
                <a:cs typeface="Arial Unicode MS" pitchFamily="34" charset="-128"/>
              </a:rPr>
              <a:t>	d. My friend is sleeping.	Is my friend sleeping?</a:t>
            </a: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US" sz="32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  <a:t>Interrogative inversion</a:t>
            </a:r>
            <a:br>
              <a:rPr lang="en-US" sz="32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3200">
                <a:solidFill>
                  <a:srgbClr val="FF9900"/>
                </a:solidFill>
                <a:ea typeface="Arial Unicode MS" pitchFamily="34" charset="-128"/>
                <a:cs typeface="Arial Unicode MS" pitchFamily="34" charset="-128"/>
              </a:rPr>
              <a:t>Structure Independent (</a:t>
            </a:r>
            <a:r>
              <a:rPr lang="en-US" sz="3200">
                <a:solidFill>
                  <a:srgbClr val="FF9999"/>
                </a:solidFill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3200" baseline="30000">
                <a:solidFill>
                  <a:srgbClr val="FF9999"/>
                </a:solidFill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sz="3200">
                <a:solidFill>
                  <a:srgbClr val="FF9900"/>
                </a:solidFill>
                <a:ea typeface="Arial Unicode MS" pitchFamily="34" charset="-128"/>
                <a:cs typeface="Arial Unicode MS" pitchFamily="34" charset="-128"/>
              </a:rPr>
              <a:t> attempt)</a:t>
            </a:r>
            <a:endParaRPr lang="en-US" sz="3200">
              <a:solidFill>
                <a:srgbClr val="9999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876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800" b="1" dirty="0">
                <a:ea typeface="Arial Unicode MS" pitchFamily="34" charset="-128"/>
                <a:cs typeface="Arial Unicode MS" pitchFamily="34" charset="-128"/>
              </a:rPr>
              <a:t>(6) Interrogative inversion process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:</a:t>
            </a:r>
            <a:endParaRPr lang="en-US" sz="2800" dirty="0">
              <a:solidFill>
                <a:srgbClr val="9999FF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Beginning with a declarative, move the auxiliary verb to the front to construct an interrogative.</a:t>
            </a:r>
          </a:p>
          <a:p>
            <a:pPr algn="just">
              <a:buFontTx/>
              <a:buNone/>
            </a:pP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4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Declarative			Interrogative</a:t>
            </a:r>
          </a:p>
          <a:p>
            <a:pPr algn="just">
              <a:buFontTx/>
              <a:buNone/>
            </a:pP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(7) a. Bill could be sleeping.	*Be Bill could sleeping?                </a:t>
            </a:r>
          </a:p>
          <a:p>
            <a:pPr algn="just">
              <a:buFontTx/>
              <a:buNone/>
            </a:pP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                                                  	Could Bill be sleeping?</a:t>
            </a:r>
          </a:p>
          <a:p>
            <a:pPr algn="just">
              <a:buFontTx/>
              <a:buNone/>
            </a:pP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	b. Mary has been reading.	*Been Mary has reading?</a:t>
            </a:r>
          </a:p>
          <a:p>
            <a:pPr algn="just">
              <a:buFontTx/>
              <a:buNone/>
            </a:pP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						Has Mary been reading?</a:t>
            </a:r>
          </a:p>
          <a:p>
            <a:pPr algn="just">
              <a:buFontTx/>
              <a:buNone/>
            </a:pP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	c. Susan should have left.	*Have Susan should left?</a:t>
            </a:r>
          </a:p>
          <a:p>
            <a:pPr algn="just">
              <a:buFontTx/>
              <a:buNone/>
            </a:pP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                                                       Should Susan have left?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r>
              <a:rPr lang="en-US" sz="32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  <a:t>Structure independent (</a:t>
            </a:r>
            <a:r>
              <a:rPr lang="en-US" sz="3200">
                <a:solidFill>
                  <a:srgbClr val="FF9999"/>
                </a:solidFill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3200" baseline="30000">
                <a:solidFill>
                  <a:srgbClr val="FF9999"/>
                </a:solidFill>
                <a:ea typeface="Arial Unicode MS" pitchFamily="34" charset="-128"/>
                <a:cs typeface="Arial Unicode MS" pitchFamily="34" charset="-128"/>
              </a:rPr>
              <a:t>rd</a:t>
            </a:r>
            <a:r>
              <a:rPr lang="en-US" sz="3200">
                <a:solidFill>
                  <a:srgbClr val="FF9999"/>
                </a:solidFill>
                <a:ea typeface="Arial Unicode MS" pitchFamily="34" charset="-128"/>
                <a:cs typeface="Arial Unicode MS" pitchFamily="34" charset="-128"/>
              </a:rPr>
              <a:t> attempt</a:t>
            </a:r>
            <a:r>
              <a:rPr lang="en-US" sz="32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  <a:t>):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3962400"/>
          </a:xfrm>
        </p:spPr>
        <p:txBody>
          <a:bodyPr/>
          <a:lstStyle/>
          <a:p>
            <a:pPr marL="533400" indent="-533400" algn="just">
              <a:buFont typeface="Wingdings" pitchFamily="2" charset="2"/>
              <a:buAutoNum type="arabicParenBoth" startAt="8"/>
            </a:pPr>
            <a:r>
              <a:rPr lang="en-US" sz="3000">
                <a:ea typeface="Arial Unicode MS" pitchFamily="34" charset="-128"/>
                <a:cs typeface="Arial Unicode MS" pitchFamily="34" charset="-128"/>
              </a:rPr>
              <a:t>Interrogative inversion process</a:t>
            </a:r>
            <a:endParaRPr lang="en-US" sz="3000">
              <a:solidFill>
                <a:srgbClr val="9999FF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533400" indent="-533400" algn="just"/>
            <a:r>
              <a:rPr lang="en-US" sz="3000">
                <a:ea typeface="Arial Unicode MS" pitchFamily="34" charset="-128"/>
                <a:cs typeface="Arial Unicode MS" pitchFamily="34" charset="-128"/>
              </a:rPr>
              <a:t>Beginning with a declarative, move the first auxiliary verb to the front to construct an interrogative.</a:t>
            </a:r>
          </a:p>
          <a:p>
            <a:pPr marL="533400" indent="-533400" algn="just">
              <a:buFontTx/>
              <a:buNone/>
            </a:pPr>
            <a:r>
              <a:rPr lang="en-US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40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Declarative		        	Interrogative</a:t>
            </a:r>
          </a:p>
          <a:p>
            <a:pPr marL="533400" indent="-533400" algn="just">
              <a:buFontTx/>
              <a:buNone/>
            </a:pPr>
            <a:r>
              <a:rPr lang="en-US" sz="2100">
                <a:ea typeface="Arial Unicode MS" pitchFamily="34" charset="-128"/>
                <a:cs typeface="Arial Unicode MS" pitchFamily="34" charset="-128"/>
              </a:rPr>
              <a:t>(9) a. The man who is here can swim.	*Is the man who here can  swim?</a:t>
            </a:r>
          </a:p>
          <a:p>
            <a:pPr marL="533400" indent="-533400" algn="just">
              <a:buFontTx/>
              <a:buNone/>
            </a:pPr>
            <a:r>
              <a:rPr lang="en-US" sz="2100">
                <a:ea typeface="Arial Unicode MS" pitchFamily="34" charset="-128"/>
                <a:cs typeface="Arial Unicode MS" pitchFamily="34" charset="-128"/>
              </a:rPr>
              <a:t>     b. The boy who will play has left.	*Will the boy who play has left?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>
                <a:solidFill>
                  <a:srgbClr val="9999FF"/>
                </a:solidFill>
                <a:ea typeface="Arial Unicode MS" pitchFamily="34" charset="-128"/>
                <a:cs typeface="Arial Unicode MS" pitchFamily="34" charset="-128"/>
              </a:rPr>
              <a:t>Structure Dependent Correct Pairings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2971800"/>
          </a:xfrm>
        </p:spPr>
        <p:txBody>
          <a:bodyPr/>
          <a:lstStyle/>
          <a:p>
            <a:pPr algn="just"/>
            <a:r>
              <a:rPr lang="en-US" sz="2800">
                <a:ea typeface="Arial Unicode MS" pitchFamily="34" charset="-128"/>
                <a:cs typeface="Arial Unicode MS" pitchFamily="34" charset="-128"/>
              </a:rPr>
              <a:t>For the above examples, fronting the second auxiliary verb gives the correct form:</a:t>
            </a:r>
          </a:p>
          <a:p>
            <a:pPr algn="just">
              <a:buFontTx/>
              <a:buNone/>
            </a:pPr>
            <a:r>
              <a:rPr lang="en-US" sz="280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40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Declarative			 Interrogative</a:t>
            </a:r>
          </a:p>
          <a:p>
            <a:pPr algn="just">
              <a:buFontTx/>
              <a:buNone/>
            </a:pPr>
            <a:r>
              <a:rPr lang="en-US" sz="2400">
                <a:ea typeface="Arial Unicode MS" pitchFamily="34" charset="-128"/>
                <a:cs typeface="Arial Unicode MS" pitchFamily="34" charset="-128"/>
              </a:rPr>
              <a:t>(10) </a:t>
            </a:r>
            <a:r>
              <a:rPr lang="en-US" sz="2000">
                <a:ea typeface="Arial Unicode MS" pitchFamily="34" charset="-128"/>
                <a:cs typeface="Arial Unicode MS" pitchFamily="34" charset="-128"/>
              </a:rPr>
              <a:t>a.The man who is here can swim. 	Can the man who is here swim?</a:t>
            </a:r>
          </a:p>
          <a:p>
            <a:pPr algn="just">
              <a:buFontTx/>
              <a:buNone/>
            </a:pPr>
            <a:r>
              <a:rPr lang="en-US" sz="2000">
                <a:ea typeface="Arial Unicode MS" pitchFamily="34" charset="-128"/>
                <a:cs typeface="Arial Unicode MS" pitchFamily="34" charset="-128"/>
              </a:rPr>
              <a:t>	    b.The boy who will play has left.	 Has the boy who will play left?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</TotalTime>
  <Words>1300</Words>
  <Application>Microsoft PowerPoint</Application>
  <PresentationFormat>On-screen Show (4:3)</PresentationFormat>
  <Paragraphs>412</Paragraphs>
  <Slides>44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Blends</vt:lpstr>
      <vt:lpstr>CS344: Introduction to Artificial Intelligence</vt:lpstr>
      <vt:lpstr>Parsing of Sentences</vt:lpstr>
      <vt:lpstr>Are sentences flat linear structures? Why tree?</vt:lpstr>
      <vt:lpstr>Structure Dependency: A Case Study</vt:lpstr>
      <vt:lpstr>Interrogative inversion Structure Independent (1st attempt)</vt:lpstr>
      <vt:lpstr>Interrogative inversion  correct pairings</vt:lpstr>
      <vt:lpstr>Interrogative inversion Structure Independent (2nd attempt)</vt:lpstr>
      <vt:lpstr>Structure independent (3rd attempt):</vt:lpstr>
      <vt:lpstr>Structure Dependent Correct Pairings</vt:lpstr>
      <vt:lpstr>Natural transformations are structure dependent</vt:lpstr>
      <vt:lpstr>Deeper trees needed for capturing sentence structure</vt:lpstr>
      <vt:lpstr>Other languages</vt:lpstr>
      <vt:lpstr>Other languages: contd</vt:lpstr>
      <vt:lpstr>PPs are at the same level: flat with respect to the head word “book”</vt:lpstr>
      <vt:lpstr>“Constituency test of Replacement” runs into problems </vt:lpstr>
      <vt:lpstr>More deeply embedded structure</vt:lpstr>
      <vt:lpstr>To target N1’</vt:lpstr>
      <vt:lpstr>Bar-level projections</vt:lpstr>
      <vt:lpstr>New rules produce this tree</vt:lpstr>
      <vt:lpstr>As opposed to this tree</vt:lpstr>
      <vt:lpstr>V-bar</vt:lpstr>
      <vt:lpstr>As opposed to this tree</vt:lpstr>
      <vt:lpstr>I [eat beans with a fork]</vt:lpstr>
      <vt:lpstr>Need for intermediate constituents</vt:lpstr>
      <vt:lpstr>How to target V1’</vt:lpstr>
      <vt:lpstr>Parsing Algorithms</vt:lpstr>
      <vt:lpstr>A simplified grammar</vt:lpstr>
      <vt:lpstr>A segment of English Grammar</vt:lpstr>
      <vt:lpstr>Example Sentence</vt:lpstr>
      <vt:lpstr>Top-Down Parsing</vt:lpstr>
      <vt:lpstr>Discussion for Top-Down Parsing</vt:lpstr>
      <vt:lpstr>Bottom-Up Parsing</vt:lpstr>
      <vt:lpstr>Bottom-Up Parsing (pictorial representation)</vt:lpstr>
      <vt:lpstr>Problem with Top-Down Parsing</vt:lpstr>
      <vt:lpstr>Combining top-down and bottom-up strategies</vt:lpstr>
      <vt:lpstr>Top-Down Bottom-Up Chart Parsing</vt:lpstr>
      <vt:lpstr>Transitive Closure</vt:lpstr>
      <vt:lpstr>Arcs in Parsing</vt:lpstr>
      <vt:lpstr>Example</vt:lpstr>
      <vt:lpstr>Dealing With Structural Ambiguity</vt:lpstr>
      <vt:lpstr>Prepositional Phrase (PP) Attachment Problem</vt:lpstr>
      <vt:lpstr>Parse Trees for a Structurally Ambiguous Sentence</vt:lpstr>
      <vt:lpstr>Parse Tree - 1</vt:lpstr>
      <vt:lpstr>Parse Tree -2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94</cp:revision>
  <dcterms:created xsi:type="dcterms:W3CDTF">2007-07-27T07:29:18Z</dcterms:created>
  <dcterms:modified xsi:type="dcterms:W3CDTF">2010-03-03T11:36:22Z</dcterms:modified>
</cp:coreProperties>
</file>