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sldIdLst>
    <p:sldId id="256" r:id="rId2"/>
    <p:sldId id="340" r:id="rId3"/>
    <p:sldId id="334" r:id="rId4"/>
    <p:sldId id="341" r:id="rId5"/>
    <p:sldId id="384" r:id="rId6"/>
    <p:sldId id="385" r:id="rId7"/>
    <p:sldId id="386" r:id="rId8"/>
    <p:sldId id="387" r:id="rId9"/>
    <p:sldId id="388" r:id="rId10"/>
    <p:sldId id="389" r:id="rId11"/>
    <p:sldId id="390" r:id="rId12"/>
    <p:sldId id="391" r:id="rId13"/>
    <p:sldId id="392" r:id="rId14"/>
    <p:sldId id="393" r:id="rId15"/>
    <p:sldId id="410" r:id="rId16"/>
    <p:sldId id="411" r:id="rId17"/>
    <p:sldId id="395" r:id="rId18"/>
    <p:sldId id="396" r:id="rId19"/>
    <p:sldId id="397" r:id="rId20"/>
    <p:sldId id="412" r:id="rId21"/>
    <p:sldId id="414" r:id="rId22"/>
    <p:sldId id="413"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342" r:id="rId36"/>
    <p:sldId id="365" r:id="rId37"/>
    <p:sldId id="366" r:id="rId38"/>
    <p:sldId id="371" r:id="rId39"/>
    <p:sldId id="373" r:id="rId40"/>
    <p:sldId id="374" r:id="rId41"/>
    <p:sldId id="376" r:id="rId42"/>
    <p:sldId id="378" r:id="rId43"/>
    <p:sldId id="379" r:id="rId44"/>
    <p:sldId id="380" r:id="rId45"/>
    <p:sldId id="381" r:id="rId46"/>
    <p:sldId id="382" r:id="rId4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endParaRPr lang="en-US"/>
          </a:p>
        </p:txBody>
      </p:sp>
      <p:sp>
        <p:nvSpPr>
          <p:cNvPr id="2560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endParaRPr lang="en-US"/>
          </a:p>
        </p:txBody>
      </p:sp>
      <p:sp>
        <p:nvSpPr>
          <p:cNvPr id="256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endParaRPr lang="en-US"/>
          </a:p>
        </p:txBody>
      </p:sp>
      <p:sp>
        <p:nvSpPr>
          <p:cNvPr id="2560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fld id="{55AA77F3-B50B-480E-83B8-2D663152BBC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93416-AE84-4B91-9FA7-E4AFA8F797DD}" type="slidenum">
              <a:rPr lang="en-US"/>
              <a:pPr/>
              <a:t>1</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572B8-0E0A-4635-BA5B-8F5AB4E80904}" type="slidenum">
              <a:rPr lang="en-US"/>
              <a:pPr/>
              <a:t>10</a:t>
            </a:fld>
            <a:endParaRPr lang="en-US"/>
          </a:p>
        </p:txBody>
      </p:sp>
      <p:sp>
        <p:nvSpPr>
          <p:cNvPr id="282626" name="Rectangle 2"/>
          <p:cNvSpPr>
            <a:spLocks noGrp="1" noRot="1" noChangeAspect="1" noChangeArrowheads="1" noTextEdit="1"/>
          </p:cNvSpPr>
          <p:nvPr>
            <p:ph type="sldImg"/>
          </p:nvPr>
        </p:nvSpPr>
        <p:spPr>
          <a:xfrm>
            <a:off x="1257300" y="728663"/>
            <a:ext cx="4797425" cy="3597275"/>
          </a:xfrm>
          <a:ln/>
        </p:spPr>
      </p:sp>
      <p:sp>
        <p:nvSpPr>
          <p:cNvPr id="282627"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3F837-94AC-4D8C-B009-85FC223BE9A6}" type="slidenum">
              <a:rPr lang="en-US"/>
              <a:pPr/>
              <a:t>11</a:t>
            </a:fld>
            <a:endParaRPr lang="en-US"/>
          </a:p>
        </p:txBody>
      </p:sp>
      <p:sp>
        <p:nvSpPr>
          <p:cNvPr id="284674" name="Rectangle 2"/>
          <p:cNvSpPr>
            <a:spLocks noGrp="1" noRot="1" noChangeAspect="1" noChangeArrowheads="1" noTextEdit="1"/>
          </p:cNvSpPr>
          <p:nvPr>
            <p:ph type="sldImg"/>
          </p:nvPr>
        </p:nvSpPr>
        <p:spPr>
          <a:xfrm>
            <a:off x="1257300" y="728663"/>
            <a:ext cx="4797425" cy="3597275"/>
          </a:xfrm>
          <a:ln/>
        </p:spPr>
      </p:sp>
      <p:sp>
        <p:nvSpPr>
          <p:cNvPr id="284675"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FCFE76-C600-4F02-9D0A-8D5EE3C4C9AB}" type="slidenum">
              <a:rPr lang="en-US"/>
              <a:pPr/>
              <a:t>12</a:t>
            </a:fld>
            <a:endParaRPr lang="en-US"/>
          </a:p>
        </p:txBody>
      </p:sp>
      <p:sp>
        <p:nvSpPr>
          <p:cNvPr id="286722" name="Rectangle 2"/>
          <p:cNvSpPr>
            <a:spLocks noGrp="1" noRot="1" noChangeAspect="1" noChangeArrowheads="1" noTextEdit="1"/>
          </p:cNvSpPr>
          <p:nvPr>
            <p:ph type="sldImg"/>
          </p:nvPr>
        </p:nvSpPr>
        <p:spPr>
          <a:xfrm>
            <a:off x="1257300" y="728663"/>
            <a:ext cx="4797425" cy="3597275"/>
          </a:xfrm>
          <a:ln/>
        </p:spPr>
      </p:sp>
      <p:sp>
        <p:nvSpPr>
          <p:cNvPr id="286723"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1356E6-AA63-4381-9D87-0A4F9FD05144}" type="slidenum">
              <a:rPr lang="en-US"/>
              <a:pPr/>
              <a:t>13</a:t>
            </a:fld>
            <a:endParaRPr lang="en-US"/>
          </a:p>
        </p:txBody>
      </p:sp>
      <p:sp>
        <p:nvSpPr>
          <p:cNvPr id="288770" name="Rectangle 2"/>
          <p:cNvSpPr>
            <a:spLocks noGrp="1" noRot="1" noChangeAspect="1" noChangeArrowheads="1" noTextEdit="1"/>
          </p:cNvSpPr>
          <p:nvPr>
            <p:ph type="sldImg"/>
          </p:nvPr>
        </p:nvSpPr>
        <p:spPr>
          <a:xfrm>
            <a:off x="1257300" y="728663"/>
            <a:ext cx="4797425" cy="3597275"/>
          </a:xfrm>
          <a:ln/>
        </p:spPr>
      </p:sp>
      <p:sp>
        <p:nvSpPr>
          <p:cNvPr id="28877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64E7CF-D93F-4EFE-9C55-FCE0377F23F6}" type="slidenum">
              <a:rPr lang="en-US"/>
              <a:pPr/>
              <a:t>14</a:t>
            </a:fld>
            <a:endParaRPr lang="en-US"/>
          </a:p>
        </p:txBody>
      </p:sp>
      <p:sp>
        <p:nvSpPr>
          <p:cNvPr id="290818" name="Rectangle 2"/>
          <p:cNvSpPr>
            <a:spLocks noGrp="1" noRot="1" noChangeAspect="1" noChangeArrowheads="1" noTextEdit="1"/>
          </p:cNvSpPr>
          <p:nvPr>
            <p:ph type="sldImg"/>
          </p:nvPr>
        </p:nvSpPr>
        <p:spPr>
          <a:xfrm>
            <a:off x="1257300" y="728663"/>
            <a:ext cx="4797425" cy="3597275"/>
          </a:xfrm>
          <a:ln/>
        </p:spPr>
      </p:sp>
      <p:sp>
        <p:nvSpPr>
          <p:cNvPr id="290819"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7EF375-1BC2-4181-84DB-E80C736808EE}" type="slidenum">
              <a:rPr lang="en-US"/>
              <a:pPr/>
              <a:t>15</a:t>
            </a:fld>
            <a:endParaRPr lang="en-US"/>
          </a:p>
        </p:txBody>
      </p:sp>
      <p:sp>
        <p:nvSpPr>
          <p:cNvPr id="327682" name="Rectangle 2"/>
          <p:cNvSpPr>
            <a:spLocks noGrp="1" noRot="1" noChangeAspect="1" noChangeArrowheads="1" noTextEdit="1"/>
          </p:cNvSpPr>
          <p:nvPr>
            <p:ph type="sldImg"/>
          </p:nvPr>
        </p:nvSpPr>
        <p:spPr>
          <a:xfrm>
            <a:off x="1258888" y="720725"/>
            <a:ext cx="4799012" cy="3598863"/>
          </a:xfrm>
          <a:ln/>
        </p:spPr>
      </p:sp>
      <p:sp>
        <p:nvSpPr>
          <p:cNvPr id="327683" name="Rectangle 3"/>
          <p:cNvSpPr>
            <a:spLocks noGrp="1" noChangeArrowheads="1"/>
          </p:cNvSpPr>
          <p:nvPr>
            <p:ph type="body" idx="1"/>
          </p:nvPr>
        </p:nvSpPr>
        <p:spPr>
          <a:xfrm>
            <a:off x="1136228" y="4560571"/>
            <a:ext cx="4961467" cy="1410176"/>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1EC7D3-356F-4F24-B821-1480BE225FC7}" type="slidenum">
              <a:rPr lang="en-US"/>
              <a:pPr/>
              <a:t>16</a:t>
            </a:fld>
            <a:endParaRPr lang="en-US"/>
          </a:p>
        </p:txBody>
      </p:sp>
      <p:sp>
        <p:nvSpPr>
          <p:cNvPr id="329730" name="Rectangle 2"/>
          <p:cNvSpPr>
            <a:spLocks noGrp="1" noRot="1" noChangeAspect="1" noChangeArrowheads="1" noTextEdit="1"/>
          </p:cNvSpPr>
          <p:nvPr>
            <p:ph type="sldImg"/>
          </p:nvPr>
        </p:nvSpPr>
        <p:spPr>
          <a:xfrm>
            <a:off x="1257300" y="728663"/>
            <a:ext cx="4797425" cy="3597275"/>
          </a:xfrm>
          <a:ln/>
        </p:spPr>
      </p:sp>
      <p:sp>
        <p:nvSpPr>
          <p:cNvPr id="32973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A7682-C56B-4946-8C53-E22D0FF25421}" type="slidenum">
              <a:rPr lang="en-US"/>
              <a:pPr/>
              <a:t>17</a:t>
            </a:fld>
            <a:endParaRPr lang="en-US"/>
          </a:p>
        </p:txBody>
      </p:sp>
      <p:sp>
        <p:nvSpPr>
          <p:cNvPr id="294914" name="Rectangle 2"/>
          <p:cNvSpPr>
            <a:spLocks noGrp="1" noRot="1" noChangeAspect="1" noChangeArrowheads="1" noTextEdit="1"/>
          </p:cNvSpPr>
          <p:nvPr>
            <p:ph type="sldImg"/>
          </p:nvPr>
        </p:nvSpPr>
        <p:spPr>
          <a:xfrm>
            <a:off x="1257300" y="728663"/>
            <a:ext cx="4797425" cy="3597275"/>
          </a:xfrm>
          <a:ln/>
        </p:spPr>
      </p:sp>
      <p:sp>
        <p:nvSpPr>
          <p:cNvPr id="294915"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03313-F59E-4A78-B6C3-A3D638F961BB}" type="slidenum">
              <a:rPr lang="en-US"/>
              <a:pPr/>
              <a:t>18</a:t>
            </a:fld>
            <a:endParaRPr lang="en-US"/>
          </a:p>
        </p:txBody>
      </p:sp>
      <p:sp>
        <p:nvSpPr>
          <p:cNvPr id="296962" name="Rectangle 2"/>
          <p:cNvSpPr>
            <a:spLocks noGrp="1" noRot="1" noChangeAspect="1" noChangeArrowheads="1" noTextEdit="1"/>
          </p:cNvSpPr>
          <p:nvPr>
            <p:ph type="sldImg"/>
          </p:nvPr>
        </p:nvSpPr>
        <p:spPr>
          <a:xfrm>
            <a:off x="1257300" y="728663"/>
            <a:ext cx="4797425" cy="3597275"/>
          </a:xfrm>
          <a:ln/>
        </p:spPr>
      </p:sp>
      <p:sp>
        <p:nvSpPr>
          <p:cNvPr id="296963"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817E6A-73E0-4588-9CAA-80BF9720BE60}" type="slidenum">
              <a:rPr lang="en-US"/>
              <a:pPr/>
              <a:t>19</a:t>
            </a:fld>
            <a:endParaRPr lang="en-US"/>
          </a:p>
        </p:txBody>
      </p:sp>
      <p:sp>
        <p:nvSpPr>
          <p:cNvPr id="299010" name="Rectangle 2"/>
          <p:cNvSpPr>
            <a:spLocks noGrp="1" noRot="1" noChangeAspect="1" noChangeArrowheads="1" noTextEdit="1"/>
          </p:cNvSpPr>
          <p:nvPr>
            <p:ph type="sldImg"/>
          </p:nvPr>
        </p:nvSpPr>
        <p:spPr>
          <a:xfrm>
            <a:off x="1257300" y="728663"/>
            <a:ext cx="4797425" cy="3597275"/>
          </a:xfrm>
          <a:ln/>
        </p:spPr>
      </p:sp>
      <p:sp>
        <p:nvSpPr>
          <p:cNvPr id="29901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DA7A8-0DB5-4EEA-95AD-128C9D68BE91}" type="slidenum">
              <a:rPr lang="en-US"/>
              <a:pPr/>
              <a:t>2</a:t>
            </a:fld>
            <a:endParaRPr lang="en-US"/>
          </a:p>
        </p:txBody>
      </p:sp>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42EE1-C4D9-4DFE-8DA5-C6D39D28822F}" type="slidenum">
              <a:rPr lang="en-US"/>
              <a:pPr/>
              <a:t>23</a:t>
            </a:fld>
            <a:endParaRPr lang="en-US"/>
          </a:p>
        </p:txBody>
      </p:sp>
      <p:sp>
        <p:nvSpPr>
          <p:cNvPr id="301058" name="Rectangle 2"/>
          <p:cNvSpPr>
            <a:spLocks noGrp="1" noRot="1" noChangeAspect="1" noChangeArrowheads="1" noTextEdit="1"/>
          </p:cNvSpPr>
          <p:nvPr>
            <p:ph type="sldImg"/>
          </p:nvPr>
        </p:nvSpPr>
        <p:spPr>
          <a:xfrm>
            <a:off x="1257300" y="728663"/>
            <a:ext cx="4797425" cy="3597275"/>
          </a:xfrm>
          <a:ln/>
        </p:spPr>
      </p:sp>
      <p:sp>
        <p:nvSpPr>
          <p:cNvPr id="301059"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3BECD-4095-4E6D-94E0-727806972BEE}" type="slidenum">
              <a:rPr lang="en-US"/>
              <a:pPr/>
              <a:t>24</a:t>
            </a:fld>
            <a:endParaRPr lang="en-US"/>
          </a:p>
        </p:txBody>
      </p:sp>
      <p:sp>
        <p:nvSpPr>
          <p:cNvPr id="303106" name="Rectangle 2"/>
          <p:cNvSpPr>
            <a:spLocks noGrp="1" noRot="1" noChangeAspect="1" noChangeArrowheads="1" noTextEdit="1"/>
          </p:cNvSpPr>
          <p:nvPr>
            <p:ph type="sldImg"/>
          </p:nvPr>
        </p:nvSpPr>
        <p:spPr>
          <a:xfrm>
            <a:off x="1257300" y="728663"/>
            <a:ext cx="4797425" cy="3597275"/>
          </a:xfrm>
          <a:ln/>
        </p:spPr>
      </p:sp>
      <p:sp>
        <p:nvSpPr>
          <p:cNvPr id="303107"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E2C88-C641-49E8-A692-8ADBF656E14B}" type="slidenum">
              <a:rPr lang="en-US"/>
              <a:pPr/>
              <a:t>25</a:t>
            </a:fld>
            <a:endParaRPr lang="en-US"/>
          </a:p>
        </p:txBody>
      </p:sp>
      <p:sp>
        <p:nvSpPr>
          <p:cNvPr id="305154" name="Rectangle 2"/>
          <p:cNvSpPr>
            <a:spLocks noGrp="1" noRot="1" noChangeAspect="1" noChangeArrowheads="1" noTextEdit="1"/>
          </p:cNvSpPr>
          <p:nvPr>
            <p:ph type="sldImg"/>
          </p:nvPr>
        </p:nvSpPr>
        <p:spPr>
          <a:xfrm>
            <a:off x="1257300" y="728663"/>
            <a:ext cx="4797425" cy="3597275"/>
          </a:xfrm>
          <a:ln/>
        </p:spPr>
      </p:sp>
      <p:sp>
        <p:nvSpPr>
          <p:cNvPr id="305155"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F1D25-F2B4-418E-956E-F20583D20539}" type="slidenum">
              <a:rPr lang="en-US"/>
              <a:pPr/>
              <a:t>26</a:t>
            </a:fld>
            <a:endParaRPr lang="en-US"/>
          </a:p>
        </p:txBody>
      </p:sp>
      <p:sp>
        <p:nvSpPr>
          <p:cNvPr id="307202" name="Rectangle 2"/>
          <p:cNvSpPr>
            <a:spLocks noGrp="1" noRot="1" noChangeAspect="1" noChangeArrowheads="1" noTextEdit="1"/>
          </p:cNvSpPr>
          <p:nvPr>
            <p:ph type="sldImg"/>
          </p:nvPr>
        </p:nvSpPr>
        <p:spPr>
          <a:xfrm>
            <a:off x="1257300" y="728663"/>
            <a:ext cx="4797425" cy="3597275"/>
          </a:xfrm>
          <a:ln/>
        </p:spPr>
      </p:sp>
      <p:sp>
        <p:nvSpPr>
          <p:cNvPr id="307203"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73612-D973-4D14-A2C5-7E707ACBD842}" type="slidenum">
              <a:rPr lang="en-US"/>
              <a:pPr/>
              <a:t>27</a:t>
            </a:fld>
            <a:endParaRPr lang="en-US"/>
          </a:p>
        </p:txBody>
      </p:sp>
      <p:sp>
        <p:nvSpPr>
          <p:cNvPr id="309250" name="Rectangle 2"/>
          <p:cNvSpPr>
            <a:spLocks noGrp="1" noRot="1" noChangeAspect="1" noChangeArrowheads="1" noTextEdit="1"/>
          </p:cNvSpPr>
          <p:nvPr>
            <p:ph type="sldImg"/>
          </p:nvPr>
        </p:nvSpPr>
        <p:spPr>
          <a:xfrm>
            <a:off x="1257300" y="728663"/>
            <a:ext cx="4797425" cy="3597275"/>
          </a:xfrm>
          <a:ln/>
        </p:spPr>
      </p:sp>
      <p:sp>
        <p:nvSpPr>
          <p:cNvPr id="30925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D4736-B6B3-4CB7-B05B-08D622B4CC96}" type="slidenum">
              <a:rPr lang="en-US"/>
              <a:pPr/>
              <a:t>28</a:t>
            </a:fld>
            <a:endParaRPr lang="en-US"/>
          </a:p>
        </p:txBody>
      </p:sp>
      <p:sp>
        <p:nvSpPr>
          <p:cNvPr id="311298" name="Rectangle 2"/>
          <p:cNvSpPr>
            <a:spLocks noGrp="1" noRot="1" noChangeAspect="1" noChangeArrowheads="1" noTextEdit="1"/>
          </p:cNvSpPr>
          <p:nvPr>
            <p:ph type="sldImg"/>
          </p:nvPr>
        </p:nvSpPr>
        <p:spPr>
          <a:xfrm>
            <a:off x="1257300" y="728663"/>
            <a:ext cx="4797425" cy="3597275"/>
          </a:xfrm>
          <a:ln/>
        </p:spPr>
      </p:sp>
      <p:sp>
        <p:nvSpPr>
          <p:cNvPr id="311299"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0A75A-7E05-4C42-9597-D8CD89C9E95F}" type="slidenum">
              <a:rPr lang="en-US"/>
              <a:pPr/>
              <a:t>29</a:t>
            </a:fld>
            <a:endParaRPr lang="en-US"/>
          </a:p>
        </p:txBody>
      </p:sp>
      <p:sp>
        <p:nvSpPr>
          <p:cNvPr id="313346" name="Rectangle 2"/>
          <p:cNvSpPr>
            <a:spLocks noGrp="1" noRot="1" noChangeAspect="1" noChangeArrowheads="1" noTextEdit="1"/>
          </p:cNvSpPr>
          <p:nvPr>
            <p:ph type="sldImg"/>
          </p:nvPr>
        </p:nvSpPr>
        <p:spPr>
          <a:xfrm>
            <a:off x="1257300" y="728663"/>
            <a:ext cx="4797425" cy="3597275"/>
          </a:xfrm>
          <a:ln/>
        </p:spPr>
      </p:sp>
      <p:sp>
        <p:nvSpPr>
          <p:cNvPr id="313347"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09E4D-7427-415F-843D-EF9203DD5A21}" type="slidenum">
              <a:rPr lang="en-US"/>
              <a:pPr/>
              <a:t>30</a:t>
            </a:fld>
            <a:endParaRPr lang="en-US"/>
          </a:p>
        </p:txBody>
      </p:sp>
      <p:sp>
        <p:nvSpPr>
          <p:cNvPr id="315394" name="Rectangle 2"/>
          <p:cNvSpPr>
            <a:spLocks noGrp="1" noRot="1" noChangeAspect="1" noChangeArrowheads="1" noTextEdit="1"/>
          </p:cNvSpPr>
          <p:nvPr>
            <p:ph type="sldImg"/>
          </p:nvPr>
        </p:nvSpPr>
        <p:spPr>
          <a:xfrm>
            <a:off x="1257300" y="728663"/>
            <a:ext cx="4797425" cy="3597275"/>
          </a:xfrm>
          <a:ln/>
        </p:spPr>
      </p:sp>
      <p:sp>
        <p:nvSpPr>
          <p:cNvPr id="315395"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A8FDA-F5B0-4358-9BEC-A3DF63319C0C}" type="slidenum">
              <a:rPr lang="en-US"/>
              <a:pPr/>
              <a:t>31</a:t>
            </a:fld>
            <a:endParaRPr lang="en-US"/>
          </a:p>
        </p:txBody>
      </p:sp>
      <p:sp>
        <p:nvSpPr>
          <p:cNvPr id="317442" name="Rectangle 2"/>
          <p:cNvSpPr>
            <a:spLocks noGrp="1" noRot="1" noChangeAspect="1" noChangeArrowheads="1" noTextEdit="1"/>
          </p:cNvSpPr>
          <p:nvPr>
            <p:ph type="sldImg"/>
          </p:nvPr>
        </p:nvSpPr>
        <p:spPr>
          <a:xfrm>
            <a:off x="1257300" y="728663"/>
            <a:ext cx="4797425" cy="3597275"/>
          </a:xfrm>
          <a:ln/>
        </p:spPr>
      </p:sp>
      <p:sp>
        <p:nvSpPr>
          <p:cNvPr id="317443"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1B0A4-3AA6-4AF0-A326-FB8FC9E7E592}" type="slidenum">
              <a:rPr lang="en-US"/>
              <a:pPr/>
              <a:t>32</a:t>
            </a:fld>
            <a:endParaRPr lang="en-US"/>
          </a:p>
        </p:txBody>
      </p:sp>
      <p:sp>
        <p:nvSpPr>
          <p:cNvPr id="319490" name="Rectangle 2"/>
          <p:cNvSpPr>
            <a:spLocks noGrp="1" noRot="1" noChangeAspect="1" noChangeArrowheads="1" noTextEdit="1"/>
          </p:cNvSpPr>
          <p:nvPr>
            <p:ph type="sldImg"/>
          </p:nvPr>
        </p:nvSpPr>
        <p:spPr>
          <a:xfrm>
            <a:off x="1257300" y="728663"/>
            <a:ext cx="4797425" cy="3597275"/>
          </a:xfrm>
          <a:ln/>
        </p:spPr>
      </p:sp>
      <p:sp>
        <p:nvSpPr>
          <p:cNvPr id="31949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398F61-99FA-455D-AD53-4A770C1F7EA6}" type="slidenum">
              <a:rPr lang="en-US"/>
              <a:pPr/>
              <a:t>3</a:t>
            </a:fld>
            <a:endParaRPr lang="en-US"/>
          </a:p>
        </p:txBody>
      </p:sp>
      <p:sp>
        <p:nvSpPr>
          <p:cNvPr id="132098" name="Rectangle 2"/>
          <p:cNvSpPr>
            <a:spLocks noGrp="1" noRot="1" noChangeAspect="1" noChangeArrowheads="1" noTextEdit="1"/>
          </p:cNvSpPr>
          <p:nvPr>
            <p:ph type="sldImg"/>
          </p:nvPr>
        </p:nvSpPr>
        <p:spPr>
          <a:xfrm>
            <a:off x="1258888" y="720725"/>
            <a:ext cx="4800600" cy="3600450"/>
          </a:xfrm>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4908F-EA86-4DAA-8F02-E9084447D15C}" type="slidenum">
              <a:rPr lang="en-US"/>
              <a:pPr/>
              <a:t>33</a:t>
            </a:fld>
            <a:endParaRPr lang="en-US"/>
          </a:p>
        </p:txBody>
      </p:sp>
      <p:sp>
        <p:nvSpPr>
          <p:cNvPr id="321538" name="Rectangle 2"/>
          <p:cNvSpPr>
            <a:spLocks noGrp="1" noRot="1" noChangeAspect="1" noChangeArrowheads="1" noTextEdit="1"/>
          </p:cNvSpPr>
          <p:nvPr>
            <p:ph type="sldImg"/>
          </p:nvPr>
        </p:nvSpPr>
        <p:spPr>
          <a:xfrm>
            <a:off x="1257300" y="728663"/>
            <a:ext cx="4797425" cy="3597275"/>
          </a:xfrm>
          <a:ln/>
        </p:spPr>
      </p:sp>
      <p:sp>
        <p:nvSpPr>
          <p:cNvPr id="321539"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D5A3F-B072-43F3-B218-7500CEC79AAE}" type="slidenum">
              <a:rPr lang="en-US"/>
              <a:pPr/>
              <a:t>34</a:t>
            </a:fld>
            <a:endParaRPr lang="en-US"/>
          </a:p>
        </p:txBody>
      </p:sp>
      <p:sp>
        <p:nvSpPr>
          <p:cNvPr id="323586" name="Rectangle 2"/>
          <p:cNvSpPr>
            <a:spLocks noGrp="1" noRot="1" noChangeAspect="1" noChangeArrowheads="1" noTextEdit="1"/>
          </p:cNvSpPr>
          <p:nvPr>
            <p:ph type="sldImg"/>
          </p:nvPr>
        </p:nvSpPr>
        <p:spPr>
          <a:xfrm>
            <a:off x="1257300" y="728663"/>
            <a:ext cx="4797425" cy="3597275"/>
          </a:xfrm>
          <a:ln/>
        </p:spPr>
      </p:sp>
      <p:sp>
        <p:nvSpPr>
          <p:cNvPr id="323587"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321B8D-0490-41B2-A041-AAC325E0B5AB}" type="slidenum">
              <a:rPr lang="en-US"/>
              <a:pPr/>
              <a:t>35</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00B9E-CDDA-440B-AF53-FBE3F6424A07}" type="slidenum">
              <a:rPr lang="en-US"/>
              <a:pPr/>
              <a:t>36</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5B9F2-DA36-4F3F-9CA0-9F8A2452E9F4}" type="slidenum">
              <a:rPr lang="en-US"/>
              <a:pPr/>
              <a:t>37</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543973-013E-4878-ADDB-D32B6DB3EE11}" type="slidenum">
              <a:rPr lang="en-US"/>
              <a:pPr/>
              <a:t>38</a:t>
            </a:fld>
            <a:endParaRPr lang="en-US"/>
          </a:p>
        </p:txBody>
      </p:sp>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p:txBody>
          <a:bodyPr/>
          <a:lstStyle/>
          <a:p>
            <a:pPr>
              <a:spcBef>
                <a:spcPct val="0"/>
              </a:spcBef>
            </a:pPr>
            <a:endParaRPr lang="en-US"/>
          </a:p>
        </p:txBody>
      </p:sp>
      <p:sp>
        <p:nvSpPr>
          <p:cNvPr id="199684"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02BA9017-1305-4B35-9DDE-7CE676EFA5CC}" type="slidenum">
              <a:rPr lang="en-US" sz="1300">
                <a:latin typeface="Arial" charset="0"/>
              </a:rPr>
              <a:pPr algn="r" eaLnBrk="1" hangingPunct="1"/>
              <a:t>38</a:t>
            </a:fld>
            <a:endParaRPr lang="en-US" sz="1300" dirty="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A301E93-E694-4AAB-BA93-AE669EF76039}" type="slidenum">
              <a:rPr lang="en-US"/>
              <a:pPr/>
              <a:t>39</a:t>
            </a:fld>
            <a:endParaRPr lang="en-US"/>
          </a:p>
        </p:txBody>
      </p:sp>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p:txBody>
          <a:bodyPr/>
          <a:lstStyle/>
          <a:p>
            <a:pPr>
              <a:spcBef>
                <a:spcPct val="0"/>
              </a:spcBef>
            </a:pPr>
            <a:endParaRPr lang="en-US"/>
          </a:p>
        </p:txBody>
      </p:sp>
      <p:sp>
        <p:nvSpPr>
          <p:cNvPr id="203780"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871E3C1A-F01D-48C9-AC06-7033C26D3791}" type="slidenum">
              <a:rPr lang="en-US" sz="1300">
                <a:latin typeface="Arial" charset="0"/>
              </a:rPr>
              <a:pPr algn="r" eaLnBrk="1" hangingPunct="1"/>
              <a:t>39</a:t>
            </a:fld>
            <a:endParaRPr lang="en-US" sz="1300" dirty="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3612642-1C27-4D39-99DC-E7A20A03CC40}" type="slidenum">
              <a:rPr lang="en-US"/>
              <a:pPr/>
              <a:t>40</a:t>
            </a:fld>
            <a:endParaRPr lang="en-US"/>
          </a:p>
        </p:txBody>
      </p:sp>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p:txBody>
          <a:bodyPr/>
          <a:lstStyle/>
          <a:p>
            <a:pPr>
              <a:spcBef>
                <a:spcPct val="0"/>
              </a:spcBef>
            </a:pPr>
            <a:endParaRPr lang="en-US"/>
          </a:p>
        </p:txBody>
      </p:sp>
      <p:sp>
        <p:nvSpPr>
          <p:cNvPr id="205828"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4EAB1E5E-62D6-467C-A16D-A2C0094721D3}" type="slidenum">
              <a:rPr lang="en-US" sz="1300">
                <a:latin typeface="Arial" charset="0"/>
              </a:rPr>
              <a:pPr algn="r" eaLnBrk="1" hangingPunct="1"/>
              <a:t>40</a:t>
            </a:fld>
            <a:endParaRPr lang="en-US" sz="1300" dirty="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7FE07D3-F6C5-447E-B6CE-C21DC4B115CA}" type="slidenum">
              <a:rPr lang="en-US"/>
              <a:pPr/>
              <a:t>41</a:t>
            </a:fld>
            <a:endParaRPr lang="en-US"/>
          </a:p>
        </p:txBody>
      </p:sp>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p:txBody>
          <a:bodyPr/>
          <a:lstStyle/>
          <a:p>
            <a:pPr>
              <a:spcBef>
                <a:spcPct val="0"/>
              </a:spcBef>
            </a:pPr>
            <a:endParaRPr lang="en-US"/>
          </a:p>
        </p:txBody>
      </p:sp>
      <p:sp>
        <p:nvSpPr>
          <p:cNvPr id="209924"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802CF2AC-8BC5-4697-9E87-4E5D49911D9E}" type="slidenum">
              <a:rPr lang="en-US" sz="1300">
                <a:latin typeface="Arial" charset="0"/>
              </a:rPr>
              <a:pPr algn="r" eaLnBrk="1" hangingPunct="1"/>
              <a:t>41</a:t>
            </a:fld>
            <a:endParaRPr lang="en-US" sz="1300" dirty="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23800F-5D2F-4F5D-8679-07A9053C077A}" type="slidenum">
              <a:rPr lang="en-US"/>
              <a:pPr/>
              <a:t>42</a:t>
            </a:fld>
            <a:endParaRPr lang="en-US"/>
          </a:p>
        </p:txBody>
      </p:sp>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p:txBody>
          <a:bodyPr/>
          <a:lstStyle/>
          <a:p>
            <a:pPr>
              <a:spcBef>
                <a:spcPct val="0"/>
              </a:spcBef>
            </a:pPr>
            <a:endParaRPr lang="en-US"/>
          </a:p>
        </p:txBody>
      </p:sp>
      <p:sp>
        <p:nvSpPr>
          <p:cNvPr id="214020"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95B6ED12-B38F-40FD-9B61-A31A8CA29F79}" type="slidenum">
              <a:rPr lang="en-US" sz="1300">
                <a:latin typeface="Arial" charset="0"/>
              </a:rPr>
              <a:pPr algn="r" eaLnBrk="1" hangingPunct="1"/>
              <a:t>42</a:t>
            </a:fld>
            <a:endParaRPr lang="en-US" sz="1300"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8DA99-2811-4586-8FCA-52F467F9190D}" type="slidenum">
              <a:rPr lang="en-US"/>
              <a:pPr/>
              <a:t>4</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F105D5F-50DD-4919-A12B-F831659F2641}" type="slidenum">
              <a:rPr lang="en-US"/>
              <a:pPr/>
              <a:t>43</a:t>
            </a:fld>
            <a:endParaRPr lang="en-US"/>
          </a:p>
        </p:txBody>
      </p:sp>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p:txBody>
          <a:bodyPr/>
          <a:lstStyle/>
          <a:p>
            <a:pPr>
              <a:spcBef>
                <a:spcPct val="0"/>
              </a:spcBef>
            </a:pPr>
            <a:endParaRPr lang="en-US"/>
          </a:p>
        </p:txBody>
      </p:sp>
      <p:sp>
        <p:nvSpPr>
          <p:cNvPr id="216068"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133D3D4B-9632-44B0-B926-4A36BAEFABEE}" type="slidenum">
              <a:rPr lang="en-US" sz="1300">
                <a:latin typeface="Arial" charset="0"/>
              </a:rPr>
              <a:pPr algn="r" eaLnBrk="1" hangingPunct="1"/>
              <a:t>43</a:t>
            </a:fld>
            <a:endParaRPr lang="en-US" sz="1300" dirty="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C4F19BF-C1F0-4AFD-BD4B-603B38016B68}" type="slidenum">
              <a:rPr lang="en-US"/>
              <a:pPr/>
              <a:t>44</a:t>
            </a:fld>
            <a:endParaRPr lang="en-US"/>
          </a:p>
        </p:txBody>
      </p:sp>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p:txBody>
          <a:bodyPr/>
          <a:lstStyle/>
          <a:p>
            <a:pPr>
              <a:spcBef>
                <a:spcPct val="0"/>
              </a:spcBef>
            </a:pPr>
            <a:endParaRPr lang="en-US"/>
          </a:p>
        </p:txBody>
      </p:sp>
      <p:sp>
        <p:nvSpPr>
          <p:cNvPr id="218116"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DC047E17-22DB-4C62-8C83-470D30A20AD5}" type="slidenum">
              <a:rPr lang="en-US" sz="1300">
                <a:latin typeface="Arial" charset="0"/>
              </a:rPr>
              <a:pPr algn="r" eaLnBrk="1" hangingPunct="1"/>
              <a:t>44</a:t>
            </a:fld>
            <a:endParaRPr lang="en-US" sz="1300" dirty="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C00382-73DB-40C7-B3D2-E179389AF651}" type="slidenum">
              <a:rPr lang="en-US"/>
              <a:pPr/>
              <a:t>45</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908C3-063C-40BB-87EC-73BF6AAE8DBB}" type="slidenum">
              <a:rPr lang="en-US"/>
              <a:pPr/>
              <a:t>46</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D339C-2DDC-48DA-8D68-90DF18290A5A}" type="slidenum">
              <a:rPr lang="en-US"/>
              <a:pPr/>
              <a:t>5</a:t>
            </a:fld>
            <a:endParaRPr lang="en-US"/>
          </a:p>
        </p:txBody>
      </p:sp>
      <p:sp>
        <p:nvSpPr>
          <p:cNvPr id="272386" name="Rectangle 2"/>
          <p:cNvSpPr>
            <a:spLocks noGrp="1" noRot="1" noChangeAspect="1" noChangeArrowheads="1" noTextEdit="1"/>
          </p:cNvSpPr>
          <p:nvPr>
            <p:ph type="sldImg"/>
          </p:nvPr>
        </p:nvSpPr>
        <p:spPr>
          <a:xfrm>
            <a:off x="1257300" y="728663"/>
            <a:ext cx="4797425" cy="3597275"/>
          </a:xfrm>
          <a:ln/>
        </p:spPr>
      </p:sp>
      <p:sp>
        <p:nvSpPr>
          <p:cNvPr id="272387"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339BF-2421-472A-9F21-A7C7FB9402DE}" type="slidenum">
              <a:rPr lang="en-US"/>
              <a:pPr/>
              <a:t>6</a:t>
            </a:fld>
            <a:endParaRPr lang="en-US"/>
          </a:p>
        </p:txBody>
      </p:sp>
      <p:sp>
        <p:nvSpPr>
          <p:cNvPr id="274434" name="Rectangle 2"/>
          <p:cNvSpPr>
            <a:spLocks noGrp="1" noRot="1" noChangeAspect="1" noChangeArrowheads="1" noTextEdit="1"/>
          </p:cNvSpPr>
          <p:nvPr>
            <p:ph type="sldImg"/>
          </p:nvPr>
        </p:nvSpPr>
        <p:spPr>
          <a:xfrm>
            <a:off x="1257300" y="728663"/>
            <a:ext cx="4797425" cy="3597275"/>
          </a:xfrm>
          <a:ln/>
        </p:spPr>
      </p:sp>
      <p:sp>
        <p:nvSpPr>
          <p:cNvPr id="274435"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F7E752-E5B0-4916-814A-03602E19EAA1}" type="slidenum">
              <a:rPr lang="en-US"/>
              <a:pPr/>
              <a:t>7</a:t>
            </a:fld>
            <a:endParaRPr lang="en-US"/>
          </a:p>
        </p:txBody>
      </p:sp>
      <p:sp>
        <p:nvSpPr>
          <p:cNvPr id="276482" name="Rectangle 2"/>
          <p:cNvSpPr>
            <a:spLocks noGrp="1" noRot="1" noChangeAspect="1" noChangeArrowheads="1" noTextEdit="1"/>
          </p:cNvSpPr>
          <p:nvPr>
            <p:ph type="sldImg"/>
          </p:nvPr>
        </p:nvSpPr>
        <p:spPr>
          <a:xfrm>
            <a:off x="1257300" y="728663"/>
            <a:ext cx="4797425" cy="3597275"/>
          </a:xfrm>
          <a:ln/>
        </p:spPr>
      </p:sp>
      <p:sp>
        <p:nvSpPr>
          <p:cNvPr id="276483"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0A899-7967-4524-AE0A-6F2B1788C8B2}" type="slidenum">
              <a:rPr lang="en-US"/>
              <a:pPr/>
              <a:t>8</a:t>
            </a:fld>
            <a:endParaRPr lang="en-US"/>
          </a:p>
        </p:txBody>
      </p:sp>
      <p:sp>
        <p:nvSpPr>
          <p:cNvPr id="278530" name="Rectangle 2"/>
          <p:cNvSpPr>
            <a:spLocks noGrp="1" noRot="1" noChangeAspect="1" noChangeArrowheads="1" noTextEdit="1"/>
          </p:cNvSpPr>
          <p:nvPr>
            <p:ph type="sldImg"/>
          </p:nvPr>
        </p:nvSpPr>
        <p:spPr>
          <a:xfrm>
            <a:off x="1257300" y="728663"/>
            <a:ext cx="4797425" cy="3597275"/>
          </a:xfrm>
          <a:ln/>
        </p:spPr>
      </p:sp>
      <p:sp>
        <p:nvSpPr>
          <p:cNvPr id="27853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0AEA6-1A97-4B48-BAA1-7016EB51E530}" type="slidenum">
              <a:rPr lang="en-US"/>
              <a:pPr/>
              <a:t>9</a:t>
            </a:fld>
            <a:endParaRPr lang="en-US"/>
          </a:p>
        </p:txBody>
      </p:sp>
      <p:sp>
        <p:nvSpPr>
          <p:cNvPr id="280578" name="Rectangle 2"/>
          <p:cNvSpPr>
            <a:spLocks noGrp="1" noRot="1" noChangeAspect="1" noChangeArrowheads="1" noTextEdit="1"/>
          </p:cNvSpPr>
          <p:nvPr>
            <p:ph type="sldImg"/>
          </p:nvPr>
        </p:nvSpPr>
        <p:spPr>
          <a:xfrm>
            <a:off x="1257300" y="728663"/>
            <a:ext cx="4797425" cy="3597275"/>
          </a:xfrm>
          <a:ln/>
        </p:spPr>
      </p:sp>
      <p:sp>
        <p:nvSpPr>
          <p:cNvPr id="280579"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D7B4BF6-2314-4E6B-91E7-A4265DB096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AEFAD7-1158-4266-AD85-A98013F5728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44411C-FCF6-4394-BB63-E53DDFC784D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D5EA67BE-5830-42C9-B277-1D075E51449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54DFC853-2BA4-4B64-AE43-905884D0FFB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F6BF2E08-5BDA-4A41-A024-73F5AE3854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1D0176-6FCD-49B2-B0A5-03AED754B71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19577F-2B04-4B10-8E5C-6D52CE360A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AA3278-9F8C-4C35-85EF-63862CD50A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8295747-FF68-458F-A2C2-16FEF68512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1A08EC4-2AFC-4618-9CE4-7D735334D0B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ED4B96-361F-4FE5-83EE-3226E3A0C7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0A1E9A-C96C-4A84-8544-79DC84FE1B7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8C67A-9E6C-4251-859D-652ACD9135C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80C2F78A-10DF-4E14-9927-04762B34FE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0.xml"/><Relationship Id="rId7"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 Id="rId9"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wsu.edu/~brians/errors/error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4.xml"/><Relationship Id="rId1" Type="http://schemas.openxmlformats.org/officeDocument/2006/relationships/vmlDrawing" Target="../drawings/vmlDrawing7.vml"/><Relationship Id="rId4" Type="http://schemas.openxmlformats.org/officeDocument/2006/relationships/oleObject" Target="../embeddings/oleObject18.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2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2.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00200"/>
            <a:ext cx="7772400" cy="1600200"/>
          </a:xfrm>
        </p:spPr>
        <p:txBody>
          <a:bodyPr/>
          <a:lstStyle/>
          <a:p>
            <a:pPr algn="ctr"/>
            <a:r>
              <a:rPr lang="en-US" sz="3600" dirty="0" smtClean="0">
                <a:latin typeface="Times New Roman" pitchFamily="18" charset="0"/>
              </a:rPr>
              <a:t>CS344: Introduction to Artificial Intelligence</a:t>
            </a:r>
            <a:r>
              <a:rPr lang="en-US" sz="3600" dirty="0">
                <a:latin typeface="Times New Roman" pitchFamily="18" charset="0"/>
              </a:rPr>
              <a:t/>
            </a:r>
            <a:br>
              <a:rPr lang="en-US" sz="3600" dirty="0">
                <a:latin typeface="Times New Roman" pitchFamily="18" charset="0"/>
              </a:rPr>
            </a:br>
            <a:endParaRPr lang="en-US" dirty="0">
              <a:latin typeface="Times New Roman" pitchFamily="18" charset="0"/>
            </a:endParaRPr>
          </a:p>
        </p:txBody>
      </p:sp>
      <p:sp>
        <p:nvSpPr>
          <p:cNvPr id="2051" name="Rectangle 3"/>
          <p:cNvSpPr>
            <a:spLocks noGrp="1" noChangeArrowheads="1"/>
          </p:cNvSpPr>
          <p:nvPr>
            <p:ph type="subTitle" idx="1"/>
          </p:nvPr>
        </p:nvSpPr>
        <p:spPr>
          <a:xfrm>
            <a:off x="1219200" y="2895600"/>
            <a:ext cx="6400800" cy="1981200"/>
          </a:xfrm>
        </p:spPr>
        <p:txBody>
          <a:bodyPr/>
          <a:lstStyle/>
          <a:p>
            <a:r>
              <a:rPr lang="en-US" sz="2800" dirty="0">
                <a:solidFill>
                  <a:schemeClr val="tx2"/>
                </a:solidFill>
                <a:latin typeface="Times New Roman" pitchFamily="18" charset="0"/>
              </a:rPr>
              <a:t>Pushpak Bhattacharyya</a:t>
            </a:r>
            <a:br>
              <a:rPr lang="en-US" sz="2800" dirty="0">
                <a:solidFill>
                  <a:schemeClr val="tx2"/>
                </a:solidFill>
                <a:latin typeface="Times New Roman" pitchFamily="18" charset="0"/>
              </a:rPr>
            </a:br>
            <a:r>
              <a:rPr lang="en-US" sz="2800" dirty="0">
                <a:solidFill>
                  <a:schemeClr val="tx2"/>
                </a:solidFill>
                <a:latin typeface="Times New Roman" pitchFamily="18" charset="0"/>
              </a:rPr>
              <a:t>CSE Dept., </a:t>
            </a:r>
            <a:br>
              <a:rPr lang="en-US" sz="2800" dirty="0">
                <a:solidFill>
                  <a:schemeClr val="tx2"/>
                </a:solidFill>
                <a:latin typeface="Times New Roman" pitchFamily="18" charset="0"/>
              </a:rPr>
            </a:br>
            <a:r>
              <a:rPr lang="en-US" sz="2800" dirty="0">
                <a:solidFill>
                  <a:schemeClr val="tx2"/>
                </a:solidFill>
                <a:latin typeface="Times New Roman" pitchFamily="18" charset="0"/>
              </a:rPr>
              <a:t>IIT </a:t>
            </a:r>
            <a:r>
              <a:rPr lang="en-US" sz="2800" dirty="0" smtClean="0">
                <a:solidFill>
                  <a:schemeClr val="tx2"/>
                </a:solidFill>
                <a:latin typeface="Times New Roman" pitchFamily="18" charset="0"/>
              </a:rPr>
              <a:t>Bombay</a:t>
            </a:r>
          </a:p>
          <a:p>
            <a:pPr algn="l"/>
            <a:r>
              <a:rPr lang="en-US" sz="2800" dirty="0" smtClean="0">
                <a:latin typeface="Times New Roman" pitchFamily="18" charset="0"/>
              </a:rPr>
              <a:t>Lecture </a:t>
            </a:r>
            <a:r>
              <a:rPr lang="en-US" sz="2800" dirty="0" smtClean="0">
                <a:latin typeface="Times New Roman" pitchFamily="18" charset="0"/>
              </a:rPr>
              <a:t>24-25: </a:t>
            </a:r>
            <a:r>
              <a:rPr lang="en-US" sz="2800" dirty="0" err="1">
                <a:latin typeface="Times New Roman" pitchFamily="18" charset="0"/>
              </a:rPr>
              <a:t>Argmax</a:t>
            </a:r>
            <a:r>
              <a:rPr lang="en-US" sz="2800" dirty="0">
                <a:latin typeface="Times New Roman" pitchFamily="18" charset="0"/>
              </a:rPr>
              <a:t> </a:t>
            </a:r>
            <a:r>
              <a:rPr lang="en-US" sz="2800" dirty="0" smtClean="0">
                <a:latin typeface="Times New Roman" pitchFamily="18" charset="0"/>
              </a:rPr>
              <a:t>Based </a:t>
            </a:r>
            <a:r>
              <a:rPr lang="en-US" sz="2800" dirty="0" smtClean="0">
                <a:latin typeface="Times New Roman" pitchFamily="18" charset="0"/>
              </a:rPr>
              <a:t>Computation</a:t>
            </a:r>
            <a:r>
              <a:rPr lang="en-US" sz="2800" dirty="0" smtClean="0">
                <a:solidFill>
                  <a:schemeClr val="tx2"/>
                </a:solidFill>
                <a:latin typeface="Times New Roman" pitchFamily="18" charset="0"/>
              </a:rPr>
              <a:t> </a:t>
            </a:r>
            <a:endParaRPr lang="en-US" sz="2800" dirty="0">
              <a:solidFill>
                <a:schemeClr val="tx2"/>
              </a:solidFill>
              <a:latin typeface="Times New Roman" pitchFamily="18" charset="0"/>
            </a:endParaRPr>
          </a:p>
          <a:p>
            <a:endParaRPr lang="en-US" dirty="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1152525" y="214313"/>
            <a:ext cx="7791450" cy="657225"/>
          </a:xfrm>
        </p:spPr>
        <p:txBody>
          <a:bodyPr/>
          <a:lstStyle/>
          <a:p>
            <a:r>
              <a:rPr lang="en-US" sz="4000"/>
              <a:t>Probabilities</a:t>
            </a:r>
          </a:p>
        </p:txBody>
      </p:sp>
      <p:sp>
        <p:nvSpPr>
          <p:cNvPr id="281603" name="Rectangle 3"/>
          <p:cNvSpPr>
            <a:spLocks noGrp="1" noChangeArrowheads="1"/>
          </p:cNvSpPr>
          <p:nvPr>
            <p:ph type="body" sz="half" idx="1"/>
          </p:nvPr>
        </p:nvSpPr>
        <p:spPr>
          <a:xfrm>
            <a:off x="457200" y="1219200"/>
            <a:ext cx="8382000" cy="4906963"/>
          </a:xfrm>
        </p:spPr>
        <p:txBody>
          <a:bodyPr/>
          <a:lstStyle/>
          <a:p>
            <a:endParaRPr lang="en-US" sz="2800"/>
          </a:p>
          <a:p>
            <a:endParaRPr lang="en-US" sz="2800"/>
          </a:p>
          <a:p>
            <a:endParaRPr lang="en-US" sz="2800"/>
          </a:p>
          <a:p>
            <a:endParaRPr lang="en-US" sz="2800"/>
          </a:p>
          <a:p>
            <a:endParaRPr lang="en-US" sz="2800"/>
          </a:p>
          <a:p>
            <a:endParaRPr lang="en-US" sz="2800"/>
          </a:p>
        </p:txBody>
      </p:sp>
      <p:graphicFrame>
        <p:nvGraphicFramePr>
          <p:cNvPr id="281604" name="Object 4"/>
          <p:cNvGraphicFramePr>
            <a:graphicFrameLocks noChangeAspect="1"/>
          </p:cNvGraphicFramePr>
          <p:nvPr>
            <p:ph sz="quarter" idx="2"/>
          </p:nvPr>
        </p:nvGraphicFramePr>
        <p:xfrm>
          <a:off x="3581400" y="1066800"/>
          <a:ext cx="1066800" cy="854075"/>
        </p:xfrm>
        <a:graphic>
          <a:graphicData uri="http://schemas.openxmlformats.org/presentationml/2006/ole">
            <p:oleObj spid="_x0000_s281604" name="Equation" r:id="rId4" imgW="444240" imgH="393480" progId="">
              <p:embed/>
            </p:oleObj>
          </a:graphicData>
        </a:graphic>
      </p:graphicFrame>
      <p:graphicFrame>
        <p:nvGraphicFramePr>
          <p:cNvPr id="281605" name="Object 5"/>
          <p:cNvGraphicFramePr>
            <a:graphicFrameLocks noChangeAspect="1"/>
          </p:cNvGraphicFramePr>
          <p:nvPr>
            <p:ph sz="quarter" idx="3"/>
          </p:nvPr>
        </p:nvGraphicFramePr>
        <p:xfrm>
          <a:off x="3733800" y="2057400"/>
          <a:ext cx="430213" cy="704850"/>
        </p:xfrm>
        <a:graphic>
          <a:graphicData uri="http://schemas.openxmlformats.org/presentationml/2006/ole">
            <p:oleObj spid="_x0000_s281605" name="Equation" r:id="rId5" imgW="228600" imgH="393480" progId="">
              <p:embed/>
            </p:oleObj>
          </a:graphicData>
        </a:graphic>
      </p:graphicFrame>
      <p:graphicFrame>
        <p:nvGraphicFramePr>
          <p:cNvPr id="281606" name="Object 6"/>
          <p:cNvGraphicFramePr>
            <a:graphicFrameLocks noChangeAspect="1"/>
          </p:cNvGraphicFramePr>
          <p:nvPr/>
        </p:nvGraphicFramePr>
        <p:xfrm>
          <a:off x="990600" y="3810000"/>
          <a:ext cx="3429000" cy="838200"/>
        </p:xfrm>
        <a:graphic>
          <a:graphicData uri="http://schemas.openxmlformats.org/presentationml/2006/ole">
            <p:oleObj spid="_x0000_s281606" name="Equation" r:id="rId6" imgW="1485720" imgH="419040" progId="">
              <p:embed/>
            </p:oleObj>
          </a:graphicData>
        </a:graphic>
      </p:graphicFrame>
      <p:graphicFrame>
        <p:nvGraphicFramePr>
          <p:cNvPr id="281607" name="Object 7"/>
          <p:cNvGraphicFramePr>
            <a:graphicFrameLocks noChangeAspect="1"/>
          </p:cNvGraphicFramePr>
          <p:nvPr/>
        </p:nvGraphicFramePr>
        <p:xfrm>
          <a:off x="4419600" y="3368675"/>
          <a:ext cx="2438400" cy="1582738"/>
        </p:xfrm>
        <a:graphic>
          <a:graphicData uri="http://schemas.openxmlformats.org/presentationml/2006/ole">
            <p:oleObj spid="_x0000_s281607" name="Equation" r:id="rId7" imgW="888840" imgH="761760" progId="">
              <p:embed/>
            </p:oleObj>
          </a:graphicData>
        </a:graphic>
      </p:graphicFrame>
      <p:graphicFrame>
        <p:nvGraphicFramePr>
          <p:cNvPr id="281608" name="Object 8"/>
          <p:cNvGraphicFramePr>
            <a:graphicFrameLocks noChangeAspect="1"/>
          </p:cNvGraphicFramePr>
          <p:nvPr/>
        </p:nvGraphicFramePr>
        <p:xfrm>
          <a:off x="7010400" y="3670300"/>
          <a:ext cx="1371600" cy="825500"/>
        </p:xfrm>
        <a:graphic>
          <a:graphicData uri="http://schemas.openxmlformats.org/presentationml/2006/ole">
            <p:oleObj spid="_x0000_s281608" name="Equation" r:id="rId8" imgW="495000" imgH="393480" progId="">
              <p:embed/>
            </p:oleObj>
          </a:graphicData>
        </a:graphic>
      </p:graphicFrame>
      <p:graphicFrame>
        <p:nvGraphicFramePr>
          <p:cNvPr id="281609" name="Object 9"/>
          <p:cNvGraphicFramePr>
            <a:graphicFrameLocks noChangeAspect="1"/>
          </p:cNvGraphicFramePr>
          <p:nvPr/>
        </p:nvGraphicFramePr>
        <p:xfrm>
          <a:off x="1828800" y="5257800"/>
          <a:ext cx="2754313" cy="473075"/>
        </p:xfrm>
        <a:graphic>
          <a:graphicData uri="http://schemas.openxmlformats.org/presentationml/2006/ole">
            <p:oleObj spid="_x0000_s281609" name="Equation" r:id="rId9" imgW="1180800" imgH="203040" progId="">
              <p:embed/>
            </p:oleObj>
          </a:graphicData>
        </a:graphic>
      </p:graphicFrame>
      <p:sp>
        <p:nvSpPr>
          <p:cNvPr id="281610" name="Text Box 10"/>
          <p:cNvSpPr txBox="1">
            <a:spLocks noChangeArrowheads="1"/>
          </p:cNvSpPr>
          <p:nvPr/>
        </p:nvSpPr>
        <p:spPr bwMode="auto">
          <a:xfrm>
            <a:off x="2498725" y="1331913"/>
            <a:ext cx="812800" cy="368300"/>
          </a:xfrm>
          <a:prstGeom prst="rect">
            <a:avLst/>
          </a:prstGeom>
          <a:solidFill>
            <a:srgbClr val="FFFF00"/>
          </a:solidFill>
          <a:ln w="9525">
            <a:noFill/>
            <a:miter lim="800000"/>
            <a:headEnd/>
            <a:tailEnd/>
          </a:ln>
          <a:effectLst/>
        </p:spPr>
        <p:txBody>
          <a:bodyPr wrap="none" lIns="91430" tIns="45715" rIns="91430" bIns="45715">
            <a:spAutoFit/>
          </a:bodyPr>
          <a:lstStyle/>
          <a:p>
            <a:pPr defTabSz="457200" eaLnBrk="1" hangingPunct="1"/>
            <a:r>
              <a:rPr lang="en-US" i="1">
                <a:solidFill>
                  <a:srgbClr val="000000"/>
                </a:solidFill>
                <a:latin typeface="Arial" charset="0"/>
                <a:ea typeface="ＭＳ Ｐゴシック" pitchFamily="34" charset="-128"/>
                <a:cs typeface="Arial" charset="0"/>
              </a:rPr>
              <a:t>P(m)=</a:t>
            </a:r>
          </a:p>
        </p:txBody>
      </p:sp>
      <p:sp>
        <p:nvSpPr>
          <p:cNvPr id="281611" name="Text Box 11"/>
          <p:cNvSpPr txBox="1">
            <a:spLocks noChangeArrowheads="1"/>
          </p:cNvSpPr>
          <p:nvPr/>
        </p:nvSpPr>
        <p:spPr bwMode="auto">
          <a:xfrm>
            <a:off x="2651125" y="2246313"/>
            <a:ext cx="736600" cy="368300"/>
          </a:xfrm>
          <a:prstGeom prst="rect">
            <a:avLst/>
          </a:prstGeom>
          <a:solidFill>
            <a:srgbClr val="FFFF00"/>
          </a:solidFill>
          <a:ln w="9525">
            <a:noFill/>
            <a:miter lim="800000"/>
            <a:headEnd/>
            <a:tailEnd/>
          </a:ln>
          <a:effectLst/>
        </p:spPr>
        <p:txBody>
          <a:bodyPr wrap="none" lIns="91430" tIns="45715" rIns="91430" bIns="45715">
            <a:spAutoFit/>
          </a:bodyPr>
          <a:lstStyle/>
          <a:p>
            <a:pPr defTabSz="457200" eaLnBrk="1" hangingPunct="1"/>
            <a:r>
              <a:rPr lang="en-US" i="1">
                <a:solidFill>
                  <a:srgbClr val="000000"/>
                </a:solidFill>
                <a:latin typeface="Arial" charset="0"/>
                <a:ea typeface="ＭＳ Ｐゴシック" pitchFamily="34" charset="-128"/>
                <a:cs typeface="Arial" charset="0"/>
              </a:rPr>
              <a:t>P(s)=</a:t>
            </a:r>
          </a:p>
        </p:txBody>
      </p:sp>
      <p:sp>
        <p:nvSpPr>
          <p:cNvPr id="281612" name="Text Box 12"/>
          <p:cNvSpPr txBox="1">
            <a:spLocks noChangeArrowheads="1"/>
          </p:cNvSpPr>
          <p:nvPr/>
        </p:nvSpPr>
        <p:spPr bwMode="auto">
          <a:xfrm>
            <a:off x="2590800" y="2895600"/>
            <a:ext cx="1366838" cy="366713"/>
          </a:xfrm>
          <a:prstGeom prst="rect">
            <a:avLst/>
          </a:prstGeom>
          <a:solidFill>
            <a:srgbClr val="FFFF00"/>
          </a:solidFill>
          <a:ln w="9525">
            <a:noFill/>
            <a:miter lim="800000"/>
            <a:headEnd/>
            <a:tailEnd/>
          </a:ln>
          <a:effectLst/>
        </p:spPr>
        <p:txBody>
          <a:bodyPr wrap="none" lIns="91430" tIns="45715" rIns="91430" bIns="45715">
            <a:spAutoFit/>
          </a:bodyPr>
          <a:lstStyle/>
          <a:p>
            <a:pPr defTabSz="457200" eaLnBrk="1" hangingPunct="1"/>
            <a:r>
              <a:rPr lang="en-US" i="1">
                <a:solidFill>
                  <a:srgbClr val="000000"/>
                </a:solidFill>
                <a:latin typeface="Arial" charset="0"/>
                <a:ea typeface="ＭＳ Ｐゴシック" pitchFamily="34" charset="-128"/>
                <a:cs typeface="Arial" charset="0"/>
              </a:rPr>
              <a:t>P(s|m)= 0.5</a:t>
            </a:r>
          </a:p>
        </p:txBody>
      </p:sp>
      <p:sp>
        <p:nvSpPr>
          <p:cNvPr id="281613" name="Text Box 13"/>
          <p:cNvSpPr txBox="1">
            <a:spLocks noChangeArrowheads="1"/>
          </p:cNvSpPr>
          <p:nvPr/>
        </p:nvSpPr>
        <p:spPr bwMode="auto">
          <a:xfrm>
            <a:off x="5608638" y="1838325"/>
            <a:ext cx="666750" cy="368300"/>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Prior</a:t>
            </a:r>
          </a:p>
        </p:txBody>
      </p:sp>
      <p:sp>
        <p:nvSpPr>
          <p:cNvPr id="281614" name="Line 14"/>
          <p:cNvSpPr>
            <a:spLocks noChangeShapeType="1"/>
          </p:cNvSpPr>
          <p:nvPr/>
        </p:nvSpPr>
        <p:spPr bwMode="auto">
          <a:xfrm flipH="1" flipV="1">
            <a:off x="4710113" y="1562100"/>
            <a:ext cx="1036637" cy="415925"/>
          </a:xfrm>
          <a:prstGeom prst="line">
            <a:avLst/>
          </a:prstGeom>
          <a:noFill/>
          <a:ln w="9525">
            <a:solidFill>
              <a:schemeClr val="tx1"/>
            </a:solidFill>
            <a:round/>
            <a:headEnd/>
            <a:tailEnd type="triangle" w="med" len="med"/>
          </a:ln>
          <a:effectLst/>
        </p:spPr>
        <p:txBody>
          <a:bodyPr/>
          <a:lstStyle/>
          <a:p>
            <a:endParaRPr lang="en-US"/>
          </a:p>
        </p:txBody>
      </p:sp>
      <p:sp>
        <p:nvSpPr>
          <p:cNvPr id="281615" name="Text Box 15"/>
          <p:cNvSpPr txBox="1">
            <a:spLocks noChangeArrowheads="1"/>
          </p:cNvSpPr>
          <p:nvPr/>
        </p:nvSpPr>
        <p:spPr bwMode="auto">
          <a:xfrm>
            <a:off x="7086600" y="4648200"/>
            <a:ext cx="1073150" cy="3667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posterior</a:t>
            </a:r>
          </a:p>
        </p:txBody>
      </p:sp>
      <p:sp>
        <p:nvSpPr>
          <p:cNvPr id="281616" name="Line 16"/>
          <p:cNvSpPr>
            <a:spLocks noChangeShapeType="1"/>
          </p:cNvSpPr>
          <p:nvPr/>
        </p:nvSpPr>
        <p:spPr bwMode="auto">
          <a:xfrm flipH="1" flipV="1">
            <a:off x="5486400" y="5105400"/>
            <a:ext cx="1143000" cy="228600"/>
          </a:xfrm>
          <a:prstGeom prst="line">
            <a:avLst/>
          </a:prstGeom>
          <a:noFill/>
          <a:ln w="9525">
            <a:solidFill>
              <a:schemeClr val="tx1"/>
            </a:solidFill>
            <a:round/>
            <a:headEnd/>
            <a:tailEnd type="triangle" w="med" len="med"/>
          </a:ln>
          <a:effectLst/>
        </p:spPr>
        <p:txBody>
          <a:bodyPr/>
          <a:lstStyle/>
          <a:p>
            <a:endParaRPr lang="en-US"/>
          </a:p>
        </p:txBody>
      </p:sp>
      <p:sp>
        <p:nvSpPr>
          <p:cNvPr id="281617" name="Text Box 17"/>
          <p:cNvSpPr txBox="1">
            <a:spLocks noChangeArrowheads="1"/>
          </p:cNvSpPr>
          <p:nvPr/>
        </p:nvSpPr>
        <p:spPr bwMode="auto">
          <a:xfrm>
            <a:off x="4724400" y="5334000"/>
            <a:ext cx="3117850" cy="3667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Hence meningitis is not likely</a:t>
            </a:r>
          </a:p>
        </p:txBody>
      </p:sp>
      <p:sp>
        <p:nvSpPr>
          <p:cNvPr id="281618" name="Text Box 18"/>
          <p:cNvSpPr txBox="1">
            <a:spLocks noChangeArrowheads="1"/>
          </p:cNvSpPr>
          <p:nvPr/>
        </p:nvSpPr>
        <p:spPr bwMode="auto">
          <a:xfrm>
            <a:off x="5262563" y="2738438"/>
            <a:ext cx="1212850" cy="366712"/>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Likelihood</a:t>
            </a:r>
          </a:p>
        </p:txBody>
      </p:sp>
      <p:sp>
        <p:nvSpPr>
          <p:cNvPr id="281619" name="Line 19"/>
          <p:cNvSpPr>
            <a:spLocks noChangeShapeType="1"/>
          </p:cNvSpPr>
          <p:nvPr/>
        </p:nvSpPr>
        <p:spPr bwMode="auto">
          <a:xfrm flipH="1">
            <a:off x="4087813" y="2944813"/>
            <a:ext cx="1382712" cy="138112"/>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1152525" y="214313"/>
            <a:ext cx="7791450" cy="979487"/>
          </a:xfrm>
        </p:spPr>
        <p:txBody>
          <a:bodyPr/>
          <a:lstStyle/>
          <a:p>
            <a:r>
              <a:rPr lang="en-US"/>
              <a:t>Some Issues</a:t>
            </a:r>
          </a:p>
        </p:txBody>
      </p:sp>
      <p:sp>
        <p:nvSpPr>
          <p:cNvPr id="283651" name="Rectangle 3"/>
          <p:cNvSpPr>
            <a:spLocks noChangeArrowheads="1"/>
          </p:cNvSpPr>
          <p:nvPr/>
        </p:nvSpPr>
        <p:spPr bwMode="auto">
          <a:xfrm>
            <a:off x="228600" y="1600200"/>
            <a:ext cx="8915400" cy="4525963"/>
          </a:xfrm>
          <a:prstGeom prst="rect">
            <a:avLst/>
          </a:prstGeom>
          <a:noFill/>
          <a:ln w="9525">
            <a:noFill/>
            <a:miter lim="800000"/>
            <a:headEnd/>
            <a:tailEnd/>
          </a:ln>
          <a:effectLst/>
        </p:spPr>
        <p:txBody>
          <a:bodyPr lIns="91430" tIns="45715" rIns="91430" bIns="45715"/>
          <a:lstStyle/>
          <a:p>
            <a:pPr marL="342900" indent="-342900" eaLnBrk="1" hangingPunct="1">
              <a:lnSpc>
                <a:spcPct val="90000"/>
              </a:lnSpc>
              <a:spcBef>
                <a:spcPct val="20000"/>
              </a:spcBef>
              <a:buClr>
                <a:schemeClr val="folHlink"/>
              </a:buClr>
              <a:buSzPct val="60000"/>
              <a:buFont typeface="Wingdings" pitchFamily="2" charset="2"/>
              <a:buChar char="n"/>
            </a:pPr>
            <a:r>
              <a:rPr lang="en-US" sz="3200" i="1"/>
              <a:t>p(m|s)</a:t>
            </a:r>
            <a:r>
              <a:rPr lang="en-US" sz="3200"/>
              <a:t> could have been found as </a:t>
            </a:r>
          </a:p>
          <a:p>
            <a:pPr marL="742950" lvl="1" indent="-285750" eaLnBrk="1" hangingPunct="1">
              <a:lnSpc>
                <a:spcPct val="90000"/>
              </a:lnSpc>
              <a:spcBef>
                <a:spcPct val="20000"/>
              </a:spcBef>
              <a:buClr>
                <a:schemeClr val="hlink"/>
              </a:buClr>
              <a:buSzPct val="55000"/>
              <a:buFont typeface="Wingdings" pitchFamily="2" charset="2"/>
              <a:buNone/>
            </a:pPr>
            <a:endParaRPr lang="en-US" sz="2800">
              <a:solidFill>
                <a:srgbClr val="000066"/>
              </a:solidFill>
            </a:endParaRPr>
          </a:p>
          <a:p>
            <a:pPr marL="742950" lvl="1" indent="-285750" eaLnBrk="1" hangingPunct="1">
              <a:lnSpc>
                <a:spcPct val="90000"/>
              </a:lnSpc>
              <a:spcBef>
                <a:spcPct val="20000"/>
              </a:spcBef>
              <a:buClr>
                <a:schemeClr val="hlink"/>
              </a:buClr>
              <a:buSzPct val="55000"/>
              <a:buFont typeface="Wingdings" pitchFamily="2" charset="2"/>
              <a:buNone/>
            </a:pPr>
            <a:endParaRPr lang="en-US" sz="2800"/>
          </a:p>
          <a:p>
            <a:pPr marL="742950" lvl="1" indent="-285750" eaLnBrk="1" hangingPunct="1">
              <a:lnSpc>
                <a:spcPct val="90000"/>
              </a:lnSpc>
              <a:spcBef>
                <a:spcPct val="20000"/>
              </a:spcBef>
              <a:buClr>
                <a:schemeClr val="hlink"/>
              </a:buClr>
              <a:buSzPct val="55000"/>
              <a:buFont typeface="Wingdings" pitchFamily="2" charset="2"/>
              <a:buNone/>
            </a:pPr>
            <a:r>
              <a:rPr lang="en-US" sz="2800"/>
              <a:t>Questions:</a:t>
            </a:r>
          </a:p>
          <a:p>
            <a:pPr marL="742950" lvl="1" indent="-285750" eaLnBrk="1" hangingPunct="1">
              <a:lnSpc>
                <a:spcPct val="90000"/>
              </a:lnSpc>
              <a:spcBef>
                <a:spcPct val="20000"/>
              </a:spcBef>
              <a:buClr>
                <a:schemeClr val="hlink"/>
              </a:buClr>
              <a:buSzPct val="55000"/>
              <a:buFont typeface="Wingdings" pitchFamily="2" charset="2"/>
              <a:buChar char="n"/>
            </a:pPr>
            <a:r>
              <a:rPr lang="en-US" sz="2400"/>
              <a:t>Which is more reliable to compute, </a:t>
            </a:r>
            <a:r>
              <a:rPr lang="en-US" sz="2400" i="1"/>
              <a:t>p(s|m)</a:t>
            </a:r>
            <a:r>
              <a:rPr lang="en-US" sz="2400"/>
              <a:t> or </a:t>
            </a:r>
            <a:r>
              <a:rPr lang="en-US" sz="2400" i="1"/>
              <a:t>p(m|s)</a:t>
            </a:r>
            <a:r>
              <a:rPr lang="en-US" sz="2400"/>
              <a:t>?</a:t>
            </a:r>
          </a:p>
          <a:p>
            <a:pPr marL="742950" lvl="1" indent="-285750" eaLnBrk="1" hangingPunct="1">
              <a:lnSpc>
                <a:spcPct val="90000"/>
              </a:lnSpc>
              <a:spcBef>
                <a:spcPct val="20000"/>
              </a:spcBef>
              <a:buClr>
                <a:schemeClr val="hlink"/>
              </a:buClr>
              <a:buSzPct val="55000"/>
              <a:buFont typeface="Wingdings" pitchFamily="2" charset="2"/>
              <a:buChar char="n"/>
            </a:pPr>
            <a:r>
              <a:rPr lang="en-US" sz="2400"/>
              <a:t>Which evidence is more sparse , </a:t>
            </a:r>
            <a:r>
              <a:rPr lang="en-US" sz="2400" i="1"/>
              <a:t>p(s|m)</a:t>
            </a:r>
            <a:r>
              <a:rPr lang="en-US" sz="2400"/>
              <a:t> or </a:t>
            </a:r>
            <a:r>
              <a:rPr lang="en-US" sz="2400" i="1"/>
              <a:t>p(m|s)</a:t>
            </a:r>
            <a:r>
              <a:rPr lang="en-US" sz="2400"/>
              <a:t>?</a:t>
            </a:r>
          </a:p>
          <a:p>
            <a:pPr marL="742950" lvl="1" indent="-285750" eaLnBrk="1" hangingPunct="1">
              <a:lnSpc>
                <a:spcPct val="90000"/>
              </a:lnSpc>
              <a:spcBef>
                <a:spcPct val="20000"/>
              </a:spcBef>
              <a:buClr>
                <a:schemeClr val="hlink"/>
              </a:buClr>
              <a:buSzPct val="55000"/>
              <a:buFont typeface="Wingdings" pitchFamily="2" charset="2"/>
              <a:buChar char="n"/>
            </a:pPr>
            <a:r>
              <a:rPr lang="en-US" sz="2400"/>
              <a:t>Test of significance : The counts are always on a sample of population. Which probability count has sufficient statistics?</a:t>
            </a:r>
          </a:p>
          <a:p>
            <a:pPr marL="742950" lvl="1" indent="-285750" eaLnBrk="1" hangingPunct="1">
              <a:lnSpc>
                <a:spcPct val="90000"/>
              </a:lnSpc>
              <a:spcBef>
                <a:spcPct val="20000"/>
              </a:spcBef>
              <a:buClr>
                <a:schemeClr val="hlink"/>
              </a:buClr>
              <a:buSzPct val="55000"/>
              <a:buFont typeface="Wingdings" pitchFamily="2" charset="2"/>
              <a:buNone/>
            </a:pPr>
            <a:endParaRPr lang="en-US" sz="2400">
              <a:solidFill>
                <a:schemeClr val="tx2"/>
              </a:solidFill>
            </a:endParaRPr>
          </a:p>
        </p:txBody>
      </p:sp>
      <p:graphicFrame>
        <p:nvGraphicFramePr>
          <p:cNvPr id="283652" name="Object 4"/>
          <p:cNvGraphicFramePr>
            <a:graphicFrameLocks noChangeAspect="1"/>
          </p:cNvGraphicFramePr>
          <p:nvPr>
            <p:ph idx="1"/>
          </p:nvPr>
        </p:nvGraphicFramePr>
        <p:xfrm>
          <a:off x="3700463" y="2322513"/>
          <a:ext cx="1439862" cy="914400"/>
        </p:xfrm>
        <a:graphic>
          <a:graphicData uri="http://schemas.openxmlformats.org/presentationml/2006/ole">
            <p:oleObj spid="_x0000_s283652" name="Equation" r:id="rId4" imgW="596880" imgH="393480" progId="">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
          <p:cNvSpPr>
            <a:spLocks noGrp="1" noChangeArrowheads="1"/>
          </p:cNvSpPr>
          <p:nvPr>
            <p:ph type="ctrTitle"/>
          </p:nvPr>
        </p:nvSpPr>
        <p:spPr/>
        <p:txBody>
          <a:bodyPr/>
          <a:lstStyle/>
          <a:p>
            <a:r>
              <a:rPr lang="en-US" sz="4000"/>
              <a:t>5 problems in NLP whose probabilistic formulation use Bayes theorem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1152525" y="214313"/>
            <a:ext cx="7791450" cy="1462087"/>
          </a:xfrm>
        </p:spPr>
        <p:txBody>
          <a:bodyPr/>
          <a:lstStyle/>
          <a:p>
            <a:r>
              <a:rPr lang="en-US"/>
              <a:t>The problems</a:t>
            </a:r>
          </a:p>
        </p:txBody>
      </p:sp>
      <p:sp>
        <p:nvSpPr>
          <p:cNvPr id="287747" name="Rectangle 3"/>
          <p:cNvSpPr>
            <a:spLocks noGrp="1" noChangeArrowheads="1"/>
          </p:cNvSpPr>
          <p:nvPr>
            <p:ph type="body" idx="1"/>
          </p:nvPr>
        </p:nvSpPr>
        <p:spPr>
          <a:xfrm>
            <a:off x="1184275" y="2017713"/>
            <a:ext cx="7770813" cy="4114800"/>
          </a:xfrm>
        </p:spPr>
        <p:txBody>
          <a:bodyPr/>
          <a:lstStyle/>
          <a:p>
            <a:r>
              <a:rPr lang="en-US"/>
              <a:t>Part of Speech Tagging: </a:t>
            </a:r>
            <a:r>
              <a:rPr lang="en-US" i="1"/>
              <a:t>discussed in detail in subsequent classes</a:t>
            </a:r>
          </a:p>
          <a:p>
            <a:r>
              <a:rPr lang="en-US"/>
              <a:t>Statistical Spell Checking</a:t>
            </a:r>
          </a:p>
          <a:p>
            <a:r>
              <a:rPr lang="en-US"/>
              <a:t>Automatic Speech Recognition</a:t>
            </a:r>
          </a:p>
          <a:p>
            <a:r>
              <a:rPr lang="en-US"/>
              <a:t>Probabilistic Parsing</a:t>
            </a:r>
          </a:p>
          <a:p>
            <a:r>
              <a:rPr lang="en-US"/>
              <a:t>Statistical Machine Translation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a:t>Some general observations</a:t>
            </a:r>
          </a:p>
        </p:txBody>
      </p:sp>
      <p:sp>
        <p:nvSpPr>
          <p:cNvPr id="289795" name="Rectangle 3"/>
          <p:cNvSpPr>
            <a:spLocks noGrp="1" noChangeArrowheads="1"/>
          </p:cNvSpPr>
          <p:nvPr>
            <p:ph type="body" idx="1"/>
          </p:nvPr>
        </p:nvSpPr>
        <p:spPr/>
        <p:txBody>
          <a:bodyPr/>
          <a:lstStyle/>
          <a:p>
            <a:pPr>
              <a:buFont typeface="Wingdings" pitchFamily="2" charset="2"/>
              <a:buNone/>
            </a:pPr>
            <a:r>
              <a:rPr lang="en-US" sz="2800"/>
              <a:t>	A*=	argmax [P(A|B)]</a:t>
            </a:r>
          </a:p>
          <a:p>
            <a:pPr>
              <a:buFont typeface="Wingdings" pitchFamily="2" charset="2"/>
              <a:buNone/>
            </a:pPr>
            <a:r>
              <a:rPr lang="en-US" sz="2800"/>
              <a:t>			    A</a:t>
            </a:r>
          </a:p>
          <a:p>
            <a:pPr>
              <a:buFont typeface="Wingdings" pitchFamily="2" charset="2"/>
              <a:buNone/>
            </a:pPr>
            <a:r>
              <a:rPr lang="en-US" sz="2800"/>
              <a:t>	    =	argmax [P(A).P(B|A)]</a:t>
            </a:r>
          </a:p>
          <a:p>
            <a:pPr>
              <a:buFont typeface="Wingdings" pitchFamily="2" charset="2"/>
              <a:buNone/>
            </a:pPr>
            <a:r>
              <a:rPr lang="en-US" sz="2800"/>
              <a:t>		            A</a:t>
            </a:r>
          </a:p>
          <a:p>
            <a:pPr>
              <a:buFont typeface="Wingdings" pitchFamily="2" charset="2"/>
              <a:buNone/>
            </a:pPr>
            <a:r>
              <a:rPr lang="en-US" sz="2800"/>
              <a:t>Computing and using P(A) and P(B|A), both need</a:t>
            </a:r>
          </a:p>
          <a:p>
            <a:pPr>
              <a:buFont typeface="Wingdings" pitchFamily="2" charset="2"/>
              <a:buNone/>
            </a:pPr>
            <a:r>
              <a:rPr lang="en-US" sz="2400"/>
              <a:t>	(i) </a:t>
            </a:r>
            <a:r>
              <a:rPr lang="en-US" sz="2400" i="1"/>
              <a:t>looking at the </a:t>
            </a:r>
            <a:r>
              <a:rPr lang="en-US" sz="2400" b="1" i="1"/>
              <a:t>internal structures</a:t>
            </a:r>
            <a:r>
              <a:rPr lang="en-US" sz="2400" i="1"/>
              <a:t> of A and B</a:t>
            </a:r>
          </a:p>
          <a:p>
            <a:pPr>
              <a:buFont typeface="Wingdings" pitchFamily="2" charset="2"/>
              <a:buNone/>
            </a:pPr>
            <a:r>
              <a:rPr lang="en-US" sz="2400" i="1"/>
              <a:t>	</a:t>
            </a:r>
            <a:r>
              <a:rPr lang="en-US" sz="2400"/>
              <a:t>(ii) </a:t>
            </a:r>
            <a:r>
              <a:rPr lang="en-US" sz="2400" i="1"/>
              <a:t>making independence assumptions</a:t>
            </a:r>
          </a:p>
          <a:p>
            <a:pPr>
              <a:buFont typeface="Wingdings" pitchFamily="2" charset="2"/>
              <a:buNone/>
            </a:pPr>
            <a:r>
              <a:rPr lang="en-US" sz="2400" i="1"/>
              <a:t>	</a:t>
            </a:r>
            <a:r>
              <a:rPr lang="en-US" sz="2400"/>
              <a:t>(iii) </a:t>
            </a:r>
            <a:r>
              <a:rPr lang="en-US" sz="2400" i="1"/>
              <a:t>putting together a computation from smaller parts</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a:t>PoS tagging: Example</a:t>
            </a:r>
          </a:p>
        </p:txBody>
      </p:sp>
      <p:sp>
        <p:nvSpPr>
          <p:cNvPr id="326659" name="Rectangle 3"/>
          <p:cNvSpPr>
            <a:spLocks noGrp="1" noChangeArrowheads="1"/>
          </p:cNvSpPr>
          <p:nvPr>
            <p:ph type="body" idx="1"/>
          </p:nvPr>
        </p:nvSpPr>
        <p:spPr/>
        <p:txBody>
          <a:bodyPr/>
          <a:lstStyle/>
          <a:p>
            <a:pPr>
              <a:buFont typeface="Wingdings" pitchFamily="2" charset="2"/>
              <a:buNone/>
            </a:pPr>
            <a:r>
              <a:rPr lang="en-US"/>
              <a:t>Sentence: </a:t>
            </a:r>
          </a:p>
          <a:p>
            <a:pPr>
              <a:buFont typeface="Wingdings" pitchFamily="2" charset="2"/>
              <a:buNone/>
            </a:pPr>
            <a:r>
              <a:rPr lang="en-US"/>
              <a:t>	</a:t>
            </a:r>
            <a:r>
              <a:rPr lang="en-US" sz="2400" i="1"/>
              <a:t>The national committee remarked on a number of other issues.</a:t>
            </a:r>
          </a:p>
          <a:p>
            <a:pPr>
              <a:buFont typeface="Wingdings" pitchFamily="2" charset="2"/>
              <a:buNone/>
            </a:pPr>
            <a:endParaRPr lang="en-US" sz="2400" i="1"/>
          </a:p>
          <a:p>
            <a:pPr>
              <a:buFont typeface="Wingdings" pitchFamily="2" charset="2"/>
              <a:buNone/>
            </a:pPr>
            <a:r>
              <a:rPr lang="en-US" i="1"/>
              <a:t>Tagged output:</a:t>
            </a:r>
          </a:p>
          <a:p>
            <a:pPr>
              <a:buFont typeface="Wingdings" pitchFamily="2" charset="2"/>
              <a:buNone/>
            </a:pPr>
            <a:r>
              <a:rPr lang="en-US" sz="2400" i="1"/>
              <a:t>	The/</a:t>
            </a:r>
            <a:r>
              <a:rPr lang="en-US" sz="2400"/>
              <a:t>DET national</a:t>
            </a:r>
            <a:r>
              <a:rPr lang="en-US" sz="2400" i="1"/>
              <a:t>/</a:t>
            </a:r>
            <a:r>
              <a:rPr lang="en-US" sz="2400"/>
              <a:t>ADJ committee</a:t>
            </a:r>
            <a:r>
              <a:rPr lang="en-US" sz="2400" i="1"/>
              <a:t>/</a:t>
            </a:r>
            <a:r>
              <a:rPr lang="en-US" sz="2400"/>
              <a:t>NOU remarked</a:t>
            </a:r>
            <a:r>
              <a:rPr lang="en-US" sz="2400" i="1"/>
              <a:t>/</a:t>
            </a:r>
            <a:r>
              <a:rPr lang="en-US" sz="2400"/>
              <a:t>VRB </a:t>
            </a:r>
            <a:r>
              <a:rPr lang="en-US" sz="2400" i="1"/>
              <a:t>on/PRP a/</a:t>
            </a:r>
            <a:r>
              <a:rPr lang="en-US" sz="2400"/>
              <a:t>DET </a:t>
            </a:r>
            <a:r>
              <a:rPr lang="en-US" sz="2400" i="1"/>
              <a:t>number/</a:t>
            </a:r>
            <a:r>
              <a:rPr lang="en-US" sz="2400"/>
              <a:t>NOU </a:t>
            </a:r>
            <a:r>
              <a:rPr lang="en-US" sz="2400" i="1"/>
              <a:t>of/</a:t>
            </a:r>
            <a:r>
              <a:rPr lang="en-US" sz="2400"/>
              <a:t>PRP </a:t>
            </a:r>
            <a:r>
              <a:rPr lang="en-US" sz="2400" i="1"/>
              <a:t>other/</a:t>
            </a:r>
            <a:r>
              <a:rPr lang="en-US" sz="2400"/>
              <a:t>ADJ </a:t>
            </a:r>
            <a:r>
              <a:rPr lang="en-US" sz="2400" i="1"/>
              <a:t>issues/</a:t>
            </a:r>
            <a:r>
              <a:rPr lang="en-US" sz="2400"/>
              <a:t>NOU</a:t>
            </a:r>
            <a:r>
              <a:rPr lang="en-US" sz="2400" i="1"/>
              <a:t>.</a:t>
            </a:r>
            <a:endParaRPr lang="en-US" sz="2400"/>
          </a:p>
          <a:p>
            <a:endParaRPr lang="en-US" sz="24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368425" y="306388"/>
            <a:ext cx="7358063" cy="1208087"/>
          </a:xfrm>
        </p:spPr>
        <p:txBody>
          <a:bodyPr/>
          <a:lstStyle/>
          <a:p>
            <a:r>
              <a:rPr lang="en-US"/>
              <a:t>POS Tagging</a:t>
            </a:r>
          </a:p>
        </p:txBody>
      </p:sp>
      <p:sp>
        <p:nvSpPr>
          <p:cNvPr id="328707" name="Rectangle 3"/>
          <p:cNvSpPr>
            <a:spLocks noGrp="1" noChangeArrowheads="1"/>
          </p:cNvSpPr>
          <p:nvPr>
            <p:ph type="body" sz="half" idx="1"/>
          </p:nvPr>
        </p:nvSpPr>
        <p:spPr>
          <a:xfrm>
            <a:off x="1184275" y="2017713"/>
            <a:ext cx="3810000" cy="4114800"/>
          </a:xfrm>
        </p:spPr>
        <p:txBody>
          <a:bodyPr/>
          <a:lstStyle/>
          <a:p>
            <a:pPr>
              <a:buFont typeface="Wingdings" pitchFamily="2" charset="2"/>
              <a:buNone/>
            </a:pPr>
            <a:endParaRPr lang="en-US" sz="2800"/>
          </a:p>
          <a:p>
            <a:endParaRPr lang="en-US" sz="2800"/>
          </a:p>
          <a:p>
            <a:endParaRPr lang="en-US" sz="2800"/>
          </a:p>
          <a:p>
            <a:endParaRPr lang="en-US" sz="2800"/>
          </a:p>
          <a:p>
            <a:endParaRPr lang="en-US" sz="2800"/>
          </a:p>
          <a:p>
            <a:endParaRPr lang="en-US" sz="2800"/>
          </a:p>
        </p:txBody>
      </p:sp>
      <p:graphicFrame>
        <p:nvGraphicFramePr>
          <p:cNvPr id="328708" name="Object 4"/>
          <p:cNvGraphicFramePr>
            <a:graphicFrameLocks noChangeAspect="1"/>
          </p:cNvGraphicFramePr>
          <p:nvPr>
            <p:ph sz="quarter" idx="3"/>
          </p:nvPr>
        </p:nvGraphicFramePr>
        <p:xfrm>
          <a:off x="3570288" y="2230438"/>
          <a:ext cx="3275012" cy="762000"/>
        </p:xfrm>
        <a:graphic>
          <a:graphicData uri="http://schemas.openxmlformats.org/presentationml/2006/ole">
            <p:oleObj spid="_x0000_s328708" name="Equation" r:id="rId4" imgW="1257120" imgH="304560" progId="Equation.3">
              <p:embed/>
            </p:oleObj>
          </a:graphicData>
        </a:graphic>
      </p:graphicFrame>
      <p:sp>
        <p:nvSpPr>
          <p:cNvPr id="328709" name="Rectangle 5"/>
          <p:cNvSpPr>
            <a:spLocks noChangeArrowheads="1"/>
          </p:cNvSpPr>
          <p:nvPr/>
        </p:nvSpPr>
        <p:spPr bwMode="auto">
          <a:xfrm>
            <a:off x="685800" y="1600200"/>
            <a:ext cx="7772400" cy="4114800"/>
          </a:xfrm>
          <a:prstGeom prst="rect">
            <a:avLst/>
          </a:prstGeom>
          <a:noFill/>
          <a:ln w="9525">
            <a:noFill/>
            <a:miter lim="800000"/>
            <a:headEnd/>
            <a:tailEnd/>
          </a:ln>
          <a:effectLst/>
        </p:spPr>
        <p:txBody>
          <a:bodyPr lIns="91430" tIns="45715" rIns="91430" bIns="45715"/>
          <a:lstStyle/>
          <a:p>
            <a:pPr marL="342900" indent="-342900" eaLnBrk="1" hangingPunct="1">
              <a:spcBef>
                <a:spcPct val="20000"/>
              </a:spcBef>
              <a:buClr>
                <a:schemeClr val="folHlink"/>
              </a:buClr>
              <a:buSzPct val="60000"/>
              <a:buFont typeface="Wingdings" pitchFamily="2" charset="2"/>
              <a:buChar char="n"/>
            </a:pPr>
            <a:endParaRPr lang="en-US" sz="3200"/>
          </a:p>
          <a:p>
            <a:pPr marL="742950" lvl="1" indent="-285750" eaLnBrk="1" hangingPunct="1">
              <a:spcBef>
                <a:spcPct val="20000"/>
              </a:spcBef>
              <a:buClr>
                <a:schemeClr val="hlink"/>
              </a:buClr>
              <a:buSzPct val="55000"/>
              <a:buFont typeface="Wingdings" pitchFamily="2" charset="2"/>
              <a:buNone/>
            </a:pPr>
            <a:endParaRPr lang="en-US" sz="2800"/>
          </a:p>
          <a:p>
            <a:pPr marL="742950" lvl="1" indent="-285750" eaLnBrk="1" hangingPunct="1">
              <a:spcBef>
                <a:spcPct val="20000"/>
              </a:spcBef>
              <a:buClr>
                <a:schemeClr val="hlink"/>
              </a:buClr>
              <a:buSzPct val="55000"/>
              <a:buFont typeface="Wingdings" pitchFamily="2" charset="2"/>
              <a:buNone/>
            </a:pPr>
            <a:endParaRPr lang="en-US" sz="2800"/>
          </a:p>
          <a:p>
            <a:pPr marL="342900" indent="-342900" eaLnBrk="1" hangingPunct="1">
              <a:spcBef>
                <a:spcPct val="20000"/>
              </a:spcBef>
              <a:buClr>
                <a:schemeClr val="folHlink"/>
              </a:buClr>
              <a:buSzPct val="60000"/>
              <a:buFont typeface="Wingdings" pitchFamily="2" charset="2"/>
              <a:buChar char="n"/>
            </a:pPr>
            <a:endParaRPr lang="en-US" sz="3200"/>
          </a:p>
        </p:txBody>
      </p:sp>
      <p:sp>
        <p:nvSpPr>
          <p:cNvPr id="328710" name="Text Box 6"/>
          <p:cNvSpPr txBox="1">
            <a:spLocks noChangeArrowheads="1"/>
          </p:cNvSpPr>
          <p:nvPr/>
        </p:nvSpPr>
        <p:spPr bwMode="auto">
          <a:xfrm>
            <a:off x="457200" y="2057400"/>
            <a:ext cx="1676400" cy="366713"/>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b="1">
                <a:solidFill>
                  <a:srgbClr val="000000"/>
                </a:solidFill>
                <a:latin typeface="Arial" charset="0"/>
                <a:ea typeface="ＭＳ Ｐゴシック" pitchFamily="34" charset="-128"/>
                <a:cs typeface="Arial" charset="0"/>
              </a:rPr>
              <a:t>Best tag </a:t>
            </a:r>
            <a:r>
              <a:rPr lang="en-US" b="1" i="1">
                <a:solidFill>
                  <a:srgbClr val="000000"/>
                </a:solidFill>
                <a:latin typeface="Arial" charset="0"/>
                <a:ea typeface="ＭＳ Ｐゴシック" pitchFamily="34" charset="-128"/>
                <a:cs typeface="Arial" charset="0"/>
              </a:rPr>
              <a:t>t*,</a:t>
            </a:r>
            <a:endParaRPr lang="en-US" b="1">
              <a:solidFill>
                <a:srgbClr val="000000"/>
              </a:solidFill>
              <a:latin typeface="Arial" charset="0"/>
              <a:ea typeface="ＭＳ Ｐゴシック" pitchFamily="34" charset="-128"/>
              <a:cs typeface="Arial" charset="0"/>
            </a:endParaRPr>
          </a:p>
        </p:txBody>
      </p:sp>
      <p:sp>
        <p:nvSpPr>
          <p:cNvPr id="328711" name="Rectangle 7"/>
          <p:cNvSpPr>
            <a:spLocks noChangeArrowheads="1"/>
          </p:cNvSpPr>
          <p:nvPr/>
        </p:nvSpPr>
        <p:spPr bwMode="auto">
          <a:xfrm>
            <a:off x="0" y="326866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28712" name="Object 8"/>
          <p:cNvGraphicFramePr>
            <a:graphicFrameLocks noChangeAspect="1"/>
          </p:cNvGraphicFramePr>
          <p:nvPr/>
        </p:nvGraphicFramePr>
        <p:xfrm>
          <a:off x="2290763" y="4051300"/>
          <a:ext cx="4630737" cy="828675"/>
        </p:xfrm>
        <a:graphic>
          <a:graphicData uri="http://schemas.openxmlformats.org/presentationml/2006/ole">
            <p:oleObj spid="_x0000_s328712" name="Equation" r:id="rId5" imgW="1930400" imgH="355600" progId="Equation.3">
              <p:embed/>
            </p:oleObj>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1152525" y="214313"/>
            <a:ext cx="7791450" cy="1060450"/>
          </a:xfrm>
        </p:spPr>
        <p:txBody>
          <a:bodyPr/>
          <a:lstStyle/>
          <a:p>
            <a:r>
              <a:rPr lang="en-US"/>
              <a:t>Spell checker: apply Bayes Rule</a:t>
            </a:r>
          </a:p>
        </p:txBody>
      </p:sp>
      <p:sp>
        <p:nvSpPr>
          <p:cNvPr id="293891" name="Rectangle 3"/>
          <p:cNvSpPr>
            <a:spLocks noGrp="1" noChangeArrowheads="1"/>
          </p:cNvSpPr>
          <p:nvPr>
            <p:ph type="body" idx="1"/>
          </p:nvPr>
        </p:nvSpPr>
        <p:spPr>
          <a:xfrm>
            <a:off x="228600" y="1295400"/>
            <a:ext cx="8839200" cy="4525963"/>
          </a:xfrm>
        </p:spPr>
        <p:txBody>
          <a:bodyPr/>
          <a:lstStyle/>
          <a:p>
            <a:pPr marL="533400" indent="-533400">
              <a:lnSpc>
                <a:spcPct val="90000"/>
              </a:lnSpc>
              <a:buFont typeface="Wingdings" pitchFamily="2" charset="2"/>
              <a:buNone/>
            </a:pPr>
            <a:r>
              <a:rPr lang="en-US" sz="3600"/>
              <a:t>	</a:t>
            </a:r>
            <a:r>
              <a:rPr lang="en-US" sz="3600" i="1"/>
              <a:t>W*= argmax [P(W|T)]</a:t>
            </a:r>
          </a:p>
          <a:p>
            <a:pPr marL="533400" indent="-533400">
              <a:lnSpc>
                <a:spcPct val="90000"/>
              </a:lnSpc>
              <a:buFont typeface="Wingdings" pitchFamily="2" charset="2"/>
              <a:buNone/>
            </a:pPr>
            <a:r>
              <a:rPr lang="en-US" sz="3600" i="1"/>
              <a:t>        = argmax [P(W).P(T|W)]</a:t>
            </a:r>
          </a:p>
          <a:p>
            <a:pPr marL="533400" indent="-533400">
              <a:lnSpc>
                <a:spcPct val="90000"/>
              </a:lnSpc>
              <a:buFont typeface="Wingdings" pitchFamily="2" charset="2"/>
              <a:buNone/>
            </a:pPr>
            <a:r>
              <a:rPr lang="en-US" sz="3600" i="1"/>
              <a:t>	W=correct word, T=misspelt word</a:t>
            </a:r>
            <a:endParaRPr lang="en-US" sz="2800"/>
          </a:p>
          <a:p>
            <a:pPr marL="533400" indent="-533400">
              <a:lnSpc>
                <a:spcPct val="90000"/>
              </a:lnSpc>
            </a:pPr>
            <a:r>
              <a:rPr lang="en-US" sz="2800"/>
              <a:t>Why apply Bayes rule?</a:t>
            </a:r>
          </a:p>
          <a:p>
            <a:pPr marL="990600" lvl="1" indent="-533400">
              <a:lnSpc>
                <a:spcPct val="90000"/>
              </a:lnSpc>
            </a:pPr>
            <a:r>
              <a:rPr lang="en-US"/>
              <a:t>Finding </a:t>
            </a:r>
            <a:r>
              <a:rPr lang="en-US" i="1"/>
              <a:t>p(w|t</a:t>
            </a:r>
            <a:r>
              <a:rPr lang="en-US"/>
              <a:t>) vs. </a:t>
            </a:r>
            <a:r>
              <a:rPr lang="en-US" i="1"/>
              <a:t>p(t|w)</a:t>
            </a:r>
            <a:r>
              <a:rPr lang="en-US"/>
              <a:t> ?</a:t>
            </a:r>
          </a:p>
          <a:p>
            <a:pPr marL="533400" indent="-533400">
              <a:lnSpc>
                <a:spcPct val="90000"/>
              </a:lnSpc>
            </a:pPr>
            <a:r>
              <a:rPr lang="en-US" sz="2800"/>
              <a:t>Assumptions : </a:t>
            </a:r>
          </a:p>
          <a:p>
            <a:pPr marL="990600" lvl="1" indent="-533400">
              <a:lnSpc>
                <a:spcPct val="90000"/>
              </a:lnSpc>
            </a:pPr>
            <a:r>
              <a:rPr lang="en-US" i="1"/>
              <a:t>t </a:t>
            </a:r>
            <a:r>
              <a:rPr lang="en-US"/>
              <a:t>is obtained from </a:t>
            </a:r>
            <a:r>
              <a:rPr lang="en-US" i="1"/>
              <a:t>w</a:t>
            </a:r>
            <a:r>
              <a:rPr lang="en-US"/>
              <a:t> by a single error.</a:t>
            </a:r>
          </a:p>
          <a:p>
            <a:pPr marL="990600" lvl="1" indent="-533400">
              <a:lnSpc>
                <a:spcPct val="90000"/>
              </a:lnSpc>
            </a:pPr>
            <a:r>
              <a:rPr lang="en-US"/>
              <a:t>The words consist of only alphabets</a:t>
            </a:r>
          </a:p>
          <a:p>
            <a:pPr marL="990600" lvl="1" indent="-533400">
              <a:lnSpc>
                <a:spcPct val="90000"/>
              </a:lnSpc>
              <a:buFont typeface="Wingdings" pitchFamily="2" charset="2"/>
              <a:buNone/>
            </a:pPr>
            <a:r>
              <a:rPr lang="en-US"/>
              <a:t>(Jurafsky and Martin, Speech and NLP, 2000)</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1152525" y="214313"/>
            <a:ext cx="7791450" cy="1462087"/>
          </a:xfrm>
        </p:spPr>
        <p:txBody>
          <a:bodyPr/>
          <a:lstStyle/>
          <a:p>
            <a:r>
              <a:rPr lang="en-US"/>
              <a:t>4 Confusion Matrices: </a:t>
            </a:r>
            <a:br>
              <a:rPr lang="en-US"/>
            </a:br>
            <a:r>
              <a:rPr lang="en-US" i="1"/>
              <a:t>sub, ins, del </a:t>
            </a:r>
            <a:r>
              <a:rPr lang="en-US"/>
              <a:t>and </a:t>
            </a:r>
            <a:r>
              <a:rPr lang="en-US" i="1"/>
              <a:t>trans</a:t>
            </a:r>
            <a:endParaRPr lang="en-US"/>
          </a:p>
        </p:txBody>
      </p:sp>
      <p:sp>
        <p:nvSpPr>
          <p:cNvPr id="295939" name="Rectangle 3"/>
          <p:cNvSpPr>
            <a:spLocks noGrp="1" noChangeArrowheads="1"/>
          </p:cNvSpPr>
          <p:nvPr>
            <p:ph type="body" idx="1"/>
          </p:nvPr>
        </p:nvSpPr>
        <p:spPr>
          <a:xfrm>
            <a:off x="457200" y="1600200"/>
            <a:ext cx="8686800" cy="4525963"/>
          </a:xfrm>
        </p:spPr>
        <p:txBody>
          <a:bodyPr/>
          <a:lstStyle/>
          <a:p>
            <a:r>
              <a:rPr lang="en-US"/>
              <a:t>If x and y are alphabets,</a:t>
            </a:r>
          </a:p>
          <a:p>
            <a:pPr lvl="1">
              <a:buClr>
                <a:schemeClr val="tx1"/>
              </a:buClr>
              <a:buFont typeface="Wingdings" pitchFamily="2" charset="2"/>
              <a:buChar char="§"/>
            </a:pPr>
            <a:r>
              <a:rPr lang="en-US"/>
              <a:t>sub(x,y) = # times y is written for x (substitution)</a:t>
            </a:r>
          </a:p>
          <a:p>
            <a:pPr lvl="1">
              <a:buClr>
                <a:schemeClr val="tx1"/>
              </a:buClr>
              <a:buFont typeface="Wingdings" pitchFamily="2" charset="2"/>
              <a:buChar char="§"/>
            </a:pPr>
            <a:r>
              <a:rPr lang="en-US"/>
              <a:t>ins(x,y) = # times x is written as xy</a:t>
            </a:r>
          </a:p>
          <a:p>
            <a:pPr lvl="1">
              <a:buClr>
                <a:schemeClr val="tx1"/>
              </a:buClr>
              <a:buFont typeface="Wingdings" pitchFamily="2" charset="2"/>
              <a:buChar char="§"/>
            </a:pPr>
            <a:r>
              <a:rPr lang="en-US"/>
              <a:t>del(x,y) = # times xy is written as x</a:t>
            </a:r>
          </a:p>
          <a:p>
            <a:pPr lvl="1">
              <a:buClr>
                <a:schemeClr val="tx1"/>
              </a:buClr>
              <a:buFont typeface="Wingdings" pitchFamily="2" charset="2"/>
              <a:buChar char="§"/>
            </a:pPr>
            <a:r>
              <a:rPr lang="en-US"/>
              <a:t>trans(x,y) = # times xy is written as yx</a:t>
            </a:r>
          </a:p>
          <a:p>
            <a:pPr lvl="1">
              <a:buClr>
                <a:schemeClr val="tx1"/>
              </a:buClr>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1152525" y="214313"/>
            <a:ext cx="7791450" cy="1462087"/>
          </a:xfrm>
        </p:spPr>
        <p:txBody>
          <a:bodyPr/>
          <a:lstStyle/>
          <a:p>
            <a:r>
              <a:rPr lang="en-US"/>
              <a:t>Probabilities from confusion matrix</a:t>
            </a:r>
          </a:p>
        </p:txBody>
      </p:sp>
      <p:sp>
        <p:nvSpPr>
          <p:cNvPr id="297987" name="Rectangle 3"/>
          <p:cNvSpPr>
            <a:spLocks noGrp="1" noChangeArrowheads="1"/>
          </p:cNvSpPr>
          <p:nvPr>
            <p:ph type="body" idx="1"/>
          </p:nvPr>
        </p:nvSpPr>
        <p:spPr>
          <a:xfrm>
            <a:off x="1184275" y="2017713"/>
            <a:ext cx="7770813" cy="4114800"/>
          </a:xfrm>
        </p:spPr>
        <p:txBody>
          <a:bodyPr/>
          <a:lstStyle/>
          <a:p>
            <a:pPr>
              <a:lnSpc>
                <a:spcPct val="90000"/>
              </a:lnSpc>
            </a:pPr>
            <a:r>
              <a:rPr lang="en-US" sz="2400" i="1"/>
              <a:t>P(t|w)= P(t|w)</a:t>
            </a:r>
            <a:r>
              <a:rPr lang="en-US" sz="2400" i="1" baseline="-25000"/>
              <a:t>S</a:t>
            </a:r>
            <a:r>
              <a:rPr lang="en-US" sz="2400" i="1"/>
              <a:t> + P(t|w)</a:t>
            </a:r>
            <a:r>
              <a:rPr lang="en-US" sz="2400" i="1" baseline="-25000"/>
              <a:t>I</a:t>
            </a:r>
            <a:r>
              <a:rPr lang="en-US" sz="2400" i="1"/>
              <a:t> + P(t|w)</a:t>
            </a:r>
            <a:r>
              <a:rPr lang="en-US" sz="2400" i="1" baseline="-25000"/>
              <a:t>D</a:t>
            </a:r>
            <a:r>
              <a:rPr lang="en-US" sz="2400" i="1"/>
              <a:t> + P(t|w)</a:t>
            </a:r>
            <a:r>
              <a:rPr lang="en-US" sz="2400" i="1" baseline="-25000"/>
              <a:t>X</a:t>
            </a:r>
            <a:endParaRPr lang="en-US" sz="2400" i="1"/>
          </a:p>
          <a:p>
            <a:pPr>
              <a:lnSpc>
                <a:spcPct val="90000"/>
              </a:lnSpc>
              <a:buFont typeface="Wingdings" pitchFamily="2" charset="2"/>
              <a:buNone/>
            </a:pPr>
            <a:r>
              <a:rPr lang="en-US"/>
              <a:t>where</a:t>
            </a:r>
          </a:p>
          <a:p>
            <a:pPr lvl="1">
              <a:lnSpc>
                <a:spcPct val="90000"/>
              </a:lnSpc>
              <a:buFont typeface="Wingdings" pitchFamily="2" charset="2"/>
              <a:buNone/>
            </a:pPr>
            <a:r>
              <a:rPr lang="en-US"/>
              <a:t>P(t|w)</a:t>
            </a:r>
            <a:r>
              <a:rPr lang="en-US" baseline="-25000"/>
              <a:t>S</a:t>
            </a:r>
            <a:r>
              <a:rPr lang="en-US"/>
              <a:t> = sub(x,y) / count of x</a:t>
            </a:r>
          </a:p>
          <a:p>
            <a:pPr lvl="1">
              <a:lnSpc>
                <a:spcPct val="90000"/>
              </a:lnSpc>
              <a:buFont typeface="Wingdings" pitchFamily="2" charset="2"/>
              <a:buNone/>
            </a:pPr>
            <a:r>
              <a:rPr lang="en-US"/>
              <a:t>P(t|w)</a:t>
            </a:r>
            <a:r>
              <a:rPr lang="en-US" baseline="-25000"/>
              <a:t>I</a:t>
            </a:r>
            <a:r>
              <a:rPr lang="en-US"/>
              <a:t> = ins(x,y) / count of x</a:t>
            </a:r>
          </a:p>
          <a:p>
            <a:pPr lvl="1">
              <a:lnSpc>
                <a:spcPct val="90000"/>
              </a:lnSpc>
              <a:buFont typeface="Wingdings" pitchFamily="2" charset="2"/>
              <a:buNone/>
            </a:pPr>
            <a:r>
              <a:rPr lang="en-US"/>
              <a:t>P(t|w)</a:t>
            </a:r>
            <a:r>
              <a:rPr lang="en-US" baseline="-25000"/>
              <a:t>D</a:t>
            </a:r>
            <a:r>
              <a:rPr lang="en-US"/>
              <a:t> = del(x,y) / count of x</a:t>
            </a:r>
          </a:p>
          <a:p>
            <a:pPr lvl="1">
              <a:lnSpc>
                <a:spcPct val="90000"/>
              </a:lnSpc>
              <a:buFont typeface="Wingdings" pitchFamily="2" charset="2"/>
              <a:buNone/>
            </a:pPr>
            <a:r>
              <a:rPr lang="en-US"/>
              <a:t>P(t|w)</a:t>
            </a:r>
            <a:r>
              <a:rPr lang="en-US" baseline="-25000"/>
              <a:t>X</a:t>
            </a:r>
            <a:r>
              <a:rPr lang="en-US"/>
              <a:t> = trans(x,y) / count of x</a:t>
            </a:r>
          </a:p>
          <a:p>
            <a:pPr lvl="1">
              <a:lnSpc>
                <a:spcPct val="90000"/>
              </a:lnSpc>
              <a:buFont typeface="Wingdings" pitchFamily="2" charset="2"/>
              <a:buNone/>
            </a:pPr>
            <a:endParaRPr lang="en-US"/>
          </a:p>
          <a:p>
            <a:pPr>
              <a:lnSpc>
                <a:spcPct val="90000"/>
              </a:lnSpc>
            </a:pPr>
            <a:r>
              <a:rPr lang="en-US"/>
              <a:t>These are considered to be mutually exclusive events</a:t>
            </a:r>
          </a:p>
          <a:p>
            <a:pPr lvl="1">
              <a:lnSpc>
                <a:spcPct val="90000"/>
              </a:lnSpc>
              <a:buFont typeface="Wingdings" pitchFamily="2" charset="2"/>
              <a:buNone/>
            </a:pPr>
            <a:endParaRPr lang="en-US"/>
          </a:p>
          <a:p>
            <a:pPr lvl="1">
              <a:lnSpc>
                <a:spcPct val="90000"/>
              </a:lnSpc>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p:txBody>
          <a:bodyPr/>
          <a:lstStyle/>
          <a:p>
            <a:r>
              <a:rPr lang="en-US"/>
              <a:t>Two Views of NLP and the Associated Challenges</a:t>
            </a:r>
          </a:p>
        </p:txBody>
      </p:sp>
      <p:sp>
        <p:nvSpPr>
          <p:cNvPr id="139267" name="Rectangle 3"/>
          <p:cNvSpPr>
            <a:spLocks noGrp="1" noChangeArrowheads="1"/>
          </p:cNvSpPr>
          <p:nvPr>
            <p:ph type="subTitle" idx="1"/>
          </p:nvPr>
        </p:nvSpPr>
        <p:spPr/>
        <p:txBody>
          <a:bodyPr/>
          <a:lstStyle/>
          <a:p>
            <a:pPr marL="609600" indent="-609600" algn="l">
              <a:buFont typeface="Wingdings" pitchFamily="2" charset="2"/>
              <a:buAutoNum type="arabicPeriod"/>
            </a:pPr>
            <a:r>
              <a:rPr lang="en-US"/>
              <a:t>Classical View</a:t>
            </a:r>
          </a:p>
          <a:p>
            <a:pPr marL="609600" indent="-609600" algn="l">
              <a:buFont typeface="Wingdings" pitchFamily="2" charset="2"/>
              <a:buAutoNum type="arabicPeriod"/>
            </a:pPr>
            <a:r>
              <a:rPr lang="en-US"/>
              <a:t>Statistical/Machine Learning View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URLs for database of </a:t>
            </a:r>
            <a:r>
              <a:rPr lang="en-US" dirty="0" err="1" smtClean="0"/>
              <a:t>misspelt</a:t>
            </a:r>
            <a:r>
              <a:rPr lang="en-US" dirty="0" smtClean="0"/>
              <a:t> words</a:t>
            </a:r>
            <a:endParaRPr lang="en-US" dirty="0"/>
          </a:p>
        </p:txBody>
      </p:sp>
      <p:sp>
        <p:nvSpPr>
          <p:cNvPr id="3" name="Content Placeholder 2"/>
          <p:cNvSpPr>
            <a:spLocks noGrp="1"/>
          </p:cNvSpPr>
          <p:nvPr>
            <p:ph idx="1"/>
          </p:nvPr>
        </p:nvSpPr>
        <p:spPr/>
        <p:txBody>
          <a:bodyPr/>
          <a:lstStyle/>
          <a:p>
            <a:r>
              <a:rPr lang="en-US" dirty="0" smtClean="0">
                <a:hlinkClick r:id="rId2"/>
              </a:rPr>
              <a:t>http://www.wsu.edu/~</a:t>
            </a:r>
            <a:r>
              <a:rPr lang="en-US" dirty="0" smtClean="0">
                <a:hlinkClick r:id="rId2"/>
              </a:rPr>
              <a:t>brians/errors/errors.html</a:t>
            </a:r>
            <a:endParaRPr lang="en-US" dirty="0" smtClean="0"/>
          </a:p>
          <a:p>
            <a:r>
              <a:rPr lang="en-US" dirty="0" smtClean="0"/>
              <a:t>http://en.wikipedia.org/wiki/Wikipedia:Lists_of_common_misspellings/For_machines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sample</a:t>
            </a:r>
            <a:endParaRPr lang="en-US" dirty="0"/>
          </a:p>
        </p:txBody>
      </p:sp>
      <p:sp>
        <p:nvSpPr>
          <p:cNvPr id="3" name="Content Placeholder 2"/>
          <p:cNvSpPr>
            <a:spLocks noGrp="1"/>
          </p:cNvSpPr>
          <p:nvPr>
            <p:ph idx="1"/>
          </p:nvPr>
        </p:nvSpPr>
        <p:spPr/>
        <p:txBody>
          <a:bodyPr/>
          <a:lstStyle/>
          <a:p>
            <a:r>
              <a:rPr lang="en-US" sz="2400" dirty="0" err="1" smtClean="0"/>
              <a:t>abandonned</a:t>
            </a:r>
            <a:r>
              <a:rPr lang="en-US" sz="2400" dirty="0" smtClean="0"/>
              <a:t>-&gt;abandoned </a:t>
            </a:r>
            <a:endParaRPr lang="en-US" sz="2400" dirty="0" smtClean="0"/>
          </a:p>
          <a:p>
            <a:r>
              <a:rPr lang="en-US" sz="2400" dirty="0" err="1" smtClean="0"/>
              <a:t>aberation</a:t>
            </a:r>
            <a:r>
              <a:rPr lang="en-US" sz="2400" dirty="0" smtClean="0"/>
              <a:t>-</a:t>
            </a:r>
            <a:r>
              <a:rPr lang="en-US" sz="2400" dirty="0" smtClean="0"/>
              <a:t>&gt;aberration </a:t>
            </a:r>
            <a:endParaRPr lang="en-US" sz="2400" dirty="0" smtClean="0"/>
          </a:p>
          <a:p>
            <a:r>
              <a:rPr lang="en-US" sz="2400" dirty="0" err="1" smtClean="0"/>
              <a:t>abilties</a:t>
            </a:r>
            <a:r>
              <a:rPr lang="en-US" sz="2400" dirty="0" smtClean="0"/>
              <a:t>-</a:t>
            </a:r>
            <a:r>
              <a:rPr lang="en-US" sz="2400" dirty="0" smtClean="0"/>
              <a:t>&gt;abilities </a:t>
            </a:r>
            <a:endParaRPr lang="en-US" sz="2400" dirty="0" smtClean="0"/>
          </a:p>
          <a:p>
            <a:r>
              <a:rPr lang="en-US" sz="2400" dirty="0" err="1" smtClean="0"/>
              <a:t>abilty</a:t>
            </a:r>
            <a:r>
              <a:rPr lang="en-US" sz="2400" dirty="0" smtClean="0"/>
              <a:t>-</a:t>
            </a:r>
            <a:r>
              <a:rPr lang="en-US" sz="2400" dirty="0" smtClean="0"/>
              <a:t>&gt;ability </a:t>
            </a:r>
            <a:endParaRPr lang="en-US" sz="2400" dirty="0" smtClean="0"/>
          </a:p>
          <a:p>
            <a:r>
              <a:rPr lang="en-US" sz="2400" dirty="0" err="1" smtClean="0"/>
              <a:t>abondon</a:t>
            </a:r>
            <a:r>
              <a:rPr lang="en-US" sz="2400" dirty="0" smtClean="0"/>
              <a:t>-</a:t>
            </a:r>
            <a:r>
              <a:rPr lang="en-US" sz="2400" dirty="0" smtClean="0"/>
              <a:t>&gt;abandon </a:t>
            </a:r>
            <a:endParaRPr lang="en-US" sz="2400" dirty="0" smtClean="0"/>
          </a:p>
          <a:p>
            <a:r>
              <a:rPr lang="en-US" sz="2400" dirty="0" err="1" smtClean="0"/>
              <a:t>abondoned</a:t>
            </a:r>
            <a:r>
              <a:rPr lang="en-US" sz="2400" dirty="0" smtClean="0"/>
              <a:t>-</a:t>
            </a:r>
            <a:r>
              <a:rPr lang="en-US" sz="2400" dirty="0" smtClean="0"/>
              <a:t>&gt;abandoned </a:t>
            </a:r>
            <a:endParaRPr lang="en-US" sz="2400" dirty="0" smtClean="0"/>
          </a:p>
          <a:p>
            <a:r>
              <a:rPr lang="en-US" sz="2400" dirty="0" err="1" smtClean="0"/>
              <a:t>abondoning</a:t>
            </a:r>
            <a:r>
              <a:rPr lang="en-US" sz="2400" dirty="0" smtClean="0"/>
              <a:t>-</a:t>
            </a:r>
            <a:r>
              <a:rPr lang="en-US" sz="2400" dirty="0" smtClean="0"/>
              <a:t>&gt;abandoning </a:t>
            </a:r>
            <a:endParaRPr lang="en-US" sz="2400" dirty="0" smtClean="0"/>
          </a:p>
          <a:p>
            <a:r>
              <a:rPr lang="en-US" sz="2400" dirty="0" err="1" smtClean="0"/>
              <a:t>abondons</a:t>
            </a:r>
            <a:r>
              <a:rPr lang="en-US" sz="2400" dirty="0" smtClean="0"/>
              <a:t>-</a:t>
            </a:r>
            <a:r>
              <a:rPr lang="en-US" sz="2400" dirty="0" smtClean="0"/>
              <a:t>&gt;abandons </a:t>
            </a:r>
            <a:endParaRPr lang="en-US" sz="2400" dirty="0" smtClean="0"/>
          </a:p>
          <a:p>
            <a:r>
              <a:rPr lang="en-US" sz="2400" dirty="0" err="1" smtClean="0"/>
              <a:t>aborigene</a:t>
            </a:r>
            <a:r>
              <a:rPr lang="en-US" sz="2400" dirty="0" smtClean="0"/>
              <a:t>-</a:t>
            </a:r>
            <a:r>
              <a:rPr lang="en-US" sz="2400" dirty="0" smtClean="0"/>
              <a:t>&gt;aborigine </a:t>
            </a:r>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0" y="58847"/>
            <a:ext cx="7086600" cy="5909310"/>
          </a:xfrm>
          <a:prstGeom prst="rect">
            <a:avLst/>
          </a:prstGeom>
        </p:spPr>
        <p:txBody>
          <a:bodyPr wrap="square">
            <a:spAutoFit/>
          </a:bodyPr>
          <a:lstStyle/>
          <a:p>
            <a:r>
              <a:rPr lang="en-US" dirty="0" err="1" smtClean="0"/>
              <a:t>fi</a:t>
            </a:r>
            <a:r>
              <a:rPr lang="en-US" dirty="0" smtClean="0"/>
              <a:t> </a:t>
            </a:r>
            <a:r>
              <a:rPr lang="en-US" dirty="0" err="1" smtClean="0"/>
              <a:t>yuo</a:t>
            </a:r>
            <a:r>
              <a:rPr lang="en-US" dirty="0" smtClean="0"/>
              <a:t> </a:t>
            </a:r>
            <a:r>
              <a:rPr lang="en-US" dirty="0" err="1" smtClean="0"/>
              <a:t>cna</a:t>
            </a:r>
            <a:r>
              <a:rPr lang="en-US" dirty="0" smtClean="0"/>
              <a:t> </a:t>
            </a:r>
            <a:r>
              <a:rPr lang="en-US" dirty="0" err="1" smtClean="0"/>
              <a:t>raed</a:t>
            </a:r>
            <a:r>
              <a:rPr lang="en-US" dirty="0" smtClean="0"/>
              <a:t> </a:t>
            </a:r>
            <a:r>
              <a:rPr lang="en-US" dirty="0" err="1" smtClean="0"/>
              <a:t>tihs</a:t>
            </a:r>
            <a:r>
              <a:rPr lang="en-US" dirty="0" smtClean="0"/>
              <a:t>, </a:t>
            </a:r>
            <a:r>
              <a:rPr lang="en-US" dirty="0" err="1" smtClean="0"/>
              <a:t>yuo</a:t>
            </a:r>
            <a:r>
              <a:rPr lang="en-US" dirty="0" smtClean="0"/>
              <a:t> </a:t>
            </a:r>
            <a:r>
              <a:rPr lang="en-US" dirty="0" err="1" smtClean="0"/>
              <a:t>hvae</a:t>
            </a:r>
            <a:r>
              <a:rPr lang="en-US" dirty="0" smtClean="0"/>
              <a:t> a </a:t>
            </a:r>
            <a:r>
              <a:rPr lang="en-US" dirty="0" err="1" smtClean="0"/>
              <a:t>sgtrane</a:t>
            </a:r>
            <a:r>
              <a:rPr lang="en-US" dirty="0" smtClean="0"/>
              <a:t> </a:t>
            </a:r>
            <a:r>
              <a:rPr lang="en-US" dirty="0" err="1" smtClean="0"/>
              <a:t>mnid</a:t>
            </a:r>
            <a:r>
              <a:rPr lang="en-US" dirty="0" smtClean="0"/>
              <a:t> too.</a:t>
            </a:r>
            <a:br>
              <a:rPr lang="en-US" dirty="0" smtClean="0"/>
            </a:br>
            <a:r>
              <a:rPr lang="en-US" dirty="0" err="1" smtClean="0"/>
              <a:t>Cna</a:t>
            </a:r>
            <a:r>
              <a:rPr lang="en-US" dirty="0" smtClean="0"/>
              <a:t> </a:t>
            </a:r>
            <a:r>
              <a:rPr lang="en-US" dirty="0" err="1" smtClean="0"/>
              <a:t>yuo</a:t>
            </a:r>
            <a:r>
              <a:rPr lang="en-US" dirty="0" smtClean="0"/>
              <a:t> </a:t>
            </a:r>
            <a:r>
              <a:rPr lang="en-US" dirty="0" err="1" smtClean="0"/>
              <a:t>raed</a:t>
            </a:r>
            <a:r>
              <a:rPr lang="en-US" dirty="0" smtClean="0"/>
              <a:t> </a:t>
            </a:r>
            <a:r>
              <a:rPr lang="en-US" dirty="0" err="1" smtClean="0"/>
              <a:t>tihs</a:t>
            </a:r>
            <a:r>
              <a:rPr lang="en-US" dirty="0" smtClean="0"/>
              <a:t>? </a:t>
            </a:r>
            <a:r>
              <a:rPr lang="en-US" dirty="0" err="1" smtClean="0"/>
              <a:t>Olny</a:t>
            </a:r>
            <a:r>
              <a:rPr lang="en-US" dirty="0" smtClean="0"/>
              <a:t> 55 </a:t>
            </a:r>
            <a:r>
              <a:rPr lang="en-US" dirty="0" err="1" smtClean="0"/>
              <a:t>plepoe</a:t>
            </a:r>
            <a:r>
              <a:rPr lang="en-US" dirty="0" smtClean="0"/>
              <a:t> can.</a:t>
            </a:r>
            <a:br>
              <a:rPr lang="en-US" dirty="0" smtClean="0"/>
            </a:br>
            <a:r>
              <a:rPr lang="en-US" dirty="0" smtClean="0"/>
              <a:t/>
            </a:r>
            <a:br>
              <a:rPr lang="en-US" dirty="0" smtClean="0"/>
            </a:br>
            <a:r>
              <a:rPr lang="en-US" dirty="0" err="1" smtClean="0"/>
              <a:t>i</a:t>
            </a:r>
            <a:r>
              <a:rPr lang="en-US" dirty="0" smtClean="0"/>
              <a:t> </a:t>
            </a:r>
            <a:r>
              <a:rPr lang="en-US" dirty="0" err="1" smtClean="0"/>
              <a:t>cdnuolt</a:t>
            </a:r>
            <a:r>
              <a:rPr lang="en-US" dirty="0" smtClean="0"/>
              <a:t> </a:t>
            </a:r>
            <a:r>
              <a:rPr lang="en-US" dirty="0" err="1" smtClean="0"/>
              <a:t>blveiee</a:t>
            </a:r>
            <a:r>
              <a:rPr lang="en-US" dirty="0" smtClean="0"/>
              <a:t> </a:t>
            </a:r>
            <a:r>
              <a:rPr lang="en-US" dirty="0" err="1" smtClean="0"/>
              <a:t>taht</a:t>
            </a:r>
            <a:r>
              <a:rPr lang="en-US" dirty="0" smtClean="0"/>
              <a:t> I </a:t>
            </a:r>
            <a:r>
              <a:rPr lang="en-US" dirty="0" err="1" smtClean="0"/>
              <a:t>cluod</a:t>
            </a:r>
            <a:r>
              <a:rPr lang="en-US" dirty="0" smtClean="0"/>
              <a:t> </a:t>
            </a:r>
            <a:r>
              <a:rPr lang="en-US" dirty="0" err="1" smtClean="0"/>
              <a:t>aulaclty</a:t>
            </a:r>
            <a:r>
              <a:rPr lang="en-US" dirty="0" smtClean="0"/>
              <a:t> </a:t>
            </a:r>
            <a:r>
              <a:rPr lang="en-US" dirty="0" err="1" smtClean="0"/>
              <a:t>uesdnatnrd</a:t>
            </a:r>
            <a:r>
              <a:rPr lang="en-US" dirty="0" smtClean="0"/>
              <a:t> </a:t>
            </a:r>
            <a:r>
              <a:rPr lang="en-US" dirty="0" err="1" smtClean="0"/>
              <a:t>waht</a:t>
            </a:r>
            <a:r>
              <a:rPr lang="en-US" dirty="0" smtClean="0"/>
              <a:t> I was </a:t>
            </a:r>
            <a:r>
              <a:rPr lang="en-US" dirty="0" err="1" smtClean="0"/>
              <a:t>rdanieg</a:t>
            </a:r>
            <a:r>
              <a:rPr lang="en-US" dirty="0" smtClean="0"/>
              <a:t>.</a:t>
            </a:r>
            <a:br>
              <a:rPr lang="en-US" dirty="0" smtClean="0"/>
            </a:br>
            <a:r>
              <a:rPr lang="en-US" dirty="0" smtClean="0"/>
              <a:t>The </a:t>
            </a:r>
            <a:r>
              <a:rPr lang="en-US" dirty="0" err="1" smtClean="0"/>
              <a:t>phaonmneal</a:t>
            </a:r>
            <a:r>
              <a:rPr lang="en-US" dirty="0" smtClean="0"/>
              <a:t> </a:t>
            </a:r>
            <a:r>
              <a:rPr lang="en-US" dirty="0" err="1" smtClean="0"/>
              <a:t>pweor</a:t>
            </a:r>
            <a:r>
              <a:rPr lang="en-US" dirty="0" smtClean="0"/>
              <a:t> of the </a:t>
            </a:r>
            <a:r>
              <a:rPr lang="en-US" dirty="0" err="1" smtClean="0"/>
              <a:t>hmuan</a:t>
            </a:r>
            <a:r>
              <a:rPr lang="en-US" dirty="0" smtClean="0"/>
              <a:t> </a:t>
            </a:r>
            <a:r>
              <a:rPr lang="en-US" dirty="0" err="1" smtClean="0"/>
              <a:t>mnid</a:t>
            </a:r>
            <a:r>
              <a:rPr lang="en-US" dirty="0" smtClean="0"/>
              <a:t>, </a:t>
            </a:r>
            <a:r>
              <a:rPr lang="en-US" dirty="0" err="1" smtClean="0"/>
              <a:t>aoccdrnig</a:t>
            </a:r>
            <a:r>
              <a:rPr lang="en-US" dirty="0" smtClean="0"/>
              <a:t> to a </a:t>
            </a:r>
            <a:r>
              <a:rPr lang="en-US" dirty="0" err="1" smtClean="0"/>
              <a:t>rscheearch</a:t>
            </a:r>
            <a:r>
              <a:rPr lang="en-US" dirty="0" smtClean="0"/>
              <a:t> at</a:t>
            </a:r>
            <a:br>
              <a:rPr lang="en-US" dirty="0" smtClean="0"/>
            </a:br>
            <a:r>
              <a:rPr lang="en-US" dirty="0" err="1" smtClean="0"/>
              <a:t>Cmabrigde</a:t>
            </a:r>
            <a:r>
              <a:rPr lang="en-US" dirty="0" smtClean="0"/>
              <a:t> </a:t>
            </a:r>
            <a:r>
              <a:rPr lang="en-US" dirty="0" err="1" smtClean="0"/>
              <a:t>Uinervtisy</a:t>
            </a:r>
            <a:r>
              <a:rPr lang="en-US" dirty="0" smtClean="0"/>
              <a:t>, it </a:t>
            </a:r>
            <a:r>
              <a:rPr lang="en-US" dirty="0" err="1" smtClean="0"/>
              <a:t>dseno't</a:t>
            </a:r>
            <a:r>
              <a:rPr lang="en-US" dirty="0" smtClean="0"/>
              <a:t> </a:t>
            </a:r>
            <a:r>
              <a:rPr lang="en-US" dirty="0" err="1" smtClean="0"/>
              <a:t>mtaetr</a:t>
            </a:r>
            <a:r>
              <a:rPr lang="en-US" dirty="0" smtClean="0"/>
              <a:t> in </a:t>
            </a:r>
            <a:r>
              <a:rPr lang="en-US" dirty="0" err="1" smtClean="0"/>
              <a:t>waht</a:t>
            </a:r>
            <a:r>
              <a:rPr lang="en-US" dirty="0" smtClean="0"/>
              <a:t> </a:t>
            </a:r>
            <a:r>
              <a:rPr lang="en-US" dirty="0" err="1" smtClean="0"/>
              <a:t>oerdr</a:t>
            </a:r>
            <a:r>
              <a:rPr lang="en-US" dirty="0" smtClean="0"/>
              <a:t> the </a:t>
            </a:r>
            <a:r>
              <a:rPr lang="en-US" dirty="0" err="1" smtClean="0"/>
              <a:t>ltteres</a:t>
            </a:r>
            <a:r>
              <a:rPr lang="en-US" dirty="0" smtClean="0"/>
              <a:t> in a</a:t>
            </a:r>
            <a:br>
              <a:rPr lang="en-US" dirty="0" smtClean="0"/>
            </a:br>
            <a:r>
              <a:rPr lang="en-US" dirty="0" err="1" smtClean="0"/>
              <a:t>wrod</a:t>
            </a:r>
            <a:r>
              <a:rPr lang="en-US" dirty="0" smtClean="0"/>
              <a:t> are, the </a:t>
            </a:r>
            <a:r>
              <a:rPr lang="en-US" dirty="0" err="1" smtClean="0"/>
              <a:t>olny</a:t>
            </a:r>
            <a:r>
              <a:rPr lang="en-US" dirty="0" smtClean="0"/>
              <a:t> </a:t>
            </a:r>
            <a:r>
              <a:rPr lang="en-US" dirty="0" err="1" smtClean="0"/>
              <a:t>iproamtnt</a:t>
            </a:r>
            <a:r>
              <a:rPr lang="en-US" dirty="0" smtClean="0"/>
              <a:t> </a:t>
            </a:r>
            <a:r>
              <a:rPr lang="en-US" dirty="0" err="1" smtClean="0"/>
              <a:t>tihng</a:t>
            </a:r>
            <a:r>
              <a:rPr lang="en-US" dirty="0" smtClean="0"/>
              <a:t> is </a:t>
            </a:r>
            <a:r>
              <a:rPr lang="en-US" dirty="0" err="1" smtClean="0"/>
              <a:t>taht</a:t>
            </a:r>
            <a:r>
              <a:rPr lang="en-US" dirty="0" smtClean="0"/>
              <a:t> the </a:t>
            </a:r>
            <a:r>
              <a:rPr lang="en-US" dirty="0" err="1" smtClean="0"/>
              <a:t>frsit</a:t>
            </a:r>
            <a:r>
              <a:rPr lang="en-US" dirty="0" smtClean="0"/>
              <a:t> and </a:t>
            </a:r>
            <a:r>
              <a:rPr lang="en-US" dirty="0" err="1" smtClean="0"/>
              <a:t>lsat</a:t>
            </a:r>
            <a:r>
              <a:rPr lang="en-US" dirty="0" smtClean="0"/>
              <a:t> </a:t>
            </a:r>
            <a:r>
              <a:rPr lang="en-US" dirty="0" err="1" smtClean="0"/>
              <a:t>ltteer</a:t>
            </a:r>
            <a:r>
              <a:rPr lang="en-US" dirty="0" smtClean="0"/>
              <a:t> be</a:t>
            </a:r>
            <a:br>
              <a:rPr lang="en-US" dirty="0" smtClean="0"/>
            </a:br>
            <a:r>
              <a:rPr lang="en-US" dirty="0" smtClean="0"/>
              <a:t>in the </a:t>
            </a:r>
            <a:r>
              <a:rPr lang="en-US" dirty="0" err="1" smtClean="0"/>
              <a:t>rghit</a:t>
            </a:r>
            <a:r>
              <a:rPr lang="en-US" dirty="0" smtClean="0"/>
              <a:t> </a:t>
            </a:r>
            <a:r>
              <a:rPr lang="en-US" dirty="0" err="1" smtClean="0"/>
              <a:t>pclae</a:t>
            </a:r>
            <a:r>
              <a:rPr lang="en-US" dirty="0" smtClean="0"/>
              <a:t>. The </a:t>
            </a:r>
            <a:r>
              <a:rPr lang="en-US" dirty="0" err="1" smtClean="0"/>
              <a:t>rset</a:t>
            </a:r>
            <a:r>
              <a:rPr lang="en-US" dirty="0" smtClean="0"/>
              <a:t> can be a </a:t>
            </a:r>
            <a:r>
              <a:rPr lang="en-US" dirty="0" err="1" smtClean="0"/>
              <a:t>taotl</a:t>
            </a:r>
            <a:r>
              <a:rPr lang="en-US" dirty="0" smtClean="0"/>
              <a:t> </a:t>
            </a:r>
            <a:r>
              <a:rPr lang="en-US" dirty="0" err="1" smtClean="0"/>
              <a:t>mses</a:t>
            </a:r>
            <a:r>
              <a:rPr lang="en-US" dirty="0" smtClean="0"/>
              <a:t> and you can </a:t>
            </a:r>
            <a:r>
              <a:rPr lang="en-US" dirty="0" err="1" smtClean="0"/>
              <a:t>sitll</a:t>
            </a:r>
            <a:r>
              <a:rPr lang="en-US" dirty="0" smtClean="0"/>
              <a:t> </a:t>
            </a:r>
            <a:r>
              <a:rPr lang="en-US" dirty="0" err="1" smtClean="0"/>
              <a:t>raed</a:t>
            </a:r>
            <a:r>
              <a:rPr lang="en-US" dirty="0" smtClean="0"/>
              <a:t/>
            </a:r>
            <a:br>
              <a:rPr lang="en-US" dirty="0" smtClean="0"/>
            </a:br>
            <a:r>
              <a:rPr lang="en-US" dirty="0" smtClean="0"/>
              <a:t>it </a:t>
            </a:r>
            <a:r>
              <a:rPr lang="en-US" dirty="0" err="1" smtClean="0"/>
              <a:t>whotuit</a:t>
            </a:r>
            <a:r>
              <a:rPr lang="en-US" dirty="0" smtClean="0"/>
              <a:t> a </a:t>
            </a:r>
            <a:r>
              <a:rPr lang="en-US" dirty="0" err="1" smtClean="0"/>
              <a:t>pboerlm</a:t>
            </a:r>
            <a:r>
              <a:rPr lang="en-US" dirty="0" smtClean="0"/>
              <a:t>. </a:t>
            </a:r>
            <a:r>
              <a:rPr lang="en-US" dirty="0" err="1" smtClean="0"/>
              <a:t>Tihs</a:t>
            </a:r>
            <a:r>
              <a:rPr lang="en-US" dirty="0" smtClean="0"/>
              <a:t> is </a:t>
            </a:r>
            <a:r>
              <a:rPr lang="en-US" dirty="0" err="1" smtClean="0"/>
              <a:t>bcuseae</a:t>
            </a:r>
            <a:r>
              <a:rPr lang="en-US" dirty="0" smtClean="0"/>
              <a:t> the </a:t>
            </a:r>
            <a:r>
              <a:rPr lang="en-US" dirty="0" err="1" smtClean="0"/>
              <a:t>huamn</a:t>
            </a:r>
            <a:r>
              <a:rPr lang="en-US" dirty="0" smtClean="0"/>
              <a:t> </a:t>
            </a:r>
            <a:r>
              <a:rPr lang="en-US" dirty="0" err="1" smtClean="0"/>
              <a:t>mnid</a:t>
            </a:r>
            <a:r>
              <a:rPr lang="en-US" dirty="0" smtClean="0"/>
              <a:t> </a:t>
            </a:r>
            <a:r>
              <a:rPr lang="en-US" dirty="0" err="1" smtClean="0"/>
              <a:t>deos</a:t>
            </a:r>
            <a:r>
              <a:rPr lang="en-US" dirty="0" smtClean="0"/>
              <a:t> not </a:t>
            </a:r>
            <a:r>
              <a:rPr lang="en-US" dirty="0" err="1" smtClean="0"/>
              <a:t>raed</a:t>
            </a:r>
            <a:r>
              <a:rPr lang="en-US" dirty="0" smtClean="0"/>
              <a:t/>
            </a:r>
            <a:br>
              <a:rPr lang="en-US" dirty="0" smtClean="0"/>
            </a:br>
            <a:r>
              <a:rPr lang="en-US" dirty="0" err="1" smtClean="0"/>
              <a:t>ervey</a:t>
            </a:r>
            <a:r>
              <a:rPr lang="en-US" dirty="0" smtClean="0"/>
              <a:t> </a:t>
            </a:r>
            <a:r>
              <a:rPr lang="en-US" dirty="0" err="1" smtClean="0"/>
              <a:t>lteter</a:t>
            </a:r>
            <a:r>
              <a:rPr lang="en-US" dirty="0" smtClean="0"/>
              <a:t> by </a:t>
            </a:r>
            <a:r>
              <a:rPr lang="en-US" dirty="0" err="1" smtClean="0"/>
              <a:t>istlef</a:t>
            </a:r>
            <a:r>
              <a:rPr lang="en-US" dirty="0" smtClean="0"/>
              <a:t>, but the </a:t>
            </a:r>
            <a:r>
              <a:rPr lang="en-US" dirty="0" err="1" smtClean="0"/>
              <a:t>wrod</a:t>
            </a:r>
            <a:r>
              <a:rPr lang="en-US" dirty="0" smtClean="0"/>
              <a:t> as a </a:t>
            </a:r>
            <a:r>
              <a:rPr lang="en-US" dirty="0" err="1" smtClean="0"/>
              <a:t>wlohe</a:t>
            </a:r>
            <a:r>
              <a:rPr lang="en-US" dirty="0" smtClean="0"/>
              <a:t>. </a:t>
            </a:r>
            <a:r>
              <a:rPr lang="en-US" dirty="0" err="1" smtClean="0"/>
              <a:t>Azanmig</a:t>
            </a:r>
            <a:r>
              <a:rPr lang="en-US" dirty="0" smtClean="0"/>
              <a:t> huh? </a:t>
            </a:r>
            <a:r>
              <a:rPr lang="en-US" dirty="0" err="1" smtClean="0"/>
              <a:t>yaeh</a:t>
            </a:r>
            <a:r>
              <a:rPr lang="en-US" dirty="0" smtClean="0"/>
              <a:t> and</a:t>
            </a:r>
            <a:br>
              <a:rPr lang="en-US" dirty="0" smtClean="0"/>
            </a:br>
            <a:r>
              <a:rPr lang="en-US" dirty="0" smtClean="0"/>
              <a:t>I</a:t>
            </a:r>
            <a:br>
              <a:rPr lang="en-US" dirty="0" smtClean="0"/>
            </a:br>
            <a:r>
              <a:rPr lang="en-US" dirty="0" smtClean="0"/>
              <a:t/>
            </a:r>
            <a:br>
              <a:rPr lang="en-US" dirty="0" smtClean="0"/>
            </a:br>
            <a:r>
              <a:rPr lang="en-US" dirty="0" smtClean="0"/>
              <a:t/>
            </a:r>
            <a:br>
              <a:rPr lang="en-US" dirty="0" smtClean="0"/>
            </a:br>
            <a:r>
              <a:rPr lang="en-US" dirty="0" err="1" smtClean="0"/>
              <a:t>awlyas</a:t>
            </a:r>
            <a:r>
              <a:rPr lang="en-US" dirty="0" smtClean="0"/>
              <a:t> </a:t>
            </a:r>
            <a:r>
              <a:rPr lang="en-US" dirty="0" err="1" smtClean="0"/>
              <a:t>tghuhot</a:t>
            </a:r>
            <a:r>
              <a:rPr lang="en-US" dirty="0" smtClean="0"/>
              <a:t> </a:t>
            </a:r>
            <a:r>
              <a:rPr lang="en-US" dirty="0" err="1" smtClean="0"/>
              <a:t>slpeling</a:t>
            </a:r>
            <a:r>
              <a:rPr lang="en-US" dirty="0" smtClean="0"/>
              <a:t> was </a:t>
            </a:r>
            <a:r>
              <a:rPr lang="en-US" dirty="0" err="1" smtClean="0"/>
              <a:t>ipmorantt</a:t>
            </a:r>
            <a:r>
              <a:rPr lang="en-US" dirty="0" smtClean="0"/>
              <a:t>! if you can </a:t>
            </a:r>
            <a:r>
              <a:rPr lang="en-US" dirty="0" err="1" smtClean="0"/>
              <a:t>raed</a:t>
            </a:r>
            <a:r>
              <a:rPr lang="en-US" dirty="0" smtClean="0"/>
              <a:t> </a:t>
            </a:r>
            <a:r>
              <a:rPr lang="en-US" dirty="0" err="1" smtClean="0"/>
              <a:t>tihs</a:t>
            </a:r>
            <a:r>
              <a:rPr lang="en-US" dirty="0" smtClean="0"/>
              <a:t> </a:t>
            </a:r>
            <a:r>
              <a:rPr lang="en-US" dirty="0" err="1" smtClean="0"/>
              <a:t>forwrad</a:t>
            </a:r>
            <a:r>
              <a:rPr lang="en-US" dirty="0" smtClean="0"/>
              <a:t> it.</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152525" y="214313"/>
            <a:ext cx="7791450" cy="1300162"/>
          </a:xfrm>
        </p:spPr>
        <p:txBody>
          <a:bodyPr/>
          <a:lstStyle/>
          <a:p>
            <a:r>
              <a:rPr lang="en-US"/>
              <a:t>Spell checking: Example</a:t>
            </a:r>
          </a:p>
        </p:txBody>
      </p:sp>
      <p:sp>
        <p:nvSpPr>
          <p:cNvPr id="300035" name="Rectangle 3"/>
          <p:cNvSpPr>
            <a:spLocks noGrp="1" noChangeArrowheads="1"/>
          </p:cNvSpPr>
          <p:nvPr>
            <p:ph type="body" idx="1"/>
          </p:nvPr>
        </p:nvSpPr>
        <p:spPr>
          <a:xfrm>
            <a:off x="457200" y="1600200"/>
            <a:ext cx="8229600" cy="4114800"/>
          </a:xfrm>
        </p:spPr>
        <p:txBody>
          <a:bodyPr/>
          <a:lstStyle/>
          <a:p>
            <a:r>
              <a:rPr lang="en-US" sz="2400"/>
              <a:t>Given </a:t>
            </a:r>
            <a:r>
              <a:rPr lang="en-US" sz="2400" i="1"/>
              <a:t>aple</a:t>
            </a:r>
            <a:r>
              <a:rPr lang="en-US" sz="2400"/>
              <a:t>, find and rank</a:t>
            </a:r>
          </a:p>
          <a:p>
            <a:pPr lvl="1"/>
            <a:r>
              <a:rPr lang="en-US" sz="2000"/>
              <a:t>P(maple|aple), P(apple|aple), P(able|aple), P(pale|aple) etc.</a:t>
            </a:r>
          </a:p>
          <a:p>
            <a:endParaRPr lang="en-US" sz="2400"/>
          </a:p>
          <a:p>
            <a:endParaRPr lang="en-US" sz="2400"/>
          </a:p>
          <a:p>
            <a:r>
              <a:rPr lang="en-US" sz="2400" i="1"/>
              <a:t>Exercise</a:t>
            </a:r>
            <a:r>
              <a:rPr lang="en-US" sz="2400"/>
              <a:t>: </a:t>
            </a:r>
            <a:r>
              <a:rPr lang="en-US" sz="2400" i="1"/>
              <a:t>Give an intuitive feel for which of these will rank higher</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0" y="76200"/>
            <a:ext cx="9144000" cy="1466850"/>
          </a:xfrm>
        </p:spPr>
        <p:txBody>
          <a:bodyPr/>
          <a:lstStyle/>
          <a:p>
            <a:r>
              <a:rPr lang="en-US" sz="4000"/>
              <a:t>Problem 3: Probabilistic Speech Recognition</a:t>
            </a:r>
          </a:p>
        </p:txBody>
      </p:sp>
      <p:sp>
        <p:nvSpPr>
          <p:cNvPr id="302083" name="Rectangle 3"/>
          <p:cNvSpPr>
            <a:spLocks noGrp="1" noChangeArrowheads="1"/>
          </p:cNvSpPr>
          <p:nvPr>
            <p:ph type="body" sz="half" idx="1"/>
          </p:nvPr>
        </p:nvSpPr>
        <p:spPr>
          <a:xfrm>
            <a:off x="671513" y="1905000"/>
            <a:ext cx="8091487" cy="4316413"/>
          </a:xfrm>
        </p:spPr>
        <p:txBody>
          <a:bodyPr/>
          <a:lstStyle/>
          <a:p>
            <a:r>
              <a:rPr lang="en-US" sz="2400">
                <a:latin typeface="Arial Rounded MT Bold" pitchFamily="34" charset="0"/>
              </a:rPr>
              <a:t>Problem Definition : Given a sequence of speech signals, identify the words.</a:t>
            </a:r>
          </a:p>
          <a:p>
            <a:r>
              <a:rPr lang="en-US" sz="2400">
                <a:latin typeface="Arial Rounded MT Bold" pitchFamily="34" charset="0"/>
              </a:rPr>
              <a:t>2 steps : </a:t>
            </a:r>
          </a:p>
          <a:p>
            <a:pPr lvl="1"/>
            <a:r>
              <a:rPr lang="en-US" sz="2400">
                <a:latin typeface="Arial Rounded MT Bold" pitchFamily="34" charset="0"/>
              </a:rPr>
              <a:t>Segmentation (Word Boundary Detection)</a:t>
            </a:r>
          </a:p>
          <a:p>
            <a:pPr lvl="1"/>
            <a:r>
              <a:rPr lang="en-US" sz="2400">
                <a:latin typeface="Arial Rounded MT Bold" pitchFamily="34" charset="0"/>
              </a:rPr>
              <a:t>Identify the word</a:t>
            </a:r>
          </a:p>
          <a:p>
            <a:r>
              <a:rPr lang="en-US" sz="2400">
                <a:latin typeface="Arial Rounded MT Bold" pitchFamily="34" charset="0"/>
              </a:rPr>
              <a:t>Isolated Word Recognition : </a:t>
            </a:r>
          </a:p>
          <a:p>
            <a:pPr lvl="1"/>
            <a:r>
              <a:rPr lang="en-US" sz="2400">
                <a:latin typeface="Arial Rounded MT Bold" pitchFamily="34" charset="0"/>
              </a:rPr>
              <a:t>Identify W given SS (speech signal)</a:t>
            </a:r>
          </a:p>
          <a:p>
            <a:pPr lvl="1">
              <a:buFont typeface="Wingdings" pitchFamily="2" charset="2"/>
              <a:buNone/>
            </a:pPr>
            <a:endParaRPr lang="en-US" sz="2400">
              <a:latin typeface="Arial Rounded MT Bold" pitchFamily="34" charset="0"/>
            </a:endParaRPr>
          </a:p>
        </p:txBody>
      </p:sp>
      <p:graphicFrame>
        <p:nvGraphicFramePr>
          <p:cNvPr id="302084" name="Object 4"/>
          <p:cNvGraphicFramePr>
            <a:graphicFrameLocks noChangeAspect="1"/>
          </p:cNvGraphicFramePr>
          <p:nvPr>
            <p:ph sz="half" idx="2"/>
          </p:nvPr>
        </p:nvGraphicFramePr>
        <p:xfrm>
          <a:off x="2916238" y="5122863"/>
          <a:ext cx="3616325" cy="954087"/>
        </p:xfrm>
        <a:graphic>
          <a:graphicData uri="http://schemas.openxmlformats.org/presentationml/2006/ole">
            <p:oleObj spid="_x0000_s302084" name="Equation" r:id="rId4" imgW="1434960" imgH="393480" progId="">
              <p:embed/>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152525" y="214313"/>
            <a:ext cx="7791450" cy="1139825"/>
          </a:xfrm>
        </p:spPr>
        <p:txBody>
          <a:bodyPr/>
          <a:lstStyle/>
          <a:p>
            <a:r>
              <a:rPr lang="en-US" sz="4000"/>
              <a:t>Speech recognition: Identifying the word</a:t>
            </a:r>
          </a:p>
        </p:txBody>
      </p:sp>
      <p:graphicFrame>
        <p:nvGraphicFramePr>
          <p:cNvPr id="304131" name="Object 3"/>
          <p:cNvGraphicFramePr>
            <a:graphicFrameLocks noChangeAspect="1"/>
          </p:cNvGraphicFramePr>
          <p:nvPr/>
        </p:nvGraphicFramePr>
        <p:xfrm>
          <a:off x="2014538" y="1355725"/>
          <a:ext cx="4708525" cy="1717675"/>
        </p:xfrm>
        <a:graphic>
          <a:graphicData uri="http://schemas.openxmlformats.org/presentationml/2006/ole">
            <p:oleObj spid="_x0000_s304131" name="Equation" r:id="rId4" imgW="1765080" imgH="711000" progId="">
              <p:embed/>
            </p:oleObj>
          </a:graphicData>
        </a:graphic>
      </p:graphicFrame>
      <p:sp>
        <p:nvSpPr>
          <p:cNvPr id="304132" name="Rectangle 4"/>
          <p:cNvSpPr>
            <a:spLocks noGrp="1" noChangeArrowheads="1"/>
          </p:cNvSpPr>
          <p:nvPr>
            <p:ph type="body" idx="1"/>
          </p:nvPr>
        </p:nvSpPr>
        <p:spPr>
          <a:xfrm>
            <a:off x="425450" y="2876550"/>
            <a:ext cx="8220075" cy="2927350"/>
          </a:xfrm>
          <a:noFill/>
          <a:ln/>
        </p:spPr>
        <p:txBody>
          <a:bodyPr lIns="0" tIns="0" rIns="0" bIns="0"/>
          <a:lstStyle/>
          <a:p>
            <a:endParaRPr lang="en-US" sz="2800" i="1"/>
          </a:p>
          <a:p>
            <a:r>
              <a:rPr lang="en-US" sz="2800" i="1"/>
              <a:t>P(SS|W)</a:t>
            </a:r>
            <a:r>
              <a:rPr lang="en-US" sz="2800"/>
              <a:t> = likelihood called “phonological model “ </a:t>
            </a:r>
            <a:r>
              <a:rPr lang="en-US" sz="2800">
                <a:sym typeface="Wingdings" pitchFamily="2" charset="2"/>
              </a:rPr>
              <a:t> </a:t>
            </a:r>
            <a:r>
              <a:rPr lang="en-US" sz="2800"/>
              <a:t>intuitively more tractable!</a:t>
            </a:r>
          </a:p>
          <a:p>
            <a:r>
              <a:rPr lang="en-US" sz="2800" i="1"/>
              <a:t>P(W)</a:t>
            </a:r>
            <a:r>
              <a:rPr lang="en-US" sz="2800"/>
              <a:t> = prior probability called “language model”</a:t>
            </a:r>
          </a:p>
          <a:p>
            <a:pPr>
              <a:buFont typeface="Wingdings" pitchFamily="2" charset="2"/>
              <a:buNone/>
            </a:pPr>
            <a:endParaRPr lang="en-US" sz="2800"/>
          </a:p>
          <a:p>
            <a:pPr>
              <a:buFont typeface="Wingdings" pitchFamily="2" charset="2"/>
              <a:buNone/>
            </a:pPr>
            <a:endParaRPr lang="en-US"/>
          </a:p>
        </p:txBody>
      </p:sp>
      <p:graphicFrame>
        <p:nvGraphicFramePr>
          <p:cNvPr id="304133" name="Object 5"/>
          <p:cNvGraphicFramePr>
            <a:graphicFrameLocks noChangeAspect="1"/>
          </p:cNvGraphicFramePr>
          <p:nvPr/>
        </p:nvGraphicFramePr>
        <p:xfrm>
          <a:off x="1549400" y="5105400"/>
          <a:ext cx="5724525" cy="973138"/>
        </p:xfrm>
        <a:graphic>
          <a:graphicData uri="http://schemas.openxmlformats.org/presentationml/2006/ole">
            <p:oleObj spid="_x0000_s304133" name="Equation" r:id="rId5" imgW="2145960" imgH="419040" progId="">
              <p:embed/>
            </p:oleObj>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1152525" y="214313"/>
            <a:ext cx="7791450" cy="1462087"/>
          </a:xfrm>
        </p:spPr>
        <p:txBody>
          <a:bodyPr/>
          <a:lstStyle/>
          <a:p>
            <a:r>
              <a:rPr lang="en-US"/>
              <a:t>Pronunciation Dictionary</a:t>
            </a:r>
          </a:p>
        </p:txBody>
      </p:sp>
      <p:sp>
        <p:nvSpPr>
          <p:cNvPr id="306179" name="Rectangle 3"/>
          <p:cNvSpPr>
            <a:spLocks noGrp="1" noChangeArrowheads="1"/>
          </p:cNvSpPr>
          <p:nvPr>
            <p:ph type="body" idx="1"/>
          </p:nvPr>
        </p:nvSpPr>
        <p:spPr>
          <a:xfrm>
            <a:off x="304800" y="5181600"/>
            <a:ext cx="8839200" cy="660400"/>
          </a:xfrm>
        </p:spPr>
        <p:txBody>
          <a:bodyPr/>
          <a:lstStyle/>
          <a:p>
            <a:pPr marL="336550" indent="-336550" defTabSz="457200"/>
            <a:r>
              <a:rPr lang="en-US" sz="2400" i="1"/>
              <a:t>P(SS|W)</a:t>
            </a:r>
            <a:r>
              <a:rPr lang="en-US" sz="2400"/>
              <a:t> is maintained in this way.</a:t>
            </a:r>
          </a:p>
          <a:p>
            <a:pPr marL="336550" indent="-336550" defTabSz="457200"/>
            <a:r>
              <a:rPr lang="en-US" sz="2400" i="1"/>
              <a:t>P(t o m ae t o |Word is “tomato”)</a:t>
            </a:r>
            <a:r>
              <a:rPr lang="en-US" sz="2400"/>
              <a:t> = Product of arc probabilities</a:t>
            </a:r>
          </a:p>
        </p:txBody>
      </p:sp>
      <p:sp>
        <p:nvSpPr>
          <p:cNvPr id="306180" name="Oval 4"/>
          <p:cNvSpPr>
            <a:spLocks noChangeArrowheads="1"/>
          </p:cNvSpPr>
          <p:nvPr/>
        </p:nvSpPr>
        <p:spPr bwMode="auto">
          <a:xfrm>
            <a:off x="1600200" y="33528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t</a:t>
            </a:r>
          </a:p>
        </p:txBody>
      </p:sp>
      <p:sp>
        <p:nvSpPr>
          <p:cNvPr id="306181" name="Oval 5"/>
          <p:cNvSpPr>
            <a:spLocks noChangeArrowheads="1"/>
          </p:cNvSpPr>
          <p:nvPr/>
        </p:nvSpPr>
        <p:spPr bwMode="auto">
          <a:xfrm>
            <a:off x="2743200" y="33528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o</a:t>
            </a:r>
          </a:p>
        </p:txBody>
      </p:sp>
      <p:sp>
        <p:nvSpPr>
          <p:cNvPr id="306182" name="Oval 6"/>
          <p:cNvSpPr>
            <a:spLocks noChangeArrowheads="1"/>
          </p:cNvSpPr>
          <p:nvPr/>
        </p:nvSpPr>
        <p:spPr bwMode="auto">
          <a:xfrm>
            <a:off x="3810000" y="33528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m</a:t>
            </a:r>
          </a:p>
        </p:txBody>
      </p:sp>
      <p:sp>
        <p:nvSpPr>
          <p:cNvPr id="306183" name="Oval 7"/>
          <p:cNvSpPr>
            <a:spLocks noChangeArrowheads="1"/>
          </p:cNvSpPr>
          <p:nvPr/>
        </p:nvSpPr>
        <p:spPr bwMode="auto">
          <a:xfrm>
            <a:off x="6858000" y="33528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o</a:t>
            </a:r>
          </a:p>
        </p:txBody>
      </p:sp>
      <p:sp>
        <p:nvSpPr>
          <p:cNvPr id="306184" name="Oval 8"/>
          <p:cNvSpPr>
            <a:spLocks noChangeArrowheads="1"/>
          </p:cNvSpPr>
          <p:nvPr/>
        </p:nvSpPr>
        <p:spPr bwMode="auto">
          <a:xfrm>
            <a:off x="4800600" y="28194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ae</a:t>
            </a:r>
          </a:p>
        </p:txBody>
      </p:sp>
      <p:sp>
        <p:nvSpPr>
          <p:cNvPr id="306185" name="Oval 9"/>
          <p:cNvSpPr>
            <a:spLocks noChangeArrowheads="1"/>
          </p:cNvSpPr>
          <p:nvPr/>
        </p:nvSpPr>
        <p:spPr bwMode="auto">
          <a:xfrm>
            <a:off x="5791200" y="33528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t</a:t>
            </a:r>
          </a:p>
        </p:txBody>
      </p:sp>
      <p:sp>
        <p:nvSpPr>
          <p:cNvPr id="306186" name="Oval 10"/>
          <p:cNvSpPr>
            <a:spLocks noChangeArrowheads="1"/>
          </p:cNvSpPr>
          <p:nvPr/>
        </p:nvSpPr>
        <p:spPr bwMode="auto">
          <a:xfrm>
            <a:off x="4800600" y="38862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aa</a:t>
            </a:r>
          </a:p>
        </p:txBody>
      </p:sp>
      <p:sp>
        <p:nvSpPr>
          <p:cNvPr id="306187" name="Oval 11"/>
          <p:cNvSpPr>
            <a:spLocks noChangeArrowheads="1"/>
          </p:cNvSpPr>
          <p:nvPr/>
        </p:nvSpPr>
        <p:spPr bwMode="auto">
          <a:xfrm>
            <a:off x="8001000" y="3352800"/>
            <a:ext cx="533400" cy="457200"/>
          </a:xfrm>
          <a:prstGeom prst="ellipse">
            <a:avLst/>
          </a:prstGeom>
          <a:solidFill>
            <a:srgbClr val="FF99CC"/>
          </a:solidFill>
          <a:ln w="9525">
            <a:solidFill>
              <a:schemeClr val="tx1"/>
            </a:solidFill>
            <a:round/>
            <a:headEnd/>
            <a:tailEnd/>
          </a:ln>
          <a:effectLst/>
        </p:spPr>
        <p:txBody>
          <a:bodyPr wrap="none" lIns="91430" tIns="45715" rIns="91430" bIns="45715" anchor="ctr"/>
          <a:lstStyle/>
          <a:p>
            <a:pPr algn="ctr" defTabSz="457200"/>
            <a:r>
              <a:rPr lang="en-US" sz="2400">
                <a:solidFill>
                  <a:srgbClr val="000000"/>
                </a:solidFill>
                <a:latin typeface="Times New Roman" pitchFamily="18" charset="0"/>
                <a:ea typeface="ＭＳ Ｐゴシック" pitchFamily="34" charset="-128"/>
                <a:cs typeface="Arial" charset="0"/>
              </a:rPr>
              <a:t>end</a:t>
            </a:r>
          </a:p>
        </p:txBody>
      </p:sp>
      <p:sp>
        <p:nvSpPr>
          <p:cNvPr id="306188" name="Line 12"/>
          <p:cNvSpPr>
            <a:spLocks noChangeShapeType="1"/>
          </p:cNvSpPr>
          <p:nvPr/>
        </p:nvSpPr>
        <p:spPr bwMode="auto">
          <a:xfrm>
            <a:off x="2133600" y="3581400"/>
            <a:ext cx="609600" cy="0"/>
          </a:xfrm>
          <a:prstGeom prst="line">
            <a:avLst/>
          </a:prstGeom>
          <a:noFill/>
          <a:ln w="9525">
            <a:solidFill>
              <a:srgbClr val="000000"/>
            </a:solidFill>
            <a:round/>
            <a:headEnd/>
            <a:tailEnd type="triangle" w="med" len="med"/>
          </a:ln>
          <a:effectLst/>
        </p:spPr>
        <p:txBody>
          <a:bodyPr/>
          <a:lstStyle/>
          <a:p>
            <a:endParaRPr lang="en-US"/>
          </a:p>
        </p:txBody>
      </p:sp>
      <p:sp>
        <p:nvSpPr>
          <p:cNvPr id="306189" name="Line 13"/>
          <p:cNvSpPr>
            <a:spLocks noChangeShapeType="1"/>
          </p:cNvSpPr>
          <p:nvPr/>
        </p:nvSpPr>
        <p:spPr bwMode="auto">
          <a:xfrm>
            <a:off x="3276600" y="3581400"/>
            <a:ext cx="533400" cy="0"/>
          </a:xfrm>
          <a:prstGeom prst="line">
            <a:avLst/>
          </a:prstGeom>
          <a:noFill/>
          <a:ln w="9525">
            <a:solidFill>
              <a:srgbClr val="000000"/>
            </a:solidFill>
            <a:round/>
            <a:headEnd/>
            <a:tailEnd type="triangle" w="med" len="med"/>
          </a:ln>
          <a:effectLst/>
        </p:spPr>
        <p:txBody>
          <a:bodyPr/>
          <a:lstStyle/>
          <a:p>
            <a:endParaRPr lang="en-US"/>
          </a:p>
        </p:txBody>
      </p:sp>
      <p:sp>
        <p:nvSpPr>
          <p:cNvPr id="306190" name="Line 14"/>
          <p:cNvSpPr>
            <a:spLocks noChangeShapeType="1"/>
          </p:cNvSpPr>
          <p:nvPr/>
        </p:nvSpPr>
        <p:spPr bwMode="auto">
          <a:xfrm>
            <a:off x="6324600" y="3581400"/>
            <a:ext cx="533400" cy="0"/>
          </a:xfrm>
          <a:prstGeom prst="line">
            <a:avLst/>
          </a:prstGeom>
          <a:noFill/>
          <a:ln w="9525">
            <a:solidFill>
              <a:srgbClr val="000000"/>
            </a:solidFill>
            <a:round/>
            <a:headEnd/>
            <a:tailEnd type="triangle" w="med" len="med"/>
          </a:ln>
          <a:effectLst/>
        </p:spPr>
        <p:txBody>
          <a:bodyPr/>
          <a:lstStyle/>
          <a:p>
            <a:endParaRPr lang="en-US"/>
          </a:p>
        </p:txBody>
      </p:sp>
      <p:sp>
        <p:nvSpPr>
          <p:cNvPr id="306191" name="Line 15"/>
          <p:cNvSpPr>
            <a:spLocks noChangeShapeType="1"/>
          </p:cNvSpPr>
          <p:nvPr/>
        </p:nvSpPr>
        <p:spPr bwMode="auto">
          <a:xfrm>
            <a:off x="7391400" y="3581400"/>
            <a:ext cx="609600" cy="0"/>
          </a:xfrm>
          <a:prstGeom prst="line">
            <a:avLst/>
          </a:prstGeom>
          <a:noFill/>
          <a:ln w="9525">
            <a:solidFill>
              <a:srgbClr val="000000"/>
            </a:solidFill>
            <a:round/>
            <a:headEnd/>
            <a:tailEnd type="triangle" w="med" len="med"/>
          </a:ln>
          <a:effectLst/>
        </p:spPr>
        <p:txBody>
          <a:bodyPr/>
          <a:lstStyle/>
          <a:p>
            <a:endParaRPr lang="en-US"/>
          </a:p>
        </p:txBody>
      </p:sp>
      <p:sp>
        <p:nvSpPr>
          <p:cNvPr id="306192" name="Arc 16"/>
          <p:cNvSpPr>
            <a:spLocks/>
          </p:cNvSpPr>
          <p:nvPr/>
        </p:nvSpPr>
        <p:spPr bwMode="auto">
          <a:xfrm rot="16200000" flipV="1">
            <a:off x="5372100" y="2628900"/>
            <a:ext cx="306388" cy="1144588"/>
          </a:xfrm>
          <a:custGeom>
            <a:avLst/>
            <a:gdLst>
              <a:gd name="G0" fmla="+- 0 0 0"/>
              <a:gd name="G1" fmla="+- 21566 0 0"/>
              <a:gd name="G2" fmla="+- 21600 0 0"/>
              <a:gd name="T0" fmla="*/ 1214 w 20440"/>
              <a:gd name="T1" fmla="*/ 0 h 21566"/>
              <a:gd name="T2" fmla="*/ 20440 w 20440"/>
              <a:gd name="T3" fmla="*/ 14582 h 21566"/>
              <a:gd name="T4" fmla="*/ 0 w 20440"/>
              <a:gd name="T5" fmla="*/ 21566 h 21566"/>
            </a:gdLst>
            <a:ahLst/>
            <a:cxnLst>
              <a:cxn ang="0">
                <a:pos x="T0" y="T1"/>
              </a:cxn>
              <a:cxn ang="0">
                <a:pos x="T2" y="T3"/>
              </a:cxn>
              <a:cxn ang="0">
                <a:pos x="T4" y="T5"/>
              </a:cxn>
            </a:cxnLst>
            <a:rect l="0" t="0" r="r" b="b"/>
            <a:pathLst>
              <a:path w="20440" h="21566" fill="none" extrusionOk="0">
                <a:moveTo>
                  <a:pt x="1213" y="0"/>
                </a:moveTo>
                <a:cubicBezTo>
                  <a:pt x="9993" y="494"/>
                  <a:pt x="17596" y="6261"/>
                  <a:pt x="20439" y="14582"/>
                </a:cubicBezTo>
              </a:path>
              <a:path w="20440" h="21566" stroke="0" extrusionOk="0">
                <a:moveTo>
                  <a:pt x="1213" y="0"/>
                </a:moveTo>
                <a:cubicBezTo>
                  <a:pt x="9993" y="494"/>
                  <a:pt x="17596" y="6261"/>
                  <a:pt x="20439" y="14582"/>
                </a:cubicBezTo>
                <a:lnTo>
                  <a:pt x="0" y="21566"/>
                </a:lnTo>
                <a:close/>
              </a:path>
            </a:pathLst>
          </a:custGeom>
          <a:noFill/>
          <a:ln w="9525">
            <a:solidFill>
              <a:srgbClr val="000000"/>
            </a:solidFill>
            <a:round/>
            <a:headEnd/>
            <a:tailEnd/>
          </a:ln>
          <a:effectLst/>
        </p:spPr>
        <p:txBody>
          <a:bodyPr wrap="none" anchor="ctr"/>
          <a:lstStyle/>
          <a:p>
            <a:endParaRPr lang="en-US"/>
          </a:p>
        </p:txBody>
      </p:sp>
      <p:sp>
        <p:nvSpPr>
          <p:cNvPr id="306193" name="Arc 17"/>
          <p:cNvSpPr>
            <a:spLocks/>
          </p:cNvSpPr>
          <p:nvPr/>
        </p:nvSpPr>
        <p:spPr bwMode="auto">
          <a:xfrm rot="5400000" flipH="1" flipV="1">
            <a:off x="4625976" y="2644775"/>
            <a:ext cx="284162" cy="1144587"/>
          </a:xfrm>
          <a:custGeom>
            <a:avLst/>
            <a:gdLst>
              <a:gd name="G0" fmla="+- 0 0 0"/>
              <a:gd name="G1" fmla="+- 21566 0 0"/>
              <a:gd name="G2" fmla="+- 21600 0 0"/>
              <a:gd name="T0" fmla="*/ 1214 w 18994"/>
              <a:gd name="T1" fmla="*/ 0 h 21566"/>
              <a:gd name="T2" fmla="*/ 18994 w 18994"/>
              <a:gd name="T3" fmla="*/ 11281 h 21566"/>
              <a:gd name="T4" fmla="*/ 0 w 18994"/>
              <a:gd name="T5" fmla="*/ 21566 h 21566"/>
            </a:gdLst>
            <a:ahLst/>
            <a:cxnLst>
              <a:cxn ang="0">
                <a:pos x="T0" y="T1"/>
              </a:cxn>
              <a:cxn ang="0">
                <a:pos x="T2" y="T3"/>
              </a:cxn>
              <a:cxn ang="0">
                <a:pos x="T4" y="T5"/>
              </a:cxn>
            </a:cxnLst>
            <a:rect l="0" t="0" r="r" b="b"/>
            <a:pathLst>
              <a:path w="18994" h="21566" fill="none" extrusionOk="0">
                <a:moveTo>
                  <a:pt x="1213" y="0"/>
                </a:moveTo>
                <a:cubicBezTo>
                  <a:pt x="8696" y="421"/>
                  <a:pt x="15425" y="4690"/>
                  <a:pt x="18994" y="11280"/>
                </a:cubicBezTo>
              </a:path>
              <a:path w="18994" h="21566" stroke="0" extrusionOk="0">
                <a:moveTo>
                  <a:pt x="1213" y="0"/>
                </a:moveTo>
                <a:cubicBezTo>
                  <a:pt x="8696" y="421"/>
                  <a:pt x="15425" y="4690"/>
                  <a:pt x="18994" y="11280"/>
                </a:cubicBezTo>
                <a:lnTo>
                  <a:pt x="0" y="21566"/>
                </a:lnTo>
                <a:close/>
              </a:path>
            </a:pathLst>
          </a:custGeom>
          <a:noFill/>
          <a:ln w="9525">
            <a:solidFill>
              <a:srgbClr val="000000"/>
            </a:solidFill>
            <a:round/>
            <a:headEnd/>
            <a:tailEnd/>
          </a:ln>
          <a:effectLst/>
        </p:spPr>
        <p:txBody>
          <a:bodyPr wrap="none" anchor="ctr"/>
          <a:lstStyle/>
          <a:p>
            <a:endParaRPr lang="en-US"/>
          </a:p>
        </p:txBody>
      </p:sp>
      <p:sp>
        <p:nvSpPr>
          <p:cNvPr id="306194" name="Arc 18"/>
          <p:cNvSpPr>
            <a:spLocks/>
          </p:cNvSpPr>
          <p:nvPr/>
        </p:nvSpPr>
        <p:spPr bwMode="auto">
          <a:xfrm rot="16200000" flipH="1">
            <a:off x="4619626" y="3400425"/>
            <a:ext cx="284162" cy="1144587"/>
          </a:xfrm>
          <a:custGeom>
            <a:avLst/>
            <a:gdLst>
              <a:gd name="G0" fmla="+- 0 0 0"/>
              <a:gd name="G1" fmla="+- 21566 0 0"/>
              <a:gd name="G2" fmla="+- 21600 0 0"/>
              <a:gd name="T0" fmla="*/ 1214 w 18994"/>
              <a:gd name="T1" fmla="*/ 0 h 21566"/>
              <a:gd name="T2" fmla="*/ 18994 w 18994"/>
              <a:gd name="T3" fmla="*/ 11281 h 21566"/>
              <a:gd name="T4" fmla="*/ 0 w 18994"/>
              <a:gd name="T5" fmla="*/ 21566 h 21566"/>
            </a:gdLst>
            <a:ahLst/>
            <a:cxnLst>
              <a:cxn ang="0">
                <a:pos x="T0" y="T1"/>
              </a:cxn>
              <a:cxn ang="0">
                <a:pos x="T2" y="T3"/>
              </a:cxn>
              <a:cxn ang="0">
                <a:pos x="T4" y="T5"/>
              </a:cxn>
            </a:cxnLst>
            <a:rect l="0" t="0" r="r" b="b"/>
            <a:pathLst>
              <a:path w="18994" h="21566" fill="none" extrusionOk="0">
                <a:moveTo>
                  <a:pt x="1213" y="0"/>
                </a:moveTo>
                <a:cubicBezTo>
                  <a:pt x="8696" y="421"/>
                  <a:pt x="15425" y="4690"/>
                  <a:pt x="18994" y="11280"/>
                </a:cubicBezTo>
              </a:path>
              <a:path w="18994" h="21566" stroke="0" extrusionOk="0">
                <a:moveTo>
                  <a:pt x="1213" y="0"/>
                </a:moveTo>
                <a:cubicBezTo>
                  <a:pt x="8696" y="421"/>
                  <a:pt x="15425" y="4690"/>
                  <a:pt x="18994" y="11280"/>
                </a:cubicBezTo>
                <a:lnTo>
                  <a:pt x="0" y="21566"/>
                </a:lnTo>
                <a:close/>
              </a:path>
            </a:pathLst>
          </a:custGeom>
          <a:noFill/>
          <a:ln w="9525">
            <a:solidFill>
              <a:srgbClr val="000000"/>
            </a:solidFill>
            <a:round/>
            <a:headEnd/>
            <a:tailEnd/>
          </a:ln>
          <a:effectLst/>
        </p:spPr>
        <p:txBody>
          <a:bodyPr wrap="none" anchor="ctr"/>
          <a:lstStyle/>
          <a:p>
            <a:endParaRPr lang="en-US"/>
          </a:p>
        </p:txBody>
      </p:sp>
      <p:sp>
        <p:nvSpPr>
          <p:cNvPr id="306195" name="Arc 19"/>
          <p:cNvSpPr>
            <a:spLocks/>
          </p:cNvSpPr>
          <p:nvPr/>
        </p:nvSpPr>
        <p:spPr bwMode="auto">
          <a:xfrm rot="5400000">
            <a:off x="5372100" y="3389313"/>
            <a:ext cx="306387" cy="1144588"/>
          </a:xfrm>
          <a:custGeom>
            <a:avLst/>
            <a:gdLst>
              <a:gd name="G0" fmla="+- 0 0 0"/>
              <a:gd name="G1" fmla="+- 21566 0 0"/>
              <a:gd name="G2" fmla="+- 21600 0 0"/>
              <a:gd name="T0" fmla="*/ 1214 w 20440"/>
              <a:gd name="T1" fmla="*/ 0 h 21566"/>
              <a:gd name="T2" fmla="*/ 20440 w 20440"/>
              <a:gd name="T3" fmla="*/ 14582 h 21566"/>
              <a:gd name="T4" fmla="*/ 0 w 20440"/>
              <a:gd name="T5" fmla="*/ 21566 h 21566"/>
            </a:gdLst>
            <a:ahLst/>
            <a:cxnLst>
              <a:cxn ang="0">
                <a:pos x="T0" y="T1"/>
              </a:cxn>
              <a:cxn ang="0">
                <a:pos x="T2" y="T3"/>
              </a:cxn>
              <a:cxn ang="0">
                <a:pos x="T4" y="T5"/>
              </a:cxn>
            </a:cxnLst>
            <a:rect l="0" t="0" r="r" b="b"/>
            <a:pathLst>
              <a:path w="20440" h="21566" fill="none" extrusionOk="0">
                <a:moveTo>
                  <a:pt x="1213" y="0"/>
                </a:moveTo>
                <a:cubicBezTo>
                  <a:pt x="9993" y="494"/>
                  <a:pt x="17596" y="6261"/>
                  <a:pt x="20439" y="14582"/>
                </a:cubicBezTo>
              </a:path>
              <a:path w="20440" h="21566" stroke="0" extrusionOk="0">
                <a:moveTo>
                  <a:pt x="1213" y="0"/>
                </a:moveTo>
                <a:cubicBezTo>
                  <a:pt x="9993" y="494"/>
                  <a:pt x="17596" y="6261"/>
                  <a:pt x="20439" y="14582"/>
                </a:cubicBezTo>
                <a:lnTo>
                  <a:pt x="0" y="21566"/>
                </a:lnTo>
                <a:close/>
              </a:path>
            </a:pathLst>
          </a:custGeom>
          <a:noFill/>
          <a:ln w="9525">
            <a:solidFill>
              <a:srgbClr val="000000"/>
            </a:solidFill>
            <a:round/>
            <a:headEnd/>
            <a:tailEnd/>
          </a:ln>
          <a:effectLst/>
        </p:spPr>
        <p:txBody>
          <a:bodyPr wrap="none" anchor="ctr"/>
          <a:lstStyle/>
          <a:p>
            <a:endParaRPr lang="en-US"/>
          </a:p>
        </p:txBody>
      </p:sp>
      <p:sp>
        <p:nvSpPr>
          <p:cNvPr id="306196" name="Text Box 20"/>
          <p:cNvSpPr txBox="1">
            <a:spLocks noChangeArrowheads="1"/>
          </p:cNvSpPr>
          <p:nvPr/>
        </p:nvSpPr>
        <p:spPr bwMode="auto">
          <a:xfrm>
            <a:off x="1676400" y="38862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1</a:t>
            </a:r>
            <a:endParaRPr lang="en-US" sz="2400">
              <a:solidFill>
                <a:srgbClr val="000000"/>
              </a:solidFill>
              <a:latin typeface="Times New Roman" pitchFamily="18" charset="0"/>
              <a:ea typeface="ＭＳ Ｐゴシック" pitchFamily="34" charset="-128"/>
              <a:cs typeface="Arial" charset="0"/>
            </a:endParaRPr>
          </a:p>
        </p:txBody>
      </p:sp>
      <p:sp>
        <p:nvSpPr>
          <p:cNvPr id="306197" name="Text Box 21"/>
          <p:cNvSpPr txBox="1">
            <a:spLocks noChangeArrowheads="1"/>
          </p:cNvSpPr>
          <p:nvPr/>
        </p:nvSpPr>
        <p:spPr bwMode="auto">
          <a:xfrm>
            <a:off x="2819400" y="38862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2</a:t>
            </a:r>
            <a:endParaRPr lang="en-US" sz="2400">
              <a:solidFill>
                <a:srgbClr val="000000"/>
              </a:solidFill>
              <a:latin typeface="Times New Roman" pitchFamily="18" charset="0"/>
              <a:ea typeface="ＭＳ Ｐゴシック" pitchFamily="34" charset="-128"/>
              <a:cs typeface="Arial" charset="0"/>
            </a:endParaRPr>
          </a:p>
        </p:txBody>
      </p:sp>
      <p:sp>
        <p:nvSpPr>
          <p:cNvPr id="306198" name="Text Box 22"/>
          <p:cNvSpPr txBox="1">
            <a:spLocks noChangeArrowheads="1"/>
          </p:cNvSpPr>
          <p:nvPr/>
        </p:nvSpPr>
        <p:spPr bwMode="auto">
          <a:xfrm>
            <a:off x="3886200" y="38862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3</a:t>
            </a:r>
            <a:endParaRPr lang="en-US" sz="2400">
              <a:solidFill>
                <a:srgbClr val="000000"/>
              </a:solidFill>
              <a:latin typeface="Times New Roman" pitchFamily="18" charset="0"/>
              <a:ea typeface="ＭＳ Ｐゴシック" pitchFamily="34" charset="-128"/>
              <a:cs typeface="Arial" charset="0"/>
            </a:endParaRPr>
          </a:p>
        </p:txBody>
      </p:sp>
      <p:sp>
        <p:nvSpPr>
          <p:cNvPr id="306199" name="Text Box 23"/>
          <p:cNvSpPr txBox="1">
            <a:spLocks noChangeArrowheads="1"/>
          </p:cNvSpPr>
          <p:nvPr/>
        </p:nvSpPr>
        <p:spPr bwMode="auto">
          <a:xfrm>
            <a:off x="4876800" y="22860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4</a:t>
            </a:r>
            <a:endParaRPr lang="en-US" sz="2400">
              <a:solidFill>
                <a:srgbClr val="000000"/>
              </a:solidFill>
              <a:latin typeface="Times New Roman" pitchFamily="18" charset="0"/>
              <a:ea typeface="ＭＳ Ｐゴシック" pitchFamily="34" charset="-128"/>
              <a:cs typeface="Arial" charset="0"/>
            </a:endParaRPr>
          </a:p>
        </p:txBody>
      </p:sp>
      <p:sp>
        <p:nvSpPr>
          <p:cNvPr id="306200" name="Text Box 24"/>
          <p:cNvSpPr txBox="1">
            <a:spLocks noChangeArrowheads="1"/>
          </p:cNvSpPr>
          <p:nvPr/>
        </p:nvSpPr>
        <p:spPr bwMode="auto">
          <a:xfrm>
            <a:off x="4876800" y="42672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5</a:t>
            </a:r>
            <a:endParaRPr lang="en-US" sz="2400">
              <a:solidFill>
                <a:srgbClr val="000000"/>
              </a:solidFill>
              <a:latin typeface="Times New Roman" pitchFamily="18" charset="0"/>
              <a:ea typeface="ＭＳ Ｐゴシック" pitchFamily="34" charset="-128"/>
              <a:cs typeface="Arial" charset="0"/>
            </a:endParaRPr>
          </a:p>
        </p:txBody>
      </p:sp>
      <p:sp>
        <p:nvSpPr>
          <p:cNvPr id="306201" name="Text Box 25"/>
          <p:cNvSpPr txBox="1">
            <a:spLocks noChangeArrowheads="1"/>
          </p:cNvSpPr>
          <p:nvPr/>
        </p:nvSpPr>
        <p:spPr bwMode="auto">
          <a:xfrm>
            <a:off x="5867400" y="38862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6</a:t>
            </a:r>
            <a:endParaRPr lang="en-US" sz="2400">
              <a:solidFill>
                <a:srgbClr val="000000"/>
              </a:solidFill>
              <a:latin typeface="Times New Roman" pitchFamily="18" charset="0"/>
              <a:ea typeface="ＭＳ Ｐゴシック" pitchFamily="34" charset="-128"/>
              <a:cs typeface="Arial" charset="0"/>
            </a:endParaRPr>
          </a:p>
        </p:txBody>
      </p:sp>
      <p:sp>
        <p:nvSpPr>
          <p:cNvPr id="306202" name="Text Box 26"/>
          <p:cNvSpPr txBox="1">
            <a:spLocks noChangeArrowheads="1"/>
          </p:cNvSpPr>
          <p:nvPr/>
        </p:nvSpPr>
        <p:spPr bwMode="auto">
          <a:xfrm>
            <a:off x="6934200" y="3886200"/>
            <a:ext cx="457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s</a:t>
            </a:r>
            <a:r>
              <a:rPr lang="en-US" sz="2400" baseline="-25000">
                <a:solidFill>
                  <a:srgbClr val="000000"/>
                </a:solidFill>
                <a:latin typeface="Times New Roman" pitchFamily="18" charset="0"/>
                <a:ea typeface="ＭＳ Ｐゴシック" pitchFamily="34" charset="-128"/>
                <a:cs typeface="Arial" charset="0"/>
              </a:rPr>
              <a:t>7</a:t>
            </a:r>
            <a:endParaRPr lang="en-US" sz="2400">
              <a:solidFill>
                <a:srgbClr val="000000"/>
              </a:solidFill>
              <a:latin typeface="Times New Roman" pitchFamily="18" charset="0"/>
              <a:ea typeface="ＭＳ Ｐゴシック" pitchFamily="34" charset="-128"/>
              <a:cs typeface="Arial" charset="0"/>
            </a:endParaRPr>
          </a:p>
        </p:txBody>
      </p:sp>
      <p:sp>
        <p:nvSpPr>
          <p:cNvPr id="306203" name="Text Box 27"/>
          <p:cNvSpPr txBox="1">
            <a:spLocks noChangeArrowheads="1"/>
          </p:cNvSpPr>
          <p:nvPr/>
        </p:nvSpPr>
        <p:spPr bwMode="auto">
          <a:xfrm>
            <a:off x="2133600" y="3048000"/>
            <a:ext cx="6096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1.0</a:t>
            </a:r>
          </a:p>
        </p:txBody>
      </p:sp>
      <p:sp>
        <p:nvSpPr>
          <p:cNvPr id="306204" name="Text Box 28"/>
          <p:cNvSpPr txBox="1">
            <a:spLocks noChangeArrowheads="1"/>
          </p:cNvSpPr>
          <p:nvPr/>
        </p:nvSpPr>
        <p:spPr bwMode="auto">
          <a:xfrm>
            <a:off x="3276600" y="3048000"/>
            <a:ext cx="6096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1.0</a:t>
            </a:r>
          </a:p>
        </p:txBody>
      </p:sp>
      <p:sp>
        <p:nvSpPr>
          <p:cNvPr id="306205" name="Text Box 29"/>
          <p:cNvSpPr txBox="1">
            <a:spLocks noChangeArrowheads="1"/>
          </p:cNvSpPr>
          <p:nvPr/>
        </p:nvSpPr>
        <p:spPr bwMode="auto">
          <a:xfrm>
            <a:off x="6324600" y="3048000"/>
            <a:ext cx="6096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1.0</a:t>
            </a:r>
          </a:p>
        </p:txBody>
      </p:sp>
      <p:sp>
        <p:nvSpPr>
          <p:cNvPr id="306206" name="Text Box 30"/>
          <p:cNvSpPr txBox="1">
            <a:spLocks noChangeArrowheads="1"/>
          </p:cNvSpPr>
          <p:nvPr/>
        </p:nvSpPr>
        <p:spPr bwMode="auto">
          <a:xfrm>
            <a:off x="7315200" y="3048000"/>
            <a:ext cx="6096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1.0</a:t>
            </a:r>
          </a:p>
        </p:txBody>
      </p:sp>
      <p:sp>
        <p:nvSpPr>
          <p:cNvPr id="306207" name="Text Box 31"/>
          <p:cNvSpPr txBox="1">
            <a:spLocks noChangeArrowheads="1"/>
          </p:cNvSpPr>
          <p:nvPr/>
        </p:nvSpPr>
        <p:spPr bwMode="auto">
          <a:xfrm>
            <a:off x="5562600" y="2743200"/>
            <a:ext cx="6096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1.0</a:t>
            </a:r>
          </a:p>
        </p:txBody>
      </p:sp>
      <p:sp>
        <p:nvSpPr>
          <p:cNvPr id="306208" name="Text Box 32"/>
          <p:cNvSpPr txBox="1">
            <a:spLocks noChangeArrowheads="1"/>
          </p:cNvSpPr>
          <p:nvPr/>
        </p:nvSpPr>
        <p:spPr bwMode="auto">
          <a:xfrm>
            <a:off x="5334000" y="3657600"/>
            <a:ext cx="6096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1.0</a:t>
            </a:r>
          </a:p>
        </p:txBody>
      </p:sp>
      <p:sp>
        <p:nvSpPr>
          <p:cNvPr id="306209" name="Text Box 33"/>
          <p:cNvSpPr txBox="1">
            <a:spLocks noChangeArrowheads="1"/>
          </p:cNvSpPr>
          <p:nvPr/>
        </p:nvSpPr>
        <p:spPr bwMode="auto">
          <a:xfrm>
            <a:off x="3886200" y="2743200"/>
            <a:ext cx="7620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0.73</a:t>
            </a:r>
          </a:p>
        </p:txBody>
      </p:sp>
      <p:sp>
        <p:nvSpPr>
          <p:cNvPr id="306210" name="Text Box 34"/>
          <p:cNvSpPr txBox="1">
            <a:spLocks noChangeArrowheads="1"/>
          </p:cNvSpPr>
          <p:nvPr/>
        </p:nvSpPr>
        <p:spPr bwMode="auto">
          <a:xfrm>
            <a:off x="4267200" y="3581400"/>
            <a:ext cx="838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0.27</a:t>
            </a:r>
          </a:p>
        </p:txBody>
      </p:sp>
      <p:sp>
        <p:nvSpPr>
          <p:cNvPr id="306211" name="Line 35"/>
          <p:cNvSpPr>
            <a:spLocks noChangeShapeType="1"/>
          </p:cNvSpPr>
          <p:nvPr/>
        </p:nvSpPr>
        <p:spPr bwMode="auto">
          <a:xfrm>
            <a:off x="1447800" y="1371600"/>
            <a:ext cx="0" cy="3733800"/>
          </a:xfrm>
          <a:prstGeom prst="line">
            <a:avLst/>
          </a:prstGeom>
          <a:noFill/>
          <a:ln w="9525">
            <a:solidFill>
              <a:srgbClr val="000000"/>
            </a:solidFill>
            <a:round/>
            <a:headEnd/>
            <a:tailEnd/>
          </a:ln>
          <a:effectLst/>
        </p:spPr>
        <p:txBody>
          <a:bodyPr/>
          <a:lstStyle/>
          <a:p>
            <a:endParaRPr lang="en-US"/>
          </a:p>
        </p:txBody>
      </p:sp>
      <p:sp>
        <p:nvSpPr>
          <p:cNvPr id="306212" name="Line 36"/>
          <p:cNvSpPr>
            <a:spLocks noChangeShapeType="1"/>
          </p:cNvSpPr>
          <p:nvPr/>
        </p:nvSpPr>
        <p:spPr bwMode="auto">
          <a:xfrm>
            <a:off x="685800" y="2133600"/>
            <a:ext cx="7848600" cy="0"/>
          </a:xfrm>
          <a:prstGeom prst="line">
            <a:avLst/>
          </a:prstGeom>
          <a:noFill/>
          <a:ln w="9525">
            <a:solidFill>
              <a:srgbClr val="000000"/>
            </a:solidFill>
            <a:round/>
            <a:headEnd/>
            <a:tailEnd/>
          </a:ln>
          <a:effectLst/>
        </p:spPr>
        <p:txBody>
          <a:bodyPr/>
          <a:lstStyle/>
          <a:p>
            <a:endParaRPr lang="en-US"/>
          </a:p>
        </p:txBody>
      </p:sp>
      <p:sp>
        <p:nvSpPr>
          <p:cNvPr id="306213" name="Text Box 37"/>
          <p:cNvSpPr txBox="1">
            <a:spLocks noChangeArrowheads="1"/>
          </p:cNvSpPr>
          <p:nvPr/>
        </p:nvSpPr>
        <p:spPr bwMode="auto">
          <a:xfrm>
            <a:off x="533400" y="1524000"/>
            <a:ext cx="10668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Word</a:t>
            </a:r>
          </a:p>
        </p:txBody>
      </p:sp>
      <p:sp>
        <p:nvSpPr>
          <p:cNvPr id="306214" name="Text Box 38"/>
          <p:cNvSpPr txBox="1">
            <a:spLocks noChangeArrowheads="1"/>
          </p:cNvSpPr>
          <p:nvPr/>
        </p:nvSpPr>
        <p:spPr bwMode="auto">
          <a:xfrm>
            <a:off x="3048000" y="1524000"/>
            <a:ext cx="44958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Pronunciation Automaton</a:t>
            </a:r>
          </a:p>
        </p:txBody>
      </p:sp>
      <p:sp>
        <p:nvSpPr>
          <p:cNvPr id="306215" name="Text Box 39"/>
          <p:cNvSpPr txBox="1">
            <a:spLocks noChangeArrowheads="1"/>
          </p:cNvSpPr>
          <p:nvPr/>
        </p:nvSpPr>
        <p:spPr bwMode="auto">
          <a:xfrm>
            <a:off x="304800" y="3352800"/>
            <a:ext cx="1219200" cy="457200"/>
          </a:xfrm>
          <a:prstGeom prst="rect">
            <a:avLst/>
          </a:prstGeom>
          <a:noFill/>
          <a:ln w="9525">
            <a:noFill/>
            <a:miter lim="800000"/>
            <a:headEnd/>
            <a:tailEnd/>
          </a:ln>
          <a:effectLst/>
        </p:spPr>
        <p:txBody>
          <a:bodyPr lIns="91430" tIns="45715" rIns="91430" bIns="45715">
            <a:spAutoFit/>
          </a:bodyPr>
          <a:lstStyle/>
          <a:p>
            <a:pPr defTabSz="457200">
              <a:spcBef>
                <a:spcPct val="50000"/>
              </a:spcBef>
            </a:pPr>
            <a:r>
              <a:rPr lang="en-US" sz="2400">
                <a:solidFill>
                  <a:srgbClr val="000000"/>
                </a:solidFill>
                <a:latin typeface="Times New Roman" pitchFamily="18" charset="0"/>
                <a:ea typeface="ＭＳ Ｐゴシック" pitchFamily="34" charset="-128"/>
                <a:cs typeface="Arial" charset="0"/>
              </a:rPr>
              <a:t>Tomato</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152525" y="214313"/>
            <a:ext cx="7791450" cy="1462087"/>
          </a:xfrm>
        </p:spPr>
        <p:txBody>
          <a:bodyPr/>
          <a:lstStyle/>
          <a:p>
            <a:r>
              <a:rPr lang="en-US"/>
              <a:t>Problem 4: Statistical Machine Translation</a:t>
            </a:r>
          </a:p>
        </p:txBody>
      </p:sp>
      <p:sp>
        <p:nvSpPr>
          <p:cNvPr id="308227" name="Rectangle 3"/>
          <p:cNvSpPr>
            <a:spLocks noGrp="1" noChangeArrowheads="1"/>
          </p:cNvSpPr>
          <p:nvPr>
            <p:ph type="body" idx="1"/>
          </p:nvPr>
        </p:nvSpPr>
        <p:spPr>
          <a:xfrm>
            <a:off x="381000" y="3657600"/>
            <a:ext cx="8229600" cy="2928938"/>
          </a:xfrm>
        </p:spPr>
        <p:txBody>
          <a:bodyPr/>
          <a:lstStyle/>
          <a:p>
            <a:r>
              <a:rPr lang="en-US"/>
              <a:t>What sentence in the target language will maximise the probability</a:t>
            </a:r>
          </a:p>
          <a:p>
            <a:pPr>
              <a:buFont typeface="Wingdings" pitchFamily="2" charset="2"/>
              <a:buNone/>
            </a:pPr>
            <a:r>
              <a:rPr lang="en-US"/>
              <a:t>		</a:t>
            </a:r>
            <a:r>
              <a:rPr lang="en-US" i="1"/>
              <a:t>P(target sentence|source sentence)</a:t>
            </a:r>
            <a:endParaRPr lang="en-US"/>
          </a:p>
        </p:txBody>
      </p:sp>
      <p:sp>
        <p:nvSpPr>
          <p:cNvPr id="308228" name="AutoShape 4"/>
          <p:cNvSpPr>
            <a:spLocks noChangeArrowheads="1"/>
          </p:cNvSpPr>
          <p:nvPr/>
        </p:nvSpPr>
        <p:spPr bwMode="auto">
          <a:xfrm>
            <a:off x="2971800" y="2133600"/>
            <a:ext cx="2590800" cy="533400"/>
          </a:xfrm>
          <a:prstGeom prst="flowChartPunchedTape">
            <a:avLst/>
          </a:prstGeom>
          <a:solidFill>
            <a:srgbClr val="C0C0C0"/>
          </a:solidFill>
          <a:ln w="9525">
            <a:solidFill>
              <a:schemeClr val="tx1"/>
            </a:solidFill>
            <a:miter lim="800000"/>
            <a:headEnd/>
            <a:tailEnd/>
          </a:ln>
          <a:effectLst/>
        </p:spPr>
        <p:txBody>
          <a:bodyPr wrap="none" lIns="91430" tIns="45715" rIns="91430" bIns="45715" anchor="ctr"/>
          <a:lstStyle/>
          <a:p>
            <a:pPr algn="ctr" defTabSz="457200" eaLnBrk="1" hangingPunct="1"/>
            <a:r>
              <a:rPr lang="en-US" sz="2400" i="1">
                <a:solidFill>
                  <a:srgbClr val="000000"/>
                </a:solidFill>
                <a:latin typeface="Arial" charset="0"/>
                <a:ea typeface="ＭＳ Ｐゴシック" pitchFamily="34" charset="-128"/>
                <a:cs typeface="Arial" charset="0"/>
              </a:rPr>
              <a:t>Noisy Channel</a:t>
            </a:r>
          </a:p>
        </p:txBody>
      </p:sp>
      <p:sp>
        <p:nvSpPr>
          <p:cNvPr id="308229" name="AutoShape 5"/>
          <p:cNvSpPr>
            <a:spLocks noChangeArrowheads="1"/>
          </p:cNvSpPr>
          <p:nvPr/>
        </p:nvSpPr>
        <p:spPr bwMode="auto">
          <a:xfrm>
            <a:off x="5486400" y="2057400"/>
            <a:ext cx="685800" cy="685800"/>
          </a:xfrm>
          <a:prstGeom prst="rightArrow">
            <a:avLst>
              <a:gd name="adj1" fmla="val 53787"/>
              <a:gd name="adj2" fmla="val 90509"/>
            </a:avLst>
          </a:prstGeom>
          <a:solidFill>
            <a:srgbClr val="C0C0C0"/>
          </a:solidFill>
          <a:ln w="9525">
            <a:solidFill>
              <a:schemeClr val="tx1"/>
            </a:solidFill>
            <a:miter lim="800000"/>
            <a:headEnd/>
            <a:tailEnd/>
          </a:ln>
          <a:effectLst/>
        </p:spPr>
        <p:txBody>
          <a:bodyPr wrap="none" anchor="ctr"/>
          <a:lstStyle/>
          <a:p>
            <a:endParaRPr lang="en-US"/>
          </a:p>
        </p:txBody>
      </p:sp>
      <p:sp>
        <p:nvSpPr>
          <p:cNvPr id="308230" name="Text Box 6"/>
          <p:cNvSpPr txBox="1">
            <a:spLocks noChangeArrowheads="1"/>
          </p:cNvSpPr>
          <p:nvPr/>
        </p:nvSpPr>
        <p:spPr bwMode="auto">
          <a:xfrm>
            <a:off x="685800" y="2133600"/>
            <a:ext cx="2286000" cy="822325"/>
          </a:xfrm>
          <a:prstGeom prst="rect">
            <a:avLst/>
          </a:prstGeom>
          <a:noFill/>
          <a:ln w="9525">
            <a:noFill/>
            <a:miter lim="800000"/>
            <a:headEnd/>
            <a:tailEnd/>
          </a:ln>
          <a:effectLst/>
        </p:spPr>
        <p:txBody>
          <a:bodyPr lIns="91430" tIns="45715" rIns="91430" bIns="45715">
            <a:spAutoFit/>
          </a:bodyPr>
          <a:lstStyle/>
          <a:p>
            <a:pPr algn="ctr" defTabSz="457200">
              <a:spcBef>
                <a:spcPct val="50000"/>
              </a:spcBef>
            </a:pPr>
            <a:r>
              <a:rPr lang="en-US" sz="2400">
                <a:solidFill>
                  <a:srgbClr val="000000"/>
                </a:solidFill>
                <a:latin typeface="Times New Roman" pitchFamily="18" charset="0"/>
                <a:ea typeface="ＭＳ Ｐゴシック" pitchFamily="34" charset="-128"/>
                <a:cs typeface="Arial" charset="0"/>
              </a:rPr>
              <a:t>Source language sentences</a:t>
            </a:r>
          </a:p>
        </p:txBody>
      </p:sp>
      <p:sp>
        <p:nvSpPr>
          <p:cNvPr id="308231" name="Text Box 7"/>
          <p:cNvSpPr txBox="1">
            <a:spLocks noChangeArrowheads="1"/>
          </p:cNvSpPr>
          <p:nvPr/>
        </p:nvSpPr>
        <p:spPr bwMode="auto">
          <a:xfrm>
            <a:off x="6019800" y="2133600"/>
            <a:ext cx="2362200" cy="822325"/>
          </a:xfrm>
          <a:prstGeom prst="rect">
            <a:avLst/>
          </a:prstGeom>
          <a:noFill/>
          <a:ln w="9525">
            <a:noFill/>
            <a:miter lim="800000"/>
            <a:headEnd/>
            <a:tailEnd/>
          </a:ln>
          <a:effectLst/>
        </p:spPr>
        <p:txBody>
          <a:bodyPr lIns="91430" tIns="45715" rIns="91430" bIns="45715">
            <a:spAutoFit/>
          </a:bodyPr>
          <a:lstStyle/>
          <a:p>
            <a:pPr algn="ctr" defTabSz="457200">
              <a:spcBef>
                <a:spcPct val="50000"/>
              </a:spcBef>
            </a:pPr>
            <a:r>
              <a:rPr lang="en-US" sz="2400">
                <a:solidFill>
                  <a:srgbClr val="000000"/>
                </a:solidFill>
                <a:latin typeface="Times New Roman" pitchFamily="18" charset="0"/>
                <a:ea typeface="ＭＳ Ｐゴシック" pitchFamily="34" charset="-128"/>
                <a:cs typeface="Arial" charset="0"/>
              </a:rPr>
              <a:t>Target language sentences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1152525" y="214313"/>
            <a:ext cx="7791450" cy="776287"/>
          </a:xfrm>
        </p:spPr>
        <p:txBody>
          <a:bodyPr/>
          <a:lstStyle/>
          <a:p>
            <a:r>
              <a:rPr lang="en-US"/>
              <a:t>Statistical MT: Parallel Texts</a:t>
            </a:r>
          </a:p>
        </p:txBody>
      </p:sp>
      <p:sp>
        <p:nvSpPr>
          <p:cNvPr id="310275" name="AutoShape 3"/>
          <p:cNvSpPr>
            <a:spLocks noGrp="1" noChangeArrowheads="1"/>
          </p:cNvSpPr>
          <p:nvPr>
            <p:ph type="body" sz="half" idx="1"/>
          </p:nvPr>
        </p:nvSpPr>
        <p:spPr>
          <a:xfrm>
            <a:off x="1066800" y="1219200"/>
            <a:ext cx="6172200" cy="4114800"/>
          </a:xfrm>
          <a:prstGeom prst="smileyFace">
            <a:avLst>
              <a:gd name="adj" fmla="val 4653"/>
            </a:avLst>
          </a:prstGeom>
          <a:ln/>
        </p:spPr>
        <p:txBody>
          <a:bodyPr/>
          <a:lstStyle/>
          <a:p>
            <a:pPr>
              <a:lnSpc>
                <a:spcPct val="90000"/>
              </a:lnSpc>
            </a:pPr>
            <a:r>
              <a:rPr lang="en-US" sz="2000"/>
              <a:t>Parallel texts</a:t>
            </a:r>
          </a:p>
          <a:p>
            <a:pPr lvl="1">
              <a:lnSpc>
                <a:spcPct val="90000"/>
              </a:lnSpc>
            </a:pPr>
            <a:r>
              <a:rPr lang="en-US" sz="1800"/>
              <a:t>Instruction manuals</a:t>
            </a:r>
          </a:p>
          <a:p>
            <a:pPr lvl="1">
              <a:lnSpc>
                <a:spcPct val="90000"/>
              </a:lnSpc>
            </a:pPr>
            <a:r>
              <a:rPr lang="en-US" sz="1800"/>
              <a:t>Hong Kong legislation</a:t>
            </a:r>
          </a:p>
          <a:p>
            <a:pPr lvl="1">
              <a:lnSpc>
                <a:spcPct val="90000"/>
              </a:lnSpc>
            </a:pPr>
            <a:r>
              <a:rPr lang="en-US" sz="1800"/>
              <a:t>Macao legislation</a:t>
            </a:r>
          </a:p>
          <a:p>
            <a:pPr lvl="1">
              <a:lnSpc>
                <a:spcPct val="90000"/>
              </a:lnSpc>
            </a:pPr>
            <a:r>
              <a:rPr lang="en-US" sz="1800"/>
              <a:t>Canadian parliament Hansards</a:t>
            </a:r>
          </a:p>
          <a:p>
            <a:pPr lvl="1">
              <a:lnSpc>
                <a:spcPct val="90000"/>
              </a:lnSpc>
            </a:pPr>
            <a:r>
              <a:rPr lang="en-US" sz="1800"/>
              <a:t>United nation reports</a:t>
            </a:r>
          </a:p>
          <a:p>
            <a:pPr lvl="1">
              <a:lnSpc>
                <a:spcPct val="90000"/>
              </a:lnSpc>
            </a:pPr>
            <a:r>
              <a:rPr lang="en-US" sz="1800"/>
              <a:t>Official journal of the European Communities</a:t>
            </a:r>
          </a:p>
          <a:p>
            <a:pPr lvl="1">
              <a:lnSpc>
                <a:spcPct val="90000"/>
              </a:lnSpc>
            </a:pPr>
            <a:r>
              <a:rPr lang="en-US" sz="1800"/>
              <a:t>Trilingual documents in Indian states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1152525" y="214313"/>
            <a:ext cx="7791450" cy="1462087"/>
          </a:xfrm>
        </p:spPr>
        <p:txBody>
          <a:bodyPr/>
          <a:lstStyle/>
          <a:p>
            <a:r>
              <a:rPr lang="en-US"/>
              <a:t>SMT: formalism</a:t>
            </a:r>
          </a:p>
        </p:txBody>
      </p:sp>
      <p:sp>
        <p:nvSpPr>
          <p:cNvPr id="312323" name="Rectangle 3"/>
          <p:cNvSpPr>
            <a:spLocks noGrp="1" noChangeArrowheads="1"/>
          </p:cNvSpPr>
          <p:nvPr>
            <p:ph type="body" idx="1"/>
          </p:nvPr>
        </p:nvSpPr>
        <p:spPr>
          <a:xfrm>
            <a:off x="1184275" y="2017713"/>
            <a:ext cx="7770813" cy="4114800"/>
          </a:xfrm>
        </p:spPr>
        <p:txBody>
          <a:bodyPr/>
          <a:lstStyle/>
          <a:p>
            <a:r>
              <a:rPr lang="en-US"/>
              <a:t>Source language: </a:t>
            </a:r>
            <a:r>
              <a:rPr lang="en-US" i="1"/>
              <a:t>F</a:t>
            </a:r>
          </a:p>
          <a:p>
            <a:r>
              <a:rPr lang="en-US"/>
              <a:t>Target language: </a:t>
            </a:r>
            <a:r>
              <a:rPr lang="en-US" i="1"/>
              <a:t>E</a:t>
            </a:r>
          </a:p>
          <a:p>
            <a:r>
              <a:rPr lang="en-US"/>
              <a:t>Source language sentence: </a:t>
            </a:r>
            <a:r>
              <a:rPr lang="en-US" i="1"/>
              <a:t>f</a:t>
            </a:r>
          </a:p>
          <a:p>
            <a:r>
              <a:rPr lang="en-US"/>
              <a:t>Target language sentence: </a:t>
            </a:r>
            <a:r>
              <a:rPr lang="en-US" i="1"/>
              <a:t>e</a:t>
            </a:r>
          </a:p>
          <a:p>
            <a:r>
              <a:rPr lang="en-US"/>
              <a:t>Source language word: </a:t>
            </a:r>
            <a:r>
              <a:rPr lang="en-US" i="1"/>
              <a:t>w</a:t>
            </a:r>
            <a:r>
              <a:rPr lang="en-US" i="1" baseline="30000"/>
              <a:t>f</a:t>
            </a:r>
          </a:p>
          <a:p>
            <a:r>
              <a:rPr lang="en-US"/>
              <a:t>Target language word: </a:t>
            </a:r>
            <a:r>
              <a:rPr lang="en-US" i="1"/>
              <a:t>w</a:t>
            </a:r>
            <a:r>
              <a:rPr lang="en-US" i="1" baseline="30000"/>
              <a:t>e</a:t>
            </a:r>
            <a:endParaRPr lang="en-US" baseline="30000"/>
          </a:p>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52400" y="762000"/>
            <a:ext cx="8245475" cy="609600"/>
          </a:xfrm>
        </p:spPr>
        <p:txBody>
          <a:bodyPr/>
          <a:lstStyle/>
          <a:p>
            <a:r>
              <a:rPr lang="en-US" sz="4000"/>
              <a:t>Example of Sentence labeling: Parsing</a:t>
            </a:r>
          </a:p>
        </p:txBody>
      </p:sp>
      <p:sp>
        <p:nvSpPr>
          <p:cNvPr id="131075" name="Rectangle 3"/>
          <p:cNvSpPr>
            <a:spLocks noGrp="1" noChangeArrowheads="1"/>
          </p:cNvSpPr>
          <p:nvPr>
            <p:ph type="body" idx="1"/>
          </p:nvPr>
        </p:nvSpPr>
        <p:spPr>
          <a:xfrm>
            <a:off x="1066800" y="1447800"/>
            <a:ext cx="7299325" cy="3792538"/>
          </a:xfrm>
        </p:spPr>
        <p:txBody>
          <a:bodyPr/>
          <a:lstStyle/>
          <a:p>
            <a:pPr>
              <a:buFont typeface="Wingdings" pitchFamily="2" charset="2"/>
              <a:buNone/>
            </a:pPr>
            <a:r>
              <a:rPr lang="en-US">
                <a:ea typeface="Arial Unicode MS" pitchFamily="34" charset="-128"/>
                <a:cs typeface="Arial Unicode MS" pitchFamily="34" charset="-128"/>
              </a:rPr>
              <a:t>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S1</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S</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S</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VP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VB</a:t>
            </a:r>
            <a:r>
              <a:rPr lang="en-US" sz="2400">
                <a:ea typeface="Arial Unicode MS" pitchFamily="34" charset="-128"/>
                <a:cs typeface="Arial Unicode MS" pitchFamily="34" charset="-128"/>
              </a:rPr>
              <a:t>Come][</a:t>
            </a:r>
            <a:r>
              <a:rPr lang="en-US" sz="2400" baseline="-25000">
                <a:ea typeface="Arial Unicode MS" pitchFamily="34" charset="-128"/>
                <a:cs typeface="Arial Unicode MS" pitchFamily="34" charset="-128"/>
              </a:rPr>
              <a:t>NP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NNP</a:t>
            </a:r>
            <a:r>
              <a:rPr lang="en-US" sz="2400">
                <a:ea typeface="Arial Unicode MS" pitchFamily="34" charset="-128"/>
                <a:cs typeface="Arial Unicode MS" pitchFamily="34" charset="-128"/>
              </a:rPr>
              <a:t>July]]]]</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a:t>
            </a:r>
            <a:r>
              <a:rPr lang="en-US" sz="2400">
                <a:ea typeface="Arial Unicode MS" pitchFamily="34" charset="-128"/>
                <a:cs typeface="Arial Unicode MS" pitchFamily="34" charset="-128"/>
              </a:rPr>
              <a:t>,]</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CC </a:t>
            </a:r>
            <a:r>
              <a:rPr lang="en-US" sz="2400">
                <a:ea typeface="Arial Unicode MS" pitchFamily="34" charset="-128"/>
                <a:cs typeface="Arial Unicode MS" pitchFamily="34" charset="-128"/>
              </a:rPr>
              <a:t>and]</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S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NP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DT </a:t>
            </a:r>
            <a:r>
              <a:rPr lang="en-US" sz="2400">
                <a:ea typeface="Arial Unicode MS" pitchFamily="34" charset="-128"/>
                <a:cs typeface="Arial Unicode MS" pitchFamily="34" charset="-128"/>
              </a:rPr>
              <a:t>the] [</a:t>
            </a:r>
            <a:r>
              <a:rPr lang="en-US" sz="2400" baseline="-25000">
                <a:ea typeface="Arial Unicode MS" pitchFamily="34" charset="-128"/>
                <a:cs typeface="Arial Unicode MS" pitchFamily="34" charset="-128"/>
              </a:rPr>
              <a:t>JJ </a:t>
            </a:r>
            <a:r>
              <a:rPr lang="en-US" sz="2400">
                <a:ea typeface="Arial Unicode MS" pitchFamily="34" charset="-128"/>
                <a:cs typeface="Arial Unicode MS" pitchFamily="34" charset="-128"/>
              </a:rPr>
              <a:t>IIT] [</a:t>
            </a:r>
            <a:r>
              <a:rPr lang="en-US" sz="2400" baseline="-25000">
                <a:ea typeface="Arial Unicode MS" pitchFamily="34" charset="-128"/>
                <a:cs typeface="Arial Unicode MS" pitchFamily="34" charset="-128"/>
              </a:rPr>
              <a:t>NN </a:t>
            </a:r>
            <a:r>
              <a:rPr lang="en-US" sz="2400">
                <a:ea typeface="Arial Unicode MS" pitchFamily="34" charset="-128"/>
                <a:cs typeface="Arial Unicode MS" pitchFamily="34" charset="-128"/>
              </a:rPr>
              <a:t>campus]]</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VP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AUX </a:t>
            </a:r>
            <a:r>
              <a:rPr lang="en-US" sz="2400">
                <a:ea typeface="Arial Unicode MS" pitchFamily="34" charset="-128"/>
                <a:cs typeface="Arial Unicode MS" pitchFamily="34" charset="-128"/>
              </a:rPr>
              <a:t>is]</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ADJP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JJ </a:t>
            </a:r>
            <a:r>
              <a:rPr lang="en-US" sz="2400">
                <a:ea typeface="Arial Unicode MS" pitchFamily="34" charset="-128"/>
                <a:cs typeface="Arial Unicode MS" pitchFamily="34" charset="-128"/>
              </a:rPr>
              <a:t>abuzz]</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PP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IN </a:t>
            </a:r>
            <a:r>
              <a:rPr lang="en-US" sz="2400">
                <a:ea typeface="Arial Unicode MS" pitchFamily="34" charset="-128"/>
                <a:cs typeface="Arial Unicode MS" pitchFamily="34" charset="-128"/>
              </a:rPr>
              <a:t>with]</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NP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ADJP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JJ </a:t>
            </a:r>
            <a:r>
              <a:rPr lang="en-US" sz="2400">
                <a:ea typeface="Arial Unicode MS" pitchFamily="34" charset="-128"/>
                <a:cs typeface="Arial Unicode MS" pitchFamily="34" charset="-128"/>
              </a:rPr>
              <a:t>new] [</a:t>
            </a:r>
            <a:r>
              <a:rPr lang="en-US" sz="2400" baseline="-25000">
                <a:ea typeface="Arial Unicode MS" pitchFamily="34" charset="-128"/>
                <a:cs typeface="Arial Unicode MS" pitchFamily="34" charset="-128"/>
              </a:rPr>
              <a:t>CC </a:t>
            </a:r>
            <a:r>
              <a:rPr lang="en-US" sz="2400">
                <a:ea typeface="Arial Unicode MS" pitchFamily="34" charset="-128"/>
                <a:cs typeface="Arial Unicode MS" pitchFamily="34" charset="-128"/>
              </a:rPr>
              <a:t>and] [ </a:t>
            </a:r>
            <a:r>
              <a:rPr lang="en-US" sz="2400" baseline="-25000">
                <a:ea typeface="Arial Unicode MS" pitchFamily="34" charset="-128"/>
                <a:cs typeface="Arial Unicode MS" pitchFamily="34" charset="-128"/>
              </a:rPr>
              <a:t>VBG </a:t>
            </a:r>
            <a:r>
              <a:rPr lang="en-US" sz="2400">
                <a:ea typeface="Arial Unicode MS" pitchFamily="34" charset="-128"/>
                <a:cs typeface="Arial Unicode MS" pitchFamily="34" charset="-128"/>
              </a:rPr>
              <a:t>returning]]</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NNS </a:t>
            </a:r>
            <a:r>
              <a:rPr lang="en-US" sz="2400">
                <a:ea typeface="Arial Unicode MS" pitchFamily="34" charset="-128"/>
                <a:cs typeface="Arial Unicode MS" pitchFamily="34" charset="-128"/>
              </a:rPr>
              <a:t>students]]]]]]</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a:t>
            </a:r>
            <a:r>
              <a:rPr lang="en-US" sz="2400">
                <a:ea typeface="Arial Unicode MS" pitchFamily="34" charset="-128"/>
                <a:cs typeface="Arial Unicode MS" pitchFamily="34" charset="-128"/>
              </a:rPr>
              <a:t>.]]]</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1152525" y="214313"/>
            <a:ext cx="7791450" cy="1462087"/>
          </a:xfrm>
        </p:spPr>
        <p:txBody>
          <a:bodyPr/>
          <a:lstStyle/>
          <a:p>
            <a:r>
              <a:rPr lang="en-US"/>
              <a:t>SMT Model</a:t>
            </a:r>
          </a:p>
        </p:txBody>
      </p:sp>
      <p:sp>
        <p:nvSpPr>
          <p:cNvPr id="314371" name="Rectangle 3"/>
          <p:cNvSpPr>
            <a:spLocks noGrp="1" noChangeArrowheads="1"/>
          </p:cNvSpPr>
          <p:nvPr>
            <p:ph type="body" idx="1"/>
          </p:nvPr>
        </p:nvSpPr>
        <p:spPr>
          <a:xfrm>
            <a:off x="1184275" y="2017713"/>
            <a:ext cx="7770813" cy="4114800"/>
          </a:xfrm>
        </p:spPr>
        <p:txBody>
          <a:bodyPr/>
          <a:lstStyle/>
          <a:p>
            <a:r>
              <a:rPr lang="en-US"/>
              <a:t>To translate </a:t>
            </a:r>
            <a:r>
              <a:rPr lang="en-US" i="1"/>
              <a:t>f</a:t>
            </a:r>
            <a:r>
              <a:rPr lang="en-US"/>
              <a:t>:</a:t>
            </a:r>
          </a:p>
          <a:p>
            <a:pPr lvl="1"/>
            <a:r>
              <a:rPr lang="en-US"/>
              <a:t>Assume that all sentences in </a:t>
            </a:r>
            <a:r>
              <a:rPr lang="en-US" i="1"/>
              <a:t>E </a:t>
            </a:r>
            <a:r>
              <a:rPr lang="en-US"/>
              <a:t>are translations of </a:t>
            </a:r>
            <a:r>
              <a:rPr lang="en-US" i="1"/>
              <a:t>f </a:t>
            </a:r>
            <a:r>
              <a:rPr lang="en-US"/>
              <a:t>with some probability!</a:t>
            </a:r>
          </a:p>
          <a:p>
            <a:pPr lvl="1"/>
            <a:r>
              <a:rPr lang="en-US"/>
              <a:t>Choose the translation with the highest probability</a:t>
            </a:r>
          </a:p>
          <a:p>
            <a:pPr>
              <a:buFont typeface="Wingdings" pitchFamily="2" charset="2"/>
              <a:buNone/>
            </a:pPr>
            <a:r>
              <a:rPr lang="en-US"/>
              <a:t>			     </a:t>
            </a:r>
          </a:p>
        </p:txBody>
      </p:sp>
      <p:sp>
        <p:nvSpPr>
          <p:cNvPr id="31437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14373" name="Object 5"/>
          <p:cNvGraphicFramePr>
            <a:graphicFrameLocks noChangeAspect="1"/>
          </p:cNvGraphicFramePr>
          <p:nvPr/>
        </p:nvGraphicFramePr>
        <p:xfrm>
          <a:off x="3295650" y="4953000"/>
          <a:ext cx="4076700" cy="1025525"/>
        </p:xfrm>
        <a:graphic>
          <a:graphicData uri="http://schemas.openxmlformats.org/presentationml/2006/ole">
            <p:oleObj spid="_x0000_s314373" name="Equation" r:id="rId4" imgW="1511280" imgH="380880" progId="Equation.3">
              <p:embed/>
            </p:oleObj>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152525" y="214313"/>
            <a:ext cx="7791450" cy="1462087"/>
          </a:xfrm>
        </p:spPr>
        <p:txBody>
          <a:bodyPr/>
          <a:lstStyle/>
          <a:p>
            <a:r>
              <a:rPr lang="en-US"/>
              <a:t>SMT: Apply Bayes Rule</a:t>
            </a:r>
          </a:p>
        </p:txBody>
      </p:sp>
      <p:graphicFrame>
        <p:nvGraphicFramePr>
          <p:cNvPr id="316419" name="Object 3"/>
          <p:cNvGraphicFramePr>
            <a:graphicFrameLocks noChangeAspect="1"/>
          </p:cNvGraphicFramePr>
          <p:nvPr>
            <p:ph idx="1"/>
          </p:nvPr>
        </p:nvGraphicFramePr>
        <p:xfrm>
          <a:off x="2333625" y="2365375"/>
          <a:ext cx="3835400" cy="773113"/>
        </p:xfrm>
        <a:graphic>
          <a:graphicData uri="http://schemas.openxmlformats.org/presentationml/2006/ole">
            <p:oleObj spid="_x0000_s316419" name="Equation" r:id="rId4" imgW="1815840" imgH="380880" progId="Equation.3">
              <p:embed/>
            </p:oleObj>
          </a:graphicData>
        </a:graphic>
      </p:graphicFrame>
      <p:sp>
        <p:nvSpPr>
          <p:cNvPr id="316420" name="Text Box 4"/>
          <p:cNvSpPr txBox="1">
            <a:spLocks noChangeArrowheads="1"/>
          </p:cNvSpPr>
          <p:nvPr/>
        </p:nvSpPr>
        <p:spPr bwMode="auto">
          <a:xfrm>
            <a:off x="2705100" y="3359150"/>
            <a:ext cx="5162550" cy="2289175"/>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i="1">
                <a:solidFill>
                  <a:srgbClr val="000000"/>
                </a:solidFill>
                <a:latin typeface="Arial" charset="0"/>
                <a:ea typeface="ＭＳ Ｐゴシック" pitchFamily="34" charset="-128"/>
                <a:cs typeface="Arial" charset="0"/>
              </a:rPr>
              <a:t>P(e) is called the </a:t>
            </a:r>
            <a:r>
              <a:rPr lang="en-US" b="1" i="1">
                <a:solidFill>
                  <a:srgbClr val="000000"/>
                </a:solidFill>
                <a:latin typeface="Arial" charset="0"/>
                <a:ea typeface="ＭＳ Ｐゴシック" pitchFamily="34" charset="-128"/>
                <a:cs typeface="Arial" charset="0"/>
              </a:rPr>
              <a:t>language model </a:t>
            </a:r>
            <a:r>
              <a:rPr lang="en-US">
                <a:solidFill>
                  <a:srgbClr val="000000"/>
                </a:solidFill>
                <a:latin typeface="Arial" charset="0"/>
                <a:ea typeface="ＭＳ Ｐゴシック" pitchFamily="34" charset="-128"/>
                <a:cs typeface="Arial" charset="0"/>
              </a:rPr>
              <a:t>and</a:t>
            </a:r>
          </a:p>
          <a:p>
            <a:pPr defTabSz="457200" eaLnBrk="1" hangingPunct="1"/>
            <a:r>
              <a:rPr lang="en-US">
                <a:solidFill>
                  <a:srgbClr val="000000"/>
                </a:solidFill>
                <a:latin typeface="Arial" charset="0"/>
                <a:ea typeface="ＭＳ Ｐゴシック" pitchFamily="34" charset="-128"/>
                <a:cs typeface="Arial" charset="0"/>
              </a:rPr>
              <a:t>stands for </a:t>
            </a:r>
            <a:r>
              <a:rPr lang="en-US" b="1" i="1">
                <a:solidFill>
                  <a:srgbClr val="000000"/>
                </a:solidFill>
                <a:latin typeface="Arial" charset="0"/>
                <a:ea typeface="ＭＳ Ｐゴシック" pitchFamily="34" charset="-128"/>
                <a:cs typeface="Arial" charset="0"/>
              </a:rPr>
              <a:t>fluency</a:t>
            </a:r>
          </a:p>
          <a:p>
            <a:pPr defTabSz="457200" eaLnBrk="1" hangingPunct="1"/>
            <a:r>
              <a:rPr lang="en-US" b="1" i="1">
                <a:solidFill>
                  <a:srgbClr val="000000"/>
                </a:solidFill>
                <a:latin typeface="Arial" charset="0"/>
                <a:ea typeface="ＭＳ Ｐゴシック" pitchFamily="34" charset="-128"/>
                <a:cs typeface="Arial" charset="0"/>
              </a:rPr>
              <a:t>               </a:t>
            </a:r>
            <a:r>
              <a:rPr lang="en-US">
                <a:solidFill>
                  <a:srgbClr val="000000"/>
                </a:solidFill>
                <a:latin typeface="Arial" charset="0"/>
                <a:ea typeface="ＭＳ Ｐゴシック" pitchFamily="34" charset="-128"/>
                <a:cs typeface="Arial" charset="0"/>
              </a:rPr>
              <a:t>and</a:t>
            </a:r>
          </a:p>
          <a:p>
            <a:pPr defTabSz="457200" eaLnBrk="1" hangingPunct="1"/>
            <a:r>
              <a:rPr lang="en-US" i="1">
                <a:solidFill>
                  <a:srgbClr val="000000"/>
                </a:solidFill>
                <a:latin typeface="Arial" charset="0"/>
                <a:ea typeface="ＭＳ Ｐゴシック" pitchFamily="34" charset="-128"/>
                <a:cs typeface="Arial" charset="0"/>
              </a:rPr>
              <a:t>P(f|e} </a:t>
            </a:r>
            <a:r>
              <a:rPr lang="en-US">
                <a:solidFill>
                  <a:srgbClr val="000000"/>
                </a:solidFill>
                <a:latin typeface="Arial" charset="0"/>
                <a:ea typeface="ＭＳ Ｐゴシック" pitchFamily="34" charset="-128"/>
                <a:cs typeface="Arial" charset="0"/>
              </a:rPr>
              <a:t>is called the </a:t>
            </a:r>
            <a:r>
              <a:rPr lang="en-US" b="1" i="1">
                <a:solidFill>
                  <a:srgbClr val="000000"/>
                </a:solidFill>
                <a:latin typeface="Arial" charset="0"/>
                <a:ea typeface="ＭＳ Ｐゴシック" pitchFamily="34" charset="-128"/>
                <a:cs typeface="Arial" charset="0"/>
              </a:rPr>
              <a:t>translation model </a:t>
            </a:r>
            <a:r>
              <a:rPr lang="en-US">
                <a:solidFill>
                  <a:srgbClr val="000000"/>
                </a:solidFill>
                <a:latin typeface="Arial" charset="0"/>
                <a:ea typeface="ＭＳ Ｐゴシック" pitchFamily="34" charset="-128"/>
                <a:cs typeface="Arial" charset="0"/>
              </a:rPr>
              <a:t>and</a:t>
            </a:r>
          </a:p>
          <a:p>
            <a:pPr defTabSz="457200" eaLnBrk="1" hangingPunct="1"/>
            <a:r>
              <a:rPr lang="en-US">
                <a:solidFill>
                  <a:srgbClr val="000000"/>
                </a:solidFill>
                <a:latin typeface="Arial" charset="0"/>
                <a:ea typeface="ＭＳ Ｐゴシック" pitchFamily="34" charset="-128"/>
                <a:cs typeface="Arial" charset="0"/>
              </a:rPr>
              <a:t>stands for </a:t>
            </a:r>
            <a:r>
              <a:rPr lang="en-US" b="1" i="1">
                <a:solidFill>
                  <a:srgbClr val="000000"/>
                </a:solidFill>
                <a:latin typeface="Arial" charset="0"/>
                <a:ea typeface="ＭＳ Ｐゴシック" pitchFamily="34" charset="-128"/>
                <a:cs typeface="Arial" charset="0"/>
              </a:rPr>
              <a:t>faithfulness</a:t>
            </a:r>
            <a:r>
              <a:rPr lang="en-US">
                <a:solidFill>
                  <a:srgbClr val="000000"/>
                </a:solidFill>
                <a:latin typeface="Arial" charset="0"/>
                <a:ea typeface="ＭＳ Ｐゴシック" pitchFamily="34" charset="-128"/>
                <a:cs typeface="Arial" charset="0"/>
              </a:rPr>
              <a:t>  </a:t>
            </a:r>
          </a:p>
          <a:p>
            <a:pPr defTabSz="457200" eaLnBrk="1" hangingPunct="1"/>
            <a:endParaRPr lang="en-US">
              <a:solidFill>
                <a:srgbClr val="000000"/>
              </a:solidFill>
              <a:latin typeface="Arial" charset="0"/>
              <a:ea typeface="ＭＳ Ｐゴシック" pitchFamily="34" charset="-128"/>
              <a:cs typeface="Arial" charset="0"/>
            </a:endParaRPr>
          </a:p>
          <a:p>
            <a:pPr defTabSz="457200" eaLnBrk="1" hangingPunct="1"/>
            <a:r>
              <a:rPr lang="en-US">
                <a:solidFill>
                  <a:srgbClr val="000000"/>
                </a:solidFill>
                <a:latin typeface="Arial" charset="0"/>
                <a:ea typeface="ＭＳ Ｐゴシック" pitchFamily="34" charset="-128"/>
                <a:cs typeface="Arial" charset="0"/>
              </a:rPr>
              <a:t>Both these are computed by breaking them down</a:t>
            </a:r>
          </a:p>
          <a:p>
            <a:pPr defTabSz="457200" eaLnBrk="1" hangingPunct="1"/>
            <a:r>
              <a:rPr lang="en-US">
                <a:solidFill>
                  <a:srgbClr val="000000"/>
                </a:solidFill>
                <a:latin typeface="Arial" charset="0"/>
                <a:ea typeface="ＭＳ Ｐゴシック" pitchFamily="34" charset="-128"/>
                <a:cs typeface="Arial" charset="0"/>
              </a:rPr>
              <a:t>Into smaller components of n-grams</a:t>
            </a:r>
            <a:endParaRPr lang="en-US" i="1">
              <a:solidFill>
                <a:srgbClr val="000000"/>
              </a:solidFill>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1152525" y="214313"/>
            <a:ext cx="7791450" cy="1462087"/>
          </a:xfrm>
        </p:spPr>
        <p:txBody>
          <a:bodyPr/>
          <a:lstStyle/>
          <a:p>
            <a:r>
              <a:rPr lang="en-US"/>
              <a:t>Problem 5: Parsing</a:t>
            </a:r>
          </a:p>
        </p:txBody>
      </p:sp>
      <p:sp>
        <p:nvSpPr>
          <p:cNvPr id="318467" name="Rectangle 3"/>
          <p:cNvSpPr>
            <a:spLocks noGrp="1" noChangeArrowheads="1"/>
          </p:cNvSpPr>
          <p:nvPr>
            <p:ph type="body" sz="half" idx="1"/>
          </p:nvPr>
        </p:nvSpPr>
        <p:spPr>
          <a:xfrm>
            <a:off x="1184275" y="2017713"/>
            <a:ext cx="3813175" cy="4114800"/>
          </a:xfrm>
        </p:spPr>
        <p:txBody>
          <a:bodyPr/>
          <a:lstStyle/>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p:txBody>
      </p:sp>
      <p:sp>
        <p:nvSpPr>
          <p:cNvPr id="318468" name="AutoShape 4"/>
          <p:cNvSpPr>
            <a:spLocks noChangeArrowheads="1"/>
          </p:cNvSpPr>
          <p:nvPr/>
        </p:nvSpPr>
        <p:spPr bwMode="auto">
          <a:xfrm>
            <a:off x="2971800" y="2133600"/>
            <a:ext cx="2590800" cy="533400"/>
          </a:xfrm>
          <a:prstGeom prst="flowChartPunchedTape">
            <a:avLst/>
          </a:prstGeom>
          <a:solidFill>
            <a:srgbClr val="C0C0C0"/>
          </a:solidFill>
          <a:ln w="9525">
            <a:solidFill>
              <a:schemeClr val="tx1"/>
            </a:solidFill>
            <a:miter lim="800000"/>
            <a:headEnd/>
            <a:tailEnd/>
          </a:ln>
          <a:effectLst/>
        </p:spPr>
        <p:txBody>
          <a:bodyPr wrap="none" lIns="91430" tIns="45715" rIns="91430" bIns="45715" anchor="ctr"/>
          <a:lstStyle/>
          <a:p>
            <a:pPr algn="ctr" defTabSz="457200" eaLnBrk="1" hangingPunct="1"/>
            <a:r>
              <a:rPr lang="en-US" sz="2400" i="1">
                <a:solidFill>
                  <a:srgbClr val="000000"/>
                </a:solidFill>
                <a:latin typeface="Arial" charset="0"/>
                <a:ea typeface="ＭＳ Ｐゴシック" pitchFamily="34" charset="-128"/>
                <a:cs typeface="Arial" charset="0"/>
              </a:rPr>
              <a:t>Noisy Channel</a:t>
            </a:r>
          </a:p>
        </p:txBody>
      </p:sp>
      <p:sp>
        <p:nvSpPr>
          <p:cNvPr id="318469" name="AutoShape 5"/>
          <p:cNvSpPr>
            <a:spLocks noChangeArrowheads="1"/>
          </p:cNvSpPr>
          <p:nvPr/>
        </p:nvSpPr>
        <p:spPr bwMode="auto">
          <a:xfrm>
            <a:off x="5486400" y="2057400"/>
            <a:ext cx="685800" cy="685800"/>
          </a:xfrm>
          <a:prstGeom prst="rightArrow">
            <a:avLst>
              <a:gd name="adj1" fmla="val 53787"/>
              <a:gd name="adj2" fmla="val 90509"/>
            </a:avLst>
          </a:prstGeom>
          <a:solidFill>
            <a:srgbClr val="C0C0C0"/>
          </a:solidFill>
          <a:ln w="9525">
            <a:solidFill>
              <a:schemeClr val="tx1"/>
            </a:solidFill>
            <a:miter lim="800000"/>
            <a:headEnd/>
            <a:tailEnd/>
          </a:ln>
          <a:effectLst/>
        </p:spPr>
        <p:txBody>
          <a:bodyPr wrap="none" anchor="ctr"/>
          <a:lstStyle/>
          <a:p>
            <a:endParaRPr lang="en-US"/>
          </a:p>
        </p:txBody>
      </p:sp>
      <p:sp>
        <p:nvSpPr>
          <p:cNvPr id="318470" name="Text Box 6"/>
          <p:cNvSpPr txBox="1">
            <a:spLocks noChangeArrowheads="1"/>
          </p:cNvSpPr>
          <p:nvPr/>
        </p:nvSpPr>
        <p:spPr bwMode="auto">
          <a:xfrm>
            <a:off x="914400" y="2133600"/>
            <a:ext cx="2057400" cy="822325"/>
          </a:xfrm>
          <a:prstGeom prst="rect">
            <a:avLst/>
          </a:prstGeom>
          <a:noFill/>
          <a:ln w="9525">
            <a:noFill/>
            <a:miter lim="800000"/>
            <a:headEnd/>
            <a:tailEnd/>
          </a:ln>
          <a:effectLst/>
        </p:spPr>
        <p:txBody>
          <a:bodyPr lIns="91430" tIns="45715" rIns="91430" bIns="45715">
            <a:spAutoFit/>
          </a:bodyPr>
          <a:lstStyle/>
          <a:p>
            <a:pPr algn="ctr" defTabSz="457200">
              <a:spcBef>
                <a:spcPct val="50000"/>
              </a:spcBef>
            </a:pPr>
            <a:r>
              <a:rPr lang="en-US" sz="2400">
                <a:solidFill>
                  <a:srgbClr val="000000"/>
                </a:solidFill>
                <a:latin typeface="Times New Roman" pitchFamily="18" charset="0"/>
                <a:ea typeface="ＭＳ Ｐゴシック" pitchFamily="34" charset="-128"/>
                <a:cs typeface="Arial" charset="0"/>
              </a:rPr>
              <a:t>Source sentence</a:t>
            </a:r>
          </a:p>
        </p:txBody>
      </p:sp>
      <p:sp>
        <p:nvSpPr>
          <p:cNvPr id="318471" name="Text Box 7"/>
          <p:cNvSpPr txBox="1">
            <a:spLocks noChangeArrowheads="1"/>
          </p:cNvSpPr>
          <p:nvPr/>
        </p:nvSpPr>
        <p:spPr bwMode="auto">
          <a:xfrm>
            <a:off x="6019800" y="2133600"/>
            <a:ext cx="1295400" cy="822325"/>
          </a:xfrm>
          <a:prstGeom prst="rect">
            <a:avLst/>
          </a:prstGeom>
          <a:noFill/>
          <a:ln w="9525">
            <a:noFill/>
            <a:miter lim="800000"/>
            <a:headEnd/>
            <a:tailEnd/>
          </a:ln>
          <a:effectLst/>
        </p:spPr>
        <p:txBody>
          <a:bodyPr lIns="91430" tIns="45715" rIns="91430" bIns="45715">
            <a:spAutoFit/>
          </a:bodyPr>
          <a:lstStyle/>
          <a:p>
            <a:pPr algn="ctr" defTabSz="457200">
              <a:spcBef>
                <a:spcPct val="50000"/>
              </a:spcBef>
            </a:pPr>
            <a:r>
              <a:rPr lang="en-US" sz="2400">
                <a:solidFill>
                  <a:srgbClr val="000000"/>
                </a:solidFill>
                <a:latin typeface="Times New Roman" pitchFamily="18" charset="0"/>
                <a:ea typeface="ＭＳ Ｐゴシック" pitchFamily="34" charset="-128"/>
                <a:cs typeface="Arial" charset="0"/>
              </a:rPr>
              <a:t>Target parse</a:t>
            </a:r>
          </a:p>
        </p:txBody>
      </p:sp>
      <p:sp>
        <p:nvSpPr>
          <p:cNvPr id="318472" name="Text Box 8"/>
          <p:cNvSpPr txBox="1">
            <a:spLocks noChangeArrowheads="1"/>
          </p:cNvSpPr>
          <p:nvPr/>
        </p:nvSpPr>
        <p:spPr bwMode="auto">
          <a:xfrm>
            <a:off x="1876425" y="3870325"/>
            <a:ext cx="6216650" cy="24368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sz="2200" b="1" i="1">
                <a:solidFill>
                  <a:srgbClr val="000000"/>
                </a:solidFill>
                <a:latin typeface="Arial" charset="0"/>
                <a:ea typeface="ＭＳ Ｐゴシック" pitchFamily="34" charset="-128"/>
                <a:cs typeface="Arial" charset="0"/>
              </a:rPr>
              <a:t>T*= argmax [P(T|S)]</a:t>
            </a:r>
          </a:p>
          <a:p>
            <a:pPr defTabSz="457200" eaLnBrk="1" hangingPunct="1"/>
            <a:r>
              <a:rPr lang="en-US" sz="2200" b="1" i="1">
                <a:solidFill>
                  <a:srgbClr val="000000"/>
                </a:solidFill>
                <a:latin typeface="Arial" charset="0"/>
                <a:ea typeface="ＭＳ Ｐゴシック" pitchFamily="34" charset="-128"/>
                <a:cs typeface="Arial" charset="0"/>
              </a:rPr>
              <a:t>		T</a:t>
            </a:r>
          </a:p>
          <a:p>
            <a:pPr defTabSz="457200" eaLnBrk="1" hangingPunct="1"/>
            <a:r>
              <a:rPr lang="en-US" sz="2200" b="1" i="1">
                <a:solidFill>
                  <a:srgbClr val="000000"/>
                </a:solidFill>
                <a:latin typeface="Arial" charset="0"/>
                <a:ea typeface="ＭＳ Ｐゴシック" pitchFamily="34" charset="-128"/>
                <a:cs typeface="Arial" charset="0"/>
              </a:rPr>
              <a:t>	= argmax [P(T).P(S|T)]</a:t>
            </a:r>
          </a:p>
          <a:p>
            <a:pPr defTabSz="457200" eaLnBrk="1" hangingPunct="1"/>
            <a:r>
              <a:rPr lang="en-US" sz="2200" b="1" i="1">
                <a:solidFill>
                  <a:srgbClr val="000000"/>
                </a:solidFill>
                <a:latin typeface="Arial" charset="0"/>
                <a:ea typeface="ＭＳ Ｐゴシック" pitchFamily="34" charset="-128"/>
                <a:cs typeface="Arial" charset="0"/>
              </a:rPr>
              <a:t>		T</a:t>
            </a:r>
          </a:p>
          <a:p>
            <a:pPr defTabSz="457200" eaLnBrk="1" hangingPunct="1"/>
            <a:r>
              <a:rPr lang="en-US" sz="2200" b="1" i="1">
                <a:solidFill>
                  <a:srgbClr val="000000"/>
                </a:solidFill>
                <a:latin typeface="Arial" charset="0"/>
                <a:ea typeface="ＭＳ Ｐゴシック" pitchFamily="34" charset="-128"/>
                <a:cs typeface="Arial" charset="0"/>
              </a:rPr>
              <a:t>	= argmax [P(T)], since given the parse the</a:t>
            </a:r>
          </a:p>
          <a:p>
            <a:pPr defTabSz="457200" eaLnBrk="1" hangingPunct="1"/>
            <a:r>
              <a:rPr lang="en-US" sz="2200" b="1" i="1">
                <a:solidFill>
                  <a:srgbClr val="000000"/>
                </a:solidFill>
                <a:latin typeface="Arial" charset="0"/>
                <a:ea typeface="ＭＳ Ｐゴシック" pitchFamily="34" charset="-128"/>
                <a:cs typeface="Arial" charset="0"/>
              </a:rPr>
              <a:t>		T				sentence is completely </a:t>
            </a:r>
          </a:p>
          <a:p>
            <a:pPr defTabSz="457200" eaLnBrk="1" hangingPunct="1"/>
            <a:r>
              <a:rPr lang="en-US" sz="2200" b="1" i="1">
                <a:solidFill>
                  <a:srgbClr val="000000"/>
                </a:solidFill>
                <a:latin typeface="Arial" charset="0"/>
                <a:ea typeface="ＭＳ Ｐゴシック" pitchFamily="34" charset="-128"/>
                <a:cs typeface="Arial" charset="0"/>
              </a:rPr>
              <a:t>						determined and P(S|T)=1</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685800" y="381000"/>
            <a:ext cx="7924800" cy="1143000"/>
          </a:xfrm>
        </p:spPr>
        <p:txBody>
          <a:bodyPr/>
          <a:lstStyle/>
          <a:p>
            <a:r>
              <a:rPr lang="en-US"/>
              <a:t>Probabilistic Context Free Grammars</a:t>
            </a:r>
          </a:p>
        </p:txBody>
      </p:sp>
      <p:sp>
        <p:nvSpPr>
          <p:cNvPr id="320515" name="Rectangle 3"/>
          <p:cNvSpPr>
            <a:spLocks noGrp="1" noChangeArrowheads="1"/>
          </p:cNvSpPr>
          <p:nvPr>
            <p:ph type="body" idx="1"/>
          </p:nvPr>
        </p:nvSpPr>
        <p:spPr>
          <a:xfrm>
            <a:off x="76200" y="1828800"/>
            <a:ext cx="4724400" cy="4724400"/>
          </a:xfrm>
        </p:spPr>
        <p:txBody>
          <a:bodyPr/>
          <a:lstStyle/>
          <a:p>
            <a:r>
              <a:rPr lang="en-US" sz="2400"/>
              <a:t>S </a:t>
            </a:r>
            <a:r>
              <a:rPr lang="en-US" sz="2400">
                <a:sym typeface="Symbol" pitchFamily="18" charset="2"/>
              </a:rPr>
              <a:t> NP VP		1.0</a:t>
            </a:r>
          </a:p>
          <a:p>
            <a:r>
              <a:rPr lang="en-US" sz="2400">
                <a:sym typeface="Symbol" pitchFamily="18" charset="2"/>
              </a:rPr>
              <a:t>NP  DT NN	0.5</a:t>
            </a:r>
          </a:p>
          <a:p>
            <a:r>
              <a:rPr lang="en-US" sz="2400">
                <a:sym typeface="Symbol" pitchFamily="18" charset="2"/>
              </a:rPr>
              <a:t>NP  NNS		0.3</a:t>
            </a:r>
          </a:p>
          <a:p>
            <a:r>
              <a:rPr lang="en-US" sz="2400">
                <a:sym typeface="Symbol" pitchFamily="18" charset="2"/>
              </a:rPr>
              <a:t>NP  NP PP 	0.2</a:t>
            </a:r>
          </a:p>
          <a:p>
            <a:r>
              <a:rPr lang="en-US" sz="2400">
                <a:sym typeface="Symbol" pitchFamily="18" charset="2"/>
              </a:rPr>
              <a:t>PP  P NP		1.0</a:t>
            </a:r>
          </a:p>
          <a:p>
            <a:r>
              <a:rPr lang="en-US" sz="2400">
                <a:sym typeface="Symbol" pitchFamily="18" charset="2"/>
              </a:rPr>
              <a:t>VP  VP PP	  0.6</a:t>
            </a:r>
          </a:p>
          <a:p>
            <a:r>
              <a:rPr lang="en-US" sz="2400">
                <a:sym typeface="Symbol" pitchFamily="18" charset="2"/>
              </a:rPr>
              <a:t>VP  VBD NP	0.4</a:t>
            </a:r>
          </a:p>
        </p:txBody>
      </p:sp>
      <p:sp>
        <p:nvSpPr>
          <p:cNvPr id="320516" name="Rectangle 4"/>
          <p:cNvSpPr>
            <a:spLocks noChangeArrowheads="1"/>
          </p:cNvSpPr>
          <p:nvPr/>
        </p:nvSpPr>
        <p:spPr bwMode="auto">
          <a:xfrm>
            <a:off x="4724400" y="1828800"/>
            <a:ext cx="4419600" cy="4724400"/>
          </a:xfrm>
          <a:prstGeom prst="rect">
            <a:avLst/>
          </a:prstGeom>
          <a:noFill/>
          <a:ln w="9525">
            <a:noFill/>
            <a:miter lim="800000"/>
            <a:headEnd/>
            <a:tailEnd/>
          </a:ln>
          <a:effectLst/>
        </p:spPr>
        <p:txBody>
          <a:bodyPr lIns="91430" tIns="45715" rIns="91430" bIns="45715"/>
          <a:lstStyle/>
          <a:p>
            <a:pPr marL="342900" indent="-342900" eaLnBrk="1" hangingPunct="1">
              <a:spcBef>
                <a:spcPct val="20000"/>
              </a:spcBef>
              <a:buClr>
                <a:schemeClr val="folHlink"/>
              </a:buClr>
              <a:buSzPct val="60000"/>
              <a:buFont typeface="Wingdings" pitchFamily="2" charset="2"/>
              <a:buChar char="n"/>
            </a:pPr>
            <a:r>
              <a:rPr lang="en-US" sz="2400"/>
              <a:t>DT </a:t>
            </a:r>
            <a:r>
              <a:rPr lang="en-US" sz="2400">
                <a:sym typeface="Symbol" pitchFamily="18" charset="2"/>
              </a:rPr>
              <a:t> the		1.0</a:t>
            </a:r>
            <a:endParaRPr lang="en-US" sz="2400"/>
          </a:p>
          <a:p>
            <a:pPr marL="342900" indent="-342900" eaLnBrk="1" hangingPunct="1">
              <a:spcBef>
                <a:spcPct val="20000"/>
              </a:spcBef>
              <a:buClr>
                <a:schemeClr val="folHlink"/>
              </a:buClr>
              <a:buSzPct val="60000"/>
              <a:buFont typeface="Wingdings" pitchFamily="2" charset="2"/>
              <a:buChar char="n"/>
            </a:pPr>
            <a:r>
              <a:rPr lang="en-US" sz="2400"/>
              <a:t>NN </a:t>
            </a:r>
            <a:r>
              <a:rPr lang="en-US" sz="2400">
                <a:sym typeface="Symbol" pitchFamily="18" charset="2"/>
              </a:rPr>
              <a:t></a:t>
            </a:r>
            <a:r>
              <a:rPr lang="en-US" sz="2400"/>
              <a:t> gunman</a:t>
            </a:r>
            <a:r>
              <a:rPr lang="en-US" sz="2400">
                <a:sym typeface="Symbol" pitchFamily="18" charset="2"/>
              </a:rPr>
              <a:t>	0.5</a:t>
            </a:r>
          </a:p>
          <a:p>
            <a:pPr marL="342900" indent="-342900" eaLnBrk="1" hangingPunct="1">
              <a:spcBef>
                <a:spcPct val="20000"/>
              </a:spcBef>
              <a:buClr>
                <a:schemeClr val="folHlink"/>
              </a:buClr>
              <a:buSzPct val="60000"/>
              <a:buFont typeface="Wingdings" pitchFamily="2" charset="2"/>
              <a:buChar char="n"/>
            </a:pPr>
            <a:r>
              <a:rPr lang="en-US" sz="2400">
                <a:sym typeface="Symbol" pitchFamily="18" charset="2"/>
              </a:rPr>
              <a:t>NN  building	0.5</a:t>
            </a:r>
          </a:p>
          <a:p>
            <a:pPr marL="342900" indent="-342900" eaLnBrk="1" hangingPunct="1">
              <a:spcBef>
                <a:spcPct val="20000"/>
              </a:spcBef>
              <a:buClr>
                <a:schemeClr val="folHlink"/>
              </a:buClr>
              <a:buSzPct val="60000"/>
              <a:buFont typeface="Wingdings" pitchFamily="2" charset="2"/>
              <a:buChar char="n"/>
            </a:pPr>
            <a:r>
              <a:rPr lang="en-US" sz="2400">
                <a:sym typeface="Symbol" pitchFamily="18" charset="2"/>
              </a:rPr>
              <a:t>VBD  sprayed 	1.0</a:t>
            </a:r>
          </a:p>
          <a:p>
            <a:pPr marL="342900" indent="-342900" eaLnBrk="1" hangingPunct="1">
              <a:spcBef>
                <a:spcPct val="20000"/>
              </a:spcBef>
              <a:buClr>
                <a:schemeClr val="folHlink"/>
              </a:buClr>
              <a:buSzPct val="60000"/>
              <a:buFont typeface="Wingdings" pitchFamily="2" charset="2"/>
              <a:buChar char="n"/>
            </a:pPr>
            <a:r>
              <a:rPr lang="en-US" sz="2400">
                <a:sym typeface="Symbol" pitchFamily="18" charset="2"/>
              </a:rPr>
              <a:t>NNS  bullets	1.0</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1152525" y="214313"/>
            <a:ext cx="7791450" cy="776287"/>
          </a:xfrm>
        </p:spPr>
        <p:txBody>
          <a:bodyPr/>
          <a:lstStyle/>
          <a:p>
            <a:r>
              <a:rPr lang="en-US"/>
              <a:t>Example Parse t</a:t>
            </a:r>
            <a:r>
              <a:rPr lang="en-US" baseline="-25000"/>
              <a:t>1`</a:t>
            </a:r>
            <a:endParaRPr lang="en-US"/>
          </a:p>
        </p:txBody>
      </p:sp>
      <p:sp>
        <p:nvSpPr>
          <p:cNvPr id="322563" name="Rectangle 3"/>
          <p:cNvSpPr>
            <a:spLocks noGrp="1" noChangeArrowheads="1"/>
          </p:cNvSpPr>
          <p:nvPr>
            <p:ph type="body" idx="1"/>
          </p:nvPr>
        </p:nvSpPr>
        <p:spPr>
          <a:xfrm>
            <a:off x="76200" y="1295400"/>
            <a:ext cx="8991600" cy="533400"/>
          </a:xfrm>
          <a:solidFill>
            <a:srgbClr val="E2DDFD"/>
          </a:solidFill>
          <a:ln/>
        </p:spPr>
        <p:txBody>
          <a:bodyPr/>
          <a:lstStyle/>
          <a:p>
            <a:r>
              <a:rPr lang="en-US"/>
              <a:t>The gunman sprayed the building with bullets.</a:t>
            </a:r>
          </a:p>
        </p:txBody>
      </p:sp>
      <p:sp>
        <p:nvSpPr>
          <p:cNvPr id="322564" name="Text Box 4"/>
          <p:cNvSpPr txBox="1">
            <a:spLocks noChangeArrowheads="1"/>
          </p:cNvSpPr>
          <p:nvPr/>
        </p:nvSpPr>
        <p:spPr bwMode="auto">
          <a:xfrm>
            <a:off x="2286000" y="1905000"/>
            <a:ext cx="685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S</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65" name="Text Box 5"/>
          <p:cNvSpPr txBox="1">
            <a:spLocks noChangeArrowheads="1"/>
          </p:cNvSpPr>
          <p:nvPr/>
        </p:nvSpPr>
        <p:spPr bwMode="auto">
          <a:xfrm>
            <a:off x="1066800" y="25908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NP</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66" name="Text Box 6"/>
          <p:cNvSpPr txBox="1">
            <a:spLocks noChangeArrowheads="1"/>
          </p:cNvSpPr>
          <p:nvPr/>
        </p:nvSpPr>
        <p:spPr bwMode="auto">
          <a:xfrm>
            <a:off x="3352800" y="2590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VP</a:t>
            </a:r>
            <a:r>
              <a:rPr lang="en-US" sz="2000" baseline="-25000">
                <a:solidFill>
                  <a:srgbClr val="0000CC"/>
                </a:solidFill>
                <a:latin typeface="Times New Roman" pitchFamily="18" charset="0"/>
                <a:ea typeface="ＭＳ Ｐゴシック" pitchFamily="34" charset="-128"/>
                <a:cs typeface="Arial" charset="0"/>
              </a:rPr>
              <a:t>0.6</a:t>
            </a:r>
            <a:endParaRPr lang="en-US" sz="2000">
              <a:solidFill>
                <a:srgbClr val="0000CC"/>
              </a:solidFill>
              <a:latin typeface="Times New Roman" pitchFamily="18" charset="0"/>
              <a:ea typeface="ＭＳ Ｐゴシック" pitchFamily="34" charset="-128"/>
              <a:cs typeface="Arial" charset="0"/>
            </a:endParaRPr>
          </a:p>
        </p:txBody>
      </p:sp>
      <p:sp>
        <p:nvSpPr>
          <p:cNvPr id="322567" name="Text Box 7"/>
          <p:cNvSpPr txBox="1">
            <a:spLocks noChangeArrowheads="1"/>
          </p:cNvSpPr>
          <p:nvPr/>
        </p:nvSpPr>
        <p:spPr bwMode="auto">
          <a:xfrm>
            <a:off x="533400" y="33369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DT</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68" name="Text Box 8"/>
          <p:cNvSpPr txBox="1">
            <a:spLocks noChangeArrowheads="1"/>
          </p:cNvSpPr>
          <p:nvPr/>
        </p:nvSpPr>
        <p:spPr bwMode="auto">
          <a:xfrm>
            <a:off x="1371600" y="32766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NN</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69" name="Text Box 9"/>
          <p:cNvSpPr txBox="1">
            <a:spLocks noChangeArrowheads="1"/>
          </p:cNvSpPr>
          <p:nvPr/>
        </p:nvSpPr>
        <p:spPr bwMode="auto">
          <a:xfrm>
            <a:off x="1981200" y="4175125"/>
            <a:ext cx="11430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VBD</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0" name="Text Box 10"/>
          <p:cNvSpPr txBox="1">
            <a:spLocks noChangeArrowheads="1"/>
          </p:cNvSpPr>
          <p:nvPr/>
        </p:nvSpPr>
        <p:spPr bwMode="auto">
          <a:xfrm>
            <a:off x="3124200" y="4114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NP</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71" name="Text Box 11"/>
          <p:cNvSpPr txBox="1">
            <a:spLocks noChangeArrowheads="1"/>
          </p:cNvSpPr>
          <p:nvPr/>
        </p:nvSpPr>
        <p:spPr bwMode="auto">
          <a:xfrm>
            <a:off x="4495800" y="33369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PP</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2" name="Line 12"/>
          <p:cNvSpPr>
            <a:spLocks noChangeShapeType="1"/>
          </p:cNvSpPr>
          <p:nvPr/>
        </p:nvSpPr>
        <p:spPr bwMode="auto">
          <a:xfrm>
            <a:off x="838200" y="3657600"/>
            <a:ext cx="0" cy="609600"/>
          </a:xfrm>
          <a:prstGeom prst="line">
            <a:avLst/>
          </a:prstGeom>
          <a:noFill/>
          <a:ln w="9525">
            <a:solidFill>
              <a:srgbClr val="006600"/>
            </a:solidFill>
            <a:round/>
            <a:headEnd/>
            <a:tailEnd/>
          </a:ln>
          <a:effectLst/>
        </p:spPr>
        <p:txBody>
          <a:bodyPr/>
          <a:lstStyle/>
          <a:p>
            <a:endParaRPr lang="en-US"/>
          </a:p>
        </p:txBody>
      </p:sp>
      <p:sp>
        <p:nvSpPr>
          <p:cNvPr id="322573" name="Text Box 13"/>
          <p:cNvSpPr txBox="1">
            <a:spLocks noChangeArrowheads="1"/>
          </p:cNvSpPr>
          <p:nvPr/>
        </p:nvSpPr>
        <p:spPr bwMode="auto">
          <a:xfrm>
            <a:off x="2667000" y="48006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DT</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4" name="Text Box 14"/>
          <p:cNvSpPr txBox="1">
            <a:spLocks noChangeArrowheads="1"/>
          </p:cNvSpPr>
          <p:nvPr/>
        </p:nvSpPr>
        <p:spPr bwMode="auto">
          <a:xfrm>
            <a:off x="3505200" y="48006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NN</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75" name="Text Box 15"/>
          <p:cNvSpPr txBox="1">
            <a:spLocks noChangeArrowheads="1"/>
          </p:cNvSpPr>
          <p:nvPr/>
        </p:nvSpPr>
        <p:spPr bwMode="auto">
          <a:xfrm>
            <a:off x="4191000" y="4038600"/>
            <a:ext cx="685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P</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6" name="Text Box 16"/>
          <p:cNvSpPr txBox="1">
            <a:spLocks noChangeArrowheads="1"/>
          </p:cNvSpPr>
          <p:nvPr/>
        </p:nvSpPr>
        <p:spPr bwMode="auto">
          <a:xfrm>
            <a:off x="4800600" y="40386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NP</a:t>
            </a:r>
            <a:r>
              <a:rPr lang="en-US" sz="2000" baseline="-25000">
                <a:solidFill>
                  <a:srgbClr val="0000CC"/>
                </a:solidFill>
                <a:latin typeface="Times New Roman" pitchFamily="18" charset="0"/>
                <a:ea typeface="ＭＳ Ｐゴシック" pitchFamily="34" charset="-128"/>
                <a:cs typeface="Arial" charset="0"/>
              </a:rPr>
              <a:t>0.3</a:t>
            </a:r>
            <a:endParaRPr lang="en-US" sz="2000">
              <a:solidFill>
                <a:srgbClr val="0000CC"/>
              </a:solidFill>
              <a:latin typeface="Times New Roman" pitchFamily="18" charset="0"/>
              <a:ea typeface="ＭＳ Ｐゴシック" pitchFamily="34" charset="-128"/>
              <a:cs typeface="Arial" charset="0"/>
            </a:endParaRPr>
          </a:p>
        </p:txBody>
      </p:sp>
      <p:sp>
        <p:nvSpPr>
          <p:cNvPr id="322577" name="Text Box 17"/>
          <p:cNvSpPr txBox="1">
            <a:spLocks noChangeArrowheads="1"/>
          </p:cNvSpPr>
          <p:nvPr/>
        </p:nvSpPr>
        <p:spPr bwMode="auto">
          <a:xfrm>
            <a:off x="4724400" y="4876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NNS</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8" name="Text Box 18"/>
          <p:cNvSpPr txBox="1">
            <a:spLocks noChangeArrowheads="1"/>
          </p:cNvSpPr>
          <p:nvPr/>
        </p:nvSpPr>
        <p:spPr bwMode="auto">
          <a:xfrm>
            <a:off x="4724400" y="57753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bullets</a:t>
            </a:r>
          </a:p>
        </p:txBody>
      </p:sp>
      <p:sp>
        <p:nvSpPr>
          <p:cNvPr id="322579" name="Text Box 19"/>
          <p:cNvSpPr txBox="1">
            <a:spLocks noChangeArrowheads="1"/>
          </p:cNvSpPr>
          <p:nvPr/>
        </p:nvSpPr>
        <p:spPr bwMode="auto">
          <a:xfrm>
            <a:off x="4114800" y="48609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with</a:t>
            </a:r>
          </a:p>
        </p:txBody>
      </p:sp>
      <p:sp>
        <p:nvSpPr>
          <p:cNvPr id="322580" name="Text Box 20"/>
          <p:cNvSpPr txBox="1">
            <a:spLocks noChangeArrowheads="1"/>
          </p:cNvSpPr>
          <p:nvPr/>
        </p:nvSpPr>
        <p:spPr bwMode="auto">
          <a:xfrm>
            <a:off x="3200400" y="5622925"/>
            <a:ext cx="1066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building</a:t>
            </a:r>
          </a:p>
        </p:txBody>
      </p:sp>
      <p:sp>
        <p:nvSpPr>
          <p:cNvPr id="322581" name="Text Box 21"/>
          <p:cNvSpPr txBox="1">
            <a:spLocks noChangeArrowheads="1"/>
          </p:cNvSpPr>
          <p:nvPr/>
        </p:nvSpPr>
        <p:spPr bwMode="auto">
          <a:xfrm>
            <a:off x="2743200" y="5622925"/>
            <a:ext cx="533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the</a:t>
            </a:r>
          </a:p>
        </p:txBody>
      </p:sp>
      <p:sp>
        <p:nvSpPr>
          <p:cNvPr id="322582" name="Text Box 22"/>
          <p:cNvSpPr txBox="1">
            <a:spLocks noChangeArrowheads="1"/>
          </p:cNvSpPr>
          <p:nvPr/>
        </p:nvSpPr>
        <p:spPr bwMode="auto">
          <a:xfrm>
            <a:off x="533400" y="4191000"/>
            <a:ext cx="685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The</a:t>
            </a:r>
          </a:p>
        </p:txBody>
      </p:sp>
      <p:sp>
        <p:nvSpPr>
          <p:cNvPr id="322583" name="Text Box 23"/>
          <p:cNvSpPr txBox="1">
            <a:spLocks noChangeArrowheads="1"/>
          </p:cNvSpPr>
          <p:nvPr/>
        </p:nvSpPr>
        <p:spPr bwMode="auto">
          <a:xfrm>
            <a:off x="990600" y="4191000"/>
            <a:ext cx="1219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gunman</a:t>
            </a:r>
          </a:p>
        </p:txBody>
      </p:sp>
      <p:sp>
        <p:nvSpPr>
          <p:cNvPr id="322584" name="Text Box 24"/>
          <p:cNvSpPr txBox="1">
            <a:spLocks noChangeArrowheads="1"/>
          </p:cNvSpPr>
          <p:nvPr/>
        </p:nvSpPr>
        <p:spPr bwMode="auto">
          <a:xfrm>
            <a:off x="1828800" y="5013325"/>
            <a:ext cx="1219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sprayed</a:t>
            </a:r>
          </a:p>
        </p:txBody>
      </p:sp>
      <p:sp>
        <p:nvSpPr>
          <p:cNvPr id="322585" name="Text Box 25"/>
          <p:cNvSpPr txBox="1">
            <a:spLocks noChangeArrowheads="1"/>
          </p:cNvSpPr>
          <p:nvPr/>
        </p:nvSpPr>
        <p:spPr bwMode="auto">
          <a:xfrm>
            <a:off x="5562600" y="1955800"/>
            <a:ext cx="3429000" cy="1625600"/>
          </a:xfrm>
          <a:prstGeom prst="rect">
            <a:avLst/>
          </a:prstGeom>
          <a:noFill/>
          <a:ln w="9525">
            <a:solidFill>
              <a:srgbClr val="800080"/>
            </a:solidFill>
            <a:miter lim="800000"/>
            <a:headEnd/>
            <a:tailEnd/>
          </a:ln>
          <a:effectLst/>
        </p:spPr>
        <p:txBody>
          <a:bodyPr lIns="91430" tIns="45715" rIns="91430" bIns="45715">
            <a:spAutoFit/>
          </a:bodyPr>
          <a:lstStyle/>
          <a:p>
            <a:pPr defTabSz="457200" eaLnBrk="1" hangingPunct="1">
              <a:spcBef>
                <a:spcPct val="50000"/>
              </a:spcBef>
            </a:pPr>
            <a:r>
              <a:rPr lang="en-US" sz="2000">
                <a:solidFill>
                  <a:srgbClr val="660066"/>
                </a:solidFill>
                <a:latin typeface="Times New Roman" pitchFamily="18" charset="0"/>
                <a:ea typeface="ＭＳ Ｐゴシック" pitchFamily="34" charset="-128"/>
                <a:cs typeface="Arial" charset="0"/>
              </a:rPr>
              <a:t>P (t</a:t>
            </a:r>
            <a:r>
              <a:rPr lang="en-US" sz="2000" baseline="-25000">
                <a:solidFill>
                  <a:srgbClr val="660066"/>
                </a:solidFill>
                <a:latin typeface="Times New Roman" pitchFamily="18" charset="0"/>
                <a:ea typeface="ＭＳ Ｐゴシック" pitchFamily="34" charset="-128"/>
                <a:cs typeface="Arial" charset="0"/>
              </a:rPr>
              <a:t>1</a:t>
            </a:r>
            <a:r>
              <a:rPr lang="en-US" sz="2000">
                <a:solidFill>
                  <a:srgbClr val="660066"/>
                </a:solidFill>
                <a:latin typeface="Times New Roman" pitchFamily="18" charset="0"/>
                <a:ea typeface="ＭＳ Ｐゴシック" pitchFamily="34" charset="-128"/>
                <a:cs typeface="Arial" charset="0"/>
              </a:rPr>
              <a:t>) 			      =  1.0 * 0.5 * 1.0 * 0.5 * 0.6 * 0.4 * 1.0 * 0.5 * 1.0 * 0.5 * 1.0 * 1.0 * 0.3 * 1.0	           	      =   0.00225</a:t>
            </a:r>
          </a:p>
        </p:txBody>
      </p:sp>
      <p:sp>
        <p:nvSpPr>
          <p:cNvPr id="322586" name="Text Box 26"/>
          <p:cNvSpPr txBox="1">
            <a:spLocks noChangeArrowheads="1"/>
          </p:cNvSpPr>
          <p:nvPr/>
        </p:nvSpPr>
        <p:spPr bwMode="auto">
          <a:xfrm>
            <a:off x="2514600" y="3352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VP</a:t>
            </a:r>
            <a:r>
              <a:rPr lang="en-US" sz="2000" baseline="-25000">
                <a:solidFill>
                  <a:srgbClr val="0000CC"/>
                </a:solidFill>
                <a:latin typeface="Times New Roman" pitchFamily="18" charset="0"/>
                <a:ea typeface="ＭＳ Ｐゴシック" pitchFamily="34" charset="-128"/>
                <a:cs typeface="Arial" charset="0"/>
              </a:rPr>
              <a:t>0.4</a:t>
            </a:r>
            <a:endParaRPr lang="en-US" sz="2000">
              <a:solidFill>
                <a:srgbClr val="0000CC"/>
              </a:solidFill>
              <a:latin typeface="Times New Roman" pitchFamily="18" charset="0"/>
              <a:ea typeface="ＭＳ Ｐゴシック" pitchFamily="34" charset="-128"/>
              <a:cs typeface="Arial" charset="0"/>
            </a:endParaRPr>
          </a:p>
        </p:txBody>
      </p:sp>
      <p:sp>
        <p:nvSpPr>
          <p:cNvPr id="322587" name="Line 27"/>
          <p:cNvSpPr>
            <a:spLocks noChangeShapeType="1"/>
          </p:cNvSpPr>
          <p:nvPr/>
        </p:nvSpPr>
        <p:spPr bwMode="auto">
          <a:xfrm flipH="1">
            <a:off x="1447800" y="2286000"/>
            <a:ext cx="1066800" cy="381000"/>
          </a:xfrm>
          <a:prstGeom prst="line">
            <a:avLst/>
          </a:prstGeom>
          <a:noFill/>
          <a:ln w="12700">
            <a:solidFill>
              <a:srgbClr val="006600"/>
            </a:solidFill>
            <a:round/>
            <a:headEnd/>
            <a:tailEnd/>
          </a:ln>
          <a:effectLst/>
        </p:spPr>
        <p:txBody>
          <a:bodyPr>
            <a:spAutoFit/>
          </a:bodyPr>
          <a:lstStyle/>
          <a:p>
            <a:endParaRPr lang="en-US"/>
          </a:p>
        </p:txBody>
      </p:sp>
      <p:sp>
        <p:nvSpPr>
          <p:cNvPr id="322588" name="Line 28"/>
          <p:cNvSpPr>
            <a:spLocks noChangeShapeType="1"/>
          </p:cNvSpPr>
          <p:nvPr/>
        </p:nvSpPr>
        <p:spPr bwMode="auto">
          <a:xfrm>
            <a:off x="2514600" y="2286000"/>
            <a:ext cx="1066800" cy="381000"/>
          </a:xfrm>
          <a:prstGeom prst="line">
            <a:avLst/>
          </a:prstGeom>
          <a:noFill/>
          <a:ln w="12700">
            <a:solidFill>
              <a:srgbClr val="006600"/>
            </a:solidFill>
            <a:round/>
            <a:headEnd/>
            <a:tailEnd/>
          </a:ln>
          <a:effectLst/>
        </p:spPr>
        <p:txBody>
          <a:bodyPr>
            <a:spAutoFit/>
          </a:bodyPr>
          <a:lstStyle/>
          <a:p>
            <a:endParaRPr lang="en-US"/>
          </a:p>
        </p:txBody>
      </p:sp>
      <p:sp>
        <p:nvSpPr>
          <p:cNvPr id="322589" name="Line 29"/>
          <p:cNvSpPr>
            <a:spLocks noChangeShapeType="1"/>
          </p:cNvSpPr>
          <p:nvPr/>
        </p:nvSpPr>
        <p:spPr bwMode="auto">
          <a:xfrm flipH="1">
            <a:off x="3048000" y="3048000"/>
            <a:ext cx="838200" cy="381000"/>
          </a:xfrm>
          <a:prstGeom prst="line">
            <a:avLst/>
          </a:prstGeom>
          <a:noFill/>
          <a:ln w="12700">
            <a:solidFill>
              <a:srgbClr val="006600"/>
            </a:solidFill>
            <a:round/>
            <a:headEnd/>
            <a:tailEnd/>
          </a:ln>
          <a:effectLst/>
        </p:spPr>
        <p:txBody>
          <a:bodyPr>
            <a:spAutoFit/>
          </a:bodyPr>
          <a:lstStyle/>
          <a:p>
            <a:endParaRPr lang="en-US"/>
          </a:p>
        </p:txBody>
      </p:sp>
      <p:sp>
        <p:nvSpPr>
          <p:cNvPr id="322590" name="Line 30"/>
          <p:cNvSpPr>
            <a:spLocks noChangeShapeType="1"/>
          </p:cNvSpPr>
          <p:nvPr/>
        </p:nvSpPr>
        <p:spPr bwMode="auto">
          <a:xfrm>
            <a:off x="3886200" y="3048000"/>
            <a:ext cx="685800" cy="381000"/>
          </a:xfrm>
          <a:prstGeom prst="line">
            <a:avLst/>
          </a:prstGeom>
          <a:noFill/>
          <a:ln w="12700">
            <a:solidFill>
              <a:srgbClr val="006600"/>
            </a:solidFill>
            <a:round/>
            <a:headEnd/>
            <a:tailEnd/>
          </a:ln>
          <a:effectLst/>
        </p:spPr>
        <p:txBody>
          <a:bodyPr>
            <a:spAutoFit/>
          </a:bodyPr>
          <a:lstStyle/>
          <a:p>
            <a:endParaRPr lang="en-US"/>
          </a:p>
        </p:txBody>
      </p:sp>
      <p:sp>
        <p:nvSpPr>
          <p:cNvPr id="322591" name="Line 31"/>
          <p:cNvSpPr>
            <a:spLocks noChangeShapeType="1"/>
          </p:cNvSpPr>
          <p:nvPr/>
        </p:nvSpPr>
        <p:spPr bwMode="auto">
          <a:xfrm flipH="1">
            <a:off x="762000" y="2895600"/>
            <a:ext cx="533400" cy="457200"/>
          </a:xfrm>
          <a:prstGeom prst="line">
            <a:avLst/>
          </a:prstGeom>
          <a:noFill/>
          <a:ln w="12700">
            <a:solidFill>
              <a:srgbClr val="006600"/>
            </a:solidFill>
            <a:round/>
            <a:headEnd/>
            <a:tailEnd/>
          </a:ln>
          <a:effectLst/>
        </p:spPr>
        <p:txBody>
          <a:bodyPr>
            <a:spAutoFit/>
          </a:bodyPr>
          <a:lstStyle/>
          <a:p>
            <a:endParaRPr lang="en-US"/>
          </a:p>
        </p:txBody>
      </p:sp>
      <p:sp>
        <p:nvSpPr>
          <p:cNvPr id="322592" name="Line 32"/>
          <p:cNvSpPr>
            <a:spLocks noChangeShapeType="1"/>
          </p:cNvSpPr>
          <p:nvPr/>
        </p:nvSpPr>
        <p:spPr bwMode="auto">
          <a:xfrm>
            <a:off x="1295400" y="2895600"/>
            <a:ext cx="457200" cy="457200"/>
          </a:xfrm>
          <a:prstGeom prst="line">
            <a:avLst/>
          </a:prstGeom>
          <a:noFill/>
          <a:ln w="12700">
            <a:solidFill>
              <a:srgbClr val="006600"/>
            </a:solidFill>
            <a:round/>
            <a:headEnd/>
            <a:tailEnd/>
          </a:ln>
          <a:effectLst/>
        </p:spPr>
        <p:txBody>
          <a:bodyPr>
            <a:spAutoFit/>
          </a:bodyPr>
          <a:lstStyle/>
          <a:p>
            <a:endParaRPr lang="en-US"/>
          </a:p>
        </p:txBody>
      </p:sp>
      <p:sp>
        <p:nvSpPr>
          <p:cNvPr id="322593" name="Line 33"/>
          <p:cNvSpPr>
            <a:spLocks noChangeShapeType="1"/>
          </p:cNvSpPr>
          <p:nvPr/>
        </p:nvSpPr>
        <p:spPr bwMode="auto">
          <a:xfrm flipH="1">
            <a:off x="2286000" y="3733800"/>
            <a:ext cx="533400" cy="457200"/>
          </a:xfrm>
          <a:prstGeom prst="line">
            <a:avLst/>
          </a:prstGeom>
          <a:noFill/>
          <a:ln w="12700">
            <a:solidFill>
              <a:srgbClr val="006600"/>
            </a:solidFill>
            <a:round/>
            <a:headEnd/>
            <a:tailEnd/>
          </a:ln>
          <a:effectLst/>
        </p:spPr>
        <p:txBody>
          <a:bodyPr>
            <a:spAutoFit/>
          </a:bodyPr>
          <a:lstStyle/>
          <a:p>
            <a:endParaRPr lang="en-US"/>
          </a:p>
        </p:txBody>
      </p:sp>
      <p:sp>
        <p:nvSpPr>
          <p:cNvPr id="322594" name="Line 34"/>
          <p:cNvSpPr>
            <a:spLocks noChangeShapeType="1"/>
          </p:cNvSpPr>
          <p:nvPr/>
        </p:nvSpPr>
        <p:spPr bwMode="auto">
          <a:xfrm>
            <a:off x="2819400" y="3733800"/>
            <a:ext cx="457200" cy="457200"/>
          </a:xfrm>
          <a:prstGeom prst="line">
            <a:avLst/>
          </a:prstGeom>
          <a:noFill/>
          <a:ln w="12700">
            <a:solidFill>
              <a:srgbClr val="006600"/>
            </a:solidFill>
            <a:round/>
            <a:headEnd/>
            <a:tailEnd/>
          </a:ln>
          <a:effectLst/>
        </p:spPr>
        <p:txBody>
          <a:bodyPr>
            <a:spAutoFit/>
          </a:bodyPr>
          <a:lstStyle/>
          <a:p>
            <a:endParaRPr lang="en-US"/>
          </a:p>
        </p:txBody>
      </p:sp>
      <p:sp>
        <p:nvSpPr>
          <p:cNvPr id="322595" name="Line 35"/>
          <p:cNvSpPr>
            <a:spLocks noChangeShapeType="1"/>
          </p:cNvSpPr>
          <p:nvPr/>
        </p:nvSpPr>
        <p:spPr bwMode="auto">
          <a:xfrm flipH="1">
            <a:off x="4419600" y="3657600"/>
            <a:ext cx="381000" cy="457200"/>
          </a:xfrm>
          <a:prstGeom prst="line">
            <a:avLst/>
          </a:prstGeom>
          <a:noFill/>
          <a:ln w="12700">
            <a:solidFill>
              <a:srgbClr val="006600"/>
            </a:solidFill>
            <a:round/>
            <a:headEnd/>
            <a:tailEnd/>
          </a:ln>
          <a:effectLst/>
        </p:spPr>
        <p:txBody>
          <a:bodyPr>
            <a:spAutoFit/>
          </a:bodyPr>
          <a:lstStyle/>
          <a:p>
            <a:endParaRPr lang="en-US"/>
          </a:p>
        </p:txBody>
      </p:sp>
      <p:sp>
        <p:nvSpPr>
          <p:cNvPr id="322596" name="Line 36"/>
          <p:cNvSpPr>
            <a:spLocks noChangeShapeType="1"/>
          </p:cNvSpPr>
          <p:nvPr/>
        </p:nvSpPr>
        <p:spPr bwMode="auto">
          <a:xfrm>
            <a:off x="4800600" y="3657600"/>
            <a:ext cx="304800" cy="457200"/>
          </a:xfrm>
          <a:prstGeom prst="line">
            <a:avLst/>
          </a:prstGeom>
          <a:noFill/>
          <a:ln w="12700">
            <a:solidFill>
              <a:srgbClr val="006600"/>
            </a:solidFill>
            <a:round/>
            <a:headEnd/>
            <a:tailEnd/>
          </a:ln>
          <a:effectLst/>
        </p:spPr>
        <p:txBody>
          <a:bodyPr>
            <a:spAutoFit/>
          </a:bodyPr>
          <a:lstStyle/>
          <a:p>
            <a:endParaRPr lang="en-US"/>
          </a:p>
        </p:txBody>
      </p:sp>
      <p:sp>
        <p:nvSpPr>
          <p:cNvPr id="322597" name="Line 37"/>
          <p:cNvSpPr>
            <a:spLocks noChangeShapeType="1"/>
          </p:cNvSpPr>
          <p:nvPr/>
        </p:nvSpPr>
        <p:spPr bwMode="auto">
          <a:xfrm flipH="1">
            <a:off x="2895600" y="4419600"/>
            <a:ext cx="533400" cy="457200"/>
          </a:xfrm>
          <a:prstGeom prst="line">
            <a:avLst/>
          </a:prstGeom>
          <a:noFill/>
          <a:ln w="12700">
            <a:solidFill>
              <a:srgbClr val="006600"/>
            </a:solidFill>
            <a:round/>
            <a:headEnd/>
            <a:tailEnd/>
          </a:ln>
          <a:effectLst/>
        </p:spPr>
        <p:txBody>
          <a:bodyPr>
            <a:spAutoFit/>
          </a:bodyPr>
          <a:lstStyle/>
          <a:p>
            <a:endParaRPr lang="en-US"/>
          </a:p>
        </p:txBody>
      </p:sp>
      <p:sp>
        <p:nvSpPr>
          <p:cNvPr id="322598" name="Line 38"/>
          <p:cNvSpPr>
            <a:spLocks noChangeShapeType="1"/>
          </p:cNvSpPr>
          <p:nvPr/>
        </p:nvSpPr>
        <p:spPr bwMode="auto">
          <a:xfrm>
            <a:off x="3429000" y="4419600"/>
            <a:ext cx="457200" cy="457200"/>
          </a:xfrm>
          <a:prstGeom prst="line">
            <a:avLst/>
          </a:prstGeom>
          <a:noFill/>
          <a:ln w="12700">
            <a:solidFill>
              <a:srgbClr val="006600"/>
            </a:solidFill>
            <a:round/>
            <a:headEnd/>
            <a:tailEnd/>
          </a:ln>
          <a:effectLst/>
        </p:spPr>
        <p:txBody>
          <a:bodyPr>
            <a:spAutoFit/>
          </a:bodyPr>
          <a:lstStyle/>
          <a:p>
            <a:endParaRPr lang="en-US"/>
          </a:p>
        </p:txBody>
      </p:sp>
      <p:sp>
        <p:nvSpPr>
          <p:cNvPr id="322599" name="Line 39"/>
          <p:cNvSpPr>
            <a:spLocks noChangeShapeType="1"/>
          </p:cNvSpPr>
          <p:nvPr/>
        </p:nvSpPr>
        <p:spPr bwMode="auto">
          <a:xfrm>
            <a:off x="1676400" y="3657600"/>
            <a:ext cx="0" cy="609600"/>
          </a:xfrm>
          <a:prstGeom prst="line">
            <a:avLst/>
          </a:prstGeom>
          <a:noFill/>
          <a:ln w="9525">
            <a:solidFill>
              <a:srgbClr val="006600"/>
            </a:solidFill>
            <a:round/>
            <a:headEnd/>
            <a:tailEnd/>
          </a:ln>
          <a:effectLst/>
        </p:spPr>
        <p:txBody>
          <a:bodyPr/>
          <a:lstStyle/>
          <a:p>
            <a:endParaRPr lang="en-US"/>
          </a:p>
        </p:txBody>
      </p:sp>
      <p:sp>
        <p:nvSpPr>
          <p:cNvPr id="322600" name="Line 40"/>
          <p:cNvSpPr>
            <a:spLocks noChangeShapeType="1"/>
          </p:cNvSpPr>
          <p:nvPr/>
        </p:nvSpPr>
        <p:spPr bwMode="auto">
          <a:xfrm>
            <a:off x="2286000" y="4495800"/>
            <a:ext cx="0" cy="609600"/>
          </a:xfrm>
          <a:prstGeom prst="line">
            <a:avLst/>
          </a:prstGeom>
          <a:noFill/>
          <a:ln w="9525">
            <a:solidFill>
              <a:srgbClr val="006600"/>
            </a:solidFill>
            <a:round/>
            <a:headEnd/>
            <a:tailEnd/>
          </a:ln>
          <a:effectLst/>
        </p:spPr>
        <p:txBody>
          <a:bodyPr/>
          <a:lstStyle/>
          <a:p>
            <a:endParaRPr lang="en-US"/>
          </a:p>
        </p:txBody>
      </p:sp>
      <p:sp>
        <p:nvSpPr>
          <p:cNvPr id="322601" name="Line 41"/>
          <p:cNvSpPr>
            <a:spLocks noChangeShapeType="1"/>
          </p:cNvSpPr>
          <p:nvPr/>
        </p:nvSpPr>
        <p:spPr bwMode="auto">
          <a:xfrm>
            <a:off x="2971800" y="5181600"/>
            <a:ext cx="0" cy="609600"/>
          </a:xfrm>
          <a:prstGeom prst="line">
            <a:avLst/>
          </a:prstGeom>
          <a:noFill/>
          <a:ln w="9525">
            <a:solidFill>
              <a:srgbClr val="006600"/>
            </a:solidFill>
            <a:round/>
            <a:headEnd/>
            <a:tailEnd/>
          </a:ln>
          <a:effectLst/>
        </p:spPr>
        <p:txBody>
          <a:bodyPr/>
          <a:lstStyle/>
          <a:p>
            <a:endParaRPr lang="en-US"/>
          </a:p>
        </p:txBody>
      </p:sp>
      <p:sp>
        <p:nvSpPr>
          <p:cNvPr id="322602" name="Line 42"/>
          <p:cNvSpPr>
            <a:spLocks noChangeShapeType="1"/>
          </p:cNvSpPr>
          <p:nvPr/>
        </p:nvSpPr>
        <p:spPr bwMode="auto">
          <a:xfrm>
            <a:off x="3810000" y="5181600"/>
            <a:ext cx="0" cy="609600"/>
          </a:xfrm>
          <a:prstGeom prst="line">
            <a:avLst/>
          </a:prstGeom>
          <a:noFill/>
          <a:ln w="9525">
            <a:solidFill>
              <a:srgbClr val="006600"/>
            </a:solidFill>
            <a:round/>
            <a:headEnd/>
            <a:tailEnd/>
          </a:ln>
          <a:effectLst/>
        </p:spPr>
        <p:txBody>
          <a:bodyPr/>
          <a:lstStyle/>
          <a:p>
            <a:endParaRPr lang="en-US"/>
          </a:p>
        </p:txBody>
      </p:sp>
      <p:sp>
        <p:nvSpPr>
          <p:cNvPr id="322603" name="Line 43"/>
          <p:cNvSpPr>
            <a:spLocks noChangeShapeType="1"/>
          </p:cNvSpPr>
          <p:nvPr/>
        </p:nvSpPr>
        <p:spPr bwMode="auto">
          <a:xfrm>
            <a:off x="4419600" y="4343400"/>
            <a:ext cx="0" cy="609600"/>
          </a:xfrm>
          <a:prstGeom prst="line">
            <a:avLst/>
          </a:prstGeom>
          <a:noFill/>
          <a:ln w="9525">
            <a:solidFill>
              <a:srgbClr val="006600"/>
            </a:solidFill>
            <a:round/>
            <a:headEnd/>
            <a:tailEnd/>
          </a:ln>
          <a:effectLst/>
        </p:spPr>
        <p:txBody>
          <a:bodyPr/>
          <a:lstStyle/>
          <a:p>
            <a:endParaRPr lang="en-US"/>
          </a:p>
        </p:txBody>
      </p:sp>
      <p:sp>
        <p:nvSpPr>
          <p:cNvPr id="322604" name="Line 44"/>
          <p:cNvSpPr>
            <a:spLocks noChangeShapeType="1"/>
          </p:cNvSpPr>
          <p:nvPr/>
        </p:nvSpPr>
        <p:spPr bwMode="auto">
          <a:xfrm>
            <a:off x="5105400" y="4343400"/>
            <a:ext cx="0" cy="609600"/>
          </a:xfrm>
          <a:prstGeom prst="line">
            <a:avLst/>
          </a:prstGeom>
          <a:noFill/>
          <a:ln w="9525">
            <a:solidFill>
              <a:srgbClr val="006600"/>
            </a:solidFill>
            <a:round/>
            <a:headEnd/>
            <a:tailEnd/>
          </a:ln>
          <a:effectLst/>
        </p:spPr>
        <p:txBody>
          <a:bodyPr/>
          <a:lstStyle/>
          <a:p>
            <a:endParaRPr lang="en-US"/>
          </a:p>
        </p:txBody>
      </p:sp>
      <p:sp>
        <p:nvSpPr>
          <p:cNvPr id="322605" name="Line 45"/>
          <p:cNvSpPr>
            <a:spLocks noChangeShapeType="1"/>
          </p:cNvSpPr>
          <p:nvPr/>
        </p:nvSpPr>
        <p:spPr bwMode="auto">
          <a:xfrm>
            <a:off x="5105400" y="5257800"/>
            <a:ext cx="0" cy="609600"/>
          </a:xfrm>
          <a:prstGeom prst="line">
            <a:avLst/>
          </a:prstGeom>
          <a:noFill/>
          <a:ln w="9525">
            <a:solidFill>
              <a:srgbClr val="006600"/>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40" name="Rectangle 4"/>
          <p:cNvSpPr>
            <a:spLocks noGrp="1" noChangeArrowheads="1"/>
          </p:cNvSpPr>
          <p:nvPr>
            <p:ph type="ctrTitle"/>
          </p:nvPr>
        </p:nvSpPr>
        <p:spPr/>
        <p:txBody>
          <a:bodyPr/>
          <a:lstStyle/>
          <a:p>
            <a:r>
              <a:rPr lang="en-US"/>
              <a:t>Is NLP Really Needed</a:t>
            </a:r>
          </a:p>
        </p:txBody>
      </p:sp>
      <p:sp>
        <p:nvSpPr>
          <p:cNvPr id="142341" name="Rectangle 5"/>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Post-1</a:t>
            </a:r>
          </a:p>
        </p:txBody>
      </p:sp>
      <p:sp>
        <p:nvSpPr>
          <p:cNvPr id="191491" name="Rectangle 3"/>
          <p:cNvSpPr>
            <a:spLocks noGrp="1" noChangeArrowheads="1"/>
          </p:cNvSpPr>
          <p:nvPr>
            <p:ph type="body" idx="1"/>
          </p:nvPr>
        </p:nvSpPr>
        <p:spPr/>
        <p:txBody>
          <a:bodyPr/>
          <a:lstStyle/>
          <a:p>
            <a:pPr>
              <a:lnSpc>
                <a:spcPct val="80000"/>
              </a:lnSpc>
            </a:pPr>
            <a:r>
              <a:rPr lang="en-US" sz="1400"/>
              <a:t>POST----5 TITLE: "Wants to invest in IPO? Think again" | &lt;br /&gt;&lt;br /&gt;Here&amp;acirc;&amp;euro;&amp;trade;s a sobering thought for those who believe in investing in IPOs. Listing gains &amp;acirc;&amp;euro;&amp;rdquo; the return on the IPO scrip at the close of listing day over the allotment price &amp;acirc;&amp;euro;&amp;rdquo; have been falling substantially in the past two years. Average listing gains have fallen from 38% in 2005 to as low as 2% in the first half of 2007.Of the 159 book-built initial public offerings (IPOs) in India between 2000 and 2007, two-thirds saw listing gains. However, these gains have eroded sharply in recent years.Experts say this trend can be attributed to the aggressive pricing strategy that investment bankers adopt before an IPO. &amp;acirc;&amp;euro;&amp;oelig;While the drop in average listing gains is not a good sign, it could be due to the fact that IPO issue managers are getting aggressive with pricing of the issues,&amp;acirc;&amp;euro; says Anand Rathi, chief economist, Sujan Hajra.While the listing gain was 38% in 2005 over 34 issues, it fell to 30% in 2006 over 61 issues and to 2% in 2007 till mid-April over 34 issues. The overall listing gain for 159 issues listed since 2000 has been 23%, according to an analysis by Anand Rathi Securities.Aggressive pricing means the scrip has often been priced at the high end of the pricing range, which would restrict the upward movement of the stock, leading to reduced listing gains for the investor. It also tends to suggest investors should not indiscriminately pump in money into IPOs.But some market experts point out that India fares better than other countries. &amp;acirc;&amp;euro;&amp;oelig;Internationally, there have been periods of negative returns and low positive returns in India should not be considered a bad thing.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Post-2</a:t>
            </a:r>
          </a:p>
        </p:txBody>
      </p:sp>
      <p:sp>
        <p:nvSpPr>
          <p:cNvPr id="192515" name="Rectangle 3"/>
          <p:cNvSpPr>
            <a:spLocks noGrp="1" noChangeArrowheads="1"/>
          </p:cNvSpPr>
          <p:nvPr>
            <p:ph type="body" idx="1"/>
          </p:nvPr>
        </p:nvSpPr>
        <p:spPr/>
        <p:txBody>
          <a:bodyPr/>
          <a:lstStyle/>
          <a:p>
            <a:pPr>
              <a:lnSpc>
                <a:spcPct val="80000"/>
              </a:lnSpc>
            </a:pPr>
            <a:r>
              <a:rPr lang="en-US" sz="1600"/>
              <a:t>POST----7TITLE: "[IIM-Jobs] ***** Bank: International Projects Group - Manager"| &lt;br /&gt;Please send your CV &amp;amp; cover letter to anup.abraham@*****bank.com ***** Bank, through its International Banking Group (IBG), is expanding beyond the Indian market with an intent to become a significant player in the global marketplace. The exciting growth in the overseas markets is driven not only by India linked opportunities, but also by opportunities of impact that we see as a local player in these overseas markets and / or as a bank with global footprint. IBG comprises of Retail banking, Corporate banking &amp;amp; Treasury in 17 overseas markets we are present in. Technology is seen as key part of the business strategy, and critical to business innovation &amp;amp; capability scale up. The International Projects Group in IBG takes ownership of defining &amp;amp; delivering business critical IT projects, and directly impact business growth. Role: Manager &amp;Acirc;&amp;ndash; International Projects Group Purpose of the role: Define IT initiatives and manage IT projects to achieve business goals. The project domain will be retail, corporate &amp;amp; treasury. The incumbent will work with teams across functions (including internal technology teams &amp;amp; IT vendors for development/implementation) and locations to deliver significant &amp;amp; measurable impact to the business. Location: Mumbai (Short travel to overseas locations may be needed) Key Deliverables: Conceptualize IT initiatives, define business requirements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Title 1"/>
          <p:cNvSpPr>
            <a:spLocks noGrp="1"/>
          </p:cNvSpPr>
          <p:nvPr>
            <p:ph type="title" idx="4294967295"/>
          </p:nvPr>
        </p:nvSpPr>
        <p:spPr/>
        <p:txBody>
          <a:bodyPr anchor="ctr"/>
          <a:lstStyle/>
          <a:p>
            <a:r>
              <a:rPr lang="en-US"/>
              <a:t>Sentiment Classification</a:t>
            </a:r>
          </a:p>
        </p:txBody>
      </p:sp>
      <p:sp>
        <p:nvSpPr>
          <p:cNvPr id="198659" name="Content Placeholder 2"/>
          <p:cNvSpPr>
            <a:spLocks noGrp="1"/>
          </p:cNvSpPr>
          <p:nvPr>
            <p:ph idx="4294967295"/>
          </p:nvPr>
        </p:nvSpPr>
        <p:spPr/>
        <p:txBody>
          <a:bodyPr/>
          <a:lstStyle/>
          <a:p>
            <a:r>
              <a:rPr lang="en-US" sz="2800"/>
              <a:t>Positive, negative, neutral – 3 class</a:t>
            </a:r>
          </a:p>
          <a:p>
            <a:r>
              <a:rPr lang="en-US" sz="2800"/>
              <a:t>Sports, economics, literature  - multi class</a:t>
            </a:r>
          </a:p>
          <a:p>
            <a:r>
              <a:rPr lang="en-US" sz="2800"/>
              <a:t>Create a representation for the document</a:t>
            </a:r>
          </a:p>
          <a:p>
            <a:r>
              <a:rPr lang="en-US" sz="2800"/>
              <a:t>Classify the representation</a:t>
            </a:r>
          </a:p>
          <a:p>
            <a:pPr>
              <a:buFont typeface="Wingdings" pitchFamily="2" charset="2"/>
              <a:buNone/>
            </a:pPr>
            <a:r>
              <a:rPr lang="en-US" sz="2800"/>
              <a:t>The most popular way of representing a document is feature vector (indicator sequence).</a:t>
            </a:r>
          </a:p>
          <a:p>
            <a:endParaRPr lang="en-US" sz="2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Title 1"/>
          <p:cNvSpPr>
            <a:spLocks noGrp="1"/>
          </p:cNvSpPr>
          <p:nvPr>
            <p:ph type="title" idx="4294967295"/>
          </p:nvPr>
        </p:nvSpPr>
        <p:spPr/>
        <p:txBody>
          <a:bodyPr anchor="ctr"/>
          <a:lstStyle/>
          <a:p>
            <a:r>
              <a:rPr lang="en-US"/>
              <a:t>Established Techniques</a:t>
            </a:r>
          </a:p>
        </p:txBody>
      </p:sp>
      <p:sp>
        <p:nvSpPr>
          <p:cNvPr id="202755" name="Content Placeholder 2"/>
          <p:cNvSpPr>
            <a:spLocks noGrp="1"/>
          </p:cNvSpPr>
          <p:nvPr>
            <p:ph idx="4294967295"/>
          </p:nvPr>
        </p:nvSpPr>
        <p:spPr/>
        <p:txBody>
          <a:bodyPr/>
          <a:lstStyle/>
          <a:p>
            <a:r>
              <a:rPr lang="en-US"/>
              <a:t>Naïve Bayes Classifier (NBC)</a:t>
            </a:r>
          </a:p>
          <a:p>
            <a:r>
              <a:rPr lang="en-US"/>
              <a:t>Support Vector Machines (SVM)</a:t>
            </a:r>
          </a:p>
          <a:p>
            <a:r>
              <a:rPr lang="en-US"/>
              <a:t>Neural Networks</a:t>
            </a:r>
          </a:p>
          <a:p>
            <a:r>
              <a:rPr lang="en-US"/>
              <a:t>K nearest neighbor classifier</a:t>
            </a:r>
          </a:p>
          <a:p>
            <a:r>
              <a:rPr lang="en-US"/>
              <a:t>Latent Semantic Indexing</a:t>
            </a:r>
          </a:p>
          <a:p>
            <a:r>
              <a:rPr lang="en-US"/>
              <a:t>Decision Tree ID3</a:t>
            </a:r>
          </a:p>
          <a:p>
            <a:r>
              <a:rPr lang="en-US"/>
              <a:t>Concept based indexing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2" name="Rectangle 4"/>
          <p:cNvSpPr>
            <a:spLocks noGrp="1" noChangeArrowheads="1"/>
          </p:cNvSpPr>
          <p:nvPr>
            <p:ph type="ctrTitle"/>
          </p:nvPr>
        </p:nvSpPr>
        <p:spPr/>
        <p:txBody>
          <a:bodyPr/>
          <a:lstStyle/>
          <a:p>
            <a:r>
              <a:rPr lang="en-US" sz="4000"/>
              <a:t>Modeling Through the Noisy Channel: Argmax based computation</a:t>
            </a:r>
          </a:p>
        </p:txBody>
      </p:sp>
      <p:sp>
        <p:nvSpPr>
          <p:cNvPr id="140293" name="Rectangle 5"/>
          <p:cNvSpPr>
            <a:spLocks noGrp="1" noChangeArrowheads="1"/>
          </p:cNvSpPr>
          <p:nvPr>
            <p:ph type="subTitle" idx="1"/>
          </p:nvPr>
        </p:nvSpPr>
        <p:spPr/>
        <p:txBody>
          <a:bodyPr/>
          <a:lstStyle/>
          <a:p>
            <a:r>
              <a:rPr lang="en-US"/>
              <a:t>5 problems in NLP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Title 1"/>
          <p:cNvSpPr>
            <a:spLocks noGrp="1"/>
          </p:cNvSpPr>
          <p:nvPr>
            <p:ph type="title" idx="4294967295"/>
          </p:nvPr>
        </p:nvSpPr>
        <p:spPr/>
        <p:txBody>
          <a:bodyPr anchor="ctr"/>
          <a:lstStyle/>
          <a:p>
            <a:r>
              <a:rPr lang="en-US"/>
              <a:t>Successful Approaches</a:t>
            </a:r>
          </a:p>
        </p:txBody>
      </p:sp>
      <p:sp>
        <p:nvSpPr>
          <p:cNvPr id="204803" name="Content Placeholder 2"/>
          <p:cNvSpPr>
            <a:spLocks noGrp="1"/>
          </p:cNvSpPr>
          <p:nvPr>
            <p:ph idx="4294967295"/>
          </p:nvPr>
        </p:nvSpPr>
        <p:spPr/>
        <p:txBody>
          <a:bodyPr/>
          <a:lstStyle/>
          <a:p>
            <a:pPr>
              <a:buFont typeface="Wingdings" pitchFamily="2" charset="2"/>
              <a:buNone/>
            </a:pPr>
            <a:r>
              <a:rPr lang="en-US"/>
              <a:t>The following are successful approaches as reported in literature.</a:t>
            </a:r>
          </a:p>
          <a:p>
            <a:pPr>
              <a:buFont typeface="Wingdings" pitchFamily="2" charset="2"/>
              <a:buNone/>
            </a:pPr>
            <a:endParaRPr lang="en-US"/>
          </a:p>
          <a:p>
            <a:r>
              <a:rPr lang="en-US"/>
              <a:t>NBC – simple to understand and implement</a:t>
            </a:r>
          </a:p>
          <a:p>
            <a:r>
              <a:rPr lang="en-US"/>
              <a:t>SVM – complex, requires foundations of perceptions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2971800" y="5562600"/>
            <a:ext cx="2819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fontAlgn="auto" hangingPunct="1">
              <a:spcBef>
                <a:spcPts val="0"/>
              </a:spcBef>
              <a:spcAft>
                <a:spcPts val="0"/>
              </a:spcAft>
              <a:defRPr/>
            </a:pPr>
            <a:r>
              <a:rPr lang="en-US" dirty="0"/>
              <a:t>P(C</a:t>
            </a:r>
            <a:r>
              <a:rPr lang="en-US" baseline="-25000" dirty="0"/>
              <a:t>+</a:t>
            </a:r>
            <a:r>
              <a:rPr lang="en-US" dirty="0"/>
              <a:t>|D) &gt; P(C</a:t>
            </a:r>
            <a:r>
              <a:rPr lang="en-US" baseline="-25000" dirty="0"/>
              <a:t>-</a:t>
            </a:r>
            <a:r>
              <a:rPr lang="en-US" dirty="0"/>
              <a:t>|D)</a:t>
            </a:r>
            <a:endParaRPr lang="en-US" baseline="-25000" dirty="0"/>
          </a:p>
        </p:txBody>
      </p:sp>
      <p:sp>
        <p:nvSpPr>
          <p:cNvPr id="208899" name="Title 1"/>
          <p:cNvSpPr>
            <a:spLocks noGrp="1"/>
          </p:cNvSpPr>
          <p:nvPr>
            <p:ph type="title" idx="4294967295"/>
          </p:nvPr>
        </p:nvSpPr>
        <p:spPr/>
        <p:txBody>
          <a:bodyPr anchor="ctr"/>
          <a:lstStyle/>
          <a:p>
            <a:r>
              <a:rPr lang="en-US"/>
              <a:t>Mathematical Setting</a:t>
            </a:r>
          </a:p>
        </p:txBody>
      </p:sp>
      <p:sp>
        <p:nvSpPr>
          <p:cNvPr id="208900" name="Content Placeholder 2"/>
          <p:cNvSpPr>
            <a:spLocks noGrp="1"/>
          </p:cNvSpPr>
          <p:nvPr>
            <p:ph idx="4294967295"/>
          </p:nvPr>
        </p:nvSpPr>
        <p:spPr/>
        <p:txBody>
          <a:bodyPr/>
          <a:lstStyle/>
          <a:p>
            <a:pPr>
              <a:buFont typeface="Wingdings" pitchFamily="2" charset="2"/>
              <a:buNone/>
            </a:pPr>
            <a:r>
              <a:rPr lang="en-US"/>
              <a:t>We have training set</a:t>
            </a:r>
          </a:p>
          <a:p>
            <a:pPr lvl="1">
              <a:buFont typeface="Wingdings" pitchFamily="2" charset="2"/>
              <a:buNone/>
            </a:pPr>
            <a:r>
              <a:rPr lang="en-US"/>
              <a:t>A: Positive Sentiment Docs </a:t>
            </a:r>
          </a:p>
          <a:p>
            <a:pPr lvl="1">
              <a:buFont typeface="Wingdings" pitchFamily="2" charset="2"/>
              <a:buNone/>
            </a:pPr>
            <a:r>
              <a:rPr lang="en-US"/>
              <a:t>B: Negative Sentiment Docs</a:t>
            </a:r>
          </a:p>
          <a:p>
            <a:pPr lvl="1">
              <a:buFont typeface="Wingdings" pitchFamily="2" charset="2"/>
              <a:buNone/>
            </a:pPr>
            <a:endParaRPr lang="en-US"/>
          </a:p>
          <a:p>
            <a:pPr lvl="1">
              <a:buFont typeface="Wingdings" pitchFamily="2" charset="2"/>
              <a:buNone/>
            </a:pPr>
            <a:r>
              <a:rPr lang="en-US"/>
              <a:t>Let the class of positive and negative documents be C</a:t>
            </a:r>
            <a:r>
              <a:rPr lang="en-US" baseline="-25000"/>
              <a:t>+</a:t>
            </a:r>
            <a:r>
              <a:rPr lang="en-US"/>
              <a:t> and C</a:t>
            </a:r>
            <a:r>
              <a:rPr lang="en-US" baseline="-25000"/>
              <a:t>-</a:t>
            </a:r>
            <a:r>
              <a:rPr lang="en-US"/>
              <a:t> , respectively.</a:t>
            </a:r>
            <a:endParaRPr lang="en-US" baseline="-25000"/>
          </a:p>
          <a:p>
            <a:pPr lvl="1">
              <a:buFont typeface="Wingdings" pitchFamily="2" charset="2"/>
              <a:buNone/>
            </a:pPr>
            <a:r>
              <a:rPr lang="en-US"/>
              <a:t>Given a new document </a:t>
            </a:r>
            <a:r>
              <a:rPr lang="en-US" b="1"/>
              <a:t>D</a:t>
            </a:r>
            <a:r>
              <a:rPr lang="en-US"/>
              <a:t> label it positive if</a:t>
            </a:r>
          </a:p>
          <a:p>
            <a:pPr lvl="1">
              <a:buFont typeface="Wingdings" pitchFamily="2" charset="2"/>
              <a:buNone/>
            </a:pPr>
            <a:endParaRPr lang="en-US" baseline="-25000"/>
          </a:p>
        </p:txBody>
      </p:sp>
      <p:sp>
        <p:nvSpPr>
          <p:cNvPr id="208903" name="TextBox 4"/>
          <p:cNvSpPr txBox="1">
            <a:spLocks noChangeArrowheads="1"/>
          </p:cNvSpPr>
          <p:nvPr/>
        </p:nvSpPr>
        <p:spPr bwMode="auto">
          <a:xfrm>
            <a:off x="6096000" y="2362200"/>
            <a:ext cx="2266950" cy="641350"/>
          </a:xfrm>
          <a:prstGeom prst="rect">
            <a:avLst/>
          </a:prstGeom>
          <a:noFill/>
          <a:ln w="9525">
            <a:noFill/>
            <a:miter lim="800000"/>
            <a:headEnd/>
            <a:tailEnd/>
          </a:ln>
        </p:spPr>
        <p:txBody>
          <a:bodyPr wrap="none">
            <a:spAutoFit/>
          </a:bodyPr>
          <a:lstStyle/>
          <a:p>
            <a:pPr eaLnBrk="1" hangingPunct="1"/>
            <a:r>
              <a:rPr lang="en-US">
                <a:latin typeface="Calibri" pitchFamily="34" charset="0"/>
              </a:rPr>
              <a:t>Indicator/feature </a:t>
            </a:r>
          </a:p>
          <a:p>
            <a:pPr eaLnBrk="1" hangingPunct="1"/>
            <a:r>
              <a:rPr lang="en-US">
                <a:latin typeface="Calibri" pitchFamily="34" charset="0"/>
              </a:rPr>
              <a:t>vectors to be formed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2994" name="Title 1"/>
          <p:cNvSpPr>
            <a:spLocks noGrp="1"/>
          </p:cNvSpPr>
          <p:nvPr>
            <p:ph type="title" idx="4294967295"/>
          </p:nvPr>
        </p:nvSpPr>
        <p:spPr/>
        <p:txBody>
          <a:bodyPr anchor="ctr"/>
          <a:lstStyle/>
          <a:p>
            <a:r>
              <a:rPr lang="en-US"/>
              <a:t>Priori Probability</a:t>
            </a:r>
          </a:p>
        </p:txBody>
      </p:sp>
      <p:graphicFrame>
        <p:nvGraphicFramePr>
          <p:cNvPr id="4" name="Table 3"/>
          <p:cNvGraphicFramePr>
            <a:graphicFrameLocks noGrp="1"/>
          </p:cNvGraphicFramePr>
          <p:nvPr/>
        </p:nvGraphicFramePr>
        <p:xfrm>
          <a:off x="762000" y="1676400"/>
          <a:ext cx="2895600" cy="2497455"/>
        </p:xfrm>
        <a:graphic>
          <a:graphicData uri="http://schemas.openxmlformats.org/drawingml/2006/table">
            <a:tbl>
              <a:tblPr/>
              <a:tblGrid>
                <a:gridCol w="965200"/>
                <a:gridCol w="965200"/>
                <a:gridCol w="965200"/>
              </a:tblGrid>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1" i="0" u="none" strike="noStrike" cap="none" normalizeH="0" baseline="0" smtClean="0">
                          <a:ln>
                            <a:noFill/>
                          </a:ln>
                          <a:solidFill>
                            <a:srgbClr val="FFFFFF"/>
                          </a:solidFill>
                          <a:effectLst/>
                          <a:latin typeface="Tahoma" pitchFamily="34" charset="0"/>
                        </a:rPr>
                        <a:t>Document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1" i="0" u="none" strike="noStrike" cap="none" normalizeH="0" baseline="0" smtClean="0">
                          <a:ln>
                            <a:noFill/>
                          </a:ln>
                          <a:solidFill>
                            <a:srgbClr val="FFFFFF"/>
                          </a:solidFill>
                          <a:effectLst/>
                          <a:latin typeface="Tahoma" pitchFamily="34" charset="0"/>
                        </a:rPr>
                        <a:t>Vector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1" i="0" u="none" strike="noStrike" cap="none" normalizeH="0" baseline="0" smtClean="0">
                          <a:ln>
                            <a:noFill/>
                          </a:ln>
                          <a:solidFill>
                            <a:srgbClr val="FFFFFF"/>
                          </a:solidFill>
                          <a:effectLst/>
                          <a:latin typeface="Tahoma" pitchFamily="34" charset="0"/>
                        </a:rPr>
                        <a:t>Classification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a:t>
                      </a:r>
                      <a:r>
                        <a:rPr kumimoji="0" lang="en-US" sz="1800" b="0" i="0" u="none" strike="noStrike" cap="none" normalizeH="0" baseline="-25000" smtClean="0">
                          <a:ln>
                            <a:noFill/>
                          </a:ln>
                          <a:solidFill>
                            <a:srgbClr val="000000"/>
                          </a:solidFill>
                          <a:effectLst/>
                          <a:latin typeface="Tahoma" pitchFamily="34" charset="0"/>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a:t>
                      </a:r>
                      <a:r>
                        <a:rPr kumimoji="0" lang="en-US" sz="1800" b="0" i="0" u="none" strike="noStrike" cap="none" normalizeH="0" baseline="-25000" smtClean="0">
                          <a:ln>
                            <a:noFill/>
                          </a:ln>
                          <a:solidFill>
                            <a:srgbClr val="000000"/>
                          </a:solidFill>
                          <a:effectLst/>
                          <a:latin typeface="Tahoma" pitchFamily="34" charset="0"/>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13025" name="TextBox 4"/>
          <p:cNvSpPr txBox="1">
            <a:spLocks noChangeArrowheads="1"/>
          </p:cNvSpPr>
          <p:nvPr/>
        </p:nvSpPr>
        <p:spPr bwMode="auto">
          <a:xfrm>
            <a:off x="4114800" y="1905000"/>
            <a:ext cx="4122738" cy="2862263"/>
          </a:xfrm>
          <a:prstGeom prst="rect">
            <a:avLst/>
          </a:prstGeom>
          <a:noFill/>
          <a:ln w="9525">
            <a:noFill/>
            <a:miter lim="800000"/>
            <a:headEnd/>
            <a:tailEnd/>
          </a:ln>
        </p:spPr>
        <p:txBody>
          <a:bodyPr>
            <a:spAutoFit/>
          </a:bodyPr>
          <a:lstStyle/>
          <a:p>
            <a:pPr eaLnBrk="1" hangingPunct="1"/>
            <a:r>
              <a:rPr lang="en-US">
                <a:latin typeface="Calibri" pitchFamily="34" charset="0"/>
              </a:rPr>
              <a:t>Let T = Total no of documents</a:t>
            </a:r>
          </a:p>
          <a:p>
            <a:pPr eaLnBrk="1" hangingPunct="1"/>
            <a:r>
              <a:rPr lang="en-US">
                <a:latin typeface="Calibri" pitchFamily="34" charset="0"/>
              </a:rPr>
              <a:t>And let |+| = M</a:t>
            </a:r>
          </a:p>
          <a:p>
            <a:pPr eaLnBrk="1" hangingPunct="1"/>
            <a:r>
              <a:rPr lang="en-US">
                <a:latin typeface="Calibri" pitchFamily="34" charset="0"/>
              </a:rPr>
              <a:t>So,|-| = T-M</a:t>
            </a:r>
          </a:p>
          <a:p>
            <a:pPr eaLnBrk="1" hangingPunct="1"/>
            <a:endParaRPr lang="en-US">
              <a:latin typeface="Calibri" pitchFamily="34" charset="0"/>
            </a:endParaRPr>
          </a:p>
          <a:p>
            <a:pPr eaLnBrk="1" hangingPunct="1"/>
            <a:endParaRPr lang="en-US">
              <a:latin typeface="Calibri" pitchFamily="34" charset="0"/>
            </a:endParaRPr>
          </a:p>
          <a:p>
            <a:pPr eaLnBrk="1" hangingPunct="1"/>
            <a:endParaRPr lang="en-US">
              <a:latin typeface="Calibri" pitchFamily="34" charset="0"/>
            </a:endParaRPr>
          </a:p>
          <a:p>
            <a:pPr eaLnBrk="1" hangingPunct="1"/>
            <a:r>
              <a:rPr lang="en-US">
                <a:latin typeface="Calibri" pitchFamily="34" charset="0"/>
              </a:rPr>
              <a:t>Priori probability is calculated without considering any features of the new document.</a:t>
            </a:r>
          </a:p>
          <a:p>
            <a:pPr eaLnBrk="1" hangingPunct="1"/>
            <a:endParaRPr lang="en-US">
              <a:latin typeface="Calibri" pitchFamily="34" charset="0"/>
            </a:endParaRPr>
          </a:p>
        </p:txBody>
      </p:sp>
      <p:sp>
        <p:nvSpPr>
          <p:cNvPr id="6" name="Rectangle 5"/>
          <p:cNvSpPr/>
          <p:nvPr/>
        </p:nvSpPr>
        <p:spPr>
          <a:xfrm>
            <a:off x="4953000" y="28956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P(D being positive)=M/T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Title 1"/>
          <p:cNvSpPr>
            <a:spLocks noGrp="1"/>
          </p:cNvSpPr>
          <p:nvPr>
            <p:ph type="title" idx="4294967295"/>
          </p:nvPr>
        </p:nvSpPr>
        <p:spPr/>
        <p:txBody>
          <a:bodyPr anchor="ctr"/>
          <a:lstStyle/>
          <a:p>
            <a:r>
              <a:rPr lang="en-US"/>
              <a:t>Apply Bayes Theorem</a:t>
            </a:r>
          </a:p>
        </p:txBody>
      </p:sp>
      <p:sp>
        <p:nvSpPr>
          <p:cNvPr id="215043" name="Content Placeholder 2"/>
          <p:cNvSpPr>
            <a:spLocks noGrp="1"/>
          </p:cNvSpPr>
          <p:nvPr>
            <p:ph idx="4294967295"/>
          </p:nvPr>
        </p:nvSpPr>
        <p:spPr/>
        <p:txBody>
          <a:bodyPr/>
          <a:lstStyle/>
          <a:p>
            <a:pPr>
              <a:buFont typeface="Wingdings" pitchFamily="2" charset="2"/>
              <a:buNone/>
            </a:pPr>
            <a:r>
              <a:rPr lang="en-US" sz="2000"/>
              <a:t>Steps followed for the NBC algorithm:</a:t>
            </a:r>
          </a:p>
          <a:p>
            <a:r>
              <a:rPr lang="en-US" sz="2000"/>
              <a:t>Calculate Prior Probability of the classes. P(C</a:t>
            </a:r>
            <a:r>
              <a:rPr lang="en-US" sz="2000" baseline="-25000"/>
              <a:t>+</a:t>
            </a:r>
            <a:r>
              <a:rPr lang="en-US" sz="2000"/>
              <a:t> ) and P(C</a:t>
            </a:r>
            <a:r>
              <a:rPr lang="en-US" sz="2000" baseline="-25000"/>
              <a:t>-</a:t>
            </a:r>
            <a:r>
              <a:rPr lang="en-US" sz="2000"/>
              <a:t>)</a:t>
            </a:r>
          </a:p>
          <a:p>
            <a:r>
              <a:rPr lang="en-US" sz="2000"/>
              <a:t>Calculate feature probabilities of new document. P(D| C</a:t>
            </a:r>
            <a:r>
              <a:rPr lang="en-US" sz="2000" baseline="-25000"/>
              <a:t>+</a:t>
            </a:r>
            <a:r>
              <a:rPr lang="en-US" sz="2000"/>
              <a:t> ) and P(D| C</a:t>
            </a:r>
            <a:r>
              <a:rPr lang="en-US" sz="2000" baseline="-25000"/>
              <a:t>-</a:t>
            </a:r>
            <a:r>
              <a:rPr lang="en-US" sz="2000"/>
              <a:t>)</a:t>
            </a:r>
          </a:p>
          <a:p>
            <a:r>
              <a:rPr lang="en-US" sz="2000"/>
              <a:t>Probability of a document </a:t>
            </a:r>
            <a:r>
              <a:rPr lang="en-US" sz="2000" b="1"/>
              <a:t>D</a:t>
            </a:r>
            <a:r>
              <a:rPr lang="en-US" sz="2000"/>
              <a:t> belonging to a class </a:t>
            </a:r>
            <a:r>
              <a:rPr lang="en-US" sz="2000" b="1"/>
              <a:t>C</a:t>
            </a:r>
            <a:r>
              <a:rPr lang="en-US" sz="2000"/>
              <a:t> can be calculated by Baye’s Theorem as follows:</a:t>
            </a:r>
          </a:p>
        </p:txBody>
      </p:sp>
      <p:sp>
        <p:nvSpPr>
          <p:cNvPr id="4" name="Rectangle 3"/>
          <p:cNvSpPr/>
          <p:nvPr/>
        </p:nvSpPr>
        <p:spPr>
          <a:xfrm>
            <a:off x="2514600" y="4191000"/>
            <a:ext cx="2819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fontAlgn="auto" hangingPunct="1">
              <a:spcBef>
                <a:spcPts val="0"/>
              </a:spcBef>
              <a:spcAft>
                <a:spcPts val="0"/>
              </a:spcAft>
              <a:defRPr/>
            </a:pPr>
            <a:r>
              <a:rPr lang="en-US" dirty="0"/>
              <a:t>P(C|D)  =  </a:t>
            </a:r>
            <a:r>
              <a:rPr lang="en-US" u="sng" dirty="0"/>
              <a:t>P(C) * P(D|C)</a:t>
            </a:r>
          </a:p>
          <a:p>
            <a:pPr marL="0" lvl="1" algn="ctr" eaLnBrk="1" fontAlgn="auto" hangingPunct="1">
              <a:spcBef>
                <a:spcPts val="0"/>
              </a:spcBef>
              <a:spcAft>
                <a:spcPts val="0"/>
              </a:spcAft>
              <a:defRPr/>
            </a:pPr>
            <a:r>
              <a:rPr lang="en-US" dirty="0"/>
              <a:t>            P(D)</a:t>
            </a:r>
            <a:endParaRPr lang="en-US" baseline="-25000" dirty="0"/>
          </a:p>
        </p:txBody>
      </p:sp>
      <p:sp>
        <p:nvSpPr>
          <p:cNvPr id="11269" name="TextBox 4"/>
          <p:cNvSpPr txBox="1">
            <a:spLocks noChangeArrowheads="1"/>
          </p:cNvSpPr>
          <p:nvPr/>
        </p:nvSpPr>
        <p:spPr bwMode="auto">
          <a:xfrm>
            <a:off x="762000" y="5257800"/>
            <a:ext cx="4495800" cy="396875"/>
          </a:xfrm>
          <a:prstGeom prst="rect">
            <a:avLst/>
          </a:prstGeom>
          <a:noFill/>
          <a:ln w="9525">
            <a:noFill/>
            <a:miter lim="800000"/>
            <a:headEnd/>
            <a:tailEnd/>
          </a:ln>
        </p:spPr>
        <p:txBody>
          <a:bodyPr>
            <a:spAutoFit/>
          </a:bodyPr>
          <a:lstStyle/>
          <a:p>
            <a:pPr eaLnBrk="1" hangingPunct="1">
              <a:buFont typeface="Arial" pitchFamily="34" charset="0"/>
              <a:buChar char="•"/>
              <a:defRPr/>
            </a:pPr>
            <a:r>
              <a:rPr lang="en-US" sz="2000" dirty="0">
                <a:latin typeface="Calibri" pitchFamily="34" charset="0"/>
              </a:rPr>
              <a:t>     Document belongs to </a:t>
            </a:r>
            <a:r>
              <a:rPr lang="en-US" sz="2000" dirty="0">
                <a:latin typeface="+mn-lt"/>
              </a:rPr>
              <a:t>C</a:t>
            </a:r>
            <a:r>
              <a:rPr lang="en-US" sz="2000" baseline="-25000" dirty="0">
                <a:latin typeface="+mn-lt"/>
              </a:rPr>
              <a:t>+</a:t>
            </a:r>
            <a:r>
              <a:rPr lang="en-US" sz="2000" dirty="0">
                <a:latin typeface="+mn-lt"/>
              </a:rPr>
              <a:t> , if</a:t>
            </a:r>
            <a:r>
              <a:rPr lang="en-US" sz="2000" dirty="0">
                <a:latin typeface="Arial" charset="0"/>
              </a:rPr>
              <a:t> </a:t>
            </a:r>
            <a:endParaRPr lang="en-US" sz="2000" dirty="0">
              <a:latin typeface="Calibri" pitchFamily="34" charset="0"/>
            </a:endParaRPr>
          </a:p>
        </p:txBody>
      </p:sp>
      <p:sp>
        <p:nvSpPr>
          <p:cNvPr id="6" name="Rectangle 5"/>
          <p:cNvSpPr/>
          <p:nvPr/>
        </p:nvSpPr>
        <p:spPr>
          <a:xfrm>
            <a:off x="2209800" y="57912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fontAlgn="auto" hangingPunct="1">
              <a:spcBef>
                <a:spcPts val="0"/>
              </a:spcBef>
              <a:spcAft>
                <a:spcPts val="0"/>
              </a:spcAft>
              <a:defRPr/>
            </a:pPr>
            <a:r>
              <a:rPr lang="en-US" dirty="0"/>
              <a:t>P(C</a:t>
            </a:r>
            <a:r>
              <a:rPr lang="en-US" baseline="-25000" dirty="0"/>
              <a:t>+ </a:t>
            </a:r>
            <a:r>
              <a:rPr lang="en-US" dirty="0"/>
              <a:t>) * P(D|C</a:t>
            </a:r>
            <a:r>
              <a:rPr lang="en-US" baseline="-25000" dirty="0"/>
              <a:t>+</a:t>
            </a:r>
            <a:r>
              <a:rPr lang="en-US" dirty="0"/>
              <a:t>)    &gt;   P(C</a:t>
            </a:r>
            <a:r>
              <a:rPr lang="en-US" baseline="-25000" dirty="0"/>
              <a:t>- </a:t>
            </a:r>
            <a:r>
              <a:rPr lang="en-US" dirty="0"/>
              <a:t>) * P(D|C</a:t>
            </a:r>
            <a:r>
              <a:rPr lang="en-US" baseline="-25000" dirty="0"/>
              <a:t>-</a:t>
            </a:r>
            <a:r>
              <a:rPr lang="en-US" dirty="0"/>
              <a: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Title 1"/>
          <p:cNvSpPr>
            <a:spLocks noGrp="1"/>
          </p:cNvSpPr>
          <p:nvPr>
            <p:ph type="title" idx="4294967295"/>
          </p:nvPr>
        </p:nvSpPr>
        <p:spPr/>
        <p:txBody>
          <a:bodyPr anchor="ctr"/>
          <a:lstStyle/>
          <a:p>
            <a:r>
              <a:rPr lang="en-US"/>
              <a:t>Calculating P(D|C</a:t>
            </a:r>
            <a:r>
              <a:rPr lang="en-US" baseline="-25000"/>
              <a:t>+</a:t>
            </a:r>
            <a:r>
              <a:rPr lang="en-US"/>
              <a:t>) </a:t>
            </a:r>
          </a:p>
        </p:txBody>
      </p:sp>
      <p:sp>
        <p:nvSpPr>
          <p:cNvPr id="217091" name="Content Placeholder 2"/>
          <p:cNvSpPr>
            <a:spLocks noGrp="1"/>
          </p:cNvSpPr>
          <p:nvPr>
            <p:ph idx="4294967295"/>
          </p:nvPr>
        </p:nvSpPr>
        <p:spPr>
          <a:xfrm>
            <a:off x="990600" y="1524000"/>
            <a:ext cx="7772400" cy="4114800"/>
          </a:xfrm>
        </p:spPr>
        <p:txBody>
          <a:bodyPr/>
          <a:lstStyle/>
          <a:p>
            <a:r>
              <a:rPr lang="en-US" sz="1900"/>
              <a:t>Identify a set of features/indicators to represent a document and generate a feature vector (V</a:t>
            </a:r>
            <a:r>
              <a:rPr lang="en-US" sz="1900" baseline="-25000"/>
              <a:t>D</a:t>
            </a:r>
            <a:r>
              <a:rPr lang="en-US" sz="1900"/>
              <a:t>). V</a:t>
            </a:r>
            <a:r>
              <a:rPr lang="en-US" sz="1900" baseline="-25000"/>
              <a:t>D </a:t>
            </a:r>
            <a:r>
              <a:rPr lang="en-US" sz="1900"/>
              <a:t> = &lt;x</a:t>
            </a:r>
            <a:r>
              <a:rPr lang="en-US" sz="1900" baseline="-25000"/>
              <a:t>1</a:t>
            </a:r>
            <a:r>
              <a:rPr lang="en-US" sz="1900"/>
              <a:t> , x</a:t>
            </a:r>
            <a:r>
              <a:rPr lang="en-US" sz="1900" baseline="-25000"/>
              <a:t>2 </a:t>
            </a:r>
            <a:r>
              <a:rPr lang="en-US" sz="1900"/>
              <a:t> , x</a:t>
            </a:r>
            <a:r>
              <a:rPr lang="en-US" sz="1900" baseline="-25000"/>
              <a:t>3</a:t>
            </a:r>
            <a:r>
              <a:rPr lang="en-US" sz="1900"/>
              <a:t> … x</a:t>
            </a:r>
            <a:r>
              <a:rPr lang="en-US" sz="1900" baseline="-25000"/>
              <a:t>n </a:t>
            </a:r>
            <a:r>
              <a:rPr lang="en-US" sz="1900"/>
              <a:t>&gt;</a:t>
            </a:r>
          </a:p>
          <a:p>
            <a:r>
              <a:rPr lang="en-US" sz="1900"/>
              <a:t>Hence, P(D|C</a:t>
            </a:r>
            <a:r>
              <a:rPr lang="en-US" sz="1900" baseline="-25000"/>
              <a:t>+</a:t>
            </a:r>
            <a:r>
              <a:rPr lang="en-US" sz="1900"/>
              <a:t>) = P(V</a:t>
            </a:r>
            <a:r>
              <a:rPr lang="en-US" sz="1900" baseline="-25000"/>
              <a:t>D</a:t>
            </a:r>
            <a:r>
              <a:rPr lang="en-US" sz="1900"/>
              <a:t>|C</a:t>
            </a:r>
            <a:r>
              <a:rPr lang="en-US" sz="1900" baseline="-25000"/>
              <a:t>+</a:t>
            </a:r>
            <a:r>
              <a:rPr lang="en-US" sz="1900"/>
              <a:t>) </a:t>
            </a:r>
          </a:p>
          <a:p>
            <a:pPr>
              <a:buFont typeface="Wingdings" pitchFamily="2" charset="2"/>
              <a:buNone/>
            </a:pPr>
            <a:r>
              <a:rPr lang="en-US" sz="1900"/>
              <a:t>                                  = P( &lt;x</a:t>
            </a:r>
            <a:r>
              <a:rPr lang="en-US" sz="1900" baseline="-25000"/>
              <a:t>1</a:t>
            </a:r>
            <a:r>
              <a:rPr lang="en-US" sz="1900"/>
              <a:t> , x</a:t>
            </a:r>
            <a:r>
              <a:rPr lang="en-US" sz="1900" baseline="-25000"/>
              <a:t>2 </a:t>
            </a:r>
            <a:r>
              <a:rPr lang="en-US" sz="1900"/>
              <a:t> , x</a:t>
            </a:r>
            <a:r>
              <a:rPr lang="en-US" sz="1900" baseline="-25000"/>
              <a:t>3</a:t>
            </a:r>
            <a:r>
              <a:rPr lang="en-US" sz="1900"/>
              <a:t> … x</a:t>
            </a:r>
            <a:r>
              <a:rPr lang="en-US" sz="1900" baseline="-25000"/>
              <a:t>n </a:t>
            </a:r>
            <a:r>
              <a:rPr lang="en-US" sz="1900"/>
              <a:t>&gt; | C</a:t>
            </a:r>
            <a:r>
              <a:rPr lang="en-US" sz="1900" baseline="-25000"/>
              <a:t>+</a:t>
            </a:r>
            <a:r>
              <a:rPr lang="en-US" sz="1900"/>
              <a:t>)</a:t>
            </a:r>
          </a:p>
          <a:p>
            <a:pPr lvl="4">
              <a:buFont typeface="Wingdings" pitchFamily="2" charset="2"/>
              <a:buNone/>
            </a:pPr>
            <a:r>
              <a:rPr lang="en-US" sz="1900"/>
              <a:t>  = </a:t>
            </a:r>
            <a:r>
              <a:rPr lang="en-US" sz="1900" u="sng"/>
              <a:t>|&lt;x1,x2,x3…..xn&gt;, C</a:t>
            </a:r>
            <a:r>
              <a:rPr lang="en-US" sz="1900" u="sng" baseline="-25000"/>
              <a:t>+ </a:t>
            </a:r>
            <a:r>
              <a:rPr lang="en-US" sz="1900" u="sng"/>
              <a:t>|</a:t>
            </a:r>
          </a:p>
          <a:p>
            <a:pPr lvl="4">
              <a:buFont typeface="Wingdings" pitchFamily="2" charset="2"/>
              <a:buNone/>
            </a:pPr>
            <a:r>
              <a:rPr lang="en-US" sz="1900"/>
              <a:t>		    | C</a:t>
            </a:r>
            <a:r>
              <a:rPr lang="en-US" sz="1900" baseline="-25000"/>
              <a:t>+</a:t>
            </a:r>
            <a:r>
              <a:rPr lang="en-US" sz="1900"/>
              <a:t> |</a:t>
            </a:r>
          </a:p>
          <a:p>
            <a:r>
              <a:rPr lang="en-US" sz="1900"/>
              <a:t>Based on the assumption that all features are Independently Identically Distributed (IID) </a:t>
            </a:r>
          </a:p>
          <a:p>
            <a:pPr lvl="4">
              <a:buFont typeface="Wingdings" pitchFamily="2" charset="2"/>
              <a:buNone/>
            </a:pPr>
            <a:r>
              <a:rPr lang="en-US" sz="1900"/>
              <a:t>= P( &lt;x</a:t>
            </a:r>
            <a:r>
              <a:rPr lang="en-US" sz="1900" baseline="-25000"/>
              <a:t>1</a:t>
            </a:r>
            <a:r>
              <a:rPr lang="en-US" sz="1900"/>
              <a:t> , x</a:t>
            </a:r>
            <a:r>
              <a:rPr lang="en-US" sz="1900" baseline="-25000"/>
              <a:t>2 </a:t>
            </a:r>
            <a:r>
              <a:rPr lang="en-US" sz="1900"/>
              <a:t> , x</a:t>
            </a:r>
            <a:r>
              <a:rPr lang="en-US" sz="1900" baseline="-25000"/>
              <a:t>3</a:t>
            </a:r>
            <a:r>
              <a:rPr lang="en-US" sz="1900"/>
              <a:t> … x</a:t>
            </a:r>
            <a:r>
              <a:rPr lang="en-US" sz="1900" baseline="-25000"/>
              <a:t>n </a:t>
            </a:r>
            <a:r>
              <a:rPr lang="en-US" sz="1900"/>
              <a:t>&gt; | C</a:t>
            </a:r>
            <a:r>
              <a:rPr lang="en-US" sz="1900" baseline="-25000"/>
              <a:t>+ </a:t>
            </a:r>
            <a:r>
              <a:rPr lang="en-US" sz="1900"/>
              <a:t>)</a:t>
            </a:r>
          </a:p>
          <a:p>
            <a:pPr lvl="4">
              <a:buFont typeface="Wingdings" pitchFamily="2" charset="2"/>
              <a:buNone/>
            </a:pPr>
            <a:r>
              <a:rPr lang="en-US" sz="1900"/>
              <a:t>= P(x</a:t>
            </a:r>
            <a:r>
              <a:rPr lang="en-US" sz="1900" baseline="-25000"/>
              <a:t>1 </a:t>
            </a:r>
            <a:r>
              <a:rPr lang="en-US" sz="1900"/>
              <a:t>|C</a:t>
            </a:r>
            <a:r>
              <a:rPr lang="en-US" sz="1900" baseline="-25000"/>
              <a:t>+</a:t>
            </a:r>
            <a:r>
              <a:rPr lang="en-US" sz="1900"/>
              <a:t>) * P(x</a:t>
            </a:r>
            <a:r>
              <a:rPr lang="en-US" sz="1900" baseline="-25000"/>
              <a:t>2 </a:t>
            </a:r>
            <a:r>
              <a:rPr lang="en-US" sz="1900"/>
              <a:t>|C</a:t>
            </a:r>
            <a:r>
              <a:rPr lang="en-US" sz="1900" baseline="-25000"/>
              <a:t>+</a:t>
            </a:r>
            <a:r>
              <a:rPr lang="en-US" sz="1900"/>
              <a:t>) * P(x</a:t>
            </a:r>
            <a:r>
              <a:rPr lang="en-US" sz="1900" baseline="-25000"/>
              <a:t>3 </a:t>
            </a:r>
            <a:r>
              <a:rPr lang="en-US" sz="1900"/>
              <a:t>|C</a:t>
            </a:r>
            <a:r>
              <a:rPr lang="en-US" sz="1900" baseline="-25000"/>
              <a:t>+</a:t>
            </a:r>
            <a:r>
              <a:rPr lang="en-US" sz="1900"/>
              <a:t>) *…. P(x</a:t>
            </a:r>
            <a:r>
              <a:rPr lang="en-US" sz="1900" baseline="-25000"/>
              <a:t>n </a:t>
            </a:r>
            <a:r>
              <a:rPr lang="en-US" sz="1900"/>
              <a:t>|C</a:t>
            </a:r>
            <a:r>
              <a:rPr lang="en-US" sz="1900" baseline="-25000"/>
              <a:t>+</a:t>
            </a:r>
            <a:r>
              <a:rPr lang="en-US" sz="1900"/>
              <a:t>)</a:t>
            </a:r>
          </a:p>
          <a:p>
            <a:pPr lvl="4">
              <a:buFont typeface="Wingdings" pitchFamily="2" charset="2"/>
              <a:buNone/>
            </a:pPr>
            <a:r>
              <a:rPr lang="en-US" sz="1900"/>
              <a:t>=∏ </a:t>
            </a:r>
            <a:r>
              <a:rPr lang="en-US" sz="1900" baseline="-25000"/>
              <a:t>i=1</a:t>
            </a:r>
            <a:r>
              <a:rPr lang="en-US" sz="1900"/>
              <a:t> </a:t>
            </a:r>
            <a:r>
              <a:rPr lang="en-US" sz="1900" baseline="30000"/>
              <a:t>n</a:t>
            </a:r>
            <a:r>
              <a:rPr lang="en-US" sz="1900"/>
              <a:t>  P(x</a:t>
            </a:r>
            <a:r>
              <a:rPr lang="en-US" sz="1900" baseline="-25000"/>
              <a:t>i </a:t>
            </a:r>
            <a:r>
              <a:rPr lang="en-US" sz="1900"/>
              <a:t>|C</a:t>
            </a:r>
            <a:r>
              <a:rPr lang="en-US" sz="1900" baseline="-25000"/>
              <a:t>+</a:t>
            </a:r>
            <a:r>
              <a:rPr lang="en-US" sz="1900"/>
              <a:t>) </a:t>
            </a:r>
          </a:p>
          <a:p>
            <a:pPr lvl="4">
              <a:buFont typeface="Wingdings" pitchFamily="2" charset="2"/>
              <a:buNone/>
            </a:pP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Baseline Accuracy</a:t>
            </a:r>
          </a:p>
        </p:txBody>
      </p:sp>
      <p:sp>
        <p:nvSpPr>
          <p:cNvPr id="221187" name="Rectangle 3"/>
          <p:cNvSpPr>
            <a:spLocks noGrp="1" noChangeArrowheads="1"/>
          </p:cNvSpPr>
          <p:nvPr>
            <p:ph type="body" idx="1"/>
          </p:nvPr>
        </p:nvSpPr>
        <p:spPr/>
        <p:txBody>
          <a:bodyPr/>
          <a:lstStyle/>
          <a:p>
            <a:r>
              <a:rPr lang="en-US"/>
              <a:t>Just on Tokens as features, </a:t>
            </a:r>
            <a:r>
              <a:rPr lang="en-US" b="1"/>
              <a:t>80% </a:t>
            </a:r>
            <a:r>
              <a:rPr lang="en-US"/>
              <a:t>accuracy</a:t>
            </a:r>
          </a:p>
          <a:p>
            <a:r>
              <a:rPr lang="en-US"/>
              <a:t>20% probability of a document being misclassified</a:t>
            </a:r>
          </a:p>
          <a:p>
            <a:r>
              <a:rPr lang="en-US"/>
              <a:t>On large sets this is significant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a:t>To improve accuracy…</a:t>
            </a:r>
          </a:p>
        </p:txBody>
      </p:sp>
      <p:sp>
        <p:nvSpPr>
          <p:cNvPr id="222211" name="Rectangle 3"/>
          <p:cNvSpPr>
            <a:spLocks noGrp="1" noChangeArrowheads="1"/>
          </p:cNvSpPr>
          <p:nvPr>
            <p:ph type="body" idx="1"/>
          </p:nvPr>
        </p:nvSpPr>
        <p:spPr/>
        <p:txBody>
          <a:bodyPr/>
          <a:lstStyle/>
          <a:p>
            <a:r>
              <a:rPr lang="en-US"/>
              <a:t>Clean corpora</a:t>
            </a:r>
          </a:p>
          <a:p>
            <a:r>
              <a:rPr lang="en-US"/>
              <a:t>POS tag</a:t>
            </a:r>
          </a:p>
          <a:p>
            <a:r>
              <a:rPr lang="en-US"/>
              <a:t>Concentrate on critical POS tags (e.g. </a:t>
            </a:r>
            <a:r>
              <a:rPr lang="en-US" i="1"/>
              <a:t>adjective</a:t>
            </a:r>
            <a:r>
              <a:rPr lang="en-US"/>
              <a:t>)</a:t>
            </a:r>
          </a:p>
          <a:p>
            <a:r>
              <a:rPr lang="en-US"/>
              <a:t>Remove ‘objective’ sentences ('of' ones)</a:t>
            </a:r>
          </a:p>
          <a:p>
            <a:r>
              <a:rPr lang="en-US"/>
              <a:t>Do aggregation</a:t>
            </a:r>
          </a:p>
          <a:p>
            <a:pPr>
              <a:buFont typeface="Wingdings" pitchFamily="2" charset="2"/>
              <a:buNone/>
            </a:pPr>
            <a:r>
              <a:rPr lang="en-US"/>
              <a:t>Use minimal to sophisticated NLP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1152525" y="214313"/>
            <a:ext cx="7791450" cy="1012825"/>
          </a:xfrm>
        </p:spPr>
        <p:txBody>
          <a:bodyPr/>
          <a:lstStyle/>
          <a:p>
            <a:r>
              <a:rPr lang="en-US" sz="4000"/>
              <a:t>Foundation: the Noisy Channel Model</a:t>
            </a:r>
          </a:p>
        </p:txBody>
      </p:sp>
      <p:sp>
        <p:nvSpPr>
          <p:cNvPr id="271363" name="Rectangle 3"/>
          <p:cNvSpPr>
            <a:spLocks noGrp="1" noChangeArrowheads="1"/>
          </p:cNvSpPr>
          <p:nvPr>
            <p:ph type="body" sz="half" idx="1"/>
          </p:nvPr>
        </p:nvSpPr>
        <p:spPr>
          <a:xfrm>
            <a:off x="457200" y="1295400"/>
            <a:ext cx="8382000" cy="4830763"/>
          </a:xfrm>
        </p:spPr>
        <p:txBody>
          <a:bodyPr/>
          <a:lstStyle/>
          <a:p>
            <a:pPr>
              <a:buFont typeface="Wingdings" pitchFamily="2" charset="2"/>
              <a:buNone/>
            </a:pPr>
            <a:r>
              <a:rPr lang="en-US" sz="2400"/>
              <a:t>The problem formulation is based on the Noisy Channel Model</a:t>
            </a:r>
          </a:p>
          <a:p>
            <a:pPr lvl="1">
              <a:buFont typeface="Wingdings" pitchFamily="2" charset="2"/>
              <a:buNone/>
            </a:pPr>
            <a:r>
              <a:rPr lang="en-US"/>
              <a:t>			                 	</a:t>
            </a:r>
          </a:p>
          <a:p>
            <a:pPr lvl="1">
              <a:buFont typeface="Wingdings" pitchFamily="2" charset="2"/>
              <a:buNone/>
            </a:pPr>
            <a:r>
              <a:rPr lang="en-US"/>
              <a:t>(w</a:t>
            </a:r>
            <a:r>
              <a:rPr lang="en-US" baseline="-25000"/>
              <a:t>n</a:t>
            </a:r>
            <a:r>
              <a:rPr lang="en-US"/>
              <a:t>, w</a:t>
            </a:r>
            <a:r>
              <a:rPr lang="en-US" baseline="-25000"/>
              <a:t>n-1</a:t>
            </a:r>
            <a:r>
              <a:rPr lang="en-US"/>
              <a:t>, … , w</a:t>
            </a:r>
            <a:r>
              <a:rPr lang="en-US" baseline="-25000"/>
              <a:t>1</a:t>
            </a:r>
            <a:r>
              <a:rPr lang="en-US"/>
              <a:t>)		               (t</a:t>
            </a:r>
            <a:r>
              <a:rPr lang="en-US" baseline="-25000"/>
              <a:t>m</a:t>
            </a:r>
            <a:r>
              <a:rPr lang="en-US"/>
              <a:t>, t</a:t>
            </a:r>
            <a:r>
              <a:rPr lang="en-US" baseline="-25000"/>
              <a:t>m-1</a:t>
            </a:r>
            <a:r>
              <a:rPr lang="en-US"/>
              <a:t>, … , t</a:t>
            </a:r>
            <a:r>
              <a:rPr lang="en-US" baseline="-25000"/>
              <a:t>1</a:t>
            </a:r>
            <a:r>
              <a:rPr lang="en-US"/>
              <a:t>)</a:t>
            </a:r>
          </a:p>
          <a:p>
            <a:pPr lvl="1">
              <a:buFont typeface="Wingdings" pitchFamily="2" charset="2"/>
              <a:buNone/>
            </a:pPr>
            <a:endParaRPr lang="en-US"/>
          </a:p>
          <a:p>
            <a:endParaRPr lang="en-US"/>
          </a:p>
        </p:txBody>
      </p:sp>
      <p:sp>
        <p:nvSpPr>
          <p:cNvPr id="271364" name="AutoShape 4"/>
          <p:cNvSpPr>
            <a:spLocks noChangeArrowheads="1"/>
          </p:cNvSpPr>
          <p:nvPr/>
        </p:nvSpPr>
        <p:spPr bwMode="auto">
          <a:xfrm>
            <a:off x="2971800" y="2133600"/>
            <a:ext cx="2590800" cy="533400"/>
          </a:xfrm>
          <a:prstGeom prst="flowChartPunchedTape">
            <a:avLst/>
          </a:prstGeom>
          <a:solidFill>
            <a:srgbClr val="C0C0C0"/>
          </a:solidFill>
          <a:ln w="9525">
            <a:solidFill>
              <a:schemeClr val="tx1"/>
            </a:solidFill>
            <a:miter lim="800000"/>
            <a:headEnd/>
            <a:tailEnd/>
          </a:ln>
          <a:effectLst/>
        </p:spPr>
        <p:txBody>
          <a:bodyPr wrap="none" lIns="91430" tIns="45715" rIns="91430" bIns="45715" anchor="ctr"/>
          <a:lstStyle/>
          <a:p>
            <a:pPr algn="ctr" defTabSz="457200" eaLnBrk="1" hangingPunct="1"/>
            <a:r>
              <a:rPr lang="en-US" sz="2400" i="1">
                <a:solidFill>
                  <a:srgbClr val="000000"/>
                </a:solidFill>
                <a:latin typeface="Arial" charset="0"/>
                <a:ea typeface="Arial Unicode MS" pitchFamily="34" charset="-128"/>
                <a:cs typeface="Arial Unicode MS" pitchFamily="34" charset="-128"/>
              </a:rPr>
              <a:t>Noisy Channel</a:t>
            </a:r>
          </a:p>
        </p:txBody>
      </p:sp>
      <p:sp>
        <p:nvSpPr>
          <p:cNvPr id="271365" name="AutoShape 5"/>
          <p:cNvSpPr>
            <a:spLocks noChangeArrowheads="1"/>
          </p:cNvSpPr>
          <p:nvPr/>
        </p:nvSpPr>
        <p:spPr bwMode="auto">
          <a:xfrm>
            <a:off x="5486400" y="2057400"/>
            <a:ext cx="685800" cy="685800"/>
          </a:xfrm>
          <a:prstGeom prst="rightArrow">
            <a:avLst>
              <a:gd name="adj1" fmla="val 53787"/>
              <a:gd name="adj2" fmla="val 90509"/>
            </a:avLst>
          </a:prstGeom>
          <a:solidFill>
            <a:srgbClr val="C0C0C0"/>
          </a:solidFill>
          <a:ln w="9525">
            <a:solidFill>
              <a:schemeClr val="tx1"/>
            </a:solidFill>
            <a:miter lim="800000"/>
            <a:headEnd/>
            <a:tailEnd/>
          </a:ln>
          <a:effectLst/>
        </p:spPr>
        <p:txBody>
          <a:bodyPr wrap="none" anchor="ctr"/>
          <a:lstStyle/>
          <a:p>
            <a:endParaRPr lang="en-US"/>
          </a:p>
        </p:txBody>
      </p:sp>
      <p:graphicFrame>
        <p:nvGraphicFramePr>
          <p:cNvPr id="271366" name="Object 6"/>
          <p:cNvGraphicFramePr>
            <a:graphicFrameLocks noChangeAspect="1"/>
          </p:cNvGraphicFramePr>
          <p:nvPr/>
        </p:nvGraphicFramePr>
        <p:xfrm>
          <a:off x="2705100" y="4673600"/>
          <a:ext cx="3405188" cy="914400"/>
        </p:xfrm>
        <a:graphic>
          <a:graphicData uri="http://schemas.openxmlformats.org/presentationml/2006/ole">
            <p:oleObj spid="_x0000_s271366" name="Equation" r:id="rId4" imgW="1231560" imgH="304560" progId="">
              <p:embed/>
            </p:oleObj>
          </a:graphicData>
        </a:graphic>
      </p:graphicFrame>
      <p:sp>
        <p:nvSpPr>
          <p:cNvPr id="271367" name="Line 7"/>
          <p:cNvSpPr>
            <a:spLocks noChangeShapeType="1"/>
          </p:cNvSpPr>
          <p:nvPr/>
        </p:nvSpPr>
        <p:spPr bwMode="auto">
          <a:xfrm>
            <a:off x="5410200" y="5181600"/>
            <a:ext cx="0" cy="762000"/>
          </a:xfrm>
          <a:prstGeom prst="line">
            <a:avLst/>
          </a:prstGeom>
          <a:noFill/>
          <a:ln w="9525">
            <a:solidFill>
              <a:srgbClr val="800080"/>
            </a:solidFill>
            <a:round/>
            <a:headEnd/>
            <a:tailEnd/>
          </a:ln>
          <a:effectLst/>
        </p:spPr>
        <p:txBody>
          <a:bodyPr/>
          <a:lstStyle/>
          <a:p>
            <a:endParaRPr lang="en-US"/>
          </a:p>
        </p:txBody>
      </p:sp>
      <p:sp>
        <p:nvSpPr>
          <p:cNvPr id="271368" name="Line 8"/>
          <p:cNvSpPr>
            <a:spLocks noChangeShapeType="1"/>
          </p:cNvSpPr>
          <p:nvPr/>
        </p:nvSpPr>
        <p:spPr bwMode="auto">
          <a:xfrm>
            <a:off x="5791200" y="5181600"/>
            <a:ext cx="0" cy="762000"/>
          </a:xfrm>
          <a:prstGeom prst="line">
            <a:avLst/>
          </a:prstGeom>
          <a:noFill/>
          <a:ln w="9525">
            <a:solidFill>
              <a:srgbClr val="800080"/>
            </a:solidFill>
            <a:round/>
            <a:headEnd/>
            <a:tailEnd/>
          </a:ln>
          <a:effectLst/>
        </p:spPr>
        <p:txBody>
          <a:bodyPr/>
          <a:lstStyle/>
          <a:p>
            <a:endParaRPr lang="en-US"/>
          </a:p>
        </p:txBody>
      </p:sp>
      <p:sp>
        <p:nvSpPr>
          <p:cNvPr id="271369" name="Line 9"/>
          <p:cNvSpPr>
            <a:spLocks noChangeShapeType="1"/>
          </p:cNvSpPr>
          <p:nvPr/>
        </p:nvSpPr>
        <p:spPr bwMode="auto">
          <a:xfrm rot="-5400000">
            <a:off x="6096000" y="5638800"/>
            <a:ext cx="0" cy="609600"/>
          </a:xfrm>
          <a:prstGeom prst="line">
            <a:avLst/>
          </a:prstGeom>
          <a:noFill/>
          <a:ln w="9525">
            <a:solidFill>
              <a:srgbClr val="800080"/>
            </a:solidFill>
            <a:round/>
            <a:headEnd/>
            <a:tailEnd type="triangle" w="med" len="med"/>
          </a:ln>
          <a:effectLst/>
        </p:spPr>
        <p:txBody>
          <a:bodyPr/>
          <a:lstStyle/>
          <a:p>
            <a:endParaRPr lang="en-US"/>
          </a:p>
        </p:txBody>
      </p:sp>
      <p:sp>
        <p:nvSpPr>
          <p:cNvPr id="271370" name="Line 10"/>
          <p:cNvSpPr>
            <a:spLocks noChangeShapeType="1"/>
          </p:cNvSpPr>
          <p:nvPr/>
        </p:nvSpPr>
        <p:spPr bwMode="auto">
          <a:xfrm rot="5400000" flipH="1">
            <a:off x="5105400" y="5638800"/>
            <a:ext cx="0" cy="609600"/>
          </a:xfrm>
          <a:prstGeom prst="line">
            <a:avLst/>
          </a:prstGeom>
          <a:noFill/>
          <a:ln w="9525">
            <a:solidFill>
              <a:srgbClr val="800080"/>
            </a:solidFill>
            <a:round/>
            <a:headEnd/>
            <a:tailEnd type="triangle" w="med" len="med"/>
          </a:ln>
          <a:effectLst/>
        </p:spPr>
        <p:txBody>
          <a:bodyPr/>
          <a:lstStyle/>
          <a:p>
            <a:endParaRPr lang="en-US"/>
          </a:p>
        </p:txBody>
      </p:sp>
      <p:sp>
        <p:nvSpPr>
          <p:cNvPr id="271371" name="Text Box 11"/>
          <p:cNvSpPr txBox="1">
            <a:spLocks noChangeArrowheads="1"/>
          </p:cNvSpPr>
          <p:nvPr/>
        </p:nvSpPr>
        <p:spPr bwMode="auto">
          <a:xfrm>
            <a:off x="2913063" y="5710238"/>
            <a:ext cx="22860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i="1">
                <a:solidFill>
                  <a:srgbClr val="000000"/>
                </a:solidFill>
                <a:latin typeface="Arial" charset="0"/>
                <a:ea typeface="ＭＳ Ｐゴシック" pitchFamily="34" charset="-128"/>
                <a:cs typeface="Arial" charset="0"/>
              </a:rPr>
              <a:t>Correct sequence</a:t>
            </a:r>
          </a:p>
        </p:txBody>
      </p:sp>
      <p:sp>
        <p:nvSpPr>
          <p:cNvPr id="271372" name="Text Box 12"/>
          <p:cNvSpPr txBox="1">
            <a:spLocks noChangeArrowheads="1"/>
          </p:cNvSpPr>
          <p:nvPr/>
        </p:nvSpPr>
        <p:spPr bwMode="auto">
          <a:xfrm>
            <a:off x="6324600" y="5715000"/>
            <a:ext cx="2819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i="1">
                <a:solidFill>
                  <a:srgbClr val="000000"/>
                </a:solidFill>
                <a:latin typeface="Arial" charset="0"/>
                <a:ea typeface="ＭＳ Ｐゴシック" pitchFamily="34" charset="-128"/>
                <a:cs typeface="Arial" charset="0"/>
              </a:rPr>
              <a:t>Noisy transformation</a:t>
            </a:r>
          </a:p>
        </p:txBody>
      </p:sp>
      <p:sp>
        <p:nvSpPr>
          <p:cNvPr id="271373" name="Line 13"/>
          <p:cNvSpPr>
            <a:spLocks noChangeShapeType="1"/>
          </p:cNvSpPr>
          <p:nvPr/>
        </p:nvSpPr>
        <p:spPr bwMode="auto">
          <a:xfrm>
            <a:off x="2895600" y="5181600"/>
            <a:ext cx="0" cy="762000"/>
          </a:xfrm>
          <a:prstGeom prst="line">
            <a:avLst/>
          </a:prstGeom>
          <a:noFill/>
          <a:ln w="9525">
            <a:solidFill>
              <a:srgbClr val="800080"/>
            </a:solidFill>
            <a:round/>
            <a:headEnd/>
            <a:tailEnd/>
          </a:ln>
          <a:effectLst/>
        </p:spPr>
        <p:txBody>
          <a:bodyPr/>
          <a:lstStyle/>
          <a:p>
            <a:endParaRPr lang="en-US"/>
          </a:p>
        </p:txBody>
      </p:sp>
      <p:sp>
        <p:nvSpPr>
          <p:cNvPr id="271374" name="Line 14"/>
          <p:cNvSpPr>
            <a:spLocks noChangeShapeType="1"/>
          </p:cNvSpPr>
          <p:nvPr/>
        </p:nvSpPr>
        <p:spPr bwMode="auto">
          <a:xfrm rot="5400000" flipH="1">
            <a:off x="2595563" y="5613400"/>
            <a:ext cx="0" cy="609600"/>
          </a:xfrm>
          <a:prstGeom prst="line">
            <a:avLst/>
          </a:prstGeom>
          <a:noFill/>
          <a:ln w="9525">
            <a:solidFill>
              <a:srgbClr val="800080"/>
            </a:solidFill>
            <a:round/>
            <a:headEnd/>
            <a:tailEnd type="triangle" w="med" len="med"/>
          </a:ln>
          <a:effectLst/>
        </p:spPr>
        <p:txBody>
          <a:bodyPr/>
          <a:lstStyle/>
          <a:p>
            <a:endParaRPr lang="en-US"/>
          </a:p>
        </p:txBody>
      </p:sp>
      <p:sp>
        <p:nvSpPr>
          <p:cNvPr id="271375" name="Text Box 15"/>
          <p:cNvSpPr txBox="1">
            <a:spLocks noChangeArrowheads="1"/>
          </p:cNvSpPr>
          <p:nvPr/>
        </p:nvSpPr>
        <p:spPr bwMode="auto">
          <a:xfrm>
            <a:off x="457200" y="5486400"/>
            <a:ext cx="2286000" cy="762000"/>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i="1">
                <a:solidFill>
                  <a:srgbClr val="000000"/>
                </a:solidFill>
                <a:latin typeface="Arial" charset="0"/>
                <a:ea typeface="ＭＳ Ｐゴシック" pitchFamily="34" charset="-128"/>
                <a:cs typeface="Arial" charset="0"/>
              </a:rPr>
              <a:t>Guess at the correct</a:t>
            </a:r>
            <a:r>
              <a:rPr lang="en-US" sz="2400" i="1">
                <a:solidFill>
                  <a:srgbClr val="000000"/>
                </a:solidFill>
                <a:latin typeface="Arial" charset="0"/>
                <a:ea typeface="ＭＳ Ｐゴシック" pitchFamily="34" charset="-128"/>
                <a:cs typeface="Arial" charset="0"/>
              </a:rPr>
              <a:t> </a:t>
            </a:r>
            <a:r>
              <a:rPr lang="en-US" sz="2000" i="1">
                <a:solidFill>
                  <a:srgbClr val="000000"/>
                </a:solidFill>
                <a:latin typeface="Arial" charset="0"/>
                <a:ea typeface="ＭＳ Ｐゴシック" pitchFamily="34" charset="-128"/>
                <a:cs typeface="Arial" charset="0"/>
              </a:rPr>
              <a:t>sequence</a:t>
            </a:r>
          </a:p>
        </p:txBody>
      </p:sp>
      <p:sp>
        <p:nvSpPr>
          <p:cNvPr id="271376" name="Text Box 16"/>
          <p:cNvSpPr txBox="1">
            <a:spLocks noChangeArrowheads="1"/>
          </p:cNvSpPr>
          <p:nvPr/>
        </p:nvSpPr>
        <p:spPr bwMode="auto">
          <a:xfrm>
            <a:off x="1944688" y="4811713"/>
            <a:ext cx="1106487" cy="520700"/>
          </a:xfrm>
          <a:prstGeom prst="rect">
            <a:avLst/>
          </a:prstGeom>
          <a:solidFill>
            <a:schemeClr val="bg1"/>
          </a:solidFill>
          <a:ln w="9525">
            <a:noFill/>
            <a:miter lim="800000"/>
            <a:headEnd/>
            <a:tailEnd/>
          </a:ln>
          <a:effectLst/>
        </p:spPr>
        <p:txBody>
          <a:bodyPr lIns="91430" tIns="45715" rIns="91430" bIns="45715">
            <a:spAutoFit/>
          </a:bodyPr>
          <a:lstStyle/>
          <a:p>
            <a:pPr defTabSz="457200" eaLnBrk="1" hangingPunct="1">
              <a:spcBef>
                <a:spcPct val="50000"/>
              </a:spcBef>
            </a:pPr>
            <a:r>
              <a:rPr lang="en-US" sz="2800">
                <a:latin typeface="Arial" charset="0"/>
                <a:ea typeface="ＭＳ Ｐゴシック" pitchFamily="34" charset="-128"/>
                <a:cs typeface="Arial" charset="0"/>
              </a:rPr>
              <a:t>w*| t*</a:t>
            </a:r>
            <a:endParaRPr lang="en-US" sz="1600">
              <a:latin typeface="Bitstream Vera Sans" pitchFamily="16" charset="0"/>
              <a:ea typeface="ＭＳ Ｐゴシック" pitchFamily="34" charset="-128"/>
              <a:cs typeface="Arial" charset="0"/>
            </a:endParaRPr>
          </a:p>
        </p:txBody>
      </p:sp>
      <p:sp>
        <p:nvSpPr>
          <p:cNvPr id="271377" name="Text Box 17"/>
          <p:cNvSpPr txBox="1">
            <a:spLocks noChangeArrowheads="1"/>
          </p:cNvSpPr>
          <p:nvPr/>
        </p:nvSpPr>
        <p:spPr bwMode="auto">
          <a:xfrm>
            <a:off x="609600" y="3886200"/>
            <a:ext cx="7924800" cy="779463"/>
          </a:xfrm>
          <a:prstGeom prst="rect">
            <a:avLst/>
          </a:prstGeom>
          <a:noFill/>
          <a:ln w="9525">
            <a:noFill/>
            <a:miter lim="800000"/>
            <a:headEnd/>
            <a:tailEnd/>
          </a:ln>
          <a:effectLst/>
        </p:spPr>
        <p:txBody>
          <a:bodyPr lIns="91430" tIns="45715" rIns="91430" bIns="45715">
            <a:spAutoFit/>
          </a:bodyPr>
          <a:lstStyle/>
          <a:p>
            <a:pPr defTabSz="457200" eaLnBrk="1" hangingPunct="1">
              <a:spcBef>
                <a:spcPct val="20000"/>
              </a:spcBef>
            </a:pPr>
            <a:r>
              <a:rPr lang="en-US" b="1">
                <a:solidFill>
                  <a:srgbClr val="000000"/>
                </a:solidFill>
                <a:latin typeface="Arial" charset="0"/>
                <a:ea typeface="ＭＳ Ｐゴシック" pitchFamily="34" charset="-128"/>
                <a:cs typeface="Arial" charset="0"/>
              </a:rPr>
              <a:t>Sequence </a:t>
            </a:r>
            <a:r>
              <a:rPr lang="en-US" b="1" i="1">
                <a:solidFill>
                  <a:srgbClr val="000000"/>
                </a:solidFill>
                <a:latin typeface="Arial" charset="0"/>
                <a:ea typeface="ＭＳ Ｐゴシック" pitchFamily="34" charset="-128"/>
                <a:cs typeface="Arial" charset="0"/>
              </a:rPr>
              <a:t>w </a:t>
            </a:r>
            <a:r>
              <a:rPr lang="en-US" b="1">
                <a:solidFill>
                  <a:srgbClr val="000000"/>
                </a:solidFill>
                <a:latin typeface="Arial" charset="0"/>
                <a:ea typeface="ＭＳ Ｐゴシック" pitchFamily="34" charset="-128"/>
                <a:cs typeface="Arial" charset="0"/>
              </a:rPr>
              <a:t>is transformed into sequence </a:t>
            </a:r>
            <a:r>
              <a:rPr lang="en-US" b="1" i="1">
                <a:solidFill>
                  <a:srgbClr val="000000"/>
                </a:solidFill>
                <a:latin typeface="Arial" charset="0"/>
                <a:ea typeface="ＭＳ Ｐゴシック" pitchFamily="34" charset="-128"/>
                <a:cs typeface="Arial" charset="0"/>
              </a:rPr>
              <a:t>t.</a:t>
            </a:r>
            <a:endParaRPr lang="en-US" b="1">
              <a:solidFill>
                <a:srgbClr val="000000"/>
              </a:solidFill>
              <a:latin typeface="Arial" charset="0"/>
              <a:ea typeface="ＭＳ Ｐゴシック" pitchFamily="34" charset="-128"/>
              <a:cs typeface="Arial" charset="0"/>
            </a:endParaRPr>
          </a:p>
          <a:p>
            <a:pPr defTabSz="457200" eaLnBrk="1" hangingPunct="1">
              <a:spcBef>
                <a:spcPct val="50000"/>
              </a:spcBef>
            </a:pPr>
            <a:endParaRPr lang="en-US" b="1">
              <a:solidFill>
                <a:srgbClr val="000000"/>
              </a:solidFill>
              <a:latin typeface="Arial" charset="0"/>
              <a:ea typeface="ＭＳ Ｐゴシック" pitchFamily="34" charset="-128"/>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1152525" y="214313"/>
            <a:ext cx="7791450" cy="1462087"/>
          </a:xfrm>
        </p:spPr>
        <p:txBody>
          <a:bodyPr/>
          <a:lstStyle/>
          <a:p>
            <a:r>
              <a:rPr lang="en-US"/>
              <a:t>Bayesian Decision Theory</a:t>
            </a:r>
          </a:p>
        </p:txBody>
      </p:sp>
      <p:sp>
        <p:nvSpPr>
          <p:cNvPr id="273411" name="Rectangle 3"/>
          <p:cNvSpPr>
            <a:spLocks noGrp="1" noChangeArrowheads="1"/>
          </p:cNvSpPr>
          <p:nvPr>
            <p:ph type="body" sz="half" idx="1"/>
          </p:nvPr>
        </p:nvSpPr>
        <p:spPr>
          <a:xfrm>
            <a:off x="0" y="1600200"/>
            <a:ext cx="9144000" cy="4525963"/>
          </a:xfrm>
        </p:spPr>
        <p:txBody>
          <a:bodyPr/>
          <a:lstStyle/>
          <a:p>
            <a:pPr>
              <a:lnSpc>
                <a:spcPct val="90000"/>
              </a:lnSpc>
            </a:pPr>
            <a:r>
              <a:rPr lang="en-US"/>
              <a:t>Bayes Theorem : Given the random variables A and  B, </a:t>
            </a:r>
          </a:p>
          <a:p>
            <a:pPr>
              <a:lnSpc>
                <a:spcPct val="90000"/>
              </a:lnSpc>
              <a:buFont typeface="Wingdings" pitchFamily="2" charset="2"/>
              <a:buNone/>
            </a:pPr>
            <a:r>
              <a:rPr lang="en-US"/>
              <a:t>	</a:t>
            </a:r>
          </a:p>
          <a:p>
            <a:pPr>
              <a:lnSpc>
                <a:spcPct val="90000"/>
              </a:lnSpc>
            </a:pPr>
            <a:endParaRPr lang="en-US"/>
          </a:p>
          <a:p>
            <a:pPr>
              <a:lnSpc>
                <a:spcPct val="90000"/>
              </a:lnSpc>
              <a:buFont typeface="Wingdings" pitchFamily="2" charset="2"/>
              <a:buNone/>
            </a:pPr>
            <a:r>
              <a:rPr lang="en-US"/>
              <a:t>						</a:t>
            </a:r>
          </a:p>
        </p:txBody>
      </p:sp>
      <p:graphicFrame>
        <p:nvGraphicFramePr>
          <p:cNvPr id="273412" name="Object 4"/>
          <p:cNvGraphicFramePr>
            <a:graphicFrameLocks noChangeAspect="1"/>
          </p:cNvGraphicFramePr>
          <p:nvPr>
            <p:ph sz="quarter" idx="2"/>
          </p:nvPr>
        </p:nvGraphicFramePr>
        <p:xfrm>
          <a:off x="3557588" y="2573338"/>
          <a:ext cx="3381375" cy="885825"/>
        </p:xfrm>
        <a:graphic>
          <a:graphicData uri="http://schemas.openxmlformats.org/presentationml/2006/ole">
            <p:oleObj spid="_x0000_s273412" name="Equation" r:id="rId4" imgW="1536480" imgH="419040" progId="">
              <p:embed/>
            </p:oleObj>
          </a:graphicData>
        </a:graphic>
      </p:graphicFrame>
      <p:graphicFrame>
        <p:nvGraphicFramePr>
          <p:cNvPr id="273413" name="Object 5"/>
          <p:cNvGraphicFramePr>
            <a:graphicFrameLocks noChangeAspect="1"/>
          </p:cNvGraphicFramePr>
          <p:nvPr>
            <p:ph sz="quarter" idx="3"/>
          </p:nvPr>
        </p:nvGraphicFramePr>
        <p:xfrm>
          <a:off x="1254125" y="3694113"/>
          <a:ext cx="1658938" cy="446087"/>
        </p:xfrm>
        <a:graphic>
          <a:graphicData uri="http://schemas.openxmlformats.org/presentationml/2006/ole">
            <p:oleObj spid="_x0000_s273413" name="Equation" r:id="rId5" imgW="545760" imgH="203040" progId="">
              <p:embed/>
            </p:oleObj>
          </a:graphicData>
        </a:graphic>
      </p:graphicFrame>
      <p:graphicFrame>
        <p:nvGraphicFramePr>
          <p:cNvPr id="273414" name="Object 6"/>
          <p:cNvGraphicFramePr>
            <a:graphicFrameLocks noChangeAspect="1"/>
          </p:cNvGraphicFramePr>
          <p:nvPr/>
        </p:nvGraphicFramePr>
        <p:xfrm>
          <a:off x="838200" y="4191000"/>
          <a:ext cx="1143000" cy="490538"/>
        </p:xfrm>
        <a:graphic>
          <a:graphicData uri="http://schemas.openxmlformats.org/presentationml/2006/ole">
            <p:oleObj spid="_x0000_s273414" name="Equation" r:id="rId6" imgW="355320" imgH="203040" progId="">
              <p:embed/>
            </p:oleObj>
          </a:graphicData>
        </a:graphic>
      </p:graphicFrame>
      <p:graphicFrame>
        <p:nvGraphicFramePr>
          <p:cNvPr id="273415" name="Object 7"/>
          <p:cNvGraphicFramePr>
            <a:graphicFrameLocks noChangeAspect="1"/>
          </p:cNvGraphicFramePr>
          <p:nvPr/>
        </p:nvGraphicFramePr>
        <p:xfrm>
          <a:off x="685800" y="4953000"/>
          <a:ext cx="1755775" cy="490538"/>
        </p:xfrm>
        <a:graphic>
          <a:graphicData uri="http://schemas.openxmlformats.org/presentationml/2006/ole">
            <p:oleObj spid="_x0000_s273415" name="Equation" r:id="rId7" imgW="545760" imgH="203040" progId="">
              <p:embed/>
            </p:oleObj>
          </a:graphicData>
        </a:graphic>
      </p:graphicFrame>
      <p:sp>
        <p:nvSpPr>
          <p:cNvPr id="273416" name="Text Box 8"/>
          <p:cNvSpPr txBox="1">
            <a:spLocks noChangeArrowheads="1"/>
          </p:cNvSpPr>
          <p:nvPr/>
        </p:nvSpPr>
        <p:spPr bwMode="auto">
          <a:xfrm>
            <a:off x="2895600" y="3657600"/>
            <a:ext cx="2203450" cy="3667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Posterior probability</a:t>
            </a:r>
          </a:p>
        </p:txBody>
      </p:sp>
      <p:sp>
        <p:nvSpPr>
          <p:cNvPr id="273417" name="Text Box 9"/>
          <p:cNvSpPr txBox="1">
            <a:spLocks noChangeArrowheads="1"/>
          </p:cNvSpPr>
          <p:nvPr/>
        </p:nvSpPr>
        <p:spPr bwMode="auto">
          <a:xfrm>
            <a:off x="2590800" y="4267200"/>
            <a:ext cx="1771650" cy="3667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Prior probability</a:t>
            </a:r>
          </a:p>
        </p:txBody>
      </p:sp>
      <p:sp>
        <p:nvSpPr>
          <p:cNvPr id="273418" name="Text Box 10"/>
          <p:cNvSpPr txBox="1">
            <a:spLocks noChangeArrowheads="1"/>
          </p:cNvSpPr>
          <p:nvPr/>
        </p:nvSpPr>
        <p:spPr bwMode="auto">
          <a:xfrm>
            <a:off x="3048000" y="4953000"/>
            <a:ext cx="1212850" cy="3667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Likelihood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1152525" y="214313"/>
            <a:ext cx="7791450" cy="1462087"/>
          </a:xfrm>
        </p:spPr>
        <p:txBody>
          <a:bodyPr/>
          <a:lstStyle/>
          <a:p>
            <a:r>
              <a:rPr lang="en-US"/>
              <a:t>Bayes Theorem Derivation</a:t>
            </a:r>
          </a:p>
        </p:txBody>
      </p:sp>
      <p:graphicFrame>
        <p:nvGraphicFramePr>
          <p:cNvPr id="275459" name="Object 3"/>
          <p:cNvGraphicFramePr>
            <a:graphicFrameLocks noChangeAspect="1"/>
          </p:cNvGraphicFramePr>
          <p:nvPr>
            <p:ph sz="half" idx="1"/>
          </p:nvPr>
        </p:nvGraphicFramePr>
        <p:xfrm>
          <a:off x="2406650" y="3313113"/>
          <a:ext cx="5440363" cy="560387"/>
        </p:xfrm>
        <a:graphic>
          <a:graphicData uri="http://schemas.openxmlformats.org/presentationml/2006/ole">
            <p:oleObj spid="_x0000_s275459" name="Equation" r:id="rId4" imgW="1892160" imgH="203040" progId="">
              <p:embed/>
            </p:oleObj>
          </a:graphicData>
        </a:graphic>
      </p:graphicFrame>
      <p:graphicFrame>
        <p:nvGraphicFramePr>
          <p:cNvPr id="275460" name="Object 4"/>
          <p:cNvGraphicFramePr>
            <a:graphicFrameLocks noChangeAspect="1"/>
          </p:cNvGraphicFramePr>
          <p:nvPr>
            <p:ph sz="quarter" idx="2"/>
          </p:nvPr>
        </p:nvGraphicFramePr>
        <p:xfrm>
          <a:off x="3054350" y="2017713"/>
          <a:ext cx="3670300" cy="533400"/>
        </p:xfrm>
        <a:graphic>
          <a:graphicData uri="http://schemas.openxmlformats.org/presentationml/2006/ole">
            <p:oleObj spid="_x0000_s275460" name="Equation" r:id="rId5" imgW="1346040" imgH="203040" progId="">
              <p:embed/>
            </p:oleObj>
          </a:graphicData>
        </a:graphic>
      </p:graphicFrame>
      <p:graphicFrame>
        <p:nvGraphicFramePr>
          <p:cNvPr id="275461" name="Object 5"/>
          <p:cNvGraphicFramePr>
            <a:graphicFrameLocks noChangeAspect="1"/>
          </p:cNvGraphicFramePr>
          <p:nvPr>
            <p:ph sz="quarter" idx="3"/>
          </p:nvPr>
        </p:nvGraphicFramePr>
        <p:xfrm>
          <a:off x="2622550" y="4227513"/>
          <a:ext cx="4605338" cy="1085850"/>
        </p:xfrm>
        <a:graphic>
          <a:graphicData uri="http://schemas.openxmlformats.org/presentationml/2006/ole">
            <p:oleObj spid="_x0000_s275461" name="Equation" r:id="rId6" imgW="1714320" imgH="419040" progId="">
              <p:embed/>
            </p:oleObj>
          </a:graphicData>
        </a:graphic>
      </p:graphicFrame>
      <p:sp>
        <p:nvSpPr>
          <p:cNvPr id="275462" name="Text Box 6"/>
          <p:cNvSpPr txBox="1">
            <a:spLocks noChangeArrowheads="1"/>
          </p:cNvSpPr>
          <p:nvPr/>
        </p:nvSpPr>
        <p:spPr bwMode="auto">
          <a:xfrm>
            <a:off x="4632325" y="2551113"/>
            <a:ext cx="3270250" cy="366712"/>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a:solidFill>
                  <a:srgbClr val="000000"/>
                </a:solidFill>
                <a:latin typeface="Arial" charset="0"/>
                <a:ea typeface="ＭＳ Ｐゴシック" pitchFamily="34" charset="-128"/>
                <a:cs typeface="Arial" charset="0"/>
              </a:rPr>
              <a:t>Commutativity of “intersection”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1152525" y="214313"/>
            <a:ext cx="7791450" cy="739775"/>
          </a:xfrm>
        </p:spPr>
        <p:txBody>
          <a:bodyPr/>
          <a:lstStyle/>
          <a:p>
            <a:r>
              <a:rPr lang="en-US" sz="3200"/>
              <a:t>To understand when and why to apply Bayes Theorem</a:t>
            </a:r>
          </a:p>
        </p:txBody>
      </p:sp>
      <p:sp>
        <p:nvSpPr>
          <p:cNvPr id="277507" name="Rectangle 3"/>
          <p:cNvSpPr>
            <a:spLocks noGrp="1" noChangeArrowheads="1"/>
          </p:cNvSpPr>
          <p:nvPr>
            <p:ph type="body" idx="1"/>
          </p:nvPr>
        </p:nvSpPr>
        <p:spPr>
          <a:xfrm>
            <a:off x="457200" y="1143000"/>
            <a:ext cx="8686800" cy="4525963"/>
          </a:xfrm>
        </p:spPr>
        <p:txBody>
          <a:bodyPr/>
          <a:lstStyle/>
          <a:p>
            <a:pPr>
              <a:lnSpc>
                <a:spcPct val="90000"/>
              </a:lnSpc>
              <a:buFont typeface="Wingdings" pitchFamily="2" charset="2"/>
              <a:buNone/>
            </a:pPr>
            <a:r>
              <a:rPr lang="en-US" sz="2800"/>
              <a:t>An example: </a:t>
            </a:r>
            <a:r>
              <a:rPr lang="en-US" sz="2800" i="1"/>
              <a:t>it is known that in a population, 1 in 50000 has meningitis and 1 in 20 has stiff neck. It is also observed that 50% of the meningitis patients have stiff neck. </a:t>
            </a:r>
          </a:p>
          <a:p>
            <a:pPr>
              <a:lnSpc>
                <a:spcPct val="90000"/>
              </a:lnSpc>
              <a:buFont typeface="Wingdings" pitchFamily="2" charset="2"/>
              <a:buNone/>
            </a:pPr>
            <a:r>
              <a:rPr lang="en-US" sz="2800" i="1"/>
              <a:t>		A doctor observes that a patient has stiff neck. What is the probability that the patient has meningitis?</a:t>
            </a:r>
          </a:p>
          <a:p>
            <a:pPr>
              <a:lnSpc>
                <a:spcPct val="90000"/>
              </a:lnSpc>
              <a:buFont typeface="Wingdings" pitchFamily="2" charset="2"/>
              <a:buNone/>
            </a:pPr>
            <a:r>
              <a:rPr lang="en-US" sz="2800" i="1"/>
              <a:t>(Mitchel, Machine Learning, 1997)</a:t>
            </a:r>
          </a:p>
          <a:p>
            <a:pPr>
              <a:lnSpc>
                <a:spcPct val="90000"/>
              </a:lnSpc>
              <a:buFont typeface="Wingdings" pitchFamily="2" charset="2"/>
              <a:buNone/>
            </a:pPr>
            <a:endParaRPr lang="en-US" sz="2800" b="1" i="1"/>
          </a:p>
          <a:p>
            <a:pPr>
              <a:lnSpc>
                <a:spcPct val="90000"/>
              </a:lnSpc>
              <a:buFont typeface="Wingdings" pitchFamily="2" charset="2"/>
              <a:buNone/>
            </a:pPr>
            <a:r>
              <a:rPr lang="en-US" sz="2800" b="1" i="1"/>
              <a:t>Ans: </a:t>
            </a:r>
            <a:r>
              <a:rPr lang="en-US" sz="2800"/>
              <a:t>We need to find</a:t>
            </a:r>
          </a:p>
          <a:p>
            <a:pPr>
              <a:lnSpc>
                <a:spcPct val="90000"/>
              </a:lnSpc>
              <a:buFont typeface="Wingdings" pitchFamily="2" charset="2"/>
              <a:buNone/>
            </a:pPr>
            <a:r>
              <a:rPr lang="en-US" sz="2800"/>
              <a:t>				</a:t>
            </a:r>
            <a:r>
              <a:rPr lang="en-US" sz="2800" b="1"/>
              <a:t>P(m|s): probability of meningitis given the stiff neck</a:t>
            </a:r>
            <a:endParaRPr lang="en-US" sz="2800" b="1" i="1"/>
          </a:p>
          <a:p>
            <a:pPr>
              <a:lnSpc>
                <a:spcPct val="90000"/>
              </a:lnSpc>
              <a:buFont typeface="Wingdings" pitchFamily="2" charset="2"/>
              <a:buNone/>
            </a:pPr>
            <a:endParaRPr lang="en-US">
              <a:solidFill>
                <a:schemeClr val="tx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t>Apply Bayes Rule (why?)</a:t>
            </a:r>
          </a:p>
        </p:txBody>
      </p:sp>
      <p:sp>
        <p:nvSpPr>
          <p:cNvPr id="279555" name="Rectangle 3"/>
          <p:cNvSpPr>
            <a:spLocks noGrp="1" noChangeArrowheads="1"/>
          </p:cNvSpPr>
          <p:nvPr>
            <p:ph type="body" idx="1"/>
          </p:nvPr>
        </p:nvSpPr>
        <p:spPr/>
        <p:txBody>
          <a:bodyPr/>
          <a:lstStyle/>
          <a:p>
            <a:pPr>
              <a:buFont typeface="Wingdings" pitchFamily="2" charset="2"/>
              <a:buNone/>
            </a:pPr>
            <a:endParaRPr lang="en-US"/>
          </a:p>
          <a:p>
            <a:pPr>
              <a:buFont typeface="Wingdings" pitchFamily="2" charset="2"/>
              <a:buNone/>
            </a:pPr>
            <a:r>
              <a:rPr lang="en-US"/>
              <a:t>				P(m|s)</a:t>
            </a:r>
          </a:p>
          <a:p>
            <a:pPr>
              <a:buFont typeface="Wingdings" pitchFamily="2" charset="2"/>
              <a:buNone/>
            </a:pPr>
            <a:r>
              <a:rPr lang="en-US"/>
              <a:t>			=	[P(m). P(s|m)]/P(s)</a:t>
            </a:r>
          </a:p>
          <a:p>
            <a:pPr>
              <a:buFont typeface="Wingdings" pitchFamily="2" charset="2"/>
              <a:buNone/>
            </a:pPr>
            <a:endParaRPr lang="en-US"/>
          </a:p>
          <a:p>
            <a:pPr>
              <a:buFont typeface="Wingdings" pitchFamily="2" charset="2"/>
              <a:buNone/>
            </a:pPr>
            <a:r>
              <a:rPr lang="en-US"/>
              <a:t>P(m)= prior probability of meningitis</a:t>
            </a:r>
          </a:p>
          <a:p>
            <a:pPr>
              <a:buFont typeface="Wingdings" pitchFamily="2" charset="2"/>
              <a:buNone/>
            </a:pPr>
            <a:r>
              <a:rPr lang="en-US"/>
              <a:t>P(s|m)=likelihod of stiff neck given meningitis</a:t>
            </a:r>
          </a:p>
          <a:p>
            <a:pPr>
              <a:buFont typeface="Wingdings" pitchFamily="2" charset="2"/>
              <a:buNone/>
            </a:pPr>
            <a:r>
              <a:rPr lang="en-US"/>
              <a:t>P(s)=Probability of stiff neck</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1930</Words>
  <Application>Microsoft PowerPoint</Application>
  <PresentationFormat>On-screen Show (4:3)</PresentationFormat>
  <Paragraphs>417</Paragraphs>
  <Slides>46</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Blends</vt:lpstr>
      <vt:lpstr>Equation</vt:lpstr>
      <vt:lpstr>CS344: Introduction to Artificial Intelligence </vt:lpstr>
      <vt:lpstr>Two Views of NLP and the Associated Challenges</vt:lpstr>
      <vt:lpstr>Example of Sentence labeling: Parsing</vt:lpstr>
      <vt:lpstr>Modeling Through the Noisy Channel: Argmax based computation</vt:lpstr>
      <vt:lpstr>Foundation: the Noisy Channel Model</vt:lpstr>
      <vt:lpstr>Bayesian Decision Theory</vt:lpstr>
      <vt:lpstr>Bayes Theorem Derivation</vt:lpstr>
      <vt:lpstr>To understand when and why to apply Bayes Theorem</vt:lpstr>
      <vt:lpstr>Apply Bayes Rule (why?)</vt:lpstr>
      <vt:lpstr>Probabilities</vt:lpstr>
      <vt:lpstr>Some Issues</vt:lpstr>
      <vt:lpstr>5 problems in NLP whose probabilistic formulation use Bayes theorem</vt:lpstr>
      <vt:lpstr>The problems</vt:lpstr>
      <vt:lpstr>Some general observations</vt:lpstr>
      <vt:lpstr>PoS tagging: Example</vt:lpstr>
      <vt:lpstr>POS Tagging</vt:lpstr>
      <vt:lpstr>Spell checker: apply Bayes Rule</vt:lpstr>
      <vt:lpstr>4 Confusion Matrices:  sub, ins, del and trans</vt:lpstr>
      <vt:lpstr>Probabilities from confusion matrix</vt:lpstr>
      <vt:lpstr>URLs for database of misspelt words</vt:lpstr>
      <vt:lpstr>A sample</vt:lpstr>
      <vt:lpstr>Slide 22</vt:lpstr>
      <vt:lpstr>Spell checking: Example</vt:lpstr>
      <vt:lpstr>Problem 3: Probabilistic Speech Recognition</vt:lpstr>
      <vt:lpstr>Speech recognition: Identifying the word</vt:lpstr>
      <vt:lpstr>Pronunciation Dictionary</vt:lpstr>
      <vt:lpstr>Problem 4: Statistical Machine Translation</vt:lpstr>
      <vt:lpstr>Statistical MT: Parallel Texts</vt:lpstr>
      <vt:lpstr>SMT: formalism</vt:lpstr>
      <vt:lpstr>SMT Model</vt:lpstr>
      <vt:lpstr>SMT: Apply Bayes Rule</vt:lpstr>
      <vt:lpstr>Problem 5: Parsing</vt:lpstr>
      <vt:lpstr>Probabilistic Context Free Grammars</vt:lpstr>
      <vt:lpstr>Example Parse t1`</vt:lpstr>
      <vt:lpstr>Is NLP Really Needed</vt:lpstr>
      <vt:lpstr>Post-1</vt:lpstr>
      <vt:lpstr>Post-2</vt:lpstr>
      <vt:lpstr>Sentiment Classification</vt:lpstr>
      <vt:lpstr>Established Techniques</vt:lpstr>
      <vt:lpstr>Successful Approaches</vt:lpstr>
      <vt:lpstr>Mathematical Setting</vt:lpstr>
      <vt:lpstr>Priori Probability</vt:lpstr>
      <vt:lpstr>Apply Bayes Theorem</vt:lpstr>
      <vt:lpstr>Calculating P(D|C+) </vt:lpstr>
      <vt:lpstr>Baseline Accuracy</vt:lpstr>
      <vt:lpstr>To improve accuracy…</vt:lpstr>
    </vt:vector>
  </TitlesOfParts>
  <Company>cfdvs,iit bombay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dc:title>
  <dc:creator>cfdvs</dc:creator>
  <cp:lastModifiedBy>Pushpak </cp:lastModifiedBy>
  <cp:revision>61</cp:revision>
  <dcterms:created xsi:type="dcterms:W3CDTF">2007-07-27T07:29:18Z</dcterms:created>
  <dcterms:modified xsi:type="dcterms:W3CDTF">2010-03-09T05:33:09Z</dcterms:modified>
</cp:coreProperties>
</file>