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334" r:id="rId3"/>
    <p:sldId id="407" r:id="rId4"/>
    <p:sldId id="410" r:id="rId5"/>
    <p:sldId id="411" r:id="rId6"/>
    <p:sldId id="412" r:id="rId7"/>
    <p:sldId id="413" r:id="rId8"/>
    <p:sldId id="414" r:id="rId9"/>
    <p:sldId id="415" r:id="rId10"/>
    <p:sldId id="416" r:id="rId11"/>
    <p:sldId id="408" r:id="rId12"/>
    <p:sldId id="409" r:id="rId13"/>
    <p:sldId id="417" r:id="rId14"/>
    <p:sldId id="342" r:id="rId15"/>
    <p:sldId id="365" r:id="rId16"/>
    <p:sldId id="366" r:id="rId17"/>
    <p:sldId id="371" r:id="rId18"/>
    <p:sldId id="373" r:id="rId19"/>
    <p:sldId id="374" r:id="rId20"/>
    <p:sldId id="376" r:id="rId21"/>
    <p:sldId id="378" r:id="rId22"/>
    <p:sldId id="379" r:id="rId23"/>
    <p:sldId id="380" r:id="rId24"/>
    <p:sldId id="381" r:id="rId25"/>
    <p:sldId id="382" r:id="rId2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endParaRPr lang="en-US"/>
          </a:p>
        </p:txBody>
      </p:sp>
      <p:sp>
        <p:nvSpPr>
          <p:cNvPr id="25603"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endParaRPr lang="en-US"/>
          </a:p>
        </p:txBody>
      </p:sp>
      <p:sp>
        <p:nvSpPr>
          <p:cNvPr id="2560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endParaRPr lang="en-US"/>
          </a:p>
        </p:txBody>
      </p:sp>
      <p:sp>
        <p:nvSpPr>
          <p:cNvPr id="25607"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a:latin typeface="Arial" charset="0"/>
              </a:defRPr>
            </a:lvl1pPr>
          </a:lstStyle>
          <a:p>
            <a:fld id="{55AA77F3-B50B-480E-83B8-2D663152BBC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193416-AE84-4B91-9FA7-E4AFA8F797DD}" type="slidenum">
              <a:rPr lang="en-US"/>
              <a:pPr/>
              <a:t>1</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4D5A3F-B072-43F3-B218-7500CEC79AAE}" type="slidenum">
              <a:rPr lang="en-US"/>
              <a:pPr/>
              <a:t>12</a:t>
            </a:fld>
            <a:endParaRPr lang="en-US"/>
          </a:p>
        </p:txBody>
      </p:sp>
      <p:sp>
        <p:nvSpPr>
          <p:cNvPr id="323586" name="Rectangle 2"/>
          <p:cNvSpPr>
            <a:spLocks noGrp="1" noRot="1" noChangeAspect="1" noChangeArrowheads="1" noTextEdit="1"/>
          </p:cNvSpPr>
          <p:nvPr>
            <p:ph type="sldImg"/>
          </p:nvPr>
        </p:nvSpPr>
        <p:spPr>
          <a:xfrm>
            <a:off x="1257300" y="728663"/>
            <a:ext cx="4797425" cy="3597275"/>
          </a:xfrm>
          <a:ln/>
        </p:spPr>
      </p:sp>
      <p:sp>
        <p:nvSpPr>
          <p:cNvPr id="323587"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CCF11E-90FA-4973-888D-CFAD9DB62885}" type="slidenum">
              <a:rPr lang="en-US"/>
              <a:pPr/>
              <a:t>13</a:t>
            </a:fld>
            <a:endParaRPr lang="en-US"/>
          </a:p>
        </p:txBody>
      </p:sp>
      <p:sp>
        <p:nvSpPr>
          <p:cNvPr id="722946" name="Rectangle 2"/>
          <p:cNvSpPr>
            <a:spLocks noGrp="1" noRot="1" noChangeAspect="1" noChangeArrowheads="1" noTextEdit="1"/>
          </p:cNvSpPr>
          <p:nvPr>
            <p:ph type="sldImg"/>
          </p:nvPr>
        </p:nvSpPr>
        <p:spPr>
          <a:ln/>
        </p:spPr>
      </p:sp>
      <p:sp>
        <p:nvSpPr>
          <p:cNvPr id="72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321B8D-0490-41B2-A041-AAC325E0B5AB}" type="slidenum">
              <a:rPr lang="en-US"/>
              <a:pPr/>
              <a:t>14</a:t>
            </a:fld>
            <a:endParaRPr 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A00B9E-CDDA-440B-AF53-FBE3F6424A07}" type="slidenum">
              <a:rPr lang="en-US"/>
              <a:pPr/>
              <a:t>15</a:t>
            </a:fld>
            <a:endParaRPr 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5B9F2-DA36-4F3F-9CA0-9F8A2452E9F4}" type="slidenum">
              <a:rPr lang="en-US"/>
              <a:pPr/>
              <a:t>16</a:t>
            </a:fld>
            <a:endParaRPr 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80543973-013E-4878-ADDB-D32B6DB3EE11}" type="slidenum">
              <a:rPr lang="en-US"/>
              <a:pPr/>
              <a:t>17</a:t>
            </a:fld>
            <a:endParaRPr lang="en-US"/>
          </a:p>
        </p:txBody>
      </p:sp>
      <p:sp>
        <p:nvSpPr>
          <p:cNvPr id="199682" name="Slide Image Placeholder 1"/>
          <p:cNvSpPr>
            <a:spLocks noGrp="1" noRot="1" noChangeAspect="1" noTextEdit="1"/>
          </p:cNvSpPr>
          <p:nvPr>
            <p:ph type="sldImg"/>
          </p:nvPr>
        </p:nvSpPr>
        <p:spPr>
          <a:ln/>
        </p:spPr>
      </p:sp>
      <p:sp>
        <p:nvSpPr>
          <p:cNvPr id="199683" name="Notes Placeholder 2"/>
          <p:cNvSpPr>
            <a:spLocks noGrp="1"/>
          </p:cNvSpPr>
          <p:nvPr>
            <p:ph type="body" idx="1"/>
          </p:nvPr>
        </p:nvSpPr>
        <p:spPr/>
        <p:txBody>
          <a:bodyPr/>
          <a:lstStyle/>
          <a:p>
            <a:pPr>
              <a:spcBef>
                <a:spcPct val="0"/>
              </a:spcBef>
            </a:pPr>
            <a:endParaRPr lang="en-US"/>
          </a:p>
        </p:txBody>
      </p:sp>
      <p:sp>
        <p:nvSpPr>
          <p:cNvPr id="199684"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02BA9017-1305-4B35-9DDE-7CE676EFA5CC}" type="slidenum">
              <a:rPr lang="en-US" sz="1300">
                <a:latin typeface="Arial" charset="0"/>
              </a:rPr>
              <a:pPr algn="r" eaLnBrk="1" hangingPunct="1"/>
              <a:t>17</a:t>
            </a:fld>
            <a:endParaRPr lang="en-US" sz="1300" dirty="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A301E93-E694-4AAB-BA93-AE669EF76039}" type="slidenum">
              <a:rPr lang="en-US"/>
              <a:pPr/>
              <a:t>18</a:t>
            </a:fld>
            <a:endParaRPr lang="en-US"/>
          </a:p>
        </p:txBody>
      </p:sp>
      <p:sp>
        <p:nvSpPr>
          <p:cNvPr id="203778" name="Slide Image Placeholder 1"/>
          <p:cNvSpPr>
            <a:spLocks noGrp="1" noRot="1" noChangeAspect="1" noTextEdit="1"/>
          </p:cNvSpPr>
          <p:nvPr>
            <p:ph type="sldImg"/>
          </p:nvPr>
        </p:nvSpPr>
        <p:spPr>
          <a:ln/>
        </p:spPr>
      </p:sp>
      <p:sp>
        <p:nvSpPr>
          <p:cNvPr id="203779" name="Notes Placeholder 2"/>
          <p:cNvSpPr>
            <a:spLocks noGrp="1"/>
          </p:cNvSpPr>
          <p:nvPr>
            <p:ph type="body" idx="1"/>
          </p:nvPr>
        </p:nvSpPr>
        <p:spPr/>
        <p:txBody>
          <a:bodyPr/>
          <a:lstStyle/>
          <a:p>
            <a:pPr>
              <a:spcBef>
                <a:spcPct val="0"/>
              </a:spcBef>
            </a:pPr>
            <a:endParaRPr lang="en-US"/>
          </a:p>
        </p:txBody>
      </p:sp>
      <p:sp>
        <p:nvSpPr>
          <p:cNvPr id="203780"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871E3C1A-F01D-48C9-AC06-7033C26D3791}" type="slidenum">
              <a:rPr lang="en-US" sz="1300">
                <a:latin typeface="Arial" charset="0"/>
              </a:rPr>
              <a:pPr algn="r" eaLnBrk="1" hangingPunct="1"/>
              <a:t>18</a:t>
            </a:fld>
            <a:endParaRPr lang="en-US" sz="1300" dirty="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3612642-1C27-4D39-99DC-E7A20A03CC40}" type="slidenum">
              <a:rPr lang="en-US"/>
              <a:pPr/>
              <a:t>19</a:t>
            </a:fld>
            <a:endParaRPr lang="en-US"/>
          </a:p>
        </p:txBody>
      </p:sp>
      <p:sp>
        <p:nvSpPr>
          <p:cNvPr id="205826" name="Slide Image Placeholder 1"/>
          <p:cNvSpPr>
            <a:spLocks noGrp="1" noRot="1" noChangeAspect="1" noTextEdit="1"/>
          </p:cNvSpPr>
          <p:nvPr>
            <p:ph type="sldImg"/>
          </p:nvPr>
        </p:nvSpPr>
        <p:spPr>
          <a:ln/>
        </p:spPr>
      </p:sp>
      <p:sp>
        <p:nvSpPr>
          <p:cNvPr id="205827" name="Notes Placeholder 2"/>
          <p:cNvSpPr>
            <a:spLocks noGrp="1"/>
          </p:cNvSpPr>
          <p:nvPr>
            <p:ph type="body" idx="1"/>
          </p:nvPr>
        </p:nvSpPr>
        <p:spPr/>
        <p:txBody>
          <a:bodyPr/>
          <a:lstStyle/>
          <a:p>
            <a:pPr>
              <a:spcBef>
                <a:spcPct val="0"/>
              </a:spcBef>
            </a:pPr>
            <a:endParaRPr lang="en-US"/>
          </a:p>
        </p:txBody>
      </p:sp>
      <p:sp>
        <p:nvSpPr>
          <p:cNvPr id="205828"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4EAB1E5E-62D6-467C-A16D-A2C0094721D3}" type="slidenum">
              <a:rPr lang="en-US" sz="1300">
                <a:latin typeface="Arial" charset="0"/>
              </a:rPr>
              <a:pPr algn="r" eaLnBrk="1" hangingPunct="1"/>
              <a:t>19</a:t>
            </a:fld>
            <a:endParaRPr lang="en-US" sz="1300" dirty="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7FE07D3-F6C5-447E-B6CE-C21DC4B115CA}" type="slidenum">
              <a:rPr lang="en-US"/>
              <a:pPr/>
              <a:t>20</a:t>
            </a:fld>
            <a:endParaRPr lang="en-US"/>
          </a:p>
        </p:txBody>
      </p:sp>
      <p:sp>
        <p:nvSpPr>
          <p:cNvPr id="209922" name="Slide Image Placeholder 1"/>
          <p:cNvSpPr>
            <a:spLocks noGrp="1" noRot="1" noChangeAspect="1" noTextEdit="1"/>
          </p:cNvSpPr>
          <p:nvPr>
            <p:ph type="sldImg"/>
          </p:nvPr>
        </p:nvSpPr>
        <p:spPr>
          <a:ln/>
        </p:spPr>
      </p:sp>
      <p:sp>
        <p:nvSpPr>
          <p:cNvPr id="209923" name="Notes Placeholder 2"/>
          <p:cNvSpPr>
            <a:spLocks noGrp="1"/>
          </p:cNvSpPr>
          <p:nvPr>
            <p:ph type="body" idx="1"/>
          </p:nvPr>
        </p:nvSpPr>
        <p:spPr/>
        <p:txBody>
          <a:bodyPr/>
          <a:lstStyle/>
          <a:p>
            <a:pPr>
              <a:spcBef>
                <a:spcPct val="0"/>
              </a:spcBef>
            </a:pPr>
            <a:endParaRPr lang="en-US"/>
          </a:p>
        </p:txBody>
      </p:sp>
      <p:sp>
        <p:nvSpPr>
          <p:cNvPr id="209924"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802CF2AC-8BC5-4697-9E87-4E5D49911D9E}" type="slidenum">
              <a:rPr lang="en-US" sz="1300">
                <a:latin typeface="Arial" charset="0"/>
              </a:rPr>
              <a:pPr algn="r" eaLnBrk="1" hangingPunct="1"/>
              <a:t>20</a:t>
            </a:fld>
            <a:endParaRPr lang="en-US" sz="1300" dirty="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B23800F-5D2F-4F5D-8679-07A9053C077A}" type="slidenum">
              <a:rPr lang="en-US"/>
              <a:pPr/>
              <a:t>21</a:t>
            </a:fld>
            <a:endParaRPr lang="en-US"/>
          </a:p>
        </p:txBody>
      </p:sp>
      <p:sp>
        <p:nvSpPr>
          <p:cNvPr id="214018" name="Slide Image Placeholder 1"/>
          <p:cNvSpPr>
            <a:spLocks noGrp="1" noRot="1" noChangeAspect="1" noTextEdit="1"/>
          </p:cNvSpPr>
          <p:nvPr>
            <p:ph type="sldImg"/>
          </p:nvPr>
        </p:nvSpPr>
        <p:spPr>
          <a:ln/>
        </p:spPr>
      </p:sp>
      <p:sp>
        <p:nvSpPr>
          <p:cNvPr id="214019" name="Notes Placeholder 2"/>
          <p:cNvSpPr>
            <a:spLocks noGrp="1"/>
          </p:cNvSpPr>
          <p:nvPr>
            <p:ph type="body" idx="1"/>
          </p:nvPr>
        </p:nvSpPr>
        <p:spPr/>
        <p:txBody>
          <a:bodyPr/>
          <a:lstStyle/>
          <a:p>
            <a:pPr>
              <a:spcBef>
                <a:spcPct val="0"/>
              </a:spcBef>
            </a:pPr>
            <a:endParaRPr lang="en-US"/>
          </a:p>
        </p:txBody>
      </p:sp>
      <p:sp>
        <p:nvSpPr>
          <p:cNvPr id="214020"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95B6ED12-B38F-40FD-9B61-A31A8CA29F79}" type="slidenum">
              <a:rPr lang="en-US" sz="1300">
                <a:latin typeface="Arial" charset="0"/>
              </a:rPr>
              <a:pPr algn="r" eaLnBrk="1" hangingPunct="1"/>
              <a:t>21</a:t>
            </a:fld>
            <a:endParaRPr lang="en-US" sz="1300"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398F61-99FA-455D-AD53-4A770C1F7EA6}" type="slidenum">
              <a:rPr lang="en-US"/>
              <a:pPr/>
              <a:t>2</a:t>
            </a:fld>
            <a:endParaRPr lang="en-US"/>
          </a:p>
        </p:txBody>
      </p:sp>
      <p:sp>
        <p:nvSpPr>
          <p:cNvPr id="132098" name="Rectangle 2"/>
          <p:cNvSpPr>
            <a:spLocks noGrp="1" noRot="1" noChangeAspect="1" noChangeArrowheads="1" noTextEdit="1"/>
          </p:cNvSpPr>
          <p:nvPr>
            <p:ph type="sldImg"/>
          </p:nvPr>
        </p:nvSpPr>
        <p:spPr>
          <a:xfrm>
            <a:off x="1258888" y="720725"/>
            <a:ext cx="4800600" cy="3600450"/>
          </a:xfrm>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F105D5F-50DD-4919-A12B-F831659F2641}" type="slidenum">
              <a:rPr lang="en-US"/>
              <a:pPr/>
              <a:t>22</a:t>
            </a:fld>
            <a:endParaRPr lang="en-US"/>
          </a:p>
        </p:txBody>
      </p:sp>
      <p:sp>
        <p:nvSpPr>
          <p:cNvPr id="216066" name="Slide Image Placeholder 1"/>
          <p:cNvSpPr>
            <a:spLocks noGrp="1" noRot="1" noChangeAspect="1" noTextEdit="1"/>
          </p:cNvSpPr>
          <p:nvPr>
            <p:ph type="sldImg"/>
          </p:nvPr>
        </p:nvSpPr>
        <p:spPr>
          <a:ln/>
        </p:spPr>
      </p:sp>
      <p:sp>
        <p:nvSpPr>
          <p:cNvPr id="216067" name="Notes Placeholder 2"/>
          <p:cNvSpPr>
            <a:spLocks noGrp="1"/>
          </p:cNvSpPr>
          <p:nvPr>
            <p:ph type="body" idx="1"/>
          </p:nvPr>
        </p:nvSpPr>
        <p:spPr/>
        <p:txBody>
          <a:bodyPr/>
          <a:lstStyle/>
          <a:p>
            <a:pPr>
              <a:spcBef>
                <a:spcPct val="0"/>
              </a:spcBef>
            </a:pPr>
            <a:endParaRPr lang="en-US"/>
          </a:p>
        </p:txBody>
      </p:sp>
      <p:sp>
        <p:nvSpPr>
          <p:cNvPr id="216068"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133D3D4B-9632-44B0-B926-4A36BAEFABEE}" type="slidenum">
              <a:rPr lang="en-US" sz="1300">
                <a:latin typeface="Arial" charset="0"/>
              </a:rPr>
              <a:pPr algn="r" eaLnBrk="1" hangingPunct="1"/>
              <a:t>22</a:t>
            </a:fld>
            <a:endParaRPr lang="en-US" sz="1300" dirty="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C4F19BF-C1F0-4AFD-BD4B-603B38016B68}" type="slidenum">
              <a:rPr lang="en-US"/>
              <a:pPr/>
              <a:t>23</a:t>
            </a:fld>
            <a:endParaRPr lang="en-US"/>
          </a:p>
        </p:txBody>
      </p:sp>
      <p:sp>
        <p:nvSpPr>
          <p:cNvPr id="218114" name="Slide Image Placeholder 1"/>
          <p:cNvSpPr>
            <a:spLocks noGrp="1" noRot="1" noChangeAspect="1" noTextEdit="1"/>
          </p:cNvSpPr>
          <p:nvPr>
            <p:ph type="sldImg"/>
          </p:nvPr>
        </p:nvSpPr>
        <p:spPr>
          <a:ln/>
        </p:spPr>
      </p:sp>
      <p:sp>
        <p:nvSpPr>
          <p:cNvPr id="218115" name="Notes Placeholder 2"/>
          <p:cNvSpPr>
            <a:spLocks noGrp="1"/>
          </p:cNvSpPr>
          <p:nvPr>
            <p:ph type="body" idx="1"/>
          </p:nvPr>
        </p:nvSpPr>
        <p:spPr/>
        <p:txBody>
          <a:bodyPr/>
          <a:lstStyle/>
          <a:p>
            <a:pPr>
              <a:spcBef>
                <a:spcPct val="0"/>
              </a:spcBef>
            </a:pPr>
            <a:endParaRPr lang="en-US"/>
          </a:p>
        </p:txBody>
      </p:sp>
      <p:sp>
        <p:nvSpPr>
          <p:cNvPr id="218116"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61" tIns="48331" rIns="96661" bIns="48331" anchor="b"/>
          <a:lstStyle/>
          <a:p>
            <a:pPr algn="r" eaLnBrk="1" hangingPunct="1"/>
            <a:fld id="{DC047E17-22DB-4C62-8C83-470D30A20AD5}" type="slidenum">
              <a:rPr lang="en-US" sz="1300">
                <a:latin typeface="Arial" charset="0"/>
              </a:rPr>
              <a:pPr algn="r" eaLnBrk="1" hangingPunct="1"/>
              <a:t>23</a:t>
            </a:fld>
            <a:endParaRPr lang="en-US" sz="1300" dirty="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C00382-73DB-40C7-B3D2-E179389AF651}" type="slidenum">
              <a:rPr lang="en-US"/>
              <a:pPr/>
              <a:t>24</a:t>
            </a:fld>
            <a:endParaRPr 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8908C3-063C-40BB-87EC-73BF6AAE8DBB}" type="slidenum">
              <a:rPr lang="en-US"/>
              <a:pPr/>
              <a:t>25</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1B0A4-3AA6-4AF0-A326-FB8FC9E7E592}" type="slidenum">
              <a:rPr lang="en-US"/>
              <a:pPr/>
              <a:t>3</a:t>
            </a:fld>
            <a:endParaRPr lang="en-US"/>
          </a:p>
        </p:txBody>
      </p:sp>
      <p:sp>
        <p:nvSpPr>
          <p:cNvPr id="319490" name="Rectangle 2"/>
          <p:cNvSpPr>
            <a:spLocks noGrp="1" noRot="1" noChangeAspect="1" noChangeArrowheads="1" noTextEdit="1"/>
          </p:cNvSpPr>
          <p:nvPr>
            <p:ph type="sldImg"/>
          </p:nvPr>
        </p:nvSpPr>
        <p:spPr>
          <a:xfrm>
            <a:off x="1257300" y="728663"/>
            <a:ext cx="4797425" cy="3597275"/>
          </a:xfrm>
          <a:ln/>
        </p:spPr>
      </p:sp>
      <p:sp>
        <p:nvSpPr>
          <p:cNvPr id="319491"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6088A72-72A1-4226-A8BA-622A4FAEA126}" type="slidenum">
              <a:rPr lang="en-US" smtClean="0"/>
              <a:pPr/>
              <a:t>4</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D6CE84B0-8BD7-4DC9-A812-04142A143579}" type="slidenum">
              <a:rPr lang="en-US" smtClean="0"/>
              <a:pPr/>
              <a:t>7</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5BAF9B52-4558-4D06-BAED-A45A4F87EF66}" type="slidenum">
              <a:rPr lang="en-US" smtClean="0"/>
              <a:pPr/>
              <a:t>8</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845727F-DC55-40AB-A95B-135444E016B3}" type="slidenum">
              <a:rPr lang="en-US" smtClean="0"/>
              <a:pPr/>
              <a:t>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3B99687-8915-4282-9F5F-469CC04F343E}" type="slidenum">
              <a:rPr lang="en-US" smtClean="0"/>
              <a:pPr/>
              <a:t>10</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74908F-EA86-4DAA-8F02-E9084447D15C}" type="slidenum">
              <a:rPr lang="en-US"/>
              <a:pPr/>
              <a:t>11</a:t>
            </a:fld>
            <a:endParaRPr lang="en-US"/>
          </a:p>
        </p:txBody>
      </p:sp>
      <p:sp>
        <p:nvSpPr>
          <p:cNvPr id="321538" name="Rectangle 2"/>
          <p:cNvSpPr>
            <a:spLocks noGrp="1" noRot="1" noChangeAspect="1" noChangeArrowheads="1" noTextEdit="1"/>
          </p:cNvSpPr>
          <p:nvPr>
            <p:ph type="sldImg"/>
          </p:nvPr>
        </p:nvSpPr>
        <p:spPr>
          <a:xfrm>
            <a:off x="1257300" y="728663"/>
            <a:ext cx="4797425" cy="3597275"/>
          </a:xfrm>
          <a:ln/>
        </p:spPr>
      </p:sp>
      <p:sp>
        <p:nvSpPr>
          <p:cNvPr id="321539" name="Rectangle 3"/>
          <p:cNvSpPr>
            <a:spLocks noGrp="1" noChangeArrowheads="1"/>
          </p:cNvSpPr>
          <p:nvPr>
            <p:ph type="body" idx="1"/>
          </p:nvPr>
        </p:nvSpPr>
        <p:spPr>
          <a:xfrm>
            <a:off x="731520" y="4558904"/>
            <a:ext cx="5845387" cy="432054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8D7B4BF6-2314-4E6B-91E7-A4265DB0966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AEFAD7-1158-4266-AD85-A98013F5728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44411C-FCF6-4394-BB63-E53DDFC784D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162050" y="6243638"/>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657600" y="6243638"/>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7042150" y="6243638"/>
            <a:ext cx="1905000" cy="457200"/>
          </a:xfrm>
        </p:spPr>
        <p:txBody>
          <a:bodyPr/>
          <a:lstStyle>
            <a:lvl1pPr>
              <a:defRPr/>
            </a:lvl1pPr>
          </a:lstStyle>
          <a:p>
            <a:fld id="{D5EA67BE-5830-42C9-B277-1D075E51449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1450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51450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1162050" y="6243638"/>
            <a:ext cx="1905000" cy="457200"/>
          </a:xfrm>
        </p:spPr>
        <p:txBody>
          <a:bodyPr/>
          <a:lstStyle>
            <a:lvl1pPr>
              <a:defRPr/>
            </a:lvl1pPr>
          </a:lstStyle>
          <a:p>
            <a:endParaRPr lang="en-US"/>
          </a:p>
        </p:txBody>
      </p:sp>
      <p:sp>
        <p:nvSpPr>
          <p:cNvPr id="7" name="Footer Placeholder 6"/>
          <p:cNvSpPr>
            <a:spLocks noGrp="1"/>
          </p:cNvSpPr>
          <p:nvPr>
            <p:ph type="ftr" sz="quarter" idx="11"/>
          </p:nvPr>
        </p:nvSpPr>
        <p:spPr>
          <a:xfrm>
            <a:off x="3657600" y="6243638"/>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7042150" y="6243638"/>
            <a:ext cx="1905000" cy="457200"/>
          </a:xfrm>
        </p:spPr>
        <p:txBody>
          <a:bodyPr/>
          <a:lstStyle>
            <a:lvl1pPr>
              <a:defRPr/>
            </a:lvl1pPr>
          </a:lstStyle>
          <a:p>
            <a:fld id="{54DFC853-2BA4-4B64-AE43-905884D0FFB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162050" y="6243638"/>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657600" y="6243638"/>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042150" y="6243638"/>
            <a:ext cx="1905000" cy="457200"/>
          </a:xfrm>
        </p:spPr>
        <p:txBody>
          <a:bodyPr/>
          <a:lstStyle>
            <a:lvl1pPr>
              <a:defRPr/>
            </a:lvl1pPr>
          </a:lstStyle>
          <a:p>
            <a:fld id="{F6BF2E08-5BDA-4A41-A024-73F5AE3854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1D0176-6FCD-49B2-B0A5-03AED754B71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19577F-2B04-4B10-8E5C-6D52CE360A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AA3278-9F8C-4C35-85EF-63862CD50A1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8295747-FF68-458F-A2C2-16FEF68512A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1A08EC4-2AFC-4618-9CE4-7D735334D0B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AED4B96-361F-4FE5-83EE-3226E3A0C75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0A1E9A-C96C-4A84-8544-79DC84FE1B7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98C67A-9E6C-4251-859D-652ACD9135C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80C2F78A-10DF-4E14-9927-04762B34FE5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00200"/>
            <a:ext cx="7772400" cy="1600200"/>
          </a:xfrm>
        </p:spPr>
        <p:txBody>
          <a:bodyPr/>
          <a:lstStyle/>
          <a:p>
            <a:pPr algn="ctr"/>
            <a:r>
              <a:rPr lang="en-US" sz="3600" dirty="0" smtClean="0">
                <a:latin typeface="Times New Roman" pitchFamily="18" charset="0"/>
              </a:rPr>
              <a:t>CS344: Introduction to Artificial Intelligence</a:t>
            </a:r>
            <a:r>
              <a:rPr lang="en-US" sz="3600" dirty="0">
                <a:latin typeface="Times New Roman" pitchFamily="18" charset="0"/>
              </a:rPr>
              <a:t/>
            </a:r>
            <a:br>
              <a:rPr lang="en-US" sz="3600" dirty="0">
                <a:latin typeface="Times New Roman" pitchFamily="18" charset="0"/>
              </a:rPr>
            </a:br>
            <a:endParaRPr lang="en-US" dirty="0">
              <a:latin typeface="Times New Roman" pitchFamily="18" charset="0"/>
            </a:endParaRPr>
          </a:p>
        </p:txBody>
      </p:sp>
      <p:sp>
        <p:nvSpPr>
          <p:cNvPr id="2051" name="Rectangle 3"/>
          <p:cNvSpPr>
            <a:spLocks noGrp="1" noChangeArrowheads="1"/>
          </p:cNvSpPr>
          <p:nvPr>
            <p:ph type="subTitle" idx="1"/>
          </p:nvPr>
        </p:nvSpPr>
        <p:spPr>
          <a:xfrm>
            <a:off x="1219200" y="2895600"/>
            <a:ext cx="6400800" cy="1981200"/>
          </a:xfrm>
        </p:spPr>
        <p:txBody>
          <a:bodyPr/>
          <a:lstStyle/>
          <a:p>
            <a:r>
              <a:rPr lang="en-US" sz="2800" dirty="0">
                <a:solidFill>
                  <a:schemeClr val="tx2"/>
                </a:solidFill>
                <a:latin typeface="Times New Roman" pitchFamily="18" charset="0"/>
              </a:rPr>
              <a:t>Pushpak Bhattacharyya</a:t>
            </a:r>
            <a:br>
              <a:rPr lang="en-US" sz="2800" dirty="0">
                <a:solidFill>
                  <a:schemeClr val="tx2"/>
                </a:solidFill>
                <a:latin typeface="Times New Roman" pitchFamily="18" charset="0"/>
              </a:rPr>
            </a:br>
            <a:r>
              <a:rPr lang="en-US" sz="2800" dirty="0">
                <a:solidFill>
                  <a:schemeClr val="tx2"/>
                </a:solidFill>
                <a:latin typeface="Times New Roman" pitchFamily="18" charset="0"/>
              </a:rPr>
              <a:t>CSE Dept., </a:t>
            </a:r>
            <a:br>
              <a:rPr lang="en-US" sz="2800" dirty="0">
                <a:solidFill>
                  <a:schemeClr val="tx2"/>
                </a:solidFill>
                <a:latin typeface="Times New Roman" pitchFamily="18" charset="0"/>
              </a:rPr>
            </a:br>
            <a:r>
              <a:rPr lang="en-US" sz="2800" dirty="0">
                <a:solidFill>
                  <a:schemeClr val="tx2"/>
                </a:solidFill>
                <a:latin typeface="Times New Roman" pitchFamily="18" charset="0"/>
              </a:rPr>
              <a:t>IIT </a:t>
            </a:r>
            <a:r>
              <a:rPr lang="en-US" sz="2800" dirty="0" smtClean="0">
                <a:solidFill>
                  <a:schemeClr val="tx2"/>
                </a:solidFill>
                <a:latin typeface="Times New Roman" pitchFamily="18" charset="0"/>
              </a:rPr>
              <a:t>Bombay</a:t>
            </a:r>
          </a:p>
          <a:p>
            <a:pPr algn="l"/>
            <a:r>
              <a:rPr lang="en-US" sz="2800" smtClean="0">
                <a:latin typeface="Times New Roman" pitchFamily="18" charset="0"/>
              </a:rPr>
              <a:t>Lecture 26-27: </a:t>
            </a:r>
            <a:r>
              <a:rPr lang="en-US" sz="2800" dirty="0" smtClean="0">
                <a:latin typeface="Times New Roman" pitchFamily="18" charset="0"/>
              </a:rPr>
              <a:t>Probabilistic Parsing</a:t>
            </a:r>
            <a:endParaRPr lang="en-US" sz="2800" dirty="0">
              <a:solidFill>
                <a:schemeClr val="tx2"/>
              </a:solidFill>
              <a:latin typeface="Times New Roman" pitchFamily="18" charset="0"/>
            </a:endParaRPr>
          </a:p>
          <a:p>
            <a:endParaRPr lang="en-US" dirty="0">
              <a:solidFill>
                <a:schemeClr val="tx2"/>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Rule Probabilities</a:t>
            </a:r>
          </a:p>
        </p:txBody>
      </p:sp>
      <p:sp>
        <p:nvSpPr>
          <p:cNvPr id="2052" name="Rectangle 3"/>
          <p:cNvSpPr>
            <a:spLocks noGrp="1" noChangeArrowheads="1"/>
          </p:cNvSpPr>
          <p:nvPr>
            <p:ph type="body" idx="1"/>
          </p:nvPr>
        </p:nvSpPr>
        <p:spPr/>
        <p:txBody>
          <a:bodyPr/>
          <a:lstStyle/>
          <a:p>
            <a:pPr eaLnBrk="1" hangingPunct="1">
              <a:lnSpc>
                <a:spcPct val="90000"/>
              </a:lnSpc>
              <a:buFont typeface="Wingdings" pitchFamily="2" charset="2"/>
              <a:buChar char="§"/>
            </a:pPr>
            <a:r>
              <a:rPr lang="en-US" dirty="0" smtClean="0"/>
              <a:t>Rule probabilities are such that</a:t>
            </a:r>
          </a:p>
          <a:p>
            <a:pPr lvl="1" eaLnBrk="1" hangingPunct="1">
              <a:lnSpc>
                <a:spcPct val="90000"/>
              </a:lnSpc>
              <a:buFont typeface="Wingdings" pitchFamily="2" charset="2"/>
              <a:buNone/>
            </a:pPr>
            <a:r>
              <a:rPr lang="en-US" sz="2800" dirty="0" smtClean="0">
                <a:sym typeface="Symbol" pitchFamily="18" charset="2"/>
              </a:rPr>
              <a:t>			</a:t>
            </a:r>
          </a:p>
          <a:p>
            <a:pPr lvl="1" eaLnBrk="1" hangingPunct="1">
              <a:lnSpc>
                <a:spcPct val="90000"/>
              </a:lnSpc>
              <a:buFont typeface="Wingdings" pitchFamily="2" charset="2"/>
              <a:buNone/>
            </a:pPr>
            <a:r>
              <a:rPr lang="en-US" sz="2800" dirty="0" smtClean="0"/>
              <a:t>   	</a:t>
            </a:r>
            <a:r>
              <a:rPr lang="en-US" sz="2800" dirty="0" smtClean="0">
                <a:solidFill>
                  <a:srgbClr val="333399"/>
                </a:solidFill>
              </a:rPr>
              <a:t>	</a:t>
            </a:r>
          </a:p>
          <a:p>
            <a:pPr lvl="1" eaLnBrk="1" hangingPunct="1">
              <a:lnSpc>
                <a:spcPct val="90000"/>
              </a:lnSpc>
              <a:buFont typeface="Wingdings" pitchFamily="2" charset="2"/>
              <a:buNone/>
            </a:pPr>
            <a:r>
              <a:rPr lang="en-US" sz="2800" dirty="0" smtClean="0">
                <a:solidFill>
                  <a:srgbClr val="333399"/>
                </a:solidFill>
              </a:rPr>
              <a:t>		</a:t>
            </a:r>
            <a:r>
              <a:rPr lang="en-US" sz="2800" i="1" dirty="0" smtClean="0">
                <a:solidFill>
                  <a:srgbClr val="333399"/>
                </a:solidFill>
              </a:rPr>
              <a:t>E.g.,</a:t>
            </a:r>
            <a:r>
              <a:rPr lang="en-US" sz="2800" dirty="0" smtClean="0">
                <a:solidFill>
                  <a:srgbClr val="333399"/>
                </a:solidFill>
              </a:rPr>
              <a:t> P( NP </a:t>
            </a:r>
            <a:r>
              <a:rPr lang="en-US" sz="2800" dirty="0" smtClean="0">
                <a:solidFill>
                  <a:srgbClr val="333399"/>
                </a:solidFill>
                <a:sym typeface="Symbol" pitchFamily="18" charset="2"/>
              </a:rPr>
              <a:t> DT NN)  = 0.2</a:t>
            </a:r>
          </a:p>
          <a:p>
            <a:pPr lvl="1" eaLnBrk="1" hangingPunct="1">
              <a:lnSpc>
                <a:spcPct val="90000"/>
              </a:lnSpc>
              <a:buFont typeface="Wingdings" pitchFamily="2" charset="2"/>
              <a:buNone/>
            </a:pPr>
            <a:r>
              <a:rPr lang="en-US" sz="2800" dirty="0" smtClean="0">
                <a:solidFill>
                  <a:srgbClr val="333399"/>
                </a:solidFill>
              </a:rPr>
              <a:t>		         P( NP </a:t>
            </a:r>
            <a:r>
              <a:rPr lang="en-US" sz="2800" dirty="0" smtClean="0">
                <a:solidFill>
                  <a:srgbClr val="333399"/>
                </a:solidFill>
                <a:sym typeface="Symbol" pitchFamily="18" charset="2"/>
              </a:rPr>
              <a:t> NN)  = 0.5</a:t>
            </a:r>
          </a:p>
          <a:p>
            <a:pPr lvl="1" eaLnBrk="1" hangingPunct="1">
              <a:lnSpc>
                <a:spcPct val="90000"/>
              </a:lnSpc>
              <a:buFont typeface="Wingdings" pitchFamily="2" charset="2"/>
              <a:buNone/>
            </a:pPr>
            <a:r>
              <a:rPr lang="en-US" sz="2800" dirty="0" smtClean="0">
                <a:solidFill>
                  <a:srgbClr val="333399"/>
                </a:solidFill>
              </a:rPr>
              <a:t>		         P( NP </a:t>
            </a:r>
            <a:r>
              <a:rPr lang="en-US" sz="2800" dirty="0" smtClean="0">
                <a:solidFill>
                  <a:srgbClr val="333399"/>
                </a:solidFill>
                <a:sym typeface="Symbol" pitchFamily="18" charset="2"/>
              </a:rPr>
              <a:t> NP PP)  = 0.3</a:t>
            </a:r>
          </a:p>
          <a:p>
            <a:pPr eaLnBrk="1" hangingPunct="1">
              <a:lnSpc>
                <a:spcPct val="90000"/>
              </a:lnSpc>
              <a:buFont typeface="Wingdings" pitchFamily="2" charset="2"/>
              <a:buChar char="§"/>
            </a:pPr>
            <a:endParaRPr lang="en-US" dirty="0" smtClean="0">
              <a:solidFill>
                <a:srgbClr val="333399"/>
              </a:solidFill>
            </a:endParaRPr>
          </a:p>
          <a:p>
            <a:pPr eaLnBrk="1" hangingPunct="1">
              <a:lnSpc>
                <a:spcPct val="90000"/>
              </a:lnSpc>
              <a:buFont typeface="Wingdings" pitchFamily="2" charset="2"/>
              <a:buChar char="§"/>
            </a:pPr>
            <a:r>
              <a:rPr lang="en-US" dirty="0" smtClean="0">
                <a:solidFill>
                  <a:schemeClr val="tx2"/>
                </a:solidFill>
              </a:rPr>
              <a:t>P( NP </a:t>
            </a:r>
            <a:r>
              <a:rPr lang="en-US" dirty="0" smtClean="0">
                <a:solidFill>
                  <a:schemeClr val="tx2"/>
                </a:solidFill>
                <a:sym typeface="Symbol" pitchFamily="18" charset="2"/>
              </a:rPr>
              <a:t> DT NN)  = 0.2 </a:t>
            </a:r>
          </a:p>
          <a:p>
            <a:pPr lvl="1" eaLnBrk="1" hangingPunct="1">
              <a:lnSpc>
                <a:spcPct val="90000"/>
              </a:lnSpc>
              <a:buFont typeface="Wingdings" pitchFamily="2" charset="2"/>
              <a:buChar char="§"/>
            </a:pPr>
            <a:r>
              <a:rPr lang="en-US" dirty="0" smtClean="0">
                <a:solidFill>
                  <a:schemeClr val="tx2"/>
                </a:solidFill>
                <a:sym typeface="Symbol" pitchFamily="18" charset="2"/>
              </a:rPr>
              <a:t>Means 20 % of the training data parses use the 	          rule </a:t>
            </a:r>
            <a:r>
              <a:rPr lang="en-US" dirty="0" smtClean="0">
                <a:solidFill>
                  <a:schemeClr val="tx2"/>
                </a:solidFill>
              </a:rPr>
              <a:t>NP </a:t>
            </a:r>
            <a:r>
              <a:rPr lang="en-US" dirty="0" smtClean="0">
                <a:solidFill>
                  <a:schemeClr val="tx2"/>
                </a:solidFill>
                <a:sym typeface="Symbol" pitchFamily="18" charset="2"/>
              </a:rPr>
              <a:t> DT NN</a:t>
            </a:r>
          </a:p>
          <a:p>
            <a:pPr eaLnBrk="1" hangingPunct="1">
              <a:lnSpc>
                <a:spcPct val="90000"/>
              </a:lnSpc>
            </a:pPr>
            <a:endParaRPr lang="en-US" dirty="0" smtClean="0"/>
          </a:p>
        </p:txBody>
      </p:sp>
      <p:graphicFrame>
        <p:nvGraphicFramePr>
          <p:cNvPr id="2050" name="Object 6"/>
          <p:cNvGraphicFramePr>
            <a:graphicFrameLocks noChangeAspect="1"/>
          </p:cNvGraphicFramePr>
          <p:nvPr/>
        </p:nvGraphicFramePr>
        <p:xfrm>
          <a:off x="2590800" y="2590800"/>
          <a:ext cx="3048000" cy="804863"/>
        </p:xfrm>
        <a:graphic>
          <a:graphicData uri="http://schemas.openxmlformats.org/presentationml/2006/ole">
            <p:oleObj spid="_x0000_s364546" name="Equation" r:id="rId4" imgW="1396800" imgH="368280" progId="">
              <p:embed/>
            </p:oleObj>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685800" y="381000"/>
            <a:ext cx="7924800" cy="1143000"/>
          </a:xfrm>
        </p:spPr>
        <p:txBody>
          <a:bodyPr/>
          <a:lstStyle/>
          <a:p>
            <a:r>
              <a:rPr lang="en-US"/>
              <a:t>Probabilistic Context Free Grammars</a:t>
            </a:r>
          </a:p>
        </p:txBody>
      </p:sp>
      <p:sp>
        <p:nvSpPr>
          <p:cNvPr id="320515" name="Rectangle 3"/>
          <p:cNvSpPr>
            <a:spLocks noGrp="1" noChangeArrowheads="1"/>
          </p:cNvSpPr>
          <p:nvPr>
            <p:ph type="body" idx="1"/>
          </p:nvPr>
        </p:nvSpPr>
        <p:spPr>
          <a:xfrm>
            <a:off x="76200" y="1828800"/>
            <a:ext cx="4724400" cy="4724400"/>
          </a:xfrm>
        </p:spPr>
        <p:txBody>
          <a:bodyPr/>
          <a:lstStyle/>
          <a:p>
            <a:r>
              <a:rPr lang="en-US" sz="2400"/>
              <a:t>S </a:t>
            </a:r>
            <a:r>
              <a:rPr lang="en-US" sz="2400">
                <a:sym typeface="Symbol" pitchFamily="18" charset="2"/>
              </a:rPr>
              <a:t> NP VP		1.0</a:t>
            </a:r>
          </a:p>
          <a:p>
            <a:r>
              <a:rPr lang="en-US" sz="2400">
                <a:sym typeface="Symbol" pitchFamily="18" charset="2"/>
              </a:rPr>
              <a:t>NP  DT NN	0.5</a:t>
            </a:r>
          </a:p>
          <a:p>
            <a:r>
              <a:rPr lang="en-US" sz="2400">
                <a:sym typeface="Symbol" pitchFamily="18" charset="2"/>
              </a:rPr>
              <a:t>NP  NNS		0.3</a:t>
            </a:r>
          </a:p>
          <a:p>
            <a:r>
              <a:rPr lang="en-US" sz="2400">
                <a:sym typeface="Symbol" pitchFamily="18" charset="2"/>
              </a:rPr>
              <a:t>NP  NP PP 	0.2</a:t>
            </a:r>
          </a:p>
          <a:p>
            <a:r>
              <a:rPr lang="en-US" sz="2400">
                <a:sym typeface="Symbol" pitchFamily="18" charset="2"/>
              </a:rPr>
              <a:t>PP  P NP		1.0</a:t>
            </a:r>
          </a:p>
          <a:p>
            <a:r>
              <a:rPr lang="en-US" sz="2400">
                <a:sym typeface="Symbol" pitchFamily="18" charset="2"/>
              </a:rPr>
              <a:t>VP  VP PP	  0.6</a:t>
            </a:r>
          </a:p>
          <a:p>
            <a:r>
              <a:rPr lang="en-US" sz="2400">
                <a:sym typeface="Symbol" pitchFamily="18" charset="2"/>
              </a:rPr>
              <a:t>VP  VBD NP	0.4</a:t>
            </a:r>
          </a:p>
        </p:txBody>
      </p:sp>
      <p:sp>
        <p:nvSpPr>
          <p:cNvPr id="320516" name="Rectangle 4"/>
          <p:cNvSpPr>
            <a:spLocks noChangeArrowheads="1"/>
          </p:cNvSpPr>
          <p:nvPr/>
        </p:nvSpPr>
        <p:spPr bwMode="auto">
          <a:xfrm>
            <a:off x="4724400" y="1828800"/>
            <a:ext cx="4419600" cy="4724400"/>
          </a:xfrm>
          <a:prstGeom prst="rect">
            <a:avLst/>
          </a:prstGeom>
          <a:noFill/>
          <a:ln w="9525">
            <a:noFill/>
            <a:miter lim="800000"/>
            <a:headEnd/>
            <a:tailEnd/>
          </a:ln>
          <a:effectLst/>
        </p:spPr>
        <p:txBody>
          <a:bodyPr lIns="91430" tIns="45715" rIns="91430" bIns="45715"/>
          <a:lstStyle/>
          <a:p>
            <a:pPr marL="342900" indent="-342900" eaLnBrk="1" hangingPunct="1">
              <a:spcBef>
                <a:spcPct val="20000"/>
              </a:spcBef>
              <a:buClr>
                <a:schemeClr val="folHlink"/>
              </a:buClr>
              <a:buSzPct val="60000"/>
              <a:buFont typeface="Wingdings" pitchFamily="2" charset="2"/>
              <a:buChar char="n"/>
            </a:pPr>
            <a:r>
              <a:rPr lang="en-US" sz="2400"/>
              <a:t>DT </a:t>
            </a:r>
            <a:r>
              <a:rPr lang="en-US" sz="2400">
                <a:sym typeface="Symbol" pitchFamily="18" charset="2"/>
              </a:rPr>
              <a:t> the		1.0</a:t>
            </a:r>
            <a:endParaRPr lang="en-US" sz="2400"/>
          </a:p>
          <a:p>
            <a:pPr marL="342900" indent="-342900" eaLnBrk="1" hangingPunct="1">
              <a:spcBef>
                <a:spcPct val="20000"/>
              </a:spcBef>
              <a:buClr>
                <a:schemeClr val="folHlink"/>
              </a:buClr>
              <a:buSzPct val="60000"/>
              <a:buFont typeface="Wingdings" pitchFamily="2" charset="2"/>
              <a:buChar char="n"/>
            </a:pPr>
            <a:r>
              <a:rPr lang="en-US" sz="2400"/>
              <a:t>NN </a:t>
            </a:r>
            <a:r>
              <a:rPr lang="en-US" sz="2400">
                <a:sym typeface="Symbol" pitchFamily="18" charset="2"/>
              </a:rPr>
              <a:t></a:t>
            </a:r>
            <a:r>
              <a:rPr lang="en-US" sz="2400"/>
              <a:t> gunman</a:t>
            </a:r>
            <a:r>
              <a:rPr lang="en-US" sz="2400">
                <a:sym typeface="Symbol" pitchFamily="18" charset="2"/>
              </a:rPr>
              <a:t>	0.5</a:t>
            </a:r>
          </a:p>
          <a:p>
            <a:pPr marL="342900" indent="-342900" eaLnBrk="1" hangingPunct="1">
              <a:spcBef>
                <a:spcPct val="20000"/>
              </a:spcBef>
              <a:buClr>
                <a:schemeClr val="folHlink"/>
              </a:buClr>
              <a:buSzPct val="60000"/>
              <a:buFont typeface="Wingdings" pitchFamily="2" charset="2"/>
              <a:buChar char="n"/>
            </a:pPr>
            <a:r>
              <a:rPr lang="en-US" sz="2400">
                <a:sym typeface="Symbol" pitchFamily="18" charset="2"/>
              </a:rPr>
              <a:t>NN  building	0.5</a:t>
            </a:r>
          </a:p>
          <a:p>
            <a:pPr marL="342900" indent="-342900" eaLnBrk="1" hangingPunct="1">
              <a:spcBef>
                <a:spcPct val="20000"/>
              </a:spcBef>
              <a:buClr>
                <a:schemeClr val="folHlink"/>
              </a:buClr>
              <a:buSzPct val="60000"/>
              <a:buFont typeface="Wingdings" pitchFamily="2" charset="2"/>
              <a:buChar char="n"/>
            </a:pPr>
            <a:r>
              <a:rPr lang="en-US" sz="2400">
                <a:sym typeface="Symbol" pitchFamily="18" charset="2"/>
              </a:rPr>
              <a:t>VBD  sprayed 	1.0</a:t>
            </a:r>
          </a:p>
          <a:p>
            <a:pPr marL="342900" indent="-342900" eaLnBrk="1" hangingPunct="1">
              <a:spcBef>
                <a:spcPct val="20000"/>
              </a:spcBef>
              <a:buClr>
                <a:schemeClr val="folHlink"/>
              </a:buClr>
              <a:buSzPct val="60000"/>
              <a:buFont typeface="Wingdings" pitchFamily="2" charset="2"/>
              <a:buChar char="n"/>
            </a:pPr>
            <a:r>
              <a:rPr lang="en-US" sz="2400">
                <a:sym typeface="Symbol" pitchFamily="18" charset="2"/>
              </a:rPr>
              <a:t>NNS  bullets	1.0</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1152525" y="214313"/>
            <a:ext cx="7791450" cy="776287"/>
          </a:xfrm>
        </p:spPr>
        <p:txBody>
          <a:bodyPr/>
          <a:lstStyle/>
          <a:p>
            <a:r>
              <a:rPr lang="en-US"/>
              <a:t>Example Parse t</a:t>
            </a:r>
            <a:r>
              <a:rPr lang="en-US" baseline="-25000"/>
              <a:t>1`</a:t>
            </a:r>
            <a:endParaRPr lang="en-US"/>
          </a:p>
        </p:txBody>
      </p:sp>
      <p:sp>
        <p:nvSpPr>
          <p:cNvPr id="322563" name="Rectangle 3"/>
          <p:cNvSpPr>
            <a:spLocks noGrp="1" noChangeArrowheads="1"/>
          </p:cNvSpPr>
          <p:nvPr>
            <p:ph type="body" idx="1"/>
          </p:nvPr>
        </p:nvSpPr>
        <p:spPr>
          <a:xfrm>
            <a:off x="76200" y="1295400"/>
            <a:ext cx="8991600" cy="533400"/>
          </a:xfrm>
          <a:solidFill>
            <a:srgbClr val="E2DDFD"/>
          </a:solidFill>
          <a:ln/>
        </p:spPr>
        <p:txBody>
          <a:bodyPr/>
          <a:lstStyle/>
          <a:p>
            <a:r>
              <a:rPr lang="en-US"/>
              <a:t>The gunman sprayed the building with bullets.</a:t>
            </a:r>
          </a:p>
        </p:txBody>
      </p:sp>
      <p:sp>
        <p:nvSpPr>
          <p:cNvPr id="322564" name="Text Box 4"/>
          <p:cNvSpPr txBox="1">
            <a:spLocks noChangeArrowheads="1"/>
          </p:cNvSpPr>
          <p:nvPr/>
        </p:nvSpPr>
        <p:spPr bwMode="auto">
          <a:xfrm>
            <a:off x="2286000" y="1905000"/>
            <a:ext cx="6858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S</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65" name="Text Box 5"/>
          <p:cNvSpPr txBox="1">
            <a:spLocks noChangeArrowheads="1"/>
          </p:cNvSpPr>
          <p:nvPr/>
        </p:nvSpPr>
        <p:spPr bwMode="auto">
          <a:xfrm>
            <a:off x="1066800" y="2590800"/>
            <a:ext cx="838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NP</a:t>
            </a:r>
            <a:r>
              <a:rPr lang="en-US" sz="2000" baseline="-25000">
                <a:solidFill>
                  <a:srgbClr val="0000CC"/>
                </a:solidFill>
                <a:latin typeface="Times New Roman" pitchFamily="18" charset="0"/>
                <a:ea typeface="ＭＳ Ｐゴシック" pitchFamily="34" charset="-128"/>
                <a:cs typeface="Arial" charset="0"/>
              </a:rPr>
              <a:t>0.5</a:t>
            </a:r>
            <a:endParaRPr lang="en-US" sz="2000">
              <a:solidFill>
                <a:srgbClr val="0000CC"/>
              </a:solidFill>
              <a:latin typeface="Times New Roman" pitchFamily="18" charset="0"/>
              <a:ea typeface="ＭＳ Ｐゴシック" pitchFamily="34" charset="-128"/>
              <a:cs typeface="Arial" charset="0"/>
            </a:endParaRPr>
          </a:p>
        </p:txBody>
      </p:sp>
      <p:sp>
        <p:nvSpPr>
          <p:cNvPr id="322566" name="Text Box 6"/>
          <p:cNvSpPr txBox="1">
            <a:spLocks noChangeArrowheads="1"/>
          </p:cNvSpPr>
          <p:nvPr/>
        </p:nvSpPr>
        <p:spPr bwMode="auto">
          <a:xfrm>
            <a:off x="3352800" y="25908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VP</a:t>
            </a:r>
            <a:r>
              <a:rPr lang="en-US" sz="2000" baseline="-25000">
                <a:solidFill>
                  <a:srgbClr val="0000CC"/>
                </a:solidFill>
                <a:latin typeface="Times New Roman" pitchFamily="18" charset="0"/>
                <a:ea typeface="ＭＳ Ｐゴシック" pitchFamily="34" charset="-128"/>
                <a:cs typeface="Arial" charset="0"/>
              </a:rPr>
              <a:t>0.6</a:t>
            </a:r>
            <a:endParaRPr lang="en-US" sz="2000">
              <a:solidFill>
                <a:srgbClr val="0000CC"/>
              </a:solidFill>
              <a:latin typeface="Times New Roman" pitchFamily="18" charset="0"/>
              <a:ea typeface="ＭＳ Ｐゴシック" pitchFamily="34" charset="-128"/>
              <a:cs typeface="Arial" charset="0"/>
            </a:endParaRPr>
          </a:p>
        </p:txBody>
      </p:sp>
      <p:sp>
        <p:nvSpPr>
          <p:cNvPr id="322567" name="Text Box 7"/>
          <p:cNvSpPr txBox="1">
            <a:spLocks noChangeArrowheads="1"/>
          </p:cNvSpPr>
          <p:nvPr/>
        </p:nvSpPr>
        <p:spPr bwMode="auto">
          <a:xfrm>
            <a:off x="533400" y="3336925"/>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DT</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68" name="Text Box 8"/>
          <p:cNvSpPr txBox="1">
            <a:spLocks noChangeArrowheads="1"/>
          </p:cNvSpPr>
          <p:nvPr/>
        </p:nvSpPr>
        <p:spPr bwMode="auto">
          <a:xfrm>
            <a:off x="1371600" y="3276600"/>
            <a:ext cx="838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NN</a:t>
            </a:r>
            <a:r>
              <a:rPr lang="en-US" sz="2000" baseline="-25000">
                <a:solidFill>
                  <a:srgbClr val="0000CC"/>
                </a:solidFill>
                <a:latin typeface="Times New Roman" pitchFamily="18" charset="0"/>
                <a:ea typeface="ＭＳ Ｐゴシック" pitchFamily="34" charset="-128"/>
                <a:cs typeface="Arial" charset="0"/>
              </a:rPr>
              <a:t>0.5</a:t>
            </a:r>
            <a:endParaRPr lang="en-US" sz="2000">
              <a:solidFill>
                <a:srgbClr val="0000CC"/>
              </a:solidFill>
              <a:latin typeface="Times New Roman" pitchFamily="18" charset="0"/>
              <a:ea typeface="ＭＳ Ｐゴシック" pitchFamily="34" charset="-128"/>
              <a:cs typeface="Arial" charset="0"/>
            </a:endParaRPr>
          </a:p>
        </p:txBody>
      </p:sp>
      <p:sp>
        <p:nvSpPr>
          <p:cNvPr id="322569" name="Text Box 9"/>
          <p:cNvSpPr txBox="1">
            <a:spLocks noChangeArrowheads="1"/>
          </p:cNvSpPr>
          <p:nvPr/>
        </p:nvSpPr>
        <p:spPr bwMode="auto">
          <a:xfrm>
            <a:off x="1981200" y="4175125"/>
            <a:ext cx="11430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VBD</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0" name="Text Box 10"/>
          <p:cNvSpPr txBox="1">
            <a:spLocks noChangeArrowheads="1"/>
          </p:cNvSpPr>
          <p:nvPr/>
        </p:nvSpPr>
        <p:spPr bwMode="auto">
          <a:xfrm>
            <a:off x="3124200" y="41148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NP</a:t>
            </a:r>
            <a:r>
              <a:rPr lang="en-US" sz="2000" baseline="-25000">
                <a:solidFill>
                  <a:srgbClr val="0000CC"/>
                </a:solidFill>
                <a:latin typeface="Times New Roman" pitchFamily="18" charset="0"/>
                <a:ea typeface="ＭＳ Ｐゴシック" pitchFamily="34" charset="-128"/>
                <a:cs typeface="Arial" charset="0"/>
              </a:rPr>
              <a:t>0.5</a:t>
            </a:r>
            <a:endParaRPr lang="en-US" sz="2000">
              <a:solidFill>
                <a:srgbClr val="0000CC"/>
              </a:solidFill>
              <a:latin typeface="Times New Roman" pitchFamily="18" charset="0"/>
              <a:ea typeface="ＭＳ Ｐゴシック" pitchFamily="34" charset="-128"/>
              <a:cs typeface="Arial" charset="0"/>
            </a:endParaRPr>
          </a:p>
        </p:txBody>
      </p:sp>
      <p:sp>
        <p:nvSpPr>
          <p:cNvPr id="322571" name="Text Box 11"/>
          <p:cNvSpPr txBox="1">
            <a:spLocks noChangeArrowheads="1"/>
          </p:cNvSpPr>
          <p:nvPr/>
        </p:nvSpPr>
        <p:spPr bwMode="auto">
          <a:xfrm>
            <a:off x="4495800" y="3336925"/>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PP</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2" name="Line 12"/>
          <p:cNvSpPr>
            <a:spLocks noChangeShapeType="1"/>
          </p:cNvSpPr>
          <p:nvPr/>
        </p:nvSpPr>
        <p:spPr bwMode="auto">
          <a:xfrm>
            <a:off x="838200" y="3657600"/>
            <a:ext cx="0" cy="609600"/>
          </a:xfrm>
          <a:prstGeom prst="line">
            <a:avLst/>
          </a:prstGeom>
          <a:noFill/>
          <a:ln w="9525">
            <a:solidFill>
              <a:srgbClr val="006600"/>
            </a:solidFill>
            <a:round/>
            <a:headEnd/>
            <a:tailEnd/>
          </a:ln>
          <a:effectLst/>
        </p:spPr>
        <p:txBody>
          <a:bodyPr/>
          <a:lstStyle/>
          <a:p>
            <a:endParaRPr lang="en-US"/>
          </a:p>
        </p:txBody>
      </p:sp>
      <p:sp>
        <p:nvSpPr>
          <p:cNvPr id="322573" name="Text Box 13"/>
          <p:cNvSpPr txBox="1">
            <a:spLocks noChangeArrowheads="1"/>
          </p:cNvSpPr>
          <p:nvPr/>
        </p:nvSpPr>
        <p:spPr bwMode="auto">
          <a:xfrm>
            <a:off x="2667000" y="4800600"/>
            <a:ext cx="838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DT</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4" name="Text Box 14"/>
          <p:cNvSpPr txBox="1">
            <a:spLocks noChangeArrowheads="1"/>
          </p:cNvSpPr>
          <p:nvPr/>
        </p:nvSpPr>
        <p:spPr bwMode="auto">
          <a:xfrm>
            <a:off x="3505200" y="48006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NN</a:t>
            </a:r>
            <a:r>
              <a:rPr lang="en-US" sz="2000" baseline="-25000">
                <a:solidFill>
                  <a:srgbClr val="0000CC"/>
                </a:solidFill>
                <a:latin typeface="Times New Roman" pitchFamily="18" charset="0"/>
                <a:ea typeface="ＭＳ Ｐゴシック" pitchFamily="34" charset="-128"/>
                <a:cs typeface="Arial" charset="0"/>
              </a:rPr>
              <a:t>0.5</a:t>
            </a:r>
            <a:endParaRPr lang="en-US" sz="2000">
              <a:solidFill>
                <a:srgbClr val="0000CC"/>
              </a:solidFill>
              <a:latin typeface="Times New Roman" pitchFamily="18" charset="0"/>
              <a:ea typeface="ＭＳ Ｐゴシック" pitchFamily="34" charset="-128"/>
              <a:cs typeface="Arial" charset="0"/>
            </a:endParaRPr>
          </a:p>
        </p:txBody>
      </p:sp>
      <p:sp>
        <p:nvSpPr>
          <p:cNvPr id="322575" name="Text Box 15"/>
          <p:cNvSpPr txBox="1">
            <a:spLocks noChangeArrowheads="1"/>
          </p:cNvSpPr>
          <p:nvPr/>
        </p:nvSpPr>
        <p:spPr bwMode="auto">
          <a:xfrm>
            <a:off x="4191000" y="4038600"/>
            <a:ext cx="6858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P</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6" name="Text Box 16"/>
          <p:cNvSpPr txBox="1">
            <a:spLocks noChangeArrowheads="1"/>
          </p:cNvSpPr>
          <p:nvPr/>
        </p:nvSpPr>
        <p:spPr bwMode="auto">
          <a:xfrm>
            <a:off x="4800600" y="4038600"/>
            <a:ext cx="838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NP</a:t>
            </a:r>
            <a:r>
              <a:rPr lang="en-US" sz="2000" baseline="-25000">
                <a:solidFill>
                  <a:srgbClr val="0000CC"/>
                </a:solidFill>
                <a:latin typeface="Times New Roman" pitchFamily="18" charset="0"/>
                <a:ea typeface="ＭＳ Ｐゴシック" pitchFamily="34" charset="-128"/>
                <a:cs typeface="Arial" charset="0"/>
              </a:rPr>
              <a:t>0.3</a:t>
            </a:r>
            <a:endParaRPr lang="en-US" sz="2000">
              <a:solidFill>
                <a:srgbClr val="0000CC"/>
              </a:solidFill>
              <a:latin typeface="Times New Roman" pitchFamily="18" charset="0"/>
              <a:ea typeface="ＭＳ Ｐゴシック" pitchFamily="34" charset="-128"/>
              <a:cs typeface="Arial" charset="0"/>
            </a:endParaRPr>
          </a:p>
        </p:txBody>
      </p:sp>
      <p:sp>
        <p:nvSpPr>
          <p:cNvPr id="322577" name="Text Box 17"/>
          <p:cNvSpPr txBox="1">
            <a:spLocks noChangeArrowheads="1"/>
          </p:cNvSpPr>
          <p:nvPr/>
        </p:nvSpPr>
        <p:spPr bwMode="auto">
          <a:xfrm>
            <a:off x="4724400" y="48768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NNS</a:t>
            </a:r>
            <a:r>
              <a:rPr lang="en-US" sz="2000" baseline="-25000">
                <a:solidFill>
                  <a:srgbClr val="0000CC"/>
                </a:solidFill>
                <a:latin typeface="Times New Roman" pitchFamily="18" charset="0"/>
                <a:ea typeface="ＭＳ Ｐゴシック" pitchFamily="34" charset="-128"/>
                <a:cs typeface="Arial" charset="0"/>
              </a:rPr>
              <a:t>1.0</a:t>
            </a:r>
            <a:endParaRPr lang="en-US" sz="2000">
              <a:solidFill>
                <a:srgbClr val="0000CC"/>
              </a:solidFill>
              <a:latin typeface="Times New Roman" pitchFamily="18" charset="0"/>
              <a:ea typeface="ＭＳ Ｐゴシック" pitchFamily="34" charset="-128"/>
              <a:cs typeface="Arial" charset="0"/>
            </a:endParaRPr>
          </a:p>
        </p:txBody>
      </p:sp>
      <p:sp>
        <p:nvSpPr>
          <p:cNvPr id="322578" name="Text Box 18"/>
          <p:cNvSpPr txBox="1">
            <a:spLocks noChangeArrowheads="1"/>
          </p:cNvSpPr>
          <p:nvPr/>
        </p:nvSpPr>
        <p:spPr bwMode="auto">
          <a:xfrm>
            <a:off x="4724400" y="5775325"/>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bullets</a:t>
            </a:r>
          </a:p>
        </p:txBody>
      </p:sp>
      <p:sp>
        <p:nvSpPr>
          <p:cNvPr id="322579" name="Text Box 19"/>
          <p:cNvSpPr txBox="1">
            <a:spLocks noChangeArrowheads="1"/>
          </p:cNvSpPr>
          <p:nvPr/>
        </p:nvSpPr>
        <p:spPr bwMode="auto">
          <a:xfrm>
            <a:off x="4114800" y="4860925"/>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with</a:t>
            </a:r>
          </a:p>
        </p:txBody>
      </p:sp>
      <p:sp>
        <p:nvSpPr>
          <p:cNvPr id="322580" name="Text Box 20"/>
          <p:cNvSpPr txBox="1">
            <a:spLocks noChangeArrowheads="1"/>
          </p:cNvSpPr>
          <p:nvPr/>
        </p:nvSpPr>
        <p:spPr bwMode="auto">
          <a:xfrm>
            <a:off x="3200400" y="5622925"/>
            <a:ext cx="10668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building</a:t>
            </a:r>
          </a:p>
        </p:txBody>
      </p:sp>
      <p:sp>
        <p:nvSpPr>
          <p:cNvPr id="322581" name="Text Box 21"/>
          <p:cNvSpPr txBox="1">
            <a:spLocks noChangeArrowheads="1"/>
          </p:cNvSpPr>
          <p:nvPr/>
        </p:nvSpPr>
        <p:spPr bwMode="auto">
          <a:xfrm>
            <a:off x="2743200" y="5622925"/>
            <a:ext cx="533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the</a:t>
            </a:r>
          </a:p>
        </p:txBody>
      </p:sp>
      <p:sp>
        <p:nvSpPr>
          <p:cNvPr id="322582" name="Text Box 22"/>
          <p:cNvSpPr txBox="1">
            <a:spLocks noChangeArrowheads="1"/>
          </p:cNvSpPr>
          <p:nvPr/>
        </p:nvSpPr>
        <p:spPr bwMode="auto">
          <a:xfrm>
            <a:off x="533400" y="4191000"/>
            <a:ext cx="6858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The</a:t>
            </a:r>
          </a:p>
        </p:txBody>
      </p:sp>
      <p:sp>
        <p:nvSpPr>
          <p:cNvPr id="322583" name="Text Box 23"/>
          <p:cNvSpPr txBox="1">
            <a:spLocks noChangeArrowheads="1"/>
          </p:cNvSpPr>
          <p:nvPr/>
        </p:nvSpPr>
        <p:spPr bwMode="auto">
          <a:xfrm>
            <a:off x="990600" y="4191000"/>
            <a:ext cx="1219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gunman</a:t>
            </a:r>
          </a:p>
        </p:txBody>
      </p:sp>
      <p:sp>
        <p:nvSpPr>
          <p:cNvPr id="322584" name="Text Box 24"/>
          <p:cNvSpPr txBox="1">
            <a:spLocks noChangeArrowheads="1"/>
          </p:cNvSpPr>
          <p:nvPr/>
        </p:nvSpPr>
        <p:spPr bwMode="auto">
          <a:xfrm>
            <a:off x="1828800" y="5013325"/>
            <a:ext cx="12192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8000"/>
                </a:solidFill>
                <a:latin typeface="Times New Roman" pitchFamily="18" charset="0"/>
                <a:ea typeface="ＭＳ Ｐゴシック" pitchFamily="34" charset="-128"/>
                <a:cs typeface="Arial" charset="0"/>
              </a:rPr>
              <a:t>sprayed</a:t>
            </a:r>
          </a:p>
        </p:txBody>
      </p:sp>
      <p:sp>
        <p:nvSpPr>
          <p:cNvPr id="322585" name="Text Box 25"/>
          <p:cNvSpPr txBox="1">
            <a:spLocks noChangeArrowheads="1"/>
          </p:cNvSpPr>
          <p:nvPr/>
        </p:nvSpPr>
        <p:spPr bwMode="auto">
          <a:xfrm>
            <a:off x="5562600" y="1955800"/>
            <a:ext cx="3429000" cy="1625600"/>
          </a:xfrm>
          <a:prstGeom prst="rect">
            <a:avLst/>
          </a:prstGeom>
          <a:noFill/>
          <a:ln w="9525">
            <a:solidFill>
              <a:srgbClr val="800080"/>
            </a:solidFill>
            <a:miter lim="800000"/>
            <a:headEnd/>
            <a:tailEnd/>
          </a:ln>
          <a:effectLst/>
        </p:spPr>
        <p:txBody>
          <a:bodyPr lIns="91430" tIns="45715" rIns="91430" bIns="45715">
            <a:spAutoFit/>
          </a:bodyPr>
          <a:lstStyle/>
          <a:p>
            <a:pPr defTabSz="457200" eaLnBrk="1" hangingPunct="1">
              <a:spcBef>
                <a:spcPct val="50000"/>
              </a:spcBef>
            </a:pPr>
            <a:r>
              <a:rPr lang="en-US" sz="2000">
                <a:solidFill>
                  <a:srgbClr val="660066"/>
                </a:solidFill>
                <a:latin typeface="Times New Roman" pitchFamily="18" charset="0"/>
                <a:ea typeface="ＭＳ Ｐゴシック" pitchFamily="34" charset="-128"/>
                <a:cs typeface="Arial" charset="0"/>
              </a:rPr>
              <a:t>P (t</a:t>
            </a:r>
            <a:r>
              <a:rPr lang="en-US" sz="2000" baseline="-25000">
                <a:solidFill>
                  <a:srgbClr val="660066"/>
                </a:solidFill>
                <a:latin typeface="Times New Roman" pitchFamily="18" charset="0"/>
                <a:ea typeface="ＭＳ Ｐゴシック" pitchFamily="34" charset="-128"/>
                <a:cs typeface="Arial" charset="0"/>
              </a:rPr>
              <a:t>1</a:t>
            </a:r>
            <a:r>
              <a:rPr lang="en-US" sz="2000">
                <a:solidFill>
                  <a:srgbClr val="660066"/>
                </a:solidFill>
                <a:latin typeface="Times New Roman" pitchFamily="18" charset="0"/>
                <a:ea typeface="ＭＳ Ｐゴシック" pitchFamily="34" charset="-128"/>
                <a:cs typeface="Arial" charset="0"/>
              </a:rPr>
              <a:t>) 			      =  1.0 * 0.5 * 1.0 * 0.5 * 0.6 * 0.4 * 1.0 * 0.5 * 1.0 * 0.5 * 1.0 * 1.0 * 0.3 * 1.0	           	      =   0.00225</a:t>
            </a:r>
          </a:p>
        </p:txBody>
      </p:sp>
      <p:sp>
        <p:nvSpPr>
          <p:cNvPr id="322586" name="Text Box 26"/>
          <p:cNvSpPr txBox="1">
            <a:spLocks noChangeArrowheads="1"/>
          </p:cNvSpPr>
          <p:nvPr/>
        </p:nvSpPr>
        <p:spPr bwMode="auto">
          <a:xfrm>
            <a:off x="2514600" y="3352800"/>
            <a:ext cx="914400" cy="396875"/>
          </a:xfrm>
          <a:prstGeom prst="rect">
            <a:avLst/>
          </a:prstGeom>
          <a:noFill/>
          <a:ln w="9525">
            <a:noFill/>
            <a:miter lim="800000"/>
            <a:headEnd/>
            <a:tailEnd/>
          </a:ln>
          <a:effectLst/>
        </p:spPr>
        <p:txBody>
          <a:bodyPr lIns="91430" tIns="45715" rIns="91430" bIns="45715">
            <a:spAutoFit/>
          </a:bodyPr>
          <a:lstStyle/>
          <a:p>
            <a:pPr defTabSz="457200" eaLnBrk="1" hangingPunct="1">
              <a:spcBef>
                <a:spcPct val="50000"/>
              </a:spcBef>
            </a:pPr>
            <a:r>
              <a:rPr lang="en-US" sz="2000">
                <a:solidFill>
                  <a:srgbClr val="0000CC"/>
                </a:solidFill>
                <a:latin typeface="Times New Roman" pitchFamily="18" charset="0"/>
                <a:ea typeface="ＭＳ Ｐゴシック" pitchFamily="34" charset="-128"/>
                <a:cs typeface="Arial" charset="0"/>
              </a:rPr>
              <a:t>VP</a:t>
            </a:r>
            <a:r>
              <a:rPr lang="en-US" sz="2000" baseline="-25000">
                <a:solidFill>
                  <a:srgbClr val="0000CC"/>
                </a:solidFill>
                <a:latin typeface="Times New Roman" pitchFamily="18" charset="0"/>
                <a:ea typeface="ＭＳ Ｐゴシック" pitchFamily="34" charset="-128"/>
                <a:cs typeface="Arial" charset="0"/>
              </a:rPr>
              <a:t>0.4</a:t>
            </a:r>
            <a:endParaRPr lang="en-US" sz="2000">
              <a:solidFill>
                <a:srgbClr val="0000CC"/>
              </a:solidFill>
              <a:latin typeface="Times New Roman" pitchFamily="18" charset="0"/>
              <a:ea typeface="ＭＳ Ｐゴシック" pitchFamily="34" charset="-128"/>
              <a:cs typeface="Arial" charset="0"/>
            </a:endParaRPr>
          </a:p>
        </p:txBody>
      </p:sp>
      <p:sp>
        <p:nvSpPr>
          <p:cNvPr id="322587" name="Line 27"/>
          <p:cNvSpPr>
            <a:spLocks noChangeShapeType="1"/>
          </p:cNvSpPr>
          <p:nvPr/>
        </p:nvSpPr>
        <p:spPr bwMode="auto">
          <a:xfrm flipH="1">
            <a:off x="1447800" y="2286000"/>
            <a:ext cx="1066800" cy="381000"/>
          </a:xfrm>
          <a:prstGeom prst="line">
            <a:avLst/>
          </a:prstGeom>
          <a:noFill/>
          <a:ln w="12700">
            <a:solidFill>
              <a:srgbClr val="006600"/>
            </a:solidFill>
            <a:round/>
            <a:headEnd/>
            <a:tailEnd/>
          </a:ln>
          <a:effectLst/>
        </p:spPr>
        <p:txBody>
          <a:bodyPr>
            <a:spAutoFit/>
          </a:bodyPr>
          <a:lstStyle/>
          <a:p>
            <a:endParaRPr lang="en-US"/>
          </a:p>
        </p:txBody>
      </p:sp>
      <p:sp>
        <p:nvSpPr>
          <p:cNvPr id="322588" name="Line 28"/>
          <p:cNvSpPr>
            <a:spLocks noChangeShapeType="1"/>
          </p:cNvSpPr>
          <p:nvPr/>
        </p:nvSpPr>
        <p:spPr bwMode="auto">
          <a:xfrm>
            <a:off x="2514600" y="2286000"/>
            <a:ext cx="1066800" cy="381000"/>
          </a:xfrm>
          <a:prstGeom prst="line">
            <a:avLst/>
          </a:prstGeom>
          <a:noFill/>
          <a:ln w="12700">
            <a:solidFill>
              <a:srgbClr val="006600"/>
            </a:solidFill>
            <a:round/>
            <a:headEnd/>
            <a:tailEnd/>
          </a:ln>
          <a:effectLst/>
        </p:spPr>
        <p:txBody>
          <a:bodyPr>
            <a:spAutoFit/>
          </a:bodyPr>
          <a:lstStyle/>
          <a:p>
            <a:endParaRPr lang="en-US"/>
          </a:p>
        </p:txBody>
      </p:sp>
      <p:sp>
        <p:nvSpPr>
          <p:cNvPr id="322589" name="Line 29"/>
          <p:cNvSpPr>
            <a:spLocks noChangeShapeType="1"/>
          </p:cNvSpPr>
          <p:nvPr/>
        </p:nvSpPr>
        <p:spPr bwMode="auto">
          <a:xfrm flipH="1">
            <a:off x="3048000" y="3048000"/>
            <a:ext cx="838200" cy="381000"/>
          </a:xfrm>
          <a:prstGeom prst="line">
            <a:avLst/>
          </a:prstGeom>
          <a:noFill/>
          <a:ln w="12700">
            <a:solidFill>
              <a:srgbClr val="006600"/>
            </a:solidFill>
            <a:round/>
            <a:headEnd/>
            <a:tailEnd/>
          </a:ln>
          <a:effectLst/>
        </p:spPr>
        <p:txBody>
          <a:bodyPr>
            <a:spAutoFit/>
          </a:bodyPr>
          <a:lstStyle/>
          <a:p>
            <a:endParaRPr lang="en-US"/>
          </a:p>
        </p:txBody>
      </p:sp>
      <p:sp>
        <p:nvSpPr>
          <p:cNvPr id="322590" name="Line 30"/>
          <p:cNvSpPr>
            <a:spLocks noChangeShapeType="1"/>
          </p:cNvSpPr>
          <p:nvPr/>
        </p:nvSpPr>
        <p:spPr bwMode="auto">
          <a:xfrm>
            <a:off x="3886200" y="3048000"/>
            <a:ext cx="685800" cy="381000"/>
          </a:xfrm>
          <a:prstGeom prst="line">
            <a:avLst/>
          </a:prstGeom>
          <a:noFill/>
          <a:ln w="12700">
            <a:solidFill>
              <a:srgbClr val="006600"/>
            </a:solidFill>
            <a:round/>
            <a:headEnd/>
            <a:tailEnd/>
          </a:ln>
          <a:effectLst/>
        </p:spPr>
        <p:txBody>
          <a:bodyPr>
            <a:spAutoFit/>
          </a:bodyPr>
          <a:lstStyle/>
          <a:p>
            <a:endParaRPr lang="en-US"/>
          </a:p>
        </p:txBody>
      </p:sp>
      <p:sp>
        <p:nvSpPr>
          <p:cNvPr id="322591" name="Line 31"/>
          <p:cNvSpPr>
            <a:spLocks noChangeShapeType="1"/>
          </p:cNvSpPr>
          <p:nvPr/>
        </p:nvSpPr>
        <p:spPr bwMode="auto">
          <a:xfrm flipH="1">
            <a:off x="762000" y="2895600"/>
            <a:ext cx="533400" cy="457200"/>
          </a:xfrm>
          <a:prstGeom prst="line">
            <a:avLst/>
          </a:prstGeom>
          <a:noFill/>
          <a:ln w="12700">
            <a:solidFill>
              <a:srgbClr val="006600"/>
            </a:solidFill>
            <a:round/>
            <a:headEnd/>
            <a:tailEnd/>
          </a:ln>
          <a:effectLst/>
        </p:spPr>
        <p:txBody>
          <a:bodyPr>
            <a:spAutoFit/>
          </a:bodyPr>
          <a:lstStyle/>
          <a:p>
            <a:endParaRPr lang="en-US"/>
          </a:p>
        </p:txBody>
      </p:sp>
      <p:sp>
        <p:nvSpPr>
          <p:cNvPr id="322592" name="Line 32"/>
          <p:cNvSpPr>
            <a:spLocks noChangeShapeType="1"/>
          </p:cNvSpPr>
          <p:nvPr/>
        </p:nvSpPr>
        <p:spPr bwMode="auto">
          <a:xfrm>
            <a:off x="1295400" y="2895600"/>
            <a:ext cx="457200" cy="457200"/>
          </a:xfrm>
          <a:prstGeom prst="line">
            <a:avLst/>
          </a:prstGeom>
          <a:noFill/>
          <a:ln w="12700">
            <a:solidFill>
              <a:srgbClr val="006600"/>
            </a:solidFill>
            <a:round/>
            <a:headEnd/>
            <a:tailEnd/>
          </a:ln>
          <a:effectLst/>
        </p:spPr>
        <p:txBody>
          <a:bodyPr>
            <a:spAutoFit/>
          </a:bodyPr>
          <a:lstStyle/>
          <a:p>
            <a:endParaRPr lang="en-US"/>
          </a:p>
        </p:txBody>
      </p:sp>
      <p:sp>
        <p:nvSpPr>
          <p:cNvPr id="322593" name="Line 33"/>
          <p:cNvSpPr>
            <a:spLocks noChangeShapeType="1"/>
          </p:cNvSpPr>
          <p:nvPr/>
        </p:nvSpPr>
        <p:spPr bwMode="auto">
          <a:xfrm flipH="1">
            <a:off x="2286000" y="3733800"/>
            <a:ext cx="533400" cy="457200"/>
          </a:xfrm>
          <a:prstGeom prst="line">
            <a:avLst/>
          </a:prstGeom>
          <a:noFill/>
          <a:ln w="12700">
            <a:solidFill>
              <a:srgbClr val="006600"/>
            </a:solidFill>
            <a:round/>
            <a:headEnd/>
            <a:tailEnd/>
          </a:ln>
          <a:effectLst/>
        </p:spPr>
        <p:txBody>
          <a:bodyPr>
            <a:spAutoFit/>
          </a:bodyPr>
          <a:lstStyle/>
          <a:p>
            <a:endParaRPr lang="en-US"/>
          </a:p>
        </p:txBody>
      </p:sp>
      <p:sp>
        <p:nvSpPr>
          <p:cNvPr id="322594" name="Line 34"/>
          <p:cNvSpPr>
            <a:spLocks noChangeShapeType="1"/>
          </p:cNvSpPr>
          <p:nvPr/>
        </p:nvSpPr>
        <p:spPr bwMode="auto">
          <a:xfrm>
            <a:off x="2819400" y="3733800"/>
            <a:ext cx="457200" cy="457200"/>
          </a:xfrm>
          <a:prstGeom prst="line">
            <a:avLst/>
          </a:prstGeom>
          <a:noFill/>
          <a:ln w="12700">
            <a:solidFill>
              <a:srgbClr val="006600"/>
            </a:solidFill>
            <a:round/>
            <a:headEnd/>
            <a:tailEnd/>
          </a:ln>
          <a:effectLst/>
        </p:spPr>
        <p:txBody>
          <a:bodyPr>
            <a:spAutoFit/>
          </a:bodyPr>
          <a:lstStyle/>
          <a:p>
            <a:endParaRPr lang="en-US"/>
          </a:p>
        </p:txBody>
      </p:sp>
      <p:sp>
        <p:nvSpPr>
          <p:cNvPr id="322595" name="Line 35"/>
          <p:cNvSpPr>
            <a:spLocks noChangeShapeType="1"/>
          </p:cNvSpPr>
          <p:nvPr/>
        </p:nvSpPr>
        <p:spPr bwMode="auto">
          <a:xfrm flipH="1">
            <a:off x="4419600" y="3657600"/>
            <a:ext cx="381000" cy="457200"/>
          </a:xfrm>
          <a:prstGeom prst="line">
            <a:avLst/>
          </a:prstGeom>
          <a:noFill/>
          <a:ln w="12700">
            <a:solidFill>
              <a:srgbClr val="006600"/>
            </a:solidFill>
            <a:round/>
            <a:headEnd/>
            <a:tailEnd/>
          </a:ln>
          <a:effectLst/>
        </p:spPr>
        <p:txBody>
          <a:bodyPr>
            <a:spAutoFit/>
          </a:bodyPr>
          <a:lstStyle/>
          <a:p>
            <a:endParaRPr lang="en-US"/>
          </a:p>
        </p:txBody>
      </p:sp>
      <p:sp>
        <p:nvSpPr>
          <p:cNvPr id="322596" name="Line 36"/>
          <p:cNvSpPr>
            <a:spLocks noChangeShapeType="1"/>
          </p:cNvSpPr>
          <p:nvPr/>
        </p:nvSpPr>
        <p:spPr bwMode="auto">
          <a:xfrm>
            <a:off x="4800600" y="3657600"/>
            <a:ext cx="304800" cy="457200"/>
          </a:xfrm>
          <a:prstGeom prst="line">
            <a:avLst/>
          </a:prstGeom>
          <a:noFill/>
          <a:ln w="12700">
            <a:solidFill>
              <a:srgbClr val="006600"/>
            </a:solidFill>
            <a:round/>
            <a:headEnd/>
            <a:tailEnd/>
          </a:ln>
          <a:effectLst/>
        </p:spPr>
        <p:txBody>
          <a:bodyPr>
            <a:spAutoFit/>
          </a:bodyPr>
          <a:lstStyle/>
          <a:p>
            <a:endParaRPr lang="en-US"/>
          </a:p>
        </p:txBody>
      </p:sp>
      <p:sp>
        <p:nvSpPr>
          <p:cNvPr id="322597" name="Line 37"/>
          <p:cNvSpPr>
            <a:spLocks noChangeShapeType="1"/>
          </p:cNvSpPr>
          <p:nvPr/>
        </p:nvSpPr>
        <p:spPr bwMode="auto">
          <a:xfrm flipH="1">
            <a:off x="2895600" y="4419600"/>
            <a:ext cx="533400" cy="457200"/>
          </a:xfrm>
          <a:prstGeom prst="line">
            <a:avLst/>
          </a:prstGeom>
          <a:noFill/>
          <a:ln w="12700">
            <a:solidFill>
              <a:srgbClr val="006600"/>
            </a:solidFill>
            <a:round/>
            <a:headEnd/>
            <a:tailEnd/>
          </a:ln>
          <a:effectLst/>
        </p:spPr>
        <p:txBody>
          <a:bodyPr>
            <a:spAutoFit/>
          </a:bodyPr>
          <a:lstStyle/>
          <a:p>
            <a:endParaRPr lang="en-US"/>
          </a:p>
        </p:txBody>
      </p:sp>
      <p:sp>
        <p:nvSpPr>
          <p:cNvPr id="322598" name="Line 38"/>
          <p:cNvSpPr>
            <a:spLocks noChangeShapeType="1"/>
          </p:cNvSpPr>
          <p:nvPr/>
        </p:nvSpPr>
        <p:spPr bwMode="auto">
          <a:xfrm>
            <a:off x="3429000" y="4419600"/>
            <a:ext cx="457200" cy="457200"/>
          </a:xfrm>
          <a:prstGeom prst="line">
            <a:avLst/>
          </a:prstGeom>
          <a:noFill/>
          <a:ln w="12700">
            <a:solidFill>
              <a:srgbClr val="006600"/>
            </a:solidFill>
            <a:round/>
            <a:headEnd/>
            <a:tailEnd/>
          </a:ln>
          <a:effectLst/>
        </p:spPr>
        <p:txBody>
          <a:bodyPr>
            <a:spAutoFit/>
          </a:bodyPr>
          <a:lstStyle/>
          <a:p>
            <a:endParaRPr lang="en-US"/>
          </a:p>
        </p:txBody>
      </p:sp>
      <p:sp>
        <p:nvSpPr>
          <p:cNvPr id="322599" name="Line 39"/>
          <p:cNvSpPr>
            <a:spLocks noChangeShapeType="1"/>
          </p:cNvSpPr>
          <p:nvPr/>
        </p:nvSpPr>
        <p:spPr bwMode="auto">
          <a:xfrm>
            <a:off x="1676400" y="3657600"/>
            <a:ext cx="0" cy="609600"/>
          </a:xfrm>
          <a:prstGeom prst="line">
            <a:avLst/>
          </a:prstGeom>
          <a:noFill/>
          <a:ln w="9525">
            <a:solidFill>
              <a:srgbClr val="006600"/>
            </a:solidFill>
            <a:round/>
            <a:headEnd/>
            <a:tailEnd/>
          </a:ln>
          <a:effectLst/>
        </p:spPr>
        <p:txBody>
          <a:bodyPr/>
          <a:lstStyle/>
          <a:p>
            <a:endParaRPr lang="en-US"/>
          </a:p>
        </p:txBody>
      </p:sp>
      <p:sp>
        <p:nvSpPr>
          <p:cNvPr id="322600" name="Line 40"/>
          <p:cNvSpPr>
            <a:spLocks noChangeShapeType="1"/>
          </p:cNvSpPr>
          <p:nvPr/>
        </p:nvSpPr>
        <p:spPr bwMode="auto">
          <a:xfrm>
            <a:off x="2286000" y="4495800"/>
            <a:ext cx="0" cy="609600"/>
          </a:xfrm>
          <a:prstGeom prst="line">
            <a:avLst/>
          </a:prstGeom>
          <a:noFill/>
          <a:ln w="9525">
            <a:solidFill>
              <a:srgbClr val="006600"/>
            </a:solidFill>
            <a:round/>
            <a:headEnd/>
            <a:tailEnd/>
          </a:ln>
          <a:effectLst/>
        </p:spPr>
        <p:txBody>
          <a:bodyPr/>
          <a:lstStyle/>
          <a:p>
            <a:endParaRPr lang="en-US"/>
          </a:p>
        </p:txBody>
      </p:sp>
      <p:sp>
        <p:nvSpPr>
          <p:cNvPr id="322601" name="Line 41"/>
          <p:cNvSpPr>
            <a:spLocks noChangeShapeType="1"/>
          </p:cNvSpPr>
          <p:nvPr/>
        </p:nvSpPr>
        <p:spPr bwMode="auto">
          <a:xfrm>
            <a:off x="2971800" y="5181600"/>
            <a:ext cx="0" cy="609600"/>
          </a:xfrm>
          <a:prstGeom prst="line">
            <a:avLst/>
          </a:prstGeom>
          <a:noFill/>
          <a:ln w="9525">
            <a:solidFill>
              <a:srgbClr val="006600"/>
            </a:solidFill>
            <a:round/>
            <a:headEnd/>
            <a:tailEnd/>
          </a:ln>
          <a:effectLst/>
        </p:spPr>
        <p:txBody>
          <a:bodyPr/>
          <a:lstStyle/>
          <a:p>
            <a:endParaRPr lang="en-US"/>
          </a:p>
        </p:txBody>
      </p:sp>
      <p:sp>
        <p:nvSpPr>
          <p:cNvPr id="322602" name="Line 42"/>
          <p:cNvSpPr>
            <a:spLocks noChangeShapeType="1"/>
          </p:cNvSpPr>
          <p:nvPr/>
        </p:nvSpPr>
        <p:spPr bwMode="auto">
          <a:xfrm>
            <a:off x="3810000" y="5181600"/>
            <a:ext cx="0" cy="609600"/>
          </a:xfrm>
          <a:prstGeom prst="line">
            <a:avLst/>
          </a:prstGeom>
          <a:noFill/>
          <a:ln w="9525">
            <a:solidFill>
              <a:srgbClr val="006600"/>
            </a:solidFill>
            <a:round/>
            <a:headEnd/>
            <a:tailEnd/>
          </a:ln>
          <a:effectLst/>
        </p:spPr>
        <p:txBody>
          <a:bodyPr/>
          <a:lstStyle/>
          <a:p>
            <a:endParaRPr lang="en-US"/>
          </a:p>
        </p:txBody>
      </p:sp>
      <p:sp>
        <p:nvSpPr>
          <p:cNvPr id="322603" name="Line 43"/>
          <p:cNvSpPr>
            <a:spLocks noChangeShapeType="1"/>
          </p:cNvSpPr>
          <p:nvPr/>
        </p:nvSpPr>
        <p:spPr bwMode="auto">
          <a:xfrm>
            <a:off x="4419600" y="4343400"/>
            <a:ext cx="0" cy="609600"/>
          </a:xfrm>
          <a:prstGeom prst="line">
            <a:avLst/>
          </a:prstGeom>
          <a:noFill/>
          <a:ln w="9525">
            <a:solidFill>
              <a:srgbClr val="006600"/>
            </a:solidFill>
            <a:round/>
            <a:headEnd/>
            <a:tailEnd/>
          </a:ln>
          <a:effectLst/>
        </p:spPr>
        <p:txBody>
          <a:bodyPr/>
          <a:lstStyle/>
          <a:p>
            <a:endParaRPr lang="en-US"/>
          </a:p>
        </p:txBody>
      </p:sp>
      <p:sp>
        <p:nvSpPr>
          <p:cNvPr id="322604" name="Line 44"/>
          <p:cNvSpPr>
            <a:spLocks noChangeShapeType="1"/>
          </p:cNvSpPr>
          <p:nvPr/>
        </p:nvSpPr>
        <p:spPr bwMode="auto">
          <a:xfrm>
            <a:off x="5105400" y="4343400"/>
            <a:ext cx="0" cy="609600"/>
          </a:xfrm>
          <a:prstGeom prst="line">
            <a:avLst/>
          </a:prstGeom>
          <a:noFill/>
          <a:ln w="9525">
            <a:solidFill>
              <a:srgbClr val="006600"/>
            </a:solidFill>
            <a:round/>
            <a:headEnd/>
            <a:tailEnd/>
          </a:ln>
          <a:effectLst/>
        </p:spPr>
        <p:txBody>
          <a:bodyPr/>
          <a:lstStyle/>
          <a:p>
            <a:endParaRPr lang="en-US"/>
          </a:p>
        </p:txBody>
      </p:sp>
      <p:sp>
        <p:nvSpPr>
          <p:cNvPr id="322605" name="Line 45"/>
          <p:cNvSpPr>
            <a:spLocks noChangeShapeType="1"/>
          </p:cNvSpPr>
          <p:nvPr/>
        </p:nvSpPr>
        <p:spPr bwMode="auto">
          <a:xfrm>
            <a:off x="5105400" y="5257800"/>
            <a:ext cx="0" cy="609600"/>
          </a:xfrm>
          <a:prstGeom prst="line">
            <a:avLst/>
          </a:prstGeom>
          <a:noFill/>
          <a:ln w="9525">
            <a:solidFill>
              <a:srgbClr val="006600"/>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1150938" y="214313"/>
            <a:ext cx="7793037" cy="776287"/>
          </a:xfrm>
        </p:spPr>
        <p:txBody>
          <a:bodyPr/>
          <a:lstStyle/>
          <a:p>
            <a:r>
              <a:rPr lang="en-US" dirty="0"/>
              <a:t>Another Parse t</a:t>
            </a:r>
            <a:r>
              <a:rPr lang="en-US" baseline="-25000" dirty="0"/>
              <a:t>2</a:t>
            </a:r>
            <a:endParaRPr lang="en-US" dirty="0"/>
          </a:p>
        </p:txBody>
      </p:sp>
      <p:sp>
        <p:nvSpPr>
          <p:cNvPr id="158724" name="Text Box 4"/>
          <p:cNvSpPr txBox="1">
            <a:spLocks noChangeArrowheads="1"/>
          </p:cNvSpPr>
          <p:nvPr/>
        </p:nvSpPr>
        <p:spPr bwMode="auto">
          <a:xfrm>
            <a:off x="2590800" y="1812925"/>
            <a:ext cx="6858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S</a:t>
            </a:r>
            <a:r>
              <a:rPr lang="en-US" sz="2000" baseline="-25000">
                <a:solidFill>
                  <a:srgbClr val="0000CC"/>
                </a:solidFill>
              </a:rPr>
              <a:t>1.0</a:t>
            </a:r>
            <a:endParaRPr lang="en-US" sz="2000">
              <a:solidFill>
                <a:srgbClr val="0000CC"/>
              </a:solidFill>
            </a:endParaRPr>
          </a:p>
        </p:txBody>
      </p:sp>
      <p:sp>
        <p:nvSpPr>
          <p:cNvPr id="158726" name="Text Box 6"/>
          <p:cNvSpPr txBox="1">
            <a:spLocks noChangeArrowheads="1"/>
          </p:cNvSpPr>
          <p:nvPr/>
        </p:nvSpPr>
        <p:spPr bwMode="auto">
          <a:xfrm>
            <a:off x="1524000" y="2498725"/>
            <a:ext cx="8382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NP</a:t>
            </a:r>
            <a:r>
              <a:rPr lang="en-US" sz="2000" baseline="-25000">
                <a:solidFill>
                  <a:srgbClr val="0000CC"/>
                </a:solidFill>
              </a:rPr>
              <a:t>0.5</a:t>
            </a:r>
            <a:endParaRPr lang="en-US" sz="2000">
              <a:solidFill>
                <a:srgbClr val="0000CC"/>
              </a:solidFill>
            </a:endParaRPr>
          </a:p>
        </p:txBody>
      </p:sp>
      <p:sp>
        <p:nvSpPr>
          <p:cNvPr id="158727" name="Text Box 7"/>
          <p:cNvSpPr txBox="1">
            <a:spLocks noChangeArrowheads="1"/>
          </p:cNvSpPr>
          <p:nvPr/>
        </p:nvSpPr>
        <p:spPr bwMode="auto">
          <a:xfrm>
            <a:off x="3429000" y="2498725"/>
            <a:ext cx="9144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VP</a:t>
            </a:r>
            <a:r>
              <a:rPr lang="en-US" sz="2000" baseline="-25000">
                <a:solidFill>
                  <a:srgbClr val="0000CC"/>
                </a:solidFill>
              </a:rPr>
              <a:t>0.4</a:t>
            </a:r>
            <a:endParaRPr lang="en-US" sz="2000">
              <a:solidFill>
                <a:srgbClr val="0000CC"/>
              </a:solidFill>
            </a:endParaRPr>
          </a:p>
        </p:txBody>
      </p:sp>
      <p:sp>
        <p:nvSpPr>
          <p:cNvPr id="158731" name="Text Box 11"/>
          <p:cNvSpPr txBox="1">
            <a:spLocks noChangeArrowheads="1"/>
          </p:cNvSpPr>
          <p:nvPr/>
        </p:nvSpPr>
        <p:spPr bwMode="auto">
          <a:xfrm>
            <a:off x="990600" y="3244850"/>
            <a:ext cx="9144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DT</a:t>
            </a:r>
            <a:r>
              <a:rPr lang="en-US" sz="2000" baseline="-25000">
                <a:solidFill>
                  <a:srgbClr val="0000CC"/>
                </a:solidFill>
              </a:rPr>
              <a:t>1.0</a:t>
            </a:r>
            <a:endParaRPr lang="en-US" sz="2000">
              <a:solidFill>
                <a:srgbClr val="0000CC"/>
              </a:solidFill>
            </a:endParaRPr>
          </a:p>
        </p:txBody>
      </p:sp>
      <p:sp>
        <p:nvSpPr>
          <p:cNvPr id="158732" name="Text Box 12"/>
          <p:cNvSpPr txBox="1">
            <a:spLocks noChangeArrowheads="1"/>
          </p:cNvSpPr>
          <p:nvPr/>
        </p:nvSpPr>
        <p:spPr bwMode="auto">
          <a:xfrm>
            <a:off x="1828800" y="3184525"/>
            <a:ext cx="8382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NN</a:t>
            </a:r>
            <a:r>
              <a:rPr lang="en-US" sz="2000" baseline="-25000">
                <a:solidFill>
                  <a:srgbClr val="0000CC"/>
                </a:solidFill>
              </a:rPr>
              <a:t>0.5</a:t>
            </a:r>
            <a:endParaRPr lang="en-US" sz="2000">
              <a:solidFill>
                <a:srgbClr val="0000CC"/>
              </a:solidFill>
            </a:endParaRPr>
          </a:p>
        </p:txBody>
      </p:sp>
      <p:sp>
        <p:nvSpPr>
          <p:cNvPr id="158734" name="Text Box 14"/>
          <p:cNvSpPr txBox="1">
            <a:spLocks noChangeArrowheads="1"/>
          </p:cNvSpPr>
          <p:nvPr/>
        </p:nvSpPr>
        <p:spPr bwMode="auto">
          <a:xfrm>
            <a:off x="2438400" y="3260725"/>
            <a:ext cx="11430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VBD</a:t>
            </a:r>
            <a:r>
              <a:rPr lang="en-US" sz="2000" baseline="-25000">
                <a:solidFill>
                  <a:srgbClr val="0000CC"/>
                </a:solidFill>
              </a:rPr>
              <a:t>1.0</a:t>
            </a:r>
            <a:endParaRPr lang="en-US" sz="2000">
              <a:solidFill>
                <a:srgbClr val="0000CC"/>
              </a:solidFill>
            </a:endParaRPr>
          </a:p>
        </p:txBody>
      </p:sp>
      <p:sp>
        <p:nvSpPr>
          <p:cNvPr id="158736" name="Text Box 16"/>
          <p:cNvSpPr txBox="1">
            <a:spLocks noChangeArrowheads="1"/>
          </p:cNvSpPr>
          <p:nvPr/>
        </p:nvSpPr>
        <p:spPr bwMode="auto">
          <a:xfrm>
            <a:off x="3581400" y="4098925"/>
            <a:ext cx="9144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NP</a:t>
            </a:r>
            <a:r>
              <a:rPr lang="en-US" sz="2000" baseline="-25000">
                <a:solidFill>
                  <a:srgbClr val="0000CC"/>
                </a:solidFill>
              </a:rPr>
              <a:t>0.5</a:t>
            </a:r>
            <a:endParaRPr lang="en-US" sz="2000">
              <a:solidFill>
                <a:srgbClr val="0000CC"/>
              </a:solidFill>
            </a:endParaRPr>
          </a:p>
        </p:txBody>
      </p:sp>
      <p:sp>
        <p:nvSpPr>
          <p:cNvPr id="158737" name="Text Box 17"/>
          <p:cNvSpPr txBox="1">
            <a:spLocks noChangeArrowheads="1"/>
          </p:cNvSpPr>
          <p:nvPr/>
        </p:nvSpPr>
        <p:spPr bwMode="auto">
          <a:xfrm>
            <a:off x="4876800" y="4098925"/>
            <a:ext cx="9144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PP</a:t>
            </a:r>
            <a:r>
              <a:rPr lang="en-US" sz="2000" baseline="-25000">
                <a:solidFill>
                  <a:srgbClr val="0000CC"/>
                </a:solidFill>
              </a:rPr>
              <a:t>1.0</a:t>
            </a:r>
            <a:endParaRPr lang="en-US" sz="2000">
              <a:solidFill>
                <a:srgbClr val="0000CC"/>
              </a:solidFill>
            </a:endParaRPr>
          </a:p>
        </p:txBody>
      </p:sp>
      <p:sp>
        <p:nvSpPr>
          <p:cNvPr id="158738" name="Line 18"/>
          <p:cNvSpPr>
            <a:spLocks noChangeShapeType="1"/>
          </p:cNvSpPr>
          <p:nvPr/>
        </p:nvSpPr>
        <p:spPr bwMode="auto">
          <a:xfrm>
            <a:off x="1219200" y="3565525"/>
            <a:ext cx="0" cy="609600"/>
          </a:xfrm>
          <a:prstGeom prst="line">
            <a:avLst/>
          </a:prstGeom>
          <a:noFill/>
          <a:ln w="9525">
            <a:solidFill>
              <a:srgbClr val="006600"/>
            </a:solidFill>
            <a:round/>
            <a:headEnd/>
            <a:tailEnd/>
          </a:ln>
          <a:effectLst/>
        </p:spPr>
        <p:txBody>
          <a:bodyPr/>
          <a:lstStyle/>
          <a:p>
            <a:endParaRPr lang="en-US"/>
          </a:p>
        </p:txBody>
      </p:sp>
      <p:sp>
        <p:nvSpPr>
          <p:cNvPr id="158741" name="Text Box 21"/>
          <p:cNvSpPr txBox="1">
            <a:spLocks noChangeArrowheads="1"/>
          </p:cNvSpPr>
          <p:nvPr/>
        </p:nvSpPr>
        <p:spPr bwMode="auto">
          <a:xfrm>
            <a:off x="3048000" y="4784725"/>
            <a:ext cx="8382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DT</a:t>
            </a:r>
            <a:r>
              <a:rPr lang="en-US" sz="2000" baseline="-25000">
                <a:solidFill>
                  <a:srgbClr val="0000CC"/>
                </a:solidFill>
              </a:rPr>
              <a:t>1.0</a:t>
            </a:r>
            <a:endParaRPr lang="en-US" sz="2000">
              <a:solidFill>
                <a:srgbClr val="0000CC"/>
              </a:solidFill>
            </a:endParaRPr>
          </a:p>
        </p:txBody>
      </p:sp>
      <p:sp>
        <p:nvSpPr>
          <p:cNvPr id="158742" name="Text Box 22"/>
          <p:cNvSpPr txBox="1">
            <a:spLocks noChangeArrowheads="1"/>
          </p:cNvSpPr>
          <p:nvPr/>
        </p:nvSpPr>
        <p:spPr bwMode="auto">
          <a:xfrm>
            <a:off x="3886200" y="4784725"/>
            <a:ext cx="9144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NN</a:t>
            </a:r>
            <a:r>
              <a:rPr lang="en-US" sz="2000" baseline="-25000">
                <a:solidFill>
                  <a:srgbClr val="0000CC"/>
                </a:solidFill>
              </a:rPr>
              <a:t>0.5</a:t>
            </a:r>
            <a:endParaRPr lang="en-US" sz="2000">
              <a:solidFill>
                <a:srgbClr val="0000CC"/>
              </a:solidFill>
            </a:endParaRPr>
          </a:p>
        </p:txBody>
      </p:sp>
      <p:sp>
        <p:nvSpPr>
          <p:cNvPr id="158748" name="Text Box 28"/>
          <p:cNvSpPr txBox="1">
            <a:spLocks noChangeArrowheads="1"/>
          </p:cNvSpPr>
          <p:nvPr/>
        </p:nvSpPr>
        <p:spPr bwMode="auto">
          <a:xfrm>
            <a:off x="4572000" y="4800600"/>
            <a:ext cx="6858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P</a:t>
            </a:r>
            <a:r>
              <a:rPr lang="en-US" sz="2000" baseline="-25000">
                <a:solidFill>
                  <a:srgbClr val="0000CC"/>
                </a:solidFill>
              </a:rPr>
              <a:t>1.0</a:t>
            </a:r>
            <a:endParaRPr lang="en-US" sz="2000">
              <a:solidFill>
                <a:srgbClr val="0000CC"/>
              </a:solidFill>
            </a:endParaRPr>
          </a:p>
        </p:txBody>
      </p:sp>
      <p:sp>
        <p:nvSpPr>
          <p:cNvPr id="158749" name="Text Box 29"/>
          <p:cNvSpPr txBox="1">
            <a:spLocks noChangeArrowheads="1"/>
          </p:cNvSpPr>
          <p:nvPr/>
        </p:nvSpPr>
        <p:spPr bwMode="auto">
          <a:xfrm>
            <a:off x="5181600" y="4800600"/>
            <a:ext cx="8382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NP</a:t>
            </a:r>
            <a:r>
              <a:rPr lang="en-US" sz="2000" baseline="-25000">
                <a:solidFill>
                  <a:srgbClr val="0000CC"/>
                </a:solidFill>
              </a:rPr>
              <a:t>0.3</a:t>
            </a:r>
            <a:endParaRPr lang="en-US" sz="2000">
              <a:solidFill>
                <a:srgbClr val="0000CC"/>
              </a:solidFill>
            </a:endParaRPr>
          </a:p>
        </p:txBody>
      </p:sp>
      <p:sp>
        <p:nvSpPr>
          <p:cNvPr id="158752" name="Text Box 32"/>
          <p:cNvSpPr txBox="1">
            <a:spLocks noChangeArrowheads="1"/>
          </p:cNvSpPr>
          <p:nvPr/>
        </p:nvSpPr>
        <p:spPr bwMode="auto">
          <a:xfrm>
            <a:off x="5105400" y="5638800"/>
            <a:ext cx="9144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NNS</a:t>
            </a:r>
            <a:r>
              <a:rPr lang="en-US" sz="2000" baseline="-25000">
                <a:solidFill>
                  <a:srgbClr val="0000CC"/>
                </a:solidFill>
              </a:rPr>
              <a:t>1.0</a:t>
            </a:r>
            <a:endParaRPr lang="en-US" sz="2000">
              <a:solidFill>
                <a:srgbClr val="0000CC"/>
              </a:solidFill>
            </a:endParaRPr>
          </a:p>
        </p:txBody>
      </p:sp>
      <p:sp>
        <p:nvSpPr>
          <p:cNvPr id="158753" name="Line 33"/>
          <p:cNvSpPr>
            <a:spLocks noChangeShapeType="1"/>
          </p:cNvSpPr>
          <p:nvPr/>
        </p:nvSpPr>
        <p:spPr bwMode="auto">
          <a:xfrm>
            <a:off x="5486400" y="5943600"/>
            <a:ext cx="0" cy="304800"/>
          </a:xfrm>
          <a:prstGeom prst="line">
            <a:avLst/>
          </a:prstGeom>
          <a:noFill/>
          <a:ln w="9525">
            <a:solidFill>
              <a:srgbClr val="006600"/>
            </a:solidFill>
            <a:round/>
            <a:headEnd/>
            <a:tailEnd/>
          </a:ln>
          <a:effectLst/>
        </p:spPr>
        <p:txBody>
          <a:bodyPr/>
          <a:lstStyle/>
          <a:p>
            <a:endParaRPr lang="en-US"/>
          </a:p>
        </p:txBody>
      </p:sp>
      <p:sp>
        <p:nvSpPr>
          <p:cNvPr id="158755" name="Text Box 35"/>
          <p:cNvSpPr txBox="1">
            <a:spLocks noChangeArrowheads="1"/>
          </p:cNvSpPr>
          <p:nvPr/>
        </p:nvSpPr>
        <p:spPr bwMode="auto">
          <a:xfrm>
            <a:off x="5105400" y="6172200"/>
            <a:ext cx="9144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8000"/>
                </a:solidFill>
              </a:rPr>
              <a:t>bullets</a:t>
            </a:r>
          </a:p>
        </p:txBody>
      </p:sp>
      <p:sp>
        <p:nvSpPr>
          <p:cNvPr id="158756" name="Text Box 36"/>
          <p:cNvSpPr txBox="1">
            <a:spLocks noChangeArrowheads="1"/>
          </p:cNvSpPr>
          <p:nvPr/>
        </p:nvSpPr>
        <p:spPr bwMode="auto">
          <a:xfrm>
            <a:off x="4495800" y="5722938"/>
            <a:ext cx="9144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8000"/>
                </a:solidFill>
              </a:rPr>
              <a:t>with</a:t>
            </a:r>
          </a:p>
        </p:txBody>
      </p:sp>
      <p:sp>
        <p:nvSpPr>
          <p:cNvPr id="158758" name="Text Box 38"/>
          <p:cNvSpPr txBox="1">
            <a:spLocks noChangeArrowheads="1"/>
          </p:cNvSpPr>
          <p:nvPr/>
        </p:nvSpPr>
        <p:spPr bwMode="auto">
          <a:xfrm>
            <a:off x="3581400" y="5699125"/>
            <a:ext cx="10668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8000"/>
                </a:solidFill>
              </a:rPr>
              <a:t>building</a:t>
            </a:r>
          </a:p>
        </p:txBody>
      </p:sp>
      <p:sp>
        <p:nvSpPr>
          <p:cNvPr id="158759" name="Text Box 39"/>
          <p:cNvSpPr txBox="1">
            <a:spLocks noChangeArrowheads="1"/>
          </p:cNvSpPr>
          <p:nvPr/>
        </p:nvSpPr>
        <p:spPr bwMode="auto">
          <a:xfrm>
            <a:off x="3048000" y="5699125"/>
            <a:ext cx="5334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8000"/>
                </a:solidFill>
              </a:rPr>
              <a:t>the</a:t>
            </a:r>
          </a:p>
        </p:txBody>
      </p:sp>
      <p:sp>
        <p:nvSpPr>
          <p:cNvPr id="158760" name="Text Box 40"/>
          <p:cNvSpPr txBox="1">
            <a:spLocks noChangeArrowheads="1"/>
          </p:cNvSpPr>
          <p:nvPr/>
        </p:nvSpPr>
        <p:spPr bwMode="auto">
          <a:xfrm>
            <a:off x="990600" y="4098925"/>
            <a:ext cx="6858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8000"/>
                </a:solidFill>
              </a:rPr>
              <a:t>The</a:t>
            </a:r>
          </a:p>
        </p:txBody>
      </p:sp>
      <p:sp>
        <p:nvSpPr>
          <p:cNvPr id="158761" name="Text Box 41"/>
          <p:cNvSpPr txBox="1">
            <a:spLocks noChangeArrowheads="1"/>
          </p:cNvSpPr>
          <p:nvPr/>
        </p:nvSpPr>
        <p:spPr bwMode="auto">
          <a:xfrm>
            <a:off x="1447800" y="4098925"/>
            <a:ext cx="12192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8000"/>
                </a:solidFill>
              </a:rPr>
              <a:t>gunman</a:t>
            </a:r>
          </a:p>
        </p:txBody>
      </p:sp>
      <p:sp>
        <p:nvSpPr>
          <p:cNvPr id="158762" name="Text Box 42"/>
          <p:cNvSpPr txBox="1">
            <a:spLocks noChangeArrowheads="1"/>
          </p:cNvSpPr>
          <p:nvPr/>
        </p:nvSpPr>
        <p:spPr bwMode="auto">
          <a:xfrm>
            <a:off x="2438400" y="4098925"/>
            <a:ext cx="12192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8000"/>
                </a:solidFill>
              </a:rPr>
              <a:t>sprayed</a:t>
            </a:r>
          </a:p>
        </p:txBody>
      </p:sp>
      <p:sp>
        <p:nvSpPr>
          <p:cNvPr id="158763" name="Text Box 43"/>
          <p:cNvSpPr txBox="1">
            <a:spLocks noChangeArrowheads="1"/>
          </p:cNvSpPr>
          <p:nvPr/>
        </p:nvSpPr>
        <p:spPr bwMode="auto">
          <a:xfrm>
            <a:off x="4191000" y="3260725"/>
            <a:ext cx="1143000" cy="396875"/>
          </a:xfrm>
          <a:prstGeom prst="rect">
            <a:avLst/>
          </a:prstGeom>
          <a:noFill/>
          <a:ln w="9525">
            <a:noFill/>
            <a:miter lim="800000"/>
            <a:headEnd/>
            <a:tailEnd/>
          </a:ln>
          <a:effectLst/>
        </p:spPr>
        <p:txBody>
          <a:bodyPr>
            <a:spAutoFit/>
          </a:bodyPr>
          <a:lstStyle/>
          <a:p>
            <a:pPr algn="l">
              <a:spcBef>
                <a:spcPct val="50000"/>
              </a:spcBef>
            </a:pPr>
            <a:r>
              <a:rPr lang="en-US" sz="2000">
                <a:solidFill>
                  <a:srgbClr val="0000CC"/>
                </a:solidFill>
              </a:rPr>
              <a:t>NP</a:t>
            </a:r>
            <a:r>
              <a:rPr lang="en-US" sz="2000" baseline="-25000">
                <a:solidFill>
                  <a:srgbClr val="0000CC"/>
                </a:solidFill>
              </a:rPr>
              <a:t>0.2</a:t>
            </a:r>
            <a:endParaRPr lang="en-US" sz="2000">
              <a:solidFill>
                <a:srgbClr val="0000CC"/>
              </a:solidFill>
            </a:endParaRPr>
          </a:p>
        </p:txBody>
      </p:sp>
      <p:sp>
        <p:nvSpPr>
          <p:cNvPr id="158765" name="Text Box 45"/>
          <p:cNvSpPr txBox="1">
            <a:spLocks noChangeArrowheads="1"/>
          </p:cNvSpPr>
          <p:nvPr/>
        </p:nvSpPr>
        <p:spPr bwMode="auto">
          <a:xfrm>
            <a:off x="5562600" y="2032000"/>
            <a:ext cx="3429000" cy="1625600"/>
          </a:xfrm>
          <a:prstGeom prst="rect">
            <a:avLst/>
          </a:prstGeom>
          <a:noFill/>
          <a:ln w="9525">
            <a:solidFill>
              <a:srgbClr val="800080"/>
            </a:solidFill>
            <a:miter lim="800000"/>
            <a:headEnd/>
            <a:tailEnd/>
          </a:ln>
          <a:effectLst/>
        </p:spPr>
        <p:txBody>
          <a:bodyPr>
            <a:spAutoFit/>
          </a:bodyPr>
          <a:lstStyle/>
          <a:p>
            <a:pPr algn="l">
              <a:spcBef>
                <a:spcPct val="50000"/>
              </a:spcBef>
            </a:pPr>
            <a:r>
              <a:rPr lang="en-US" sz="2000">
                <a:solidFill>
                  <a:srgbClr val="660066"/>
                </a:solidFill>
              </a:rPr>
              <a:t>P (t</a:t>
            </a:r>
            <a:r>
              <a:rPr lang="en-US" sz="2000" baseline="-25000">
                <a:solidFill>
                  <a:srgbClr val="660066"/>
                </a:solidFill>
              </a:rPr>
              <a:t>2</a:t>
            </a:r>
            <a:r>
              <a:rPr lang="en-US" sz="2000">
                <a:solidFill>
                  <a:srgbClr val="660066"/>
                </a:solidFill>
              </a:rPr>
              <a:t>) 			      =  1.0 * 0.5 * 1.0 * 0.5 * 0.4 * 1.0 * 0.2 * 0.5 * 1.0 * 0.5 * 1.0 * 1.0 * 0.3 * 1.0		       =  0.0015</a:t>
            </a:r>
          </a:p>
        </p:txBody>
      </p:sp>
      <p:sp>
        <p:nvSpPr>
          <p:cNvPr id="158767" name="Rectangle 47"/>
          <p:cNvSpPr>
            <a:spLocks noGrp="1" noChangeArrowheads="1"/>
          </p:cNvSpPr>
          <p:nvPr>
            <p:ph type="body" idx="1"/>
          </p:nvPr>
        </p:nvSpPr>
        <p:spPr>
          <a:xfrm>
            <a:off x="76200" y="1295400"/>
            <a:ext cx="8991600" cy="533400"/>
          </a:xfrm>
          <a:solidFill>
            <a:srgbClr val="E2DDFD"/>
          </a:solidFill>
          <a:ln/>
        </p:spPr>
        <p:txBody>
          <a:bodyPr/>
          <a:lstStyle/>
          <a:p>
            <a:r>
              <a:rPr lang="en-US"/>
              <a:t>The gunman sprayed the building with bullets.</a:t>
            </a:r>
          </a:p>
        </p:txBody>
      </p:sp>
      <p:sp>
        <p:nvSpPr>
          <p:cNvPr id="158768" name="Line 48"/>
          <p:cNvSpPr>
            <a:spLocks noChangeShapeType="1"/>
          </p:cNvSpPr>
          <p:nvPr/>
        </p:nvSpPr>
        <p:spPr bwMode="auto">
          <a:xfrm flipH="1">
            <a:off x="1676400" y="2133600"/>
            <a:ext cx="1066800" cy="381000"/>
          </a:xfrm>
          <a:prstGeom prst="line">
            <a:avLst/>
          </a:prstGeom>
          <a:noFill/>
          <a:ln w="12700">
            <a:solidFill>
              <a:srgbClr val="006600"/>
            </a:solidFill>
            <a:round/>
            <a:headEnd/>
            <a:tailEnd/>
          </a:ln>
          <a:effectLst/>
        </p:spPr>
        <p:txBody>
          <a:bodyPr>
            <a:spAutoFit/>
          </a:bodyPr>
          <a:lstStyle/>
          <a:p>
            <a:endParaRPr lang="en-US"/>
          </a:p>
        </p:txBody>
      </p:sp>
      <p:sp>
        <p:nvSpPr>
          <p:cNvPr id="158769" name="Line 49"/>
          <p:cNvSpPr>
            <a:spLocks noChangeShapeType="1"/>
          </p:cNvSpPr>
          <p:nvPr/>
        </p:nvSpPr>
        <p:spPr bwMode="auto">
          <a:xfrm>
            <a:off x="2743200" y="2133600"/>
            <a:ext cx="1066800" cy="381000"/>
          </a:xfrm>
          <a:prstGeom prst="line">
            <a:avLst/>
          </a:prstGeom>
          <a:noFill/>
          <a:ln w="12700">
            <a:solidFill>
              <a:srgbClr val="006600"/>
            </a:solidFill>
            <a:round/>
            <a:headEnd/>
            <a:tailEnd/>
          </a:ln>
          <a:effectLst/>
        </p:spPr>
        <p:txBody>
          <a:bodyPr>
            <a:spAutoFit/>
          </a:bodyPr>
          <a:lstStyle/>
          <a:p>
            <a:endParaRPr lang="en-US"/>
          </a:p>
        </p:txBody>
      </p:sp>
      <p:sp>
        <p:nvSpPr>
          <p:cNvPr id="158770" name="Line 50"/>
          <p:cNvSpPr>
            <a:spLocks noChangeShapeType="1"/>
          </p:cNvSpPr>
          <p:nvPr/>
        </p:nvSpPr>
        <p:spPr bwMode="auto">
          <a:xfrm flipH="1">
            <a:off x="1219200" y="2819400"/>
            <a:ext cx="533400" cy="457200"/>
          </a:xfrm>
          <a:prstGeom prst="line">
            <a:avLst/>
          </a:prstGeom>
          <a:noFill/>
          <a:ln w="12700">
            <a:solidFill>
              <a:srgbClr val="006600"/>
            </a:solidFill>
            <a:round/>
            <a:headEnd/>
            <a:tailEnd/>
          </a:ln>
          <a:effectLst/>
        </p:spPr>
        <p:txBody>
          <a:bodyPr>
            <a:spAutoFit/>
          </a:bodyPr>
          <a:lstStyle/>
          <a:p>
            <a:endParaRPr lang="en-US"/>
          </a:p>
        </p:txBody>
      </p:sp>
      <p:sp>
        <p:nvSpPr>
          <p:cNvPr id="158771" name="Line 51"/>
          <p:cNvSpPr>
            <a:spLocks noChangeShapeType="1"/>
          </p:cNvSpPr>
          <p:nvPr/>
        </p:nvSpPr>
        <p:spPr bwMode="auto">
          <a:xfrm>
            <a:off x="1752600" y="2819400"/>
            <a:ext cx="457200" cy="457200"/>
          </a:xfrm>
          <a:prstGeom prst="line">
            <a:avLst/>
          </a:prstGeom>
          <a:noFill/>
          <a:ln w="12700">
            <a:solidFill>
              <a:srgbClr val="006600"/>
            </a:solidFill>
            <a:round/>
            <a:headEnd/>
            <a:tailEnd/>
          </a:ln>
          <a:effectLst/>
        </p:spPr>
        <p:txBody>
          <a:bodyPr>
            <a:spAutoFit/>
          </a:bodyPr>
          <a:lstStyle/>
          <a:p>
            <a:endParaRPr lang="en-US"/>
          </a:p>
        </p:txBody>
      </p:sp>
      <p:sp>
        <p:nvSpPr>
          <p:cNvPr id="158772" name="Line 52"/>
          <p:cNvSpPr>
            <a:spLocks noChangeShapeType="1"/>
          </p:cNvSpPr>
          <p:nvPr/>
        </p:nvSpPr>
        <p:spPr bwMode="auto">
          <a:xfrm flipH="1">
            <a:off x="2971800" y="2895600"/>
            <a:ext cx="762000" cy="457200"/>
          </a:xfrm>
          <a:prstGeom prst="line">
            <a:avLst/>
          </a:prstGeom>
          <a:noFill/>
          <a:ln w="12700">
            <a:solidFill>
              <a:srgbClr val="006600"/>
            </a:solidFill>
            <a:round/>
            <a:headEnd/>
            <a:tailEnd/>
          </a:ln>
          <a:effectLst/>
        </p:spPr>
        <p:txBody>
          <a:bodyPr>
            <a:spAutoFit/>
          </a:bodyPr>
          <a:lstStyle/>
          <a:p>
            <a:endParaRPr lang="en-US"/>
          </a:p>
        </p:txBody>
      </p:sp>
      <p:sp>
        <p:nvSpPr>
          <p:cNvPr id="158773" name="Line 53"/>
          <p:cNvSpPr>
            <a:spLocks noChangeShapeType="1"/>
          </p:cNvSpPr>
          <p:nvPr/>
        </p:nvSpPr>
        <p:spPr bwMode="auto">
          <a:xfrm>
            <a:off x="3733800" y="2895600"/>
            <a:ext cx="685800" cy="457200"/>
          </a:xfrm>
          <a:prstGeom prst="line">
            <a:avLst/>
          </a:prstGeom>
          <a:noFill/>
          <a:ln w="12700">
            <a:solidFill>
              <a:srgbClr val="006600"/>
            </a:solidFill>
            <a:round/>
            <a:headEnd/>
            <a:tailEnd/>
          </a:ln>
          <a:effectLst/>
        </p:spPr>
        <p:txBody>
          <a:bodyPr>
            <a:spAutoFit/>
          </a:bodyPr>
          <a:lstStyle/>
          <a:p>
            <a:endParaRPr lang="en-US"/>
          </a:p>
        </p:txBody>
      </p:sp>
      <p:sp>
        <p:nvSpPr>
          <p:cNvPr id="158774" name="Line 54"/>
          <p:cNvSpPr>
            <a:spLocks noChangeShapeType="1"/>
          </p:cNvSpPr>
          <p:nvPr/>
        </p:nvSpPr>
        <p:spPr bwMode="auto">
          <a:xfrm flipH="1">
            <a:off x="3733800" y="3657600"/>
            <a:ext cx="762000" cy="457200"/>
          </a:xfrm>
          <a:prstGeom prst="line">
            <a:avLst/>
          </a:prstGeom>
          <a:noFill/>
          <a:ln w="12700">
            <a:solidFill>
              <a:srgbClr val="006600"/>
            </a:solidFill>
            <a:round/>
            <a:headEnd/>
            <a:tailEnd/>
          </a:ln>
          <a:effectLst/>
        </p:spPr>
        <p:txBody>
          <a:bodyPr>
            <a:spAutoFit/>
          </a:bodyPr>
          <a:lstStyle/>
          <a:p>
            <a:endParaRPr lang="en-US"/>
          </a:p>
        </p:txBody>
      </p:sp>
      <p:sp>
        <p:nvSpPr>
          <p:cNvPr id="158775" name="Line 55"/>
          <p:cNvSpPr>
            <a:spLocks noChangeShapeType="1"/>
          </p:cNvSpPr>
          <p:nvPr/>
        </p:nvSpPr>
        <p:spPr bwMode="auto">
          <a:xfrm>
            <a:off x="4495800" y="3657600"/>
            <a:ext cx="685800" cy="457200"/>
          </a:xfrm>
          <a:prstGeom prst="line">
            <a:avLst/>
          </a:prstGeom>
          <a:noFill/>
          <a:ln w="12700">
            <a:solidFill>
              <a:srgbClr val="006600"/>
            </a:solidFill>
            <a:round/>
            <a:headEnd/>
            <a:tailEnd/>
          </a:ln>
          <a:effectLst/>
        </p:spPr>
        <p:txBody>
          <a:bodyPr>
            <a:spAutoFit/>
          </a:bodyPr>
          <a:lstStyle/>
          <a:p>
            <a:endParaRPr lang="en-US"/>
          </a:p>
        </p:txBody>
      </p:sp>
      <p:sp>
        <p:nvSpPr>
          <p:cNvPr id="158776" name="Line 56"/>
          <p:cNvSpPr>
            <a:spLocks noChangeShapeType="1"/>
          </p:cNvSpPr>
          <p:nvPr/>
        </p:nvSpPr>
        <p:spPr bwMode="auto">
          <a:xfrm flipH="1">
            <a:off x="3352800" y="4419600"/>
            <a:ext cx="533400" cy="457200"/>
          </a:xfrm>
          <a:prstGeom prst="line">
            <a:avLst/>
          </a:prstGeom>
          <a:noFill/>
          <a:ln w="12700">
            <a:solidFill>
              <a:srgbClr val="006600"/>
            </a:solidFill>
            <a:round/>
            <a:headEnd/>
            <a:tailEnd/>
          </a:ln>
          <a:effectLst/>
        </p:spPr>
        <p:txBody>
          <a:bodyPr>
            <a:spAutoFit/>
          </a:bodyPr>
          <a:lstStyle/>
          <a:p>
            <a:endParaRPr lang="en-US"/>
          </a:p>
        </p:txBody>
      </p:sp>
      <p:sp>
        <p:nvSpPr>
          <p:cNvPr id="158777" name="Line 57"/>
          <p:cNvSpPr>
            <a:spLocks noChangeShapeType="1"/>
          </p:cNvSpPr>
          <p:nvPr/>
        </p:nvSpPr>
        <p:spPr bwMode="auto">
          <a:xfrm>
            <a:off x="3886200" y="4419600"/>
            <a:ext cx="457200" cy="457200"/>
          </a:xfrm>
          <a:prstGeom prst="line">
            <a:avLst/>
          </a:prstGeom>
          <a:noFill/>
          <a:ln w="12700">
            <a:solidFill>
              <a:srgbClr val="006600"/>
            </a:solidFill>
            <a:round/>
            <a:headEnd/>
            <a:tailEnd/>
          </a:ln>
          <a:effectLst/>
        </p:spPr>
        <p:txBody>
          <a:bodyPr>
            <a:spAutoFit/>
          </a:bodyPr>
          <a:lstStyle/>
          <a:p>
            <a:endParaRPr lang="en-US"/>
          </a:p>
        </p:txBody>
      </p:sp>
      <p:sp>
        <p:nvSpPr>
          <p:cNvPr id="158778" name="Line 58"/>
          <p:cNvSpPr>
            <a:spLocks noChangeShapeType="1"/>
          </p:cNvSpPr>
          <p:nvPr/>
        </p:nvSpPr>
        <p:spPr bwMode="auto">
          <a:xfrm flipH="1">
            <a:off x="4724400" y="4419600"/>
            <a:ext cx="457200" cy="457200"/>
          </a:xfrm>
          <a:prstGeom prst="line">
            <a:avLst/>
          </a:prstGeom>
          <a:noFill/>
          <a:ln w="12700">
            <a:solidFill>
              <a:srgbClr val="006600"/>
            </a:solidFill>
            <a:round/>
            <a:headEnd/>
            <a:tailEnd/>
          </a:ln>
          <a:effectLst/>
        </p:spPr>
        <p:txBody>
          <a:bodyPr>
            <a:spAutoFit/>
          </a:bodyPr>
          <a:lstStyle/>
          <a:p>
            <a:endParaRPr lang="en-US"/>
          </a:p>
        </p:txBody>
      </p:sp>
      <p:sp>
        <p:nvSpPr>
          <p:cNvPr id="158779" name="Line 59"/>
          <p:cNvSpPr>
            <a:spLocks noChangeShapeType="1"/>
          </p:cNvSpPr>
          <p:nvPr/>
        </p:nvSpPr>
        <p:spPr bwMode="auto">
          <a:xfrm>
            <a:off x="5181600" y="4419600"/>
            <a:ext cx="381000" cy="457200"/>
          </a:xfrm>
          <a:prstGeom prst="line">
            <a:avLst/>
          </a:prstGeom>
          <a:noFill/>
          <a:ln w="12700">
            <a:solidFill>
              <a:srgbClr val="006600"/>
            </a:solidFill>
            <a:round/>
            <a:headEnd/>
            <a:tailEnd/>
          </a:ln>
          <a:effectLst/>
        </p:spPr>
        <p:txBody>
          <a:bodyPr>
            <a:spAutoFit/>
          </a:bodyPr>
          <a:lstStyle/>
          <a:p>
            <a:endParaRPr lang="en-US"/>
          </a:p>
        </p:txBody>
      </p:sp>
      <p:sp>
        <p:nvSpPr>
          <p:cNvPr id="158780" name="Line 60"/>
          <p:cNvSpPr>
            <a:spLocks noChangeShapeType="1"/>
          </p:cNvSpPr>
          <p:nvPr/>
        </p:nvSpPr>
        <p:spPr bwMode="auto">
          <a:xfrm>
            <a:off x="2209800" y="3581400"/>
            <a:ext cx="0" cy="609600"/>
          </a:xfrm>
          <a:prstGeom prst="line">
            <a:avLst/>
          </a:prstGeom>
          <a:noFill/>
          <a:ln w="9525">
            <a:solidFill>
              <a:srgbClr val="006600"/>
            </a:solidFill>
            <a:round/>
            <a:headEnd/>
            <a:tailEnd/>
          </a:ln>
          <a:effectLst/>
        </p:spPr>
        <p:txBody>
          <a:bodyPr/>
          <a:lstStyle/>
          <a:p>
            <a:endParaRPr lang="en-US"/>
          </a:p>
        </p:txBody>
      </p:sp>
      <p:sp>
        <p:nvSpPr>
          <p:cNvPr id="158781" name="Line 61"/>
          <p:cNvSpPr>
            <a:spLocks noChangeShapeType="1"/>
          </p:cNvSpPr>
          <p:nvPr/>
        </p:nvSpPr>
        <p:spPr bwMode="auto">
          <a:xfrm>
            <a:off x="2971800" y="3581400"/>
            <a:ext cx="0" cy="609600"/>
          </a:xfrm>
          <a:prstGeom prst="line">
            <a:avLst/>
          </a:prstGeom>
          <a:noFill/>
          <a:ln w="9525">
            <a:solidFill>
              <a:srgbClr val="006600"/>
            </a:solidFill>
            <a:round/>
            <a:headEnd/>
            <a:tailEnd/>
          </a:ln>
          <a:effectLst/>
        </p:spPr>
        <p:txBody>
          <a:bodyPr/>
          <a:lstStyle/>
          <a:p>
            <a:endParaRPr lang="en-US"/>
          </a:p>
        </p:txBody>
      </p:sp>
      <p:sp>
        <p:nvSpPr>
          <p:cNvPr id="158782" name="Line 62"/>
          <p:cNvSpPr>
            <a:spLocks noChangeShapeType="1"/>
          </p:cNvSpPr>
          <p:nvPr/>
        </p:nvSpPr>
        <p:spPr bwMode="auto">
          <a:xfrm>
            <a:off x="3276600" y="5181600"/>
            <a:ext cx="0" cy="609600"/>
          </a:xfrm>
          <a:prstGeom prst="line">
            <a:avLst/>
          </a:prstGeom>
          <a:noFill/>
          <a:ln w="9525">
            <a:solidFill>
              <a:srgbClr val="006600"/>
            </a:solidFill>
            <a:round/>
            <a:headEnd/>
            <a:tailEnd/>
          </a:ln>
          <a:effectLst/>
        </p:spPr>
        <p:txBody>
          <a:bodyPr/>
          <a:lstStyle/>
          <a:p>
            <a:endParaRPr lang="en-US"/>
          </a:p>
        </p:txBody>
      </p:sp>
      <p:sp>
        <p:nvSpPr>
          <p:cNvPr id="158783" name="Line 63"/>
          <p:cNvSpPr>
            <a:spLocks noChangeShapeType="1"/>
          </p:cNvSpPr>
          <p:nvPr/>
        </p:nvSpPr>
        <p:spPr bwMode="auto">
          <a:xfrm>
            <a:off x="4267200" y="5181600"/>
            <a:ext cx="0" cy="609600"/>
          </a:xfrm>
          <a:prstGeom prst="line">
            <a:avLst/>
          </a:prstGeom>
          <a:noFill/>
          <a:ln w="9525">
            <a:solidFill>
              <a:srgbClr val="006600"/>
            </a:solidFill>
            <a:round/>
            <a:headEnd/>
            <a:tailEnd/>
          </a:ln>
          <a:effectLst/>
        </p:spPr>
        <p:txBody>
          <a:bodyPr/>
          <a:lstStyle/>
          <a:p>
            <a:endParaRPr lang="en-US"/>
          </a:p>
        </p:txBody>
      </p:sp>
      <p:sp>
        <p:nvSpPr>
          <p:cNvPr id="158784" name="Line 64"/>
          <p:cNvSpPr>
            <a:spLocks noChangeShapeType="1"/>
          </p:cNvSpPr>
          <p:nvPr/>
        </p:nvSpPr>
        <p:spPr bwMode="auto">
          <a:xfrm>
            <a:off x="4724400" y="5181600"/>
            <a:ext cx="0" cy="609600"/>
          </a:xfrm>
          <a:prstGeom prst="line">
            <a:avLst/>
          </a:prstGeom>
          <a:noFill/>
          <a:ln w="9525">
            <a:solidFill>
              <a:srgbClr val="006600"/>
            </a:solidFill>
            <a:round/>
            <a:headEnd/>
            <a:tailEnd/>
          </a:ln>
          <a:effectLst/>
        </p:spPr>
        <p:txBody>
          <a:bodyPr/>
          <a:lstStyle/>
          <a:p>
            <a:endParaRPr lang="en-US"/>
          </a:p>
        </p:txBody>
      </p:sp>
      <p:sp>
        <p:nvSpPr>
          <p:cNvPr id="158785" name="Line 65"/>
          <p:cNvSpPr>
            <a:spLocks noChangeShapeType="1"/>
          </p:cNvSpPr>
          <p:nvPr/>
        </p:nvSpPr>
        <p:spPr bwMode="auto">
          <a:xfrm>
            <a:off x="5486400" y="5181600"/>
            <a:ext cx="0" cy="609600"/>
          </a:xfrm>
          <a:prstGeom prst="line">
            <a:avLst/>
          </a:prstGeom>
          <a:noFill/>
          <a:ln w="9525">
            <a:solidFill>
              <a:srgbClr val="006600"/>
            </a:solidFill>
            <a:round/>
            <a:headEnd/>
            <a:tailEnd/>
          </a:ln>
          <a:effectLst/>
        </p:spPr>
        <p:txBody>
          <a:bodyPr/>
          <a:lstStyle/>
          <a:p>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40" name="Rectangle 4"/>
          <p:cNvSpPr>
            <a:spLocks noGrp="1" noChangeArrowheads="1"/>
          </p:cNvSpPr>
          <p:nvPr>
            <p:ph type="ctrTitle"/>
          </p:nvPr>
        </p:nvSpPr>
        <p:spPr/>
        <p:txBody>
          <a:bodyPr/>
          <a:lstStyle/>
          <a:p>
            <a:r>
              <a:rPr lang="en-US"/>
              <a:t>Is NLP Really Needed</a:t>
            </a:r>
          </a:p>
        </p:txBody>
      </p:sp>
      <p:sp>
        <p:nvSpPr>
          <p:cNvPr id="142341" name="Rectangle 5"/>
          <p:cNvSpPr>
            <a:spLocks noGrp="1" noChangeArrowheads="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n-US"/>
              <a:t>Post-1</a:t>
            </a:r>
          </a:p>
        </p:txBody>
      </p:sp>
      <p:sp>
        <p:nvSpPr>
          <p:cNvPr id="191491" name="Rectangle 3"/>
          <p:cNvSpPr>
            <a:spLocks noGrp="1" noChangeArrowheads="1"/>
          </p:cNvSpPr>
          <p:nvPr>
            <p:ph type="body" idx="1"/>
          </p:nvPr>
        </p:nvSpPr>
        <p:spPr/>
        <p:txBody>
          <a:bodyPr/>
          <a:lstStyle/>
          <a:p>
            <a:pPr>
              <a:lnSpc>
                <a:spcPct val="80000"/>
              </a:lnSpc>
            </a:pPr>
            <a:r>
              <a:rPr lang="en-US" sz="1400"/>
              <a:t>POST----5 TITLE: "Wants to invest in IPO? Think again" | &lt;br /&gt;&lt;br /&gt;Here&amp;acirc;&amp;euro;&amp;trade;s a sobering thought for those who believe in investing in IPOs. Listing gains &amp;acirc;&amp;euro;&amp;rdquo; the return on the IPO scrip at the close of listing day over the allotment price &amp;acirc;&amp;euro;&amp;rdquo; have been falling substantially in the past two years. Average listing gains have fallen from 38% in 2005 to as low as 2% in the first half of 2007.Of the 159 book-built initial public offerings (IPOs) in India between 2000 and 2007, two-thirds saw listing gains. However, these gains have eroded sharply in recent years.Experts say this trend can be attributed to the aggressive pricing strategy that investment bankers adopt before an IPO. &amp;acirc;&amp;euro;&amp;oelig;While the drop in average listing gains is not a good sign, it could be due to the fact that IPO issue managers are getting aggressive with pricing of the issues,&amp;acirc;&amp;euro; says Anand Rathi, chief economist, Sujan Hajra.While the listing gain was 38% in 2005 over 34 issues, it fell to 30% in 2006 over 61 issues and to 2% in 2007 till mid-April over 34 issues. The overall listing gain for 159 issues listed since 2000 has been 23%, according to an analysis by Anand Rathi Securities.Aggressive pricing means the scrip has often been priced at the high end of the pricing range, which would restrict the upward movement of the stock, leading to reduced listing gains for the investor. It also tends to suggest investors should not indiscriminately pump in money into IPOs.But some market experts point out that India fares better than other countries. &amp;acirc;&amp;euro;&amp;oelig;Internationally, there have been periods of negative returns and low positive returns in India should not be considered a bad thing.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n-US"/>
              <a:t>Post-2</a:t>
            </a:r>
          </a:p>
        </p:txBody>
      </p:sp>
      <p:sp>
        <p:nvSpPr>
          <p:cNvPr id="192515" name="Rectangle 3"/>
          <p:cNvSpPr>
            <a:spLocks noGrp="1" noChangeArrowheads="1"/>
          </p:cNvSpPr>
          <p:nvPr>
            <p:ph type="body" idx="1"/>
          </p:nvPr>
        </p:nvSpPr>
        <p:spPr/>
        <p:txBody>
          <a:bodyPr/>
          <a:lstStyle/>
          <a:p>
            <a:pPr>
              <a:lnSpc>
                <a:spcPct val="80000"/>
              </a:lnSpc>
            </a:pPr>
            <a:r>
              <a:rPr lang="en-US" sz="1600"/>
              <a:t>POST----7TITLE: "[IIM-Jobs] ***** Bank: International Projects Group - Manager"| &lt;br /&gt;Please send your CV &amp;amp; cover letter to anup.abraham@*****bank.com ***** Bank, through its International Banking Group (IBG), is expanding beyond the Indian market with an intent to become a significant player in the global marketplace. The exciting growth in the overseas markets is driven not only by India linked opportunities, but also by opportunities of impact that we see as a local player in these overseas markets and / or as a bank with global footprint. IBG comprises of Retail banking, Corporate banking &amp;amp; Treasury in 17 overseas markets we are present in. Technology is seen as key part of the business strategy, and critical to business innovation &amp;amp; capability scale up. The International Projects Group in IBG takes ownership of defining &amp;amp; delivering business critical IT projects, and directly impact business growth. Role: Manager &amp;Acirc;&amp;ndash; International Projects Group Purpose of the role: Define IT initiatives and manage IT projects to achieve business goals. The project domain will be retail, corporate &amp;amp; treasury. The incumbent will work with teams across functions (including internal technology teams &amp;amp; IT vendors for development/implementation) and locations to deliver significant &amp;amp; measurable impact to the business. Location: Mumbai (Short travel to overseas locations may be needed) Key Deliverables: Conceptualize IT initiatives, define business requirements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8" name="Title 1"/>
          <p:cNvSpPr>
            <a:spLocks noGrp="1"/>
          </p:cNvSpPr>
          <p:nvPr>
            <p:ph type="title" idx="4294967295"/>
          </p:nvPr>
        </p:nvSpPr>
        <p:spPr/>
        <p:txBody>
          <a:bodyPr anchor="ctr"/>
          <a:lstStyle/>
          <a:p>
            <a:r>
              <a:rPr lang="en-US"/>
              <a:t>Sentiment Classification</a:t>
            </a:r>
          </a:p>
        </p:txBody>
      </p:sp>
      <p:sp>
        <p:nvSpPr>
          <p:cNvPr id="198659" name="Content Placeholder 2"/>
          <p:cNvSpPr>
            <a:spLocks noGrp="1"/>
          </p:cNvSpPr>
          <p:nvPr>
            <p:ph idx="4294967295"/>
          </p:nvPr>
        </p:nvSpPr>
        <p:spPr/>
        <p:txBody>
          <a:bodyPr/>
          <a:lstStyle/>
          <a:p>
            <a:r>
              <a:rPr lang="en-US" sz="2800"/>
              <a:t>Positive, negative, neutral – 3 class</a:t>
            </a:r>
          </a:p>
          <a:p>
            <a:r>
              <a:rPr lang="en-US" sz="2800"/>
              <a:t>Sports, economics, literature  - multi class</a:t>
            </a:r>
          </a:p>
          <a:p>
            <a:r>
              <a:rPr lang="en-US" sz="2800"/>
              <a:t>Create a representation for the document</a:t>
            </a:r>
          </a:p>
          <a:p>
            <a:r>
              <a:rPr lang="en-US" sz="2800"/>
              <a:t>Classify the representation</a:t>
            </a:r>
          </a:p>
          <a:p>
            <a:pPr>
              <a:buFont typeface="Wingdings" pitchFamily="2" charset="2"/>
              <a:buNone/>
            </a:pPr>
            <a:r>
              <a:rPr lang="en-US" sz="2800"/>
              <a:t>The most popular way of representing a document is feature vector (indicator sequence).</a:t>
            </a:r>
          </a:p>
          <a:p>
            <a:endParaRPr lang="en-US" sz="28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Title 1"/>
          <p:cNvSpPr>
            <a:spLocks noGrp="1"/>
          </p:cNvSpPr>
          <p:nvPr>
            <p:ph type="title" idx="4294967295"/>
          </p:nvPr>
        </p:nvSpPr>
        <p:spPr/>
        <p:txBody>
          <a:bodyPr anchor="ctr"/>
          <a:lstStyle/>
          <a:p>
            <a:r>
              <a:rPr lang="en-US"/>
              <a:t>Established Techniques</a:t>
            </a:r>
          </a:p>
        </p:txBody>
      </p:sp>
      <p:sp>
        <p:nvSpPr>
          <p:cNvPr id="202755" name="Content Placeholder 2"/>
          <p:cNvSpPr>
            <a:spLocks noGrp="1"/>
          </p:cNvSpPr>
          <p:nvPr>
            <p:ph idx="4294967295"/>
          </p:nvPr>
        </p:nvSpPr>
        <p:spPr/>
        <p:txBody>
          <a:bodyPr/>
          <a:lstStyle/>
          <a:p>
            <a:r>
              <a:rPr lang="en-US"/>
              <a:t>Naïve Bayes Classifier (NBC)</a:t>
            </a:r>
          </a:p>
          <a:p>
            <a:r>
              <a:rPr lang="en-US"/>
              <a:t>Support Vector Machines (SVM)</a:t>
            </a:r>
          </a:p>
          <a:p>
            <a:r>
              <a:rPr lang="en-US"/>
              <a:t>Neural Networks</a:t>
            </a:r>
          </a:p>
          <a:p>
            <a:r>
              <a:rPr lang="en-US"/>
              <a:t>K nearest neighbor classifier</a:t>
            </a:r>
          </a:p>
          <a:p>
            <a:r>
              <a:rPr lang="en-US"/>
              <a:t>Latent Semantic Indexing</a:t>
            </a:r>
          </a:p>
          <a:p>
            <a:r>
              <a:rPr lang="en-US"/>
              <a:t>Decision Tree ID3</a:t>
            </a:r>
          </a:p>
          <a:p>
            <a:r>
              <a:rPr lang="en-US"/>
              <a:t>Concept based indexing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02" name="Title 1"/>
          <p:cNvSpPr>
            <a:spLocks noGrp="1"/>
          </p:cNvSpPr>
          <p:nvPr>
            <p:ph type="title" idx="4294967295"/>
          </p:nvPr>
        </p:nvSpPr>
        <p:spPr/>
        <p:txBody>
          <a:bodyPr anchor="ctr"/>
          <a:lstStyle/>
          <a:p>
            <a:r>
              <a:rPr lang="en-US"/>
              <a:t>Successful Approaches</a:t>
            </a:r>
          </a:p>
        </p:txBody>
      </p:sp>
      <p:sp>
        <p:nvSpPr>
          <p:cNvPr id="204803" name="Content Placeholder 2"/>
          <p:cNvSpPr>
            <a:spLocks noGrp="1"/>
          </p:cNvSpPr>
          <p:nvPr>
            <p:ph idx="4294967295"/>
          </p:nvPr>
        </p:nvSpPr>
        <p:spPr/>
        <p:txBody>
          <a:bodyPr/>
          <a:lstStyle/>
          <a:p>
            <a:pPr>
              <a:buFont typeface="Wingdings" pitchFamily="2" charset="2"/>
              <a:buNone/>
            </a:pPr>
            <a:r>
              <a:rPr lang="en-US"/>
              <a:t>The following are successful approaches as reported in literature.</a:t>
            </a:r>
          </a:p>
          <a:p>
            <a:pPr>
              <a:buFont typeface="Wingdings" pitchFamily="2" charset="2"/>
              <a:buNone/>
            </a:pPr>
            <a:endParaRPr lang="en-US"/>
          </a:p>
          <a:p>
            <a:r>
              <a:rPr lang="en-US"/>
              <a:t>NBC – simple to understand and implement</a:t>
            </a:r>
          </a:p>
          <a:p>
            <a:r>
              <a:rPr lang="en-US"/>
              <a:t>SVM – complex, requires foundations of perceptions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52400" y="762000"/>
            <a:ext cx="8245475" cy="609600"/>
          </a:xfrm>
        </p:spPr>
        <p:txBody>
          <a:bodyPr/>
          <a:lstStyle/>
          <a:p>
            <a:r>
              <a:rPr lang="en-US" sz="4000"/>
              <a:t>Example of Sentence labeling: Parsing</a:t>
            </a:r>
          </a:p>
        </p:txBody>
      </p:sp>
      <p:sp>
        <p:nvSpPr>
          <p:cNvPr id="131075" name="Rectangle 3"/>
          <p:cNvSpPr>
            <a:spLocks noGrp="1" noChangeArrowheads="1"/>
          </p:cNvSpPr>
          <p:nvPr>
            <p:ph type="body" idx="1"/>
          </p:nvPr>
        </p:nvSpPr>
        <p:spPr>
          <a:xfrm>
            <a:off x="1066800" y="1447800"/>
            <a:ext cx="7299325" cy="3792538"/>
          </a:xfrm>
        </p:spPr>
        <p:txBody>
          <a:bodyPr/>
          <a:lstStyle/>
          <a:p>
            <a:pPr>
              <a:buFont typeface="Wingdings" pitchFamily="2" charset="2"/>
              <a:buNone/>
            </a:pPr>
            <a:r>
              <a:rPr lang="en-US">
                <a:ea typeface="Arial Unicode MS" pitchFamily="34" charset="-128"/>
                <a:cs typeface="Arial Unicode MS" pitchFamily="34" charset="-128"/>
              </a:rPr>
              <a:t>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S1</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S</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S</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VP</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VB</a:t>
            </a:r>
            <a:r>
              <a:rPr lang="en-US" sz="2400">
                <a:ea typeface="Arial Unicode MS" pitchFamily="34" charset="-128"/>
                <a:cs typeface="Arial Unicode MS" pitchFamily="34" charset="-128"/>
              </a:rPr>
              <a:t>Come][</a:t>
            </a:r>
            <a:r>
              <a:rPr lang="en-US" sz="2400" baseline="-25000">
                <a:ea typeface="Arial Unicode MS" pitchFamily="34" charset="-128"/>
                <a:cs typeface="Arial Unicode MS" pitchFamily="34" charset="-128"/>
              </a:rPr>
              <a:t>NP</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NNP</a:t>
            </a:r>
            <a:r>
              <a:rPr lang="en-US" sz="2400">
                <a:ea typeface="Arial Unicode MS" pitchFamily="34" charset="-128"/>
                <a:cs typeface="Arial Unicode MS" pitchFamily="34" charset="-128"/>
              </a:rPr>
              <a:t>July]]]]</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a:t>
            </a:r>
            <a:r>
              <a:rPr lang="en-US" sz="2400">
                <a:ea typeface="Arial Unicode MS" pitchFamily="34" charset="-128"/>
                <a:cs typeface="Arial Unicode MS" pitchFamily="34" charset="-128"/>
              </a:rPr>
              <a:t>,]</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CC </a:t>
            </a:r>
            <a:r>
              <a:rPr lang="en-US" sz="2400">
                <a:ea typeface="Arial Unicode MS" pitchFamily="34" charset="-128"/>
                <a:cs typeface="Arial Unicode MS" pitchFamily="34" charset="-128"/>
              </a:rPr>
              <a:t>and]</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S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NP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DT </a:t>
            </a:r>
            <a:r>
              <a:rPr lang="en-US" sz="2400">
                <a:ea typeface="Arial Unicode MS" pitchFamily="34" charset="-128"/>
                <a:cs typeface="Arial Unicode MS" pitchFamily="34" charset="-128"/>
              </a:rPr>
              <a:t>the] [</a:t>
            </a:r>
            <a:r>
              <a:rPr lang="en-US" sz="2400" baseline="-25000">
                <a:ea typeface="Arial Unicode MS" pitchFamily="34" charset="-128"/>
                <a:cs typeface="Arial Unicode MS" pitchFamily="34" charset="-128"/>
              </a:rPr>
              <a:t>JJ </a:t>
            </a:r>
            <a:r>
              <a:rPr lang="en-US" sz="2400">
                <a:ea typeface="Arial Unicode MS" pitchFamily="34" charset="-128"/>
                <a:cs typeface="Arial Unicode MS" pitchFamily="34" charset="-128"/>
              </a:rPr>
              <a:t>IIT] [</a:t>
            </a:r>
            <a:r>
              <a:rPr lang="en-US" sz="2400" baseline="-25000">
                <a:ea typeface="Arial Unicode MS" pitchFamily="34" charset="-128"/>
                <a:cs typeface="Arial Unicode MS" pitchFamily="34" charset="-128"/>
              </a:rPr>
              <a:t>NN </a:t>
            </a:r>
            <a:r>
              <a:rPr lang="en-US" sz="2400">
                <a:ea typeface="Arial Unicode MS" pitchFamily="34" charset="-128"/>
                <a:cs typeface="Arial Unicode MS" pitchFamily="34" charset="-128"/>
              </a:rPr>
              <a:t>campus]]</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VP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AUX </a:t>
            </a:r>
            <a:r>
              <a:rPr lang="en-US" sz="2400">
                <a:ea typeface="Arial Unicode MS" pitchFamily="34" charset="-128"/>
                <a:cs typeface="Arial Unicode MS" pitchFamily="34" charset="-128"/>
              </a:rPr>
              <a:t>is]</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ADJP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JJ </a:t>
            </a:r>
            <a:r>
              <a:rPr lang="en-US" sz="2400">
                <a:ea typeface="Arial Unicode MS" pitchFamily="34" charset="-128"/>
                <a:cs typeface="Arial Unicode MS" pitchFamily="34" charset="-128"/>
              </a:rPr>
              <a:t>abuzz]</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PP</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IN </a:t>
            </a:r>
            <a:r>
              <a:rPr lang="en-US" sz="2400">
                <a:ea typeface="Arial Unicode MS" pitchFamily="34" charset="-128"/>
                <a:cs typeface="Arial Unicode MS" pitchFamily="34" charset="-128"/>
              </a:rPr>
              <a:t>with]</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NP</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ADJP </a:t>
            </a:r>
            <a:r>
              <a:rPr lang="en-US" sz="2400">
                <a:ea typeface="Arial Unicode MS" pitchFamily="34" charset="-128"/>
                <a:cs typeface="Arial Unicode MS" pitchFamily="34" charset="-128"/>
              </a:rPr>
              <a:t>[</a:t>
            </a:r>
            <a:r>
              <a:rPr lang="en-US" sz="2400" baseline="-25000">
                <a:ea typeface="Arial Unicode MS" pitchFamily="34" charset="-128"/>
                <a:cs typeface="Arial Unicode MS" pitchFamily="34" charset="-128"/>
              </a:rPr>
              <a:t>JJ </a:t>
            </a:r>
            <a:r>
              <a:rPr lang="en-US" sz="2400">
                <a:ea typeface="Arial Unicode MS" pitchFamily="34" charset="-128"/>
                <a:cs typeface="Arial Unicode MS" pitchFamily="34" charset="-128"/>
              </a:rPr>
              <a:t>new] [</a:t>
            </a:r>
            <a:r>
              <a:rPr lang="en-US" sz="2400" baseline="-25000">
                <a:ea typeface="Arial Unicode MS" pitchFamily="34" charset="-128"/>
                <a:cs typeface="Arial Unicode MS" pitchFamily="34" charset="-128"/>
              </a:rPr>
              <a:t>CC </a:t>
            </a:r>
            <a:r>
              <a:rPr lang="en-US" sz="2400">
                <a:ea typeface="Arial Unicode MS" pitchFamily="34" charset="-128"/>
                <a:cs typeface="Arial Unicode MS" pitchFamily="34" charset="-128"/>
              </a:rPr>
              <a:t>and] [ </a:t>
            </a:r>
            <a:r>
              <a:rPr lang="en-US" sz="2400" baseline="-25000">
                <a:ea typeface="Arial Unicode MS" pitchFamily="34" charset="-128"/>
                <a:cs typeface="Arial Unicode MS" pitchFamily="34" charset="-128"/>
              </a:rPr>
              <a:t>VBG </a:t>
            </a:r>
            <a:r>
              <a:rPr lang="en-US" sz="2400">
                <a:ea typeface="Arial Unicode MS" pitchFamily="34" charset="-128"/>
                <a:cs typeface="Arial Unicode MS" pitchFamily="34" charset="-128"/>
              </a:rPr>
              <a:t>returning]]</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NNS </a:t>
            </a:r>
            <a:r>
              <a:rPr lang="en-US" sz="2400">
                <a:ea typeface="Arial Unicode MS" pitchFamily="34" charset="-128"/>
                <a:cs typeface="Arial Unicode MS" pitchFamily="34" charset="-128"/>
              </a:rPr>
              <a:t>students]]]]]]</a:t>
            </a:r>
          </a:p>
          <a:p>
            <a:pPr>
              <a:buFont typeface="Wingdings" pitchFamily="2" charset="2"/>
              <a:buNone/>
            </a:pPr>
            <a:r>
              <a:rPr lang="en-US" sz="2400">
                <a:ea typeface="Arial Unicode MS" pitchFamily="34" charset="-128"/>
                <a:cs typeface="Arial Unicode MS" pitchFamily="34" charset="-128"/>
              </a:rPr>
              <a:t>	[</a:t>
            </a:r>
            <a:r>
              <a:rPr lang="en-US" sz="2400" baseline="-25000">
                <a:ea typeface="Arial Unicode MS" pitchFamily="34" charset="-128"/>
                <a:cs typeface="Arial Unicode MS" pitchFamily="34" charset="-128"/>
              </a:rPr>
              <a:t>.</a:t>
            </a:r>
            <a:r>
              <a:rPr lang="en-US" sz="2400">
                <a:ea typeface="Arial Unicode MS" pitchFamily="34" charset="-128"/>
                <a:cs typeface="Arial Unicode MS" pitchFamily="34" charset="-128"/>
              </a:rPr>
              <a: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2971800" y="5562600"/>
            <a:ext cx="2819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1" fontAlgn="auto" hangingPunct="1">
              <a:spcBef>
                <a:spcPts val="0"/>
              </a:spcBef>
              <a:spcAft>
                <a:spcPts val="0"/>
              </a:spcAft>
              <a:defRPr/>
            </a:pPr>
            <a:r>
              <a:rPr lang="en-US" dirty="0"/>
              <a:t>P(C</a:t>
            </a:r>
            <a:r>
              <a:rPr lang="en-US" baseline="-25000" dirty="0"/>
              <a:t>+</a:t>
            </a:r>
            <a:r>
              <a:rPr lang="en-US" dirty="0"/>
              <a:t>|D) &gt; P(C</a:t>
            </a:r>
            <a:r>
              <a:rPr lang="en-US" baseline="-25000" dirty="0"/>
              <a:t>-</a:t>
            </a:r>
            <a:r>
              <a:rPr lang="en-US" dirty="0"/>
              <a:t>|D)</a:t>
            </a:r>
            <a:endParaRPr lang="en-US" baseline="-25000" dirty="0"/>
          </a:p>
        </p:txBody>
      </p:sp>
      <p:sp>
        <p:nvSpPr>
          <p:cNvPr id="208899" name="Title 1"/>
          <p:cNvSpPr>
            <a:spLocks noGrp="1"/>
          </p:cNvSpPr>
          <p:nvPr>
            <p:ph type="title" idx="4294967295"/>
          </p:nvPr>
        </p:nvSpPr>
        <p:spPr/>
        <p:txBody>
          <a:bodyPr anchor="ctr"/>
          <a:lstStyle/>
          <a:p>
            <a:r>
              <a:rPr lang="en-US"/>
              <a:t>Mathematical Setting</a:t>
            </a:r>
          </a:p>
        </p:txBody>
      </p:sp>
      <p:sp>
        <p:nvSpPr>
          <p:cNvPr id="208900" name="Content Placeholder 2"/>
          <p:cNvSpPr>
            <a:spLocks noGrp="1"/>
          </p:cNvSpPr>
          <p:nvPr>
            <p:ph idx="4294967295"/>
          </p:nvPr>
        </p:nvSpPr>
        <p:spPr/>
        <p:txBody>
          <a:bodyPr/>
          <a:lstStyle/>
          <a:p>
            <a:pPr>
              <a:buFont typeface="Wingdings" pitchFamily="2" charset="2"/>
              <a:buNone/>
            </a:pPr>
            <a:r>
              <a:rPr lang="en-US"/>
              <a:t>We have training set</a:t>
            </a:r>
          </a:p>
          <a:p>
            <a:pPr lvl="1">
              <a:buFont typeface="Wingdings" pitchFamily="2" charset="2"/>
              <a:buNone/>
            </a:pPr>
            <a:r>
              <a:rPr lang="en-US"/>
              <a:t>A: Positive Sentiment Docs </a:t>
            </a:r>
          </a:p>
          <a:p>
            <a:pPr lvl="1">
              <a:buFont typeface="Wingdings" pitchFamily="2" charset="2"/>
              <a:buNone/>
            </a:pPr>
            <a:r>
              <a:rPr lang="en-US"/>
              <a:t>B: Negative Sentiment Docs</a:t>
            </a:r>
          </a:p>
          <a:p>
            <a:pPr lvl="1">
              <a:buFont typeface="Wingdings" pitchFamily="2" charset="2"/>
              <a:buNone/>
            </a:pPr>
            <a:endParaRPr lang="en-US"/>
          </a:p>
          <a:p>
            <a:pPr lvl="1">
              <a:buFont typeface="Wingdings" pitchFamily="2" charset="2"/>
              <a:buNone/>
            </a:pPr>
            <a:r>
              <a:rPr lang="en-US"/>
              <a:t>Let the class of positive and negative documents be C</a:t>
            </a:r>
            <a:r>
              <a:rPr lang="en-US" baseline="-25000"/>
              <a:t>+</a:t>
            </a:r>
            <a:r>
              <a:rPr lang="en-US"/>
              <a:t> and C</a:t>
            </a:r>
            <a:r>
              <a:rPr lang="en-US" baseline="-25000"/>
              <a:t>-</a:t>
            </a:r>
            <a:r>
              <a:rPr lang="en-US"/>
              <a:t> , respectively.</a:t>
            </a:r>
            <a:endParaRPr lang="en-US" baseline="-25000"/>
          </a:p>
          <a:p>
            <a:pPr lvl="1">
              <a:buFont typeface="Wingdings" pitchFamily="2" charset="2"/>
              <a:buNone/>
            </a:pPr>
            <a:r>
              <a:rPr lang="en-US"/>
              <a:t>Given a new document </a:t>
            </a:r>
            <a:r>
              <a:rPr lang="en-US" b="1"/>
              <a:t>D</a:t>
            </a:r>
            <a:r>
              <a:rPr lang="en-US"/>
              <a:t> label it positive if</a:t>
            </a:r>
          </a:p>
          <a:p>
            <a:pPr lvl="1">
              <a:buFont typeface="Wingdings" pitchFamily="2" charset="2"/>
              <a:buNone/>
            </a:pPr>
            <a:endParaRPr lang="en-US" baseline="-25000"/>
          </a:p>
        </p:txBody>
      </p:sp>
      <p:sp>
        <p:nvSpPr>
          <p:cNvPr id="208903" name="TextBox 4"/>
          <p:cNvSpPr txBox="1">
            <a:spLocks noChangeArrowheads="1"/>
          </p:cNvSpPr>
          <p:nvPr/>
        </p:nvSpPr>
        <p:spPr bwMode="auto">
          <a:xfrm>
            <a:off x="6096000" y="2362200"/>
            <a:ext cx="2266950" cy="641350"/>
          </a:xfrm>
          <a:prstGeom prst="rect">
            <a:avLst/>
          </a:prstGeom>
          <a:noFill/>
          <a:ln w="9525">
            <a:noFill/>
            <a:miter lim="800000"/>
            <a:headEnd/>
            <a:tailEnd/>
          </a:ln>
        </p:spPr>
        <p:txBody>
          <a:bodyPr wrap="none">
            <a:spAutoFit/>
          </a:bodyPr>
          <a:lstStyle/>
          <a:p>
            <a:pPr eaLnBrk="1" hangingPunct="1"/>
            <a:r>
              <a:rPr lang="en-US">
                <a:latin typeface="Calibri" pitchFamily="34" charset="0"/>
              </a:rPr>
              <a:t>Indicator/feature </a:t>
            </a:r>
          </a:p>
          <a:p>
            <a:pPr eaLnBrk="1" hangingPunct="1"/>
            <a:r>
              <a:rPr lang="en-US">
                <a:latin typeface="Calibri" pitchFamily="34" charset="0"/>
              </a:rPr>
              <a:t>vectors to be formed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2994" name="Title 1"/>
          <p:cNvSpPr>
            <a:spLocks noGrp="1"/>
          </p:cNvSpPr>
          <p:nvPr>
            <p:ph type="title" idx="4294967295"/>
          </p:nvPr>
        </p:nvSpPr>
        <p:spPr/>
        <p:txBody>
          <a:bodyPr anchor="ctr"/>
          <a:lstStyle/>
          <a:p>
            <a:r>
              <a:rPr lang="en-US"/>
              <a:t>Priori Probability</a:t>
            </a:r>
          </a:p>
        </p:txBody>
      </p:sp>
      <p:graphicFrame>
        <p:nvGraphicFramePr>
          <p:cNvPr id="4" name="Table 3"/>
          <p:cNvGraphicFramePr>
            <a:graphicFrameLocks noGrp="1"/>
          </p:cNvGraphicFramePr>
          <p:nvPr/>
        </p:nvGraphicFramePr>
        <p:xfrm>
          <a:off x="762000" y="1676400"/>
          <a:ext cx="2895600" cy="2497455"/>
        </p:xfrm>
        <a:graphic>
          <a:graphicData uri="http://schemas.openxmlformats.org/drawingml/2006/table">
            <a:tbl>
              <a:tblPr/>
              <a:tblGrid>
                <a:gridCol w="965200"/>
                <a:gridCol w="965200"/>
                <a:gridCol w="965200"/>
              </a:tblGrid>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1" i="0" u="none" strike="noStrike" cap="none" normalizeH="0" baseline="0" smtClean="0">
                          <a:ln>
                            <a:noFill/>
                          </a:ln>
                          <a:solidFill>
                            <a:srgbClr val="FFFFFF"/>
                          </a:solidFill>
                          <a:effectLst/>
                          <a:latin typeface="Tahoma" pitchFamily="34" charset="0"/>
                        </a:rPr>
                        <a:t>Document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1" i="0" u="none" strike="noStrike" cap="none" normalizeH="0" baseline="0" smtClean="0">
                          <a:ln>
                            <a:noFill/>
                          </a:ln>
                          <a:solidFill>
                            <a:srgbClr val="FFFFFF"/>
                          </a:solidFill>
                          <a:effectLst/>
                          <a:latin typeface="Tahoma" pitchFamily="34" charset="0"/>
                        </a:rPr>
                        <a:t>Vector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1" i="0" u="none" strike="noStrike" cap="none" normalizeH="0" baseline="0" smtClean="0">
                          <a:ln>
                            <a:noFill/>
                          </a:ln>
                          <a:solidFill>
                            <a:srgbClr val="FFFFFF"/>
                          </a:solidFill>
                          <a:effectLst/>
                          <a:latin typeface="Tahoma" pitchFamily="34" charset="0"/>
                        </a:rPr>
                        <a:t>Classification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D1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V1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D2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V2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D3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V3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D</a:t>
                      </a:r>
                      <a:r>
                        <a:rPr kumimoji="0" lang="en-US" sz="1800" b="0" i="0" u="none" strike="noStrike" cap="none" normalizeH="0" baseline="-25000" smtClean="0">
                          <a:ln>
                            <a:noFill/>
                          </a:ln>
                          <a:solidFill>
                            <a:srgbClr val="000000"/>
                          </a:solidFill>
                          <a:effectLst/>
                          <a:latin typeface="Tahoma" pitchFamily="34" charset="0"/>
                        </a:rPr>
                        <a:t>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V</a:t>
                      </a:r>
                      <a:r>
                        <a:rPr kumimoji="0" lang="en-US" sz="1800" b="0" i="0" u="none" strike="noStrike" cap="none" normalizeH="0" baseline="-25000" smtClean="0">
                          <a:ln>
                            <a:noFill/>
                          </a:ln>
                          <a:solidFill>
                            <a:srgbClr val="000000"/>
                          </a:solidFill>
                          <a:effectLst/>
                          <a:latin typeface="Tahoma" pitchFamily="34" charset="0"/>
                        </a:rPr>
                        <a:t>4000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
                          <a:schemeClr val="folHlink"/>
                        </a:buClr>
                        <a:buSzPct val="60000"/>
                        <a:buFontTx/>
                        <a:buNone/>
                        <a:tabLst/>
                      </a:pPr>
                      <a:r>
                        <a:rPr kumimoji="0" lang="en-US" sz="1800" b="0" i="0" u="none" strike="noStrike" cap="none" normalizeH="0" baseline="0" smtClean="0">
                          <a:ln>
                            <a:noFill/>
                          </a:ln>
                          <a:solidFill>
                            <a:srgbClr val="000000"/>
                          </a:solidFill>
                          <a:effectLst/>
                          <a:latin typeface="Tahoma" pitchFamily="34" charset="0"/>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13025" name="TextBox 4"/>
          <p:cNvSpPr txBox="1">
            <a:spLocks noChangeArrowheads="1"/>
          </p:cNvSpPr>
          <p:nvPr/>
        </p:nvSpPr>
        <p:spPr bwMode="auto">
          <a:xfrm>
            <a:off x="4114800" y="1905000"/>
            <a:ext cx="4122738" cy="2862263"/>
          </a:xfrm>
          <a:prstGeom prst="rect">
            <a:avLst/>
          </a:prstGeom>
          <a:noFill/>
          <a:ln w="9525">
            <a:noFill/>
            <a:miter lim="800000"/>
            <a:headEnd/>
            <a:tailEnd/>
          </a:ln>
        </p:spPr>
        <p:txBody>
          <a:bodyPr>
            <a:spAutoFit/>
          </a:bodyPr>
          <a:lstStyle/>
          <a:p>
            <a:pPr eaLnBrk="1" hangingPunct="1"/>
            <a:r>
              <a:rPr lang="en-US">
                <a:latin typeface="Calibri" pitchFamily="34" charset="0"/>
              </a:rPr>
              <a:t>Let T = Total no of documents</a:t>
            </a:r>
          </a:p>
          <a:p>
            <a:pPr eaLnBrk="1" hangingPunct="1"/>
            <a:r>
              <a:rPr lang="en-US">
                <a:latin typeface="Calibri" pitchFamily="34" charset="0"/>
              </a:rPr>
              <a:t>And let |+| = M</a:t>
            </a:r>
          </a:p>
          <a:p>
            <a:pPr eaLnBrk="1" hangingPunct="1"/>
            <a:r>
              <a:rPr lang="en-US">
                <a:latin typeface="Calibri" pitchFamily="34" charset="0"/>
              </a:rPr>
              <a:t>So,|-| = T-M</a:t>
            </a:r>
          </a:p>
          <a:p>
            <a:pPr eaLnBrk="1" hangingPunct="1"/>
            <a:endParaRPr lang="en-US">
              <a:latin typeface="Calibri" pitchFamily="34" charset="0"/>
            </a:endParaRPr>
          </a:p>
          <a:p>
            <a:pPr eaLnBrk="1" hangingPunct="1"/>
            <a:endParaRPr lang="en-US">
              <a:latin typeface="Calibri" pitchFamily="34" charset="0"/>
            </a:endParaRPr>
          </a:p>
          <a:p>
            <a:pPr eaLnBrk="1" hangingPunct="1"/>
            <a:endParaRPr lang="en-US">
              <a:latin typeface="Calibri" pitchFamily="34" charset="0"/>
            </a:endParaRPr>
          </a:p>
          <a:p>
            <a:pPr eaLnBrk="1" hangingPunct="1"/>
            <a:r>
              <a:rPr lang="en-US">
                <a:latin typeface="Calibri" pitchFamily="34" charset="0"/>
              </a:rPr>
              <a:t>Priori probability is calculated without considering any features of the new document.</a:t>
            </a:r>
          </a:p>
          <a:p>
            <a:pPr eaLnBrk="1" hangingPunct="1"/>
            <a:endParaRPr lang="en-US">
              <a:latin typeface="Calibri" pitchFamily="34" charset="0"/>
            </a:endParaRPr>
          </a:p>
        </p:txBody>
      </p:sp>
      <p:sp>
        <p:nvSpPr>
          <p:cNvPr id="6" name="Rectangle 5"/>
          <p:cNvSpPr/>
          <p:nvPr/>
        </p:nvSpPr>
        <p:spPr>
          <a:xfrm>
            <a:off x="4953000" y="2895600"/>
            <a:ext cx="25908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a:t>P(D being positive)=M/T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42" name="Title 1"/>
          <p:cNvSpPr>
            <a:spLocks noGrp="1"/>
          </p:cNvSpPr>
          <p:nvPr>
            <p:ph type="title" idx="4294967295"/>
          </p:nvPr>
        </p:nvSpPr>
        <p:spPr/>
        <p:txBody>
          <a:bodyPr anchor="ctr"/>
          <a:lstStyle/>
          <a:p>
            <a:r>
              <a:rPr lang="en-US"/>
              <a:t>Apply Bayes Theorem</a:t>
            </a:r>
          </a:p>
        </p:txBody>
      </p:sp>
      <p:sp>
        <p:nvSpPr>
          <p:cNvPr id="215043" name="Content Placeholder 2"/>
          <p:cNvSpPr>
            <a:spLocks noGrp="1"/>
          </p:cNvSpPr>
          <p:nvPr>
            <p:ph idx="4294967295"/>
          </p:nvPr>
        </p:nvSpPr>
        <p:spPr/>
        <p:txBody>
          <a:bodyPr/>
          <a:lstStyle/>
          <a:p>
            <a:pPr>
              <a:buFont typeface="Wingdings" pitchFamily="2" charset="2"/>
              <a:buNone/>
            </a:pPr>
            <a:r>
              <a:rPr lang="en-US" sz="2000"/>
              <a:t>Steps followed for the NBC algorithm:</a:t>
            </a:r>
          </a:p>
          <a:p>
            <a:r>
              <a:rPr lang="en-US" sz="2000"/>
              <a:t>Calculate Prior Probability of the classes. P(C</a:t>
            </a:r>
            <a:r>
              <a:rPr lang="en-US" sz="2000" baseline="-25000"/>
              <a:t>+</a:t>
            </a:r>
            <a:r>
              <a:rPr lang="en-US" sz="2000"/>
              <a:t> ) and P(C</a:t>
            </a:r>
            <a:r>
              <a:rPr lang="en-US" sz="2000" baseline="-25000"/>
              <a:t>-</a:t>
            </a:r>
            <a:r>
              <a:rPr lang="en-US" sz="2000"/>
              <a:t>)</a:t>
            </a:r>
          </a:p>
          <a:p>
            <a:r>
              <a:rPr lang="en-US" sz="2000"/>
              <a:t>Calculate feature probabilities of new document. P(D| C</a:t>
            </a:r>
            <a:r>
              <a:rPr lang="en-US" sz="2000" baseline="-25000"/>
              <a:t>+</a:t>
            </a:r>
            <a:r>
              <a:rPr lang="en-US" sz="2000"/>
              <a:t> ) and P(D| C</a:t>
            </a:r>
            <a:r>
              <a:rPr lang="en-US" sz="2000" baseline="-25000"/>
              <a:t>-</a:t>
            </a:r>
            <a:r>
              <a:rPr lang="en-US" sz="2000"/>
              <a:t>)</a:t>
            </a:r>
          </a:p>
          <a:p>
            <a:r>
              <a:rPr lang="en-US" sz="2000"/>
              <a:t>Probability of a document </a:t>
            </a:r>
            <a:r>
              <a:rPr lang="en-US" sz="2000" b="1"/>
              <a:t>D</a:t>
            </a:r>
            <a:r>
              <a:rPr lang="en-US" sz="2000"/>
              <a:t> belonging to a class </a:t>
            </a:r>
            <a:r>
              <a:rPr lang="en-US" sz="2000" b="1"/>
              <a:t>C</a:t>
            </a:r>
            <a:r>
              <a:rPr lang="en-US" sz="2000"/>
              <a:t> can be calculated by Baye’s Theorem as follows:</a:t>
            </a:r>
          </a:p>
        </p:txBody>
      </p:sp>
      <p:sp>
        <p:nvSpPr>
          <p:cNvPr id="4" name="Rectangle 3"/>
          <p:cNvSpPr/>
          <p:nvPr/>
        </p:nvSpPr>
        <p:spPr>
          <a:xfrm>
            <a:off x="2514600" y="4191000"/>
            <a:ext cx="2819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1" fontAlgn="auto" hangingPunct="1">
              <a:spcBef>
                <a:spcPts val="0"/>
              </a:spcBef>
              <a:spcAft>
                <a:spcPts val="0"/>
              </a:spcAft>
              <a:defRPr/>
            </a:pPr>
            <a:r>
              <a:rPr lang="en-US" dirty="0"/>
              <a:t>P(C|D)  =  </a:t>
            </a:r>
            <a:r>
              <a:rPr lang="en-US" u="sng" dirty="0"/>
              <a:t>P(C) * P(D|C)</a:t>
            </a:r>
          </a:p>
          <a:p>
            <a:pPr marL="0" lvl="1" algn="ctr" eaLnBrk="1" fontAlgn="auto" hangingPunct="1">
              <a:spcBef>
                <a:spcPts val="0"/>
              </a:spcBef>
              <a:spcAft>
                <a:spcPts val="0"/>
              </a:spcAft>
              <a:defRPr/>
            </a:pPr>
            <a:r>
              <a:rPr lang="en-US" dirty="0"/>
              <a:t>            P(D)</a:t>
            </a:r>
            <a:endParaRPr lang="en-US" baseline="-25000" dirty="0"/>
          </a:p>
        </p:txBody>
      </p:sp>
      <p:sp>
        <p:nvSpPr>
          <p:cNvPr id="11269" name="TextBox 4"/>
          <p:cNvSpPr txBox="1">
            <a:spLocks noChangeArrowheads="1"/>
          </p:cNvSpPr>
          <p:nvPr/>
        </p:nvSpPr>
        <p:spPr bwMode="auto">
          <a:xfrm>
            <a:off x="762000" y="5257800"/>
            <a:ext cx="4495800" cy="396875"/>
          </a:xfrm>
          <a:prstGeom prst="rect">
            <a:avLst/>
          </a:prstGeom>
          <a:noFill/>
          <a:ln w="9525">
            <a:noFill/>
            <a:miter lim="800000"/>
            <a:headEnd/>
            <a:tailEnd/>
          </a:ln>
        </p:spPr>
        <p:txBody>
          <a:bodyPr>
            <a:spAutoFit/>
          </a:bodyPr>
          <a:lstStyle/>
          <a:p>
            <a:pPr eaLnBrk="1" hangingPunct="1">
              <a:buFont typeface="Arial" pitchFamily="34" charset="0"/>
              <a:buChar char="•"/>
              <a:defRPr/>
            </a:pPr>
            <a:r>
              <a:rPr lang="en-US" sz="2000" dirty="0">
                <a:latin typeface="Calibri" pitchFamily="34" charset="0"/>
              </a:rPr>
              <a:t>     Document belongs to </a:t>
            </a:r>
            <a:r>
              <a:rPr lang="en-US" sz="2000" dirty="0">
                <a:latin typeface="+mn-lt"/>
              </a:rPr>
              <a:t>C</a:t>
            </a:r>
            <a:r>
              <a:rPr lang="en-US" sz="2000" baseline="-25000" dirty="0">
                <a:latin typeface="+mn-lt"/>
              </a:rPr>
              <a:t>+</a:t>
            </a:r>
            <a:r>
              <a:rPr lang="en-US" sz="2000" dirty="0">
                <a:latin typeface="+mn-lt"/>
              </a:rPr>
              <a:t> , if</a:t>
            </a:r>
            <a:r>
              <a:rPr lang="en-US" sz="2000" dirty="0">
                <a:latin typeface="Arial" charset="0"/>
              </a:rPr>
              <a:t> </a:t>
            </a:r>
            <a:endParaRPr lang="en-US" sz="2000" dirty="0">
              <a:latin typeface="Calibri" pitchFamily="34" charset="0"/>
            </a:endParaRPr>
          </a:p>
        </p:txBody>
      </p:sp>
      <p:sp>
        <p:nvSpPr>
          <p:cNvPr id="6" name="Rectangle 5"/>
          <p:cNvSpPr/>
          <p:nvPr/>
        </p:nvSpPr>
        <p:spPr>
          <a:xfrm>
            <a:off x="2209800" y="5791200"/>
            <a:ext cx="3962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1" fontAlgn="auto" hangingPunct="1">
              <a:spcBef>
                <a:spcPts val="0"/>
              </a:spcBef>
              <a:spcAft>
                <a:spcPts val="0"/>
              </a:spcAft>
              <a:defRPr/>
            </a:pPr>
            <a:r>
              <a:rPr lang="en-US" dirty="0"/>
              <a:t>P(C</a:t>
            </a:r>
            <a:r>
              <a:rPr lang="en-US" baseline="-25000" dirty="0"/>
              <a:t>+ </a:t>
            </a:r>
            <a:r>
              <a:rPr lang="en-US" dirty="0"/>
              <a:t>) * P(D|C</a:t>
            </a:r>
            <a:r>
              <a:rPr lang="en-US" baseline="-25000" dirty="0"/>
              <a:t>+</a:t>
            </a:r>
            <a:r>
              <a:rPr lang="en-US" dirty="0"/>
              <a:t>)    &gt;   P(C</a:t>
            </a:r>
            <a:r>
              <a:rPr lang="en-US" baseline="-25000" dirty="0"/>
              <a:t>- </a:t>
            </a:r>
            <a:r>
              <a:rPr lang="en-US" dirty="0"/>
              <a:t>) * P(D|C</a:t>
            </a:r>
            <a:r>
              <a:rPr lang="en-US" baseline="-25000" dirty="0"/>
              <a:t>-</a:t>
            </a:r>
            <a:r>
              <a:rPr lang="en-US" dirty="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7090" name="Title 1"/>
          <p:cNvSpPr>
            <a:spLocks noGrp="1"/>
          </p:cNvSpPr>
          <p:nvPr>
            <p:ph type="title" idx="4294967295"/>
          </p:nvPr>
        </p:nvSpPr>
        <p:spPr/>
        <p:txBody>
          <a:bodyPr anchor="ctr"/>
          <a:lstStyle/>
          <a:p>
            <a:r>
              <a:rPr lang="en-US"/>
              <a:t>Calculating P(D|C</a:t>
            </a:r>
            <a:r>
              <a:rPr lang="en-US" baseline="-25000"/>
              <a:t>+</a:t>
            </a:r>
            <a:r>
              <a:rPr lang="en-US"/>
              <a:t>) </a:t>
            </a:r>
          </a:p>
        </p:txBody>
      </p:sp>
      <p:sp>
        <p:nvSpPr>
          <p:cNvPr id="217091" name="Content Placeholder 2"/>
          <p:cNvSpPr>
            <a:spLocks noGrp="1"/>
          </p:cNvSpPr>
          <p:nvPr>
            <p:ph idx="4294967295"/>
          </p:nvPr>
        </p:nvSpPr>
        <p:spPr>
          <a:xfrm>
            <a:off x="990600" y="1524000"/>
            <a:ext cx="7772400" cy="4114800"/>
          </a:xfrm>
        </p:spPr>
        <p:txBody>
          <a:bodyPr/>
          <a:lstStyle/>
          <a:p>
            <a:r>
              <a:rPr lang="en-US" sz="1900"/>
              <a:t>Identify a set of features/indicators to represent a document and generate a feature vector (V</a:t>
            </a:r>
            <a:r>
              <a:rPr lang="en-US" sz="1900" baseline="-25000"/>
              <a:t>D</a:t>
            </a:r>
            <a:r>
              <a:rPr lang="en-US" sz="1900"/>
              <a:t>). V</a:t>
            </a:r>
            <a:r>
              <a:rPr lang="en-US" sz="1900" baseline="-25000"/>
              <a:t>D </a:t>
            </a:r>
            <a:r>
              <a:rPr lang="en-US" sz="1900"/>
              <a:t> = &lt;x</a:t>
            </a:r>
            <a:r>
              <a:rPr lang="en-US" sz="1900" baseline="-25000"/>
              <a:t>1</a:t>
            </a:r>
            <a:r>
              <a:rPr lang="en-US" sz="1900"/>
              <a:t> , x</a:t>
            </a:r>
            <a:r>
              <a:rPr lang="en-US" sz="1900" baseline="-25000"/>
              <a:t>2 </a:t>
            </a:r>
            <a:r>
              <a:rPr lang="en-US" sz="1900"/>
              <a:t> , x</a:t>
            </a:r>
            <a:r>
              <a:rPr lang="en-US" sz="1900" baseline="-25000"/>
              <a:t>3</a:t>
            </a:r>
            <a:r>
              <a:rPr lang="en-US" sz="1900"/>
              <a:t> … x</a:t>
            </a:r>
            <a:r>
              <a:rPr lang="en-US" sz="1900" baseline="-25000"/>
              <a:t>n </a:t>
            </a:r>
            <a:r>
              <a:rPr lang="en-US" sz="1900"/>
              <a:t>&gt;</a:t>
            </a:r>
          </a:p>
          <a:p>
            <a:r>
              <a:rPr lang="en-US" sz="1900"/>
              <a:t>Hence, P(D|C</a:t>
            </a:r>
            <a:r>
              <a:rPr lang="en-US" sz="1900" baseline="-25000"/>
              <a:t>+</a:t>
            </a:r>
            <a:r>
              <a:rPr lang="en-US" sz="1900"/>
              <a:t>) = P(V</a:t>
            </a:r>
            <a:r>
              <a:rPr lang="en-US" sz="1900" baseline="-25000"/>
              <a:t>D</a:t>
            </a:r>
            <a:r>
              <a:rPr lang="en-US" sz="1900"/>
              <a:t>|C</a:t>
            </a:r>
            <a:r>
              <a:rPr lang="en-US" sz="1900" baseline="-25000"/>
              <a:t>+</a:t>
            </a:r>
            <a:r>
              <a:rPr lang="en-US" sz="1900"/>
              <a:t>) </a:t>
            </a:r>
          </a:p>
          <a:p>
            <a:pPr>
              <a:buFont typeface="Wingdings" pitchFamily="2" charset="2"/>
              <a:buNone/>
            </a:pPr>
            <a:r>
              <a:rPr lang="en-US" sz="1900"/>
              <a:t>                                  = P( &lt;x</a:t>
            </a:r>
            <a:r>
              <a:rPr lang="en-US" sz="1900" baseline="-25000"/>
              <a:t>1</a:t>
            </a:r>
            <a:r>
              <a:rPr lang="en-US" sz="1900"/>
              <a:t> , x</a:t>
            </a:r>
            <a:r>
              <a:rPr lang="en-US" sz="1900" baseline="-25000"/>
              <a:t>2 </a:t>
            </a:r>
            <a:r>
              <a:rPr lang="en-US" sz="1900"/>
              <a:t> , x</a:t>
            </a:r>
            <a:r>
              <a:rPr lang="en-US" sz="1900" baseline="-25000"/>
              <a:t>3</a:t>
            </a:r>
            <a:r>
              <a:rPr lang="en-US" sz="1900"/>
              <a:t> … x</a:t>
            </a:r>
            <a:r>
              <a:rPr lang="en-US" sz="1900" baseline="-25000"/>
              <a:t>n </a:t>
            </a:r>
            <a:r>
              <a:rPr lang="en-US" sz="1900"/>
              <a:t>&gt; | C</a:t>
            </a:r>
            <a:r>
              <a:rPr lang="en-US" sz="1900" baseline="-25000"/>
              <a:t>+</a:t>
            </a:r>
            <a:r>
              <a:rPr lang="en-US" sz="1900"/>
              <a:t>)</a:t>
            </a:r>
          </a:p>
          <a:p>
            <a:pPr lvl="4">
              <a:buFont typeface="Wingdings" pitchFamily="2" charset="2"/>
              <a:buNone/>
            </a:pPr>
            <a:r>
              <a:rPr lang="en-US" sz="1900"/>
              <a:t>  = </a:t>
            </a:r>
            <a:r>
              <a:rPr lang="en-US" sz="1900" u="sng"/>
              <a:t>|&lt;x1,x2,x3…..xn&gt;, C</a:t>
            </a:r>
            <a:r>
              <a:rPr lang="en-US" sz="1900" u="sng" baseline="-25000"/>
              <a:t>+ </a:t>
            </a:r>
            <a:r>
              <a:rPr lang="en-US" sz="1900" u="sng"/>
              <a:t>|</a:t>
            </a:r>
          </a:p>
          <a:p>
            <a:pPr lvl="4">
              <a:buFont typeface="Wingdings" pitchFamily="2" charset="2"/>
              <a:buNone/>
            </a:pPr>
            <a:r>
              <a:rPr lang="en-US" sz="1900"/>
              <a:t>		    | C</a:t>
            </a:r>
            <a:r>
              <a:rPr lang="en-US" sz="1900" baseline="-25000"/>
              <a:t>+</a:t>
            </a:r>
            <a:r>
              <a:rPr lang="en-US" sz="1900"/>
              <a:t> |</a:t>
            </a:r>
          </a:p>
          <a:p>
            <a:r>
              <a:rPr lang="en-US" sz="1900"/>
              <a:t>Based on the assumption that all features are Independently Identically Distributed (IID) </a:t>
            </a:r>
          </a:p>
          <a:p>
            <a:pPr lvl="4">
              <a:buFont typeface="Wingdings" pitchFamily="2" charset="2"/>
              <a:buNone/>
            </a:pPr>
            <a:r>
              <a:rPr lang="en-US" sz="1900"/>
              <a:t>= P( &lt;x</a:t>
            </a:r>
            <a:r>
              <a:rPr lang="en-US" sz="1900" baseline="-25000"/>
              <a:t>1</a:t>
            </a:r>
            <a:r>
              <a:rPr lang="en-US" sz="1900"/>
              <a:t> , x</a:t>
            </a:r>
            <a:r>
              <a:rPr lang="en-US" sz="1900" baseline="-25000"/>
              <a:t>2 </a:t>
            </a:r>
            <a:r>
              <a:rPr lang="en-US" sz="1900"/>
              <a:t> , x</a:t>
            </a:r>
            <a:r>
              <a:rPr lang="en-US" sz="1900" baseline="-25000"/>
              <a:t>3</a:t>
            </a:r>
            <a:r>
              <a:rPr lang="en-US" sz="1900"/>
              <a:t> … x</a:t>
            </a:r>
            <a:r>
              <a:rPr lang="en-US" sz="1900" baseline="-25000"/>
              <a:t>n </a:t>
            </a:r>
            <a:r>
              <a:rPr lang="en-US" sz="1900"/>
              <a:t>&gt; | C</a:t>
            </a:r>
            <a:r>
              <a:rPr lang="en-US" sz="1900" baseline="-25000"/>
              <a:t>+ </a:t>
            </a:r>
            <a:r>
              <a:rPr lang="en-US" sz="1900"/>
              <a:t>)</a:t>
            </a:r>
          </a:p>
          <a:p>
            <a:pPr lvl="4">
              <a:buFont typeface="Wingdings" pitchFamily="2" charset="2"/>
              <a:buNone/>
            </a:pPr>
            <a:r>
              <a:rPr lang="en-US" sz="1900"/>
              <a:t>= P(x</a:t>
            </a:r>
            <a:r>
              <a:rPr lang="en-US" sz="1900" baseline="-25000"/>
              <a:t>1 </a:t>
            </a:r>
            <a:r>
              <a:rPr lang="en-US" sz="1900"/>
              <a:t>|C</a:t>
            </a:r>
            <a:r>
              <a:rPr lang="en-US" sz="1900" baseline="-25000"/>
              <a:t>+</a:t>
            </a:r>
            <a:r>
              <a:rPr lang="en-US" sz="1900"/>
              <a:t>) * P(x</a:t>
            </a:r>
            <a:r>
              <a:rPr lang="en-US" sz="1900" baseline="-25000"/>
              <a:t>2 </a:t>
            </a:r>
            <a:r>
              <a:rPr lang="en-US" sz="1900"/>
              <a:t>|C</a:t>
            </a:r>
            <a:r>
              <a:rPr lang="en-US" sz="1900" baseline="-25000"/>
              <a:t>+</a:t>
            </a:r>
            <a:r>
              <a:rPr lang="en-US" sz="1900"/>
              <a:t>) * P(x</a:t>
            </a:r>
            <a:r>
              <a:rPr lang="en-US" sz="1900" baseline="-25000"/>
              <a:t>3 </a:t>
            </a:r>
            <a:r>
              <a:rPr lang="en-US" sz="1900"/>
              <a:t>|C</a:t>
            </a:r>
            <a:r>
              <a:rPr lang="en-US" sz="1900" baseline="-25000"/>
              <a:t>+</a:t>
            </a:r>
            <a:r>
              <a:rPr lang="en-US" sz="1900"/>
              <a:t>) *…. P(x</a:t>
            </a:r>
            <a:r>
              <a:rPr lang="en-US" sz="1900" baseline="-25000"/>
              <a:t>n </a:t>
            </a:r>
            <a:r>
              <a:rPr lang="en-US" sz="1900"/>
              <a:t>|C</a:t>
            </a:r>
            <a:r>
              <a:rPr lang="en-US" sz="1900" baseline="-25000"/>
              <a:t>+</a:t>
            </a:r>
            <a:r>
              <a:rPr lang="en-US" sz="1900"/>
              <a:t>)</a:t>
            </a:r>
          </a:p>
          <a:p>
            <a:pPr lvl="4">
              <a:buFont typeface="Wingdings" pitchFamily="2" charset="2"/>
              <a:buNone/>
            </a:pPr>
            <a:r>
              <a:rPr lang="en-US" sz="1900"/>
              <a:t>=∏ </a:t>
            </a:r>
            <a:r>
              <a:rPr lang="en-US" sz="1900" baseline="-25000"/>
              <a:t>i=1</a:t>
            </a:r>
            <a:r>
              <a:rPr lang="en-US" sz="1900"/>
              <a:t> </a:t>
            </a:r>
            <a:r>
              <a:rPr lang="en-US" sz="1900" baseline="30000"/>
              <a:t>n</a:t>
            </a:r>
            <a:r>
              <a:rPr lang="en-US" sz="1900"/>
              <a:t>  P(x</a:t>
            </a:r>
            <a:r>
              <a:rPr lang="en-US" sz="1900" baseline="-25000"/>
              <a:t>i </a:t>
            </a:r>
            <a:r>
              <a:rPr lang="en-US" sz="1900"/>
              <a:t>|C</a:t>
            </a:r>
            <a:r>
              <a:rPr lang="en-US" sz="1900" baseline="-25000"/>
              <a:t>+</a:t>
            </a:r>
            <a:r>
              <a:rPr lang="en-US" sz="1900"/>
              <a:t>) </a:t>
            </a:r>
          </a:p>
          <a:p>
            <a:pPr lvl="4">
              <a:buFont typeface="Wingdings" pitchFamily="2" charset="2"/>
              <a:buNone/>
            </a:pP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t>Baseline Accuracy</a:t>
            </a:r>
          </a:p>
        </p:txBody>
      </p:sp>
      <p:sp>
        <p:nvSpPr>
          <p:cNvPr id="221187" name="Rectangle 3"/>
          <p:cNvSpPr>
            <a:spLocks noGrp="1" noChangeArrowheads="1"/>
          </p:cNvSpPr>
          <p:nvPr>
            <p:ph type="body" idx="1"/>
          </p:nvPr>
        </p:nvSpPr>
        <p:spPr/>
        <p:txBody>
          <a:bodyPr/>
          <a:lstStyle/>
          <a:p>
            <a:r>
              <a:rPr lang="en-US"/>
              <a:t>Just on Tokens as features, </a:t>
            </a:r>
            <a:r>
              <a:rPr lang="en-US" b="1"/>
              <a:t>80% </a:t>
            </a:r>
            <a:r>
              <a:rPr lang="en-US"/>
              <a:t>accuracy</a:t>
            </a:r>
          </a:p>
          <a:p>
            <a:r>
              <a:rPr lang="en-US"/>
              <a:t>20% probability of a document being misclassified</a:t>
            </a:r>
          </a:p>
          <a:p>
            <a:r>
              <a:rPr lang="en-US"/>
              <a:t>On large sets this is significant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a:t>To improve accuracy…</a:t>
            </a:r>
          </a:p>
        </p:txBody>
      </p:sp>
      <p:sp>
        <p:nvSpPr>
          <p:cNvPr id="222211" name="Rectangle 3"/>
          <p:cNvSpPr>
            <a:spLocks noGrp="1" noChangeArrowheads="1"/>
          </p:cNvSpPr>
          <p:nvPr>
            <p:ph type="body" idx="1"/>
          </p:nvPr>
        </p:nvSpPr>
        <p:spPr/>
        <p:txBody>
          <a:bodyPr/>
          <a:lstStyle/>
          <a:p>
            <a:r>
              <a:rPr lang="en-US"/>
              <a:t>Clean corpora</a:t>
            </a:r>
          </a:p>
          <a:p>
            <a:r>
              <a:rPr lang="en-US"/>
              <a:t>POS tag</a:t>
            </a:r>
          </a:p>
          <a:p>
            <a:r>
              <a:rPr lang="en-US"/>
              <a:t>Concentrate on critical POS tags (e.g. </a:t>
            </a:r>
            <a:r>
              <a:rPr lang="en-US" i="1"/>
              <a:t>adjective</a:t>
            </a:r>
            <a:r>
              <a:rPr lang="en-US"/>
              <a:t>)</a:t>
            </a:r>
          </a:p>
          <a:p>
            <a:r>
              <a:rPr lang="en-US"/>
              <a:t>Remove ‘objective’ sentences ('of' ones)</a:t>
            </a:r>
          </a:p>
          <a:p>
            <a:r>
              <a:rPr lang="en-US"/>
              <a:t>Do aggregation</a:t>
            </a:r>
          </a:p>
          <a:p>
            <a:pPr>
              <a:buFont typeface="Wingdings" pitchFamily="2" charset="2"/>
              <a:buNone/>
            </a:pPr>
            <a:r>
              <a:rPr lang="en-US"/>
              <a:t>Use minimal to sophisticated NLP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1152525" y="214313"/>
            <a:ext cx="7791450" cy="1462087"/>
          </a:xfrm>
        </p:spPr>
        <p:txBody>
          <a:bodyPr/>
          <a:lstStyle/>
          <a:p>
            <a:r>
              <a:rPr lang="en-US" dirty="0" smtClean="0"/>
              <a:t>Noisy Channel Modeling</a:t>
            </a:r>
            <a:endParaRPr lang="en-US" dirty="0"/>
          </a:p>
        </p:txBody>
      </p:sp>
      <p:sp>
        <p:nvSpPr>
          <p:cNvPr id="318467" name="Rectangle 3"/>
          <p:cNvSpPr>
            <a:spLocks noGrp="1" noChangeArrowheads="1"/>
          </p:cNvSpPr>
          <p:nvPr>
            <p:ph type="body" sz="half" idx="1"/>
          </p:nvPr>
        </p:nvSpPr>
        <p:spPr>
          <a:xfrm>
            <a:off x="1184275" y="2017713"/>
            <a:ext cx="3813175" cy="4114800"/>
          </a:xfrm>
        </p:spPr>
        <p:txBody>
          <a:bodyPr/>
          <a:lstStyle/>
          <a:p>
            <a:pPr>
              <a:buFont typeface="Wingdings" pitchFamily="2" charset="2"/>
              <a:buNone/>
            </a:pPr>
            <a:endParaRPr lang="en-US" sz="2800"/>
          </a:p>
          <a:p>
            <a:pPr>
              <a:buFont typeface="Wingdings" pitchFamily="2" charset="2"/>
              <a:buNone/>
            </a:pPr>
            <a:endParaRPr lang="en-US" sz="2800"/>
          </a:p>
          <a:p>
            <a:pPr>
              <a:buFont typeface="Wingdings" pitchFamily="2" charset="2"/>
              <a:buNone/>
            </a:pPr>
            <a:endParaRPr lang="en-US" sz="2800"/>
          </a:p>
          <a:p>
            <a:pPr>
              <a:buFont typeface="Wingdings" pitchFamily="2" charset="2"/>
              <a:buNone/>
            </a:pPr>
            <a:endParaRPr lang="en-US" sz="2800"/>
          </a:p>
          <a:p>
            <a:pPr>
              <a:buFont typeface="Wingdings" pitchFamily="2" charset="2"/>
              <a:buNone/>
            </a:pPr>
            <a:endParaRPr lang="en-US" sz="2800"/>
          </a:p>
        </p:txBody>
      </p:sp>
      <p:sp>
        <p:nvSpPr>
          <p:cNvPr id="318468" name="AutoShape 4"/>
          <p:cNvSpPr>
            <a:spLocks noChangeArrowheads="1"/>
          </p:cNvSpPr>
          <p:nvPr/>
        </p:nvSpPr>
        <p:spPr bwMode="auto">
          <a:xfrm>
            <a:off x="2971800" y="2133600"/>
            <a:ext cx="2590800" cy="533400"/>
          </a:xfrm>
          <a:prstGeom prst="flowChartPunchedTape">
            <a:avLst/>
          </a:prstGeom>
          <a:solidFill>
            <a:srgbClr val="C0C0C0"/>
          </a:solidFill>
          <a:ln w="9525">
            <a:solidFill>
              <a:schemeClr val="tx1"/>
            </a:solidFill>
            <a:miter lim="800000"/>
            <a:headEnd/>
            <a:tailEnd/>
          </a:ln>
          <a:effectLst/>
        </p:spPr>
        <p:txBody>
          <a:bodyPr wrap="none" lIns="91430" tIns="45715" rIns="91430" bIns="45715" anchor="ctr"/>
          <a:lstStyle/>
          <a:p>
            <a:pPr algn="ctr" defTabSz="457200" eaLnBrk="1" hangingPunct="1"/>
            <a:r>
              <a:rPr lang="en-US" sz="2400" i="1">
                <a:solidFill>
                  <a:srgbClr val="000000"/>
                </a:solidFill>
                <a:latin typeface="Arial" charset="0"/>
                <a:ea typeface="ＭＳ Ｐゴシック" pitchFamily="34" charset="-128"/>
                <a:cs typeface="Arial" charset="0"/>
              </a:rPr>
              <a:t>Noisy Channel</a:t>
            </a:r>
          </a:p>
        </p:txBody>
      </p:sp>
      <p:sp>
        <p:nvSpPr>
          <p:cNvPr id="318469" name="AutoShape 5"/>
          <p:cNvSpPr>
            <a:spLocks noChangeArrowheads="1"/>
          </p:cNvSpPr>
          <p:nvPr/>
        </p:nvSpPr>
        <p:spPr bwMode="auto">
          <a:xfrm>
            <a:off x="5486400" y="2057400"/>
            <a:ext cx="685800" cy="685800"/>
          </a:xfrm>
          <a:prstGeom prst="rightArrow">
            <a:avLst>
              <a:gd name="adj1" fmla="val 53787"/>
              <a:gd name="adj2" fmla="val 90509"/>
            </a:avLst>
          </a:prstGeom>
          <a:solidFill>
            <a:srgbClr val="C0C0C0"/>
          </a:solidFill>
          <a:ln w="9525">
            <a:solidFill>
              <a:schemeClr val="tx1"/>
            </a:solidFill>
            <a:miter lim="800000"/>
            <a:headEnd/>
            <a:tailEnd/>
          </a:ln>
          <a:effectLst/>
        </p:spPr>
        <p:txBody>
          <a:bodyPr wrap="none" anchor="ctr"/>
          <a:lstStyle/>
          <a:p>
            <a:endParaRPr lang="en-US"/>
          </a:p>
        </p:txBody>
      </p:sp>
      <p:sp>
        <p:nvSpPr>
          <p:cNvPr id="318470" name="Text Box 6"/>
          <p:cNvSpPr txBox="1">
            <a:spLocks noChangeArrowheads="1"/>
          </p:cNvSpPr>
          <p:nvPr/>
        </p:nvSpPr>
        <p:spPr bwMode="auto">
          <a:xfrm>
            <a:off x="914400" y="2133600"/>
            <a:ext cx="2057400" cy="822325"/>
          </a:xfrm>
          <a:prstGeom prst="rect">
            <a:avLst/>
          </a:prstGeom>
          <a:noFill/>
          <a:ln w="9525">
            <a:noFill/>
            <a:miter lim="800000"/>
            <a:headEnd/>
            <a:tailEnd/>
          </a:ln>
          <a:effectLst/>
        </p:spPr>
        <p:txBody>
          <a:bodyPr lIns="91430" tIns="45715" rIns="91430" bIns="45715">
            <a:spAutoFit/>
          </a:bodyPr>
          <a:lstStyle/>
          <a:p>
            <a:pPr algn="ctr" defTabSz="457200">
              <a:spcBef>
                <a:spcPct val="50000"/>
              </a:spcBef>
            </a:pPr>
            <a:r>
              <a:rPr lang="en-US" sz="2400">
                <a:solidFill>
                  <a:srgbClr val="000000"/>
                </a:solidFill>
                <a:latin typeface="Times New Roman" pitchFamily="18" charset="0"/>
                <a:ea typeface="ＭＳ Ｐゴシック" pitchFamily="34" charset="-128"/>
                <a:cs typeface="Arial" charset="0"/>
              </a:rPr>
              <a:t>Source sentence</a:t>
            </a:r>
          </a:p>
        </p:txBody>
      </p:sp>
      <p:sp>
        <p:nvSpPr>
          <p:cNvPr id="318471" name="Text Box 7"/>
          <p:cNvSpPr txBox="1">
            <a:spLocks noChangeArrowheads="1"/>
          </p:cNvSpPr>
          <p:nvPr/>
        </p:nvSpPr>
        <p:spPr bwMode="auto">
          <a:xfrm>
            <a:off x="6019800" y="2133600"/>
            <a:ext cx="1295400" cy="822325"/>
          </a:xfrm>
          <a:prstGeom prst="rect">
            <a:avLst/>
          </a:prstGeom>
          <a:noFill/>
          <a:ln w="9525">
            <a:noFill/>
            <a:miter lim="800000"/>
            <a:headEnd/>
            <a:tailEnd/>
          </a:ln>
          <a:effectLst/>
        </p:spPr>
        <p:txBody>
          <a:bodyPr lIns="91430" tIns="45715" rIns="91430" bIns="45715">
            <a:spAutoFit/>
          </a:bodyPr>
          <a:lstStyle/>
          <a:p>
            <a:pPr algn="ctr" defTabSz="457200">
              <a:spcBef>
                <a:spcPct val="50000"/>
              </a:spcBef>
            </a:pPr>
            <a:r>
              <a:rPr lang="en-US" sz="2400">
                <a:solidFill>
                  <a:srgbClr val="000000"/>
                </a:solidFill>
                <a:latin typeface="Times New Roman" pitchFamily="18" charset="0"/>
                <a:ea typeface="ＭＳ Ｐゴシック" pitchFamily="34" charset="-128"/>
                <a:cs typeface="Arial" charset="0"/>
              </a:rPr>
              <a:t>Target parse</a:t>
            </a:r>
          </a:p>
        </p:txBody>
      </p:sp>
      <p:sp>
        <p:nvSpPr>
          <p:cNvPr id="318472" name="Text Box 8"/>
          <p:cNvSpPr txBox="1">
            <a:spLocks noChangeArrowheads="1"/>
          </p:cNvSpPr>
          <p:nvPr/>
        </p:nvSpPr>
        <p:spPr bwMode="auto">
          <a:xfrm>
            <a:off x="1876425" y="3870325"/>
            <a:ext cx="6216650" cy="2436813"/>
          </a:xfrm>
          <a:prstGeom prst="rect">
            <a:avLst/>
          </a:prstGeom>
          <a:noFill/>
          <a:ln w="9525">
            <a:noFill/>
            <a:miter lim="800000"/>
            <a:headEnd/>
            <a:tailEnd/>
          </a:ln>
          <a:effectLst/>
        </p:spPr>
        <p:txBody>
          <a:bodyPr wrap="none" lIns="91430" tIns="45715" rIns="91430" bIns="45715">
            <a:spAutoFit/>
          </a:bodyPr>
          <a:lstStyle/>
          <a:p>
            <a:pPr defTabSz="457200" eaLnBrk="1" hangingPunct="1"/>
            <a:r>
              <a:rPr lang="en-US" sz="2200" b="1" i="1">
                <a:solidFill>
                  <a:srgbClr val="000000"/>
                </a:solidFill>
                <a:latin typeface="Arial" charset="0"/>
                <a:ea typeface="ＭＳ Ｐゴシック" pitchFamily="34" charset="-128"/>
                <a:cs typeface="Arial" charset="0"/>
              </a:rPr>
              <a:t>T*= argmax [P(T|S)]</a:t>
            </a:r>
          </a:p>
          <a:p>
            <a:pPr defTabSz="457200" eaLnBrk="1" hangingPunct="1"/>
            <a:r>
              <a:rPr lang="en-US" sz="2200" b="1" i="1">
                <a:solidFill>
                  <a:srgbClr val="000000"/>
                </a:solidFill>
                <a:latin typeface="Arial" charset="0"/>
                <a:ea typeface="ＭＳ Ｐゴシック" pitchFamily="34" charset="-128"/>
                <a:cs typeface="Arial" charset="0"/>
              </a:rPr>
              <a:t>		T</a:t>
            </a:r>
          </a:p>
          <a:p>
            <a:pPr defTabSz="457200" eaLnBrk="1" hangingPunct="1"/>
            <a:r>
              <a:rPr lang="en-US" sz="2200" b="1" i="1">
                <a:solidFill>
                  <a:srgbClr val="000000"/>
                </a:solidFill>
                <a:latin typeface="Arial" charset="0"/>
                <a:ea typeface="ＭＳ Ｐゴシック" pitchFamily="34" charset="-128"/>
                <a:cs typeface="Arial" charset="0"/>
              </a:rPr>
              <a:t>	= argmax [P(T).P(S|T)]</a:t>
            </a:r>
          </a:p>
          <a:p>
            <a:pPr defTabSz="457200" eaLnBrk="1" hangingPunct="1"/>
            <a:r>
              <a:rPr lang="en-US" sz="2200" b="1" i="1">
                <a:solidFill>
                  <a:srgbClr val="000000"/>
                </a:solidFill>
                <a:latin typeface="Arial" charset="0"/>
                <a:ea typeface="ＭＳ Ｐゴシック" pitchFamily="34" charset="-128"/>
                <a:cs typeface="Arial" charset="0"/>
              </a:rPr>
              <a:t>		T</a:t>
            </a:r>
          </a:p>
          <a:p>
            <a:pPr defTabSz="457200" eaLnBrk="1" hangingPunct="1"/>
            <a:r>
              <a:rPr lang="en-US" sz="2200" b="1" i="1">
                <a:solidFill>
                  <a:srgbClr val="000000"/>
                </a:solidFill>
                <a:latin typeface="Arial" charset="0"/>
                <a:ea typeface="ＭＳ Ｐゴシック" pitchFamily="34" charset="-128"/>
                <a:cs typeface="Arial" charset="0"/>
              </a:rPr>
              <a:t>	= argmax [P(T)], since given the parse the</a:t>
            </a:r>
          </a:p>
          <a:p>
            <a:pPr defTabSz="457200" eaLnBrk="1" hangingPunct="1"/>
            <a:r>
              <a:rPr lang="en-US" sz="2200" b="1" i="1">
                <a:solidFill>
                  <a:srgbClr val="000000"/>
                </a:solidFill>
                <a:latin typeface="Arial" charset="0"/>
                <a:ea typeface="ＭＳ Ｐゴシック" pitchFamily="34" charset="-128"/>
                <a:cs typeface="Arial" charset="0"/>
              </a:rPr>
              <a:t>		T				sentence is completely </a:t>
            </a:r>
          </a:p>
          <a:p>
            <a:pPr defTabSz="457200" eaLnBrk="1" hangingPunct="1"/>
            <a:r>
              <a:rPr lang="en-US" sz="2200" b="1" i="1">
                <a:solidFill>
                  <a:srgbClr val="000000"/>
                </a:solidFill>
                <a:latin typeface="Arial" charset="0"/>
                <a:ea typeface="ＭＳ Ｐゴシック" pitchFamily="34" charset="-128"/>
                <a:cs typeface="Arial" charset="0"/>
              </a:rPr>
              <a:t>						determined and P(S|T)=1</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53988" y="871538"/>
            <a:ext cx="8245475" cy="388937"/>
          </a:xfrm>
        </p:spPr>
        <p:txBody>
          <a:bodyPr/>
          <a:lstStyle/>
          <a:p>
            <a:r>
              <a:rPr lang="en-US" smtClean="0"/>
              <a:t>Corpus</a:t>
            </a:r>
          </a:p>
        </p:txBody>
      </p:sp>
      <p:sp>
        <p:nvSpPr>
          <p:cNvPr id="31747" name="Rectangle 3"/>
          <p:cNvSpPr>
            <a:spLocks noGrp="1" noChangeArrowheads="1"/>
          </p:cNvSpPr>
          <p:nvPr>
            <p:ph type="body" idx="1"/>
          </p:nvPr>
        </p:nvSpPr>
        <p:spPr>
          <a:xfrm>
            <a:off x="0" y="1828800"/>
            <a:ext cx="8763000" cy="3810000"/>
          </a:xfrm>
        </p:spPr>
        <p:txBody>
          <a:bodyPr/>
          <a:lstStyle/>
          <a:p>
            <a:r>
              <a:rPr lang="en-US" sz="2400" smtClean="0"/>
              <a:t>A collection of text called </a:t>
            </a:r>
            <a:r>
              <a:rPr lang="en-US" sz="2400" i="1" smtClean="0"/>
              <a:t>corpus</a:t>
            </a:r>
            <a:r>
              <a:rPr lang="en-US" sz="2400" smtClean="0"/>
              <a:t>, is used for collecting various language data</a:t>
            </a:r>
          </a:p>
          <a:p>
            <a:r>
              <a:rPr lang="en-US" sz="2400" smtClean="0"/>
              <a:t>With annotation: more information, but manual labor intensive</a:t>
            </a:r>
          </a:p>
          <a:p>
            <a:r>
              <a:rPr lang="en-US" sz="2400" smtClean="0"/>
              <a:t>Practice: </a:t>
            </a:r>
            <a:r>
              <a:rPr lang="en-US" sz="2400" i="1" smtClean="0"/>
              <a:t>label automatically; correct manually</a:t>
            </a:r>
            <a:endParaRPr lang="en-US" sz="2400" smtClean="0"/>
          </a:p>
          <a:p>
            <a:r>
              <a:rPr lang="en-US" sz="2400" smtClean="0"/>
              <a:t>The famous </a:t>
            </a:r>
            <a:r>
              <a:rPr lang="en-US" sz="2400" i="1" smtClean="0"/>
              <a:t>Brown Corpus </a:t>
            </a:r>
            <a:r>
              <a:rPr lang="en-US" sz="2400" smtClean="0"/>
              <a:t>contains 1 million tagged words.</a:t>
            </a:r>
          </a:p>
          <a:p>
            <a:r>
              <a:rPr lang="en-US" sz="2400" b="1" smtClean="0"/>
              <a:t>Switchboard: </a:t>
            </a:r>
            <a:r>
              <a:rPr lang="en-US" sz="2400" smtClean="0"/>
              <a:t>very famous corpora 2400 conversations, 543 speakers, many US dialects, annotated with orthography and phonetics </a:t>
            </a:r>
            <a:endParaRPr lang="en-US" sz="2400" b="1" smtClean="0"/>
          </a:p>
          <a:p>
            <a:pPr>
              <a:buFont typeface="Wingdings" pitchFamily="2" charset="2"/>
              <a:buNone/>
            </a:pPr>
            <a:endParaRPr lang="en-US" sz="2400" i="1" smtClean="0"/>
          </a:p>
          <a:p>
            <a:pPr>
              <a:buFont typeface="Wingdings" pitchFamily="2" charset="2"/>
              <a:buNone/>
            </a:pPr>
            <a:endParaRPr lang="en-US" sz="24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Discriminative vs. Generative Model</a:t>
            </a:r>
          </a:p>
        </p:txBody>
      </p:sp>
      <p:sp>
        <p:nvSpPr>
          <p:cNvPr id="32771" name="TextBox 3"/>
          <p:cNvSpPr txBox="1">
            <a:spLocks noChangeArrowheads="1"/>
          </p:cNvSpPr>
          <p:nvPr/>
        </p:nvSpPr>
        <p:spPr bwMode="auto">
          <a:xfrm>
            <a:off x="2438400" y="2286000"/>
            <a:ext cx="4029075" cy="800100"/>
          </a:xfrm>
          <a:prstGeom prst="rect">
            <a:avLst/>
          </a:prstGeom>
          <a:noFill/>
          <a:ln w="9525">
            <a:solidFill>
              <a:schemeClr val="tx1"/>
            </a:solidFill>
            <a:miter lim="800000"/>
            <a:headEnd/>
            <a:tailEnd/>
          </a:ln>
        </p:spPr>
        <p:txBody>
          <a:bodyPr wrap="none">
            <a:spAutoFit/>
          </a:bodyPr>
          <a:lstStyle/>
          <a:p>
            <a:r>
              <a:rPr lang="en-US" sz="2800" i="1"/>
              <a:t>W</a:t>
            </a:r>
            <a:r>
              <a:rPr lang="en-US" sz="2800" i="1" baseline="30000"/>
              <a:t>*</a:t>
            </a:r>
            <a:r>
              <a:rPr lang="en-US" sz="2800" i="1"/>
              <a:t> = argmax (P(W|SS))</a:t>
            </a:r>
          </a:p>
          <a:p>
            <a:r>
              <a:rPr lang="en-US" i="1"/>
              <a:t>                  W</a:t>
            </a:r>
          </a:p>
        </p:txBody>
      </p:sp>
      <p:sp>
        <p:nvSpPr>
          <p:cNvPr id="32772" name="TextBox 4"/>
          <p:cNvSpPr txBox="1">
            <a:spLocks noChangeArrowheads="1"/>
          </p:cNvSpPr>
          <p:nvPr/>
        </p:nvSpPr>
        <p:spPr bwMode="auto">
          <a:xfrm>
            <a:off x="533400" y="4876800"/>
            <a:ext cx="3713163" cy="954088"/>
          </a:xfrm>
          <a:prstGeom prst="rect">
            <a:avLst/>
          </a:prstGeom>
          <a:noFill/>
          <a:ln w="9525">
            <a:solidFill>
              <a:schemeClr val="tx1"/>
            </a:solidFill>
            <a:miter lim="800000"/>
            <a:headEnd/>
            <a:tailEnd/>
          </a:ln>
        </p:spPr>
        <p:txBody>
          <a:bodyPr wrap="none">
            <a:spAutoFit/>
          </a:bodyPr>
          <a:lstStyle/>
          <a:p>
            <a:r>
              <a:rPr lang="en-US" sz="2800"/>
              <a:t>Compute directly from</a:t>
            </a:r>
          </a:p>
          <a:p>
            <a:r>
              <a:rPr lang="en-US" sz="2800" i="1"/>
              <a:t>P(W|SS)</a:t>
            </a:r>
            <a:endParaRPr lang="en-US" i="1"/>
          </a:p>
        </p:txBody>
      </p:sp>
      <p:sp>
        <p:nvSpPr>
          <p:cNvPr id="32773" name="TextBox 5"/>
          <p:cNvSpPr txBox="1">
            <a:spLocks noChangeArrowheads="1"/>
          </p:cNvSpPr>
          <p:nvPr/>
        </p:nvSpPr>
        <p:spPr bwMode="auto">
          <a:xfrm>
            <a:off x="4953000" y="4953000"/>
            <a:ext cx="2455863" cy="954088"/>
          </a:xfrm>
          <a:prstGeom prst="rect">
            <a:avLst/>
          </a:prstGeom>
          <a:noFill/>
          <a:ln w="9525">
            <a:solidFill>
              <a:schemeClr val="tx1"/>
            </a:solidFill>
            <a:miter lim="800000"/>
            <a:headEnd/>
            <a:tailEnd/>
          </a:ln>
        </p:spPr>
        <p:txBody>
          <a:bodyPr wrap="none">
            <a:spAutoFit/>
          </a:bodyPr>
          <a:lstStyle/>
          <a:p>
            <a:r>
              <a:rPr lang="en-US" sz="2800"/>
              <a:t>Compute from</a:t>
            </a:r>
          </a:p>
          <a:p>
            <a:r>
              <a:rPr lang="en-US" sz="2800" i="1"/>
              <a:t>P(W).P(SS|W)</a:t>
            </a:r>
            <a:endParaRPr lang="en-US" i="1"/>
          </a:p>
        </p:txBody>
      </p:sp>
      <p:cxnSp>
        <p:nvCxnSpPr>
          <p:cNvPr id="32774" name="Straight Arrow Connector 7"/>
          <p:cNvCxnSpPr>
            <a:cxnSpLocks noChangeShapeType="1"/>
            <a:stCxn id="32771" idx="2"/>
            <a:endCxn id="32772" idx="0"/>
          </p:cNvCxnSpPr>
          <p:nvPr/>
        </p:nvCxnSpPr>
        <p:spPr bwMode="auto">
          <a:xfrm rot="5400000">
            <a:off x="2525713" y="2949575"/>
            <a:ext cx="1790700" cy="2063750"/>
          </a:xfrm>
          <a:prstGeom prst="straightConnector1">
            <a:avLst/>
          </a:prstGeom>
          <a:noFill/>
          <a:ln w="9525" algn="ctr">
            <a:solidFill>
              <a:schemeClr val="tx1"/>
            </a:solidFill>
            <a:round/>
            <a:headEnd/>
            <a:tailEnd type="arrow" w="med" len="med"/>
          </a:ln>
        </p:spPr>
      </p:cxnSp>
      <p:cxnSp>
        <p:nvCxnSpPr>
          <p:cNvPr id="32775" name="Straight Arrow Connector 9"/>
          <p:cNvCxnSpPr>
            <a:cxnSpLocks noChangeShapeType="1"/>
            <a:stCxn id="32771" idx="2"/>
            <a:endCxn id="32773" idx="0"/>
          </p:cNvCxnSpPr>
          <p:nvPr/>
        </p:nvCxnSpPr>
        <p:spPr bwMode="auto">
          <a:xfrm rot="16200000" flipH="1">
            <a:off x="4383882" y="3155156"/>
            <a:ext cx="1866900" cy="1728787"/>
          </a:xfrm>
          <a:prstGeom prst="straightConnector1">
            <a:avLst/>
          </a:prstGeom>
          <a:noFill/>
          <a:ln w="9525" algn="ctr">
            <a:solidFill>
              <a:schemeClr val="tx1"/>
            </a:solidFill>
            <a:round/>
            <a:headEnd/>
            <a:tailEnd type="arrow" w="med" len="med"/>
          </a:ln>
        </p:spPr>
      </p:cxnSp>
      <p:sp>
        <p:nvSpPr>
          <p:cNvPr id="32776" name="TextBox 11"/>
          <p:cNvSpPr txBox="1">
            <a:spLocks noChangeArrowheads="1"/>
          </p:cNvSpPr>
          <p:nvPr/>
        </p:nvSpPr>
        <p:spPr bwMode="auto">
          <a:xfrm>
            <a:off x="2057400" y="3810000"/>
            <a:ext cx="1601788" cy="646113"/>
          </a:xfrm>
          <a:prstGeom prst="rect">
            <a:avLst/>
          </a:prstGeom>
          <a:noFill/>
          <a:ln w="9525">
            <a:noFill/>
            <a:miter lim="800000"/>
            <a:headEnd/>
            <a:tailEnd/>
          </a:ln>
        </p:spPr>
        <p:txBody>
          <a:bodyPr wrap="none">
            <a:spAutoFit/>
          </a:bodyPr>
          <a:lstStyle/>
          <a:p>
            <a:r>
              <a:rPr lang="en-US">
                <a:solidFill>
                  <a:srgbClr val="FF0000"/>
                </a:solidFill>
              </a:rPr>
              <a:t>Discriminative</a:t>
            </a:r>
          </a:p>
          <a:p>
            <a:r>
              <a:rPr lang="en-US">
                <a:solidFill>
                  <a:srgbClr val="FF0000"/>
                </a:solidFill>
              </a:rPr>
              <a:t>Model</a:t>
            </a:r>
          </a:p>
        </p:txBody>
      </p:sp>
      <p:sp>
        <p:nvSpPr>
          <p:cNvPr id="32777" name="TextBox 12"/>
          <p:cNvSpPr txBox="1">
            <a:spLocks noChangeArrowheads="1"/>
          </p:cNvSpPr>
          <p:nvPr/>
        </p:nvSpPr>
        <p:spPr bwMode="auto">
          <a:xfrm>
            <a:off x="5029200" y="3657600"/>
            <a:ext cx="1276350" cy="646113"/>
          </a:xfrm>
          <a:prstGeom prst="rect">
            <a:avLst/>
          </a:prstGeom>
          <a:noFill/>
          <a:ln w="9525">
            <a:noFill/>
            <a:miter lim="800000"/>
            <a:headEnd/>
            <a:tailEnd/>
          </a:ln>
        </p:spPr>
        <p:txBody>
          <a:bodyPr wrap="none">
            <a:spAutoFit/>
          </a:bodyPr>
          <a:lstStyle/>
          <a:p>
            <a:r>
              <a:rPr lang="en-US">
                <a:solidFill>
                  <a:srgbClr val="7030A0"/>
                </a:solidFill>
              </a:rPr>
              <a:t>Generative</a:t>
            </a:r>
          </a:p>
          <a:p>
            <a:r>
              <a:rPr lang="en-US">
                <a:solidFill>
                  <a:srgbClr val="7030A0"/>
                </a:solidFill>
              </a:rPr>
              <a:t>Model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Subtitle 1"/>
          <p:cNvSpPr>
            <a:spLocks noGrp="1"/>
          </p:cNvSpPr>
          <p:nvPr>
            <p:ph type="subTitle" idx="1"/>
          </p:nvPr>
        </p:nvSpPr>
        <p:spPr/>
        <p:txBody>
          <a:bodyPr/>
          <a:lstStyle/>
          <a:p>
            <a:pPr eaLnBrk="1" hangingPunct="1"/>
            <a:endParaRPr lang="en-US" smtClean="0"/>
          </a:p>
        </p:txBody>
      </p:sp>
      <p:sp>
        <p:nvSpPr>
          <p:cNvPr id="33795" name="Title 2"/>
          <p:cNvSpPr>
            <a:spLocks noGrp="1"/>
          </p:cNvSpPr>
          <p:nvPr>
            <p:ph type="ctrTitle"/>
          </p:nvPr>
        </p:nvSpPr>
        <p:spPr/>
        <p:txBody>
          <a:bodyPr/>
          <a:lstStyle/>
          <a:p>
            <a:pPr eaLnBrk="1" hangingPunct="1"/>
            <a:r>
              <a:rPr lang="en-US" smtClean="0"/>
              <a:t>Notion of Language Models</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Language Models</a:t>
            </a:r>
          </a:p>
        </p:txBody>
      </p:sp>
      <p:sp>
        <p:nvSpPr>
          <p:cNvPr id="34819" name="Rectangle 3"/>
          <p:cNvSpPr>
            <a:spLocks noGrp="1" noChangeArrowheads="1"/>
          </p:cNvSpPr>
          <p:nvPr>
            <p:ph type="body" idx="1"/>
          </p:nvPr>
        </p:nvSpPr>
        <p:spPr>
          <a:xfrm>
            <a:off x="-76200" y="1219200"/>
            <a:ext cx="9067800" cy="5257800"/>
          </a:xfrm>
        </p:spPr>
        <p:txBody>
          <a:bodyPr/>
          <a:lstStyle/>
          <a:p>
            <a:pPr eaLnBrk="1" hangingPunct="1">
              <a:lnSpc>
                <a:spcPct val="90000"/>
              </a:lnSpc>
            </a:pPr>
            <a:endParaRPr lang="en-US" i="1" smtClean="0">
              <a:solidFill>
                <a:srgbClr val="000066"/>
              </a:solidFill>
            </a:endParaRPr>
          </a:p>
          <a:p>
            <a:pPr lvl="1" eaLnBrk="1" hangingPunct="1">
              <a:lnSpc>
                <a:spcPct val="90000"/>
              </a:lnSpc>
              <a:buFont typeface="Wingdings" pitchFamily="2" charset="2"/>
              <a:buChar char="§"/>
            </a:pPr>
            <a:endParaRPr lang="en-US" i="1" smtClean="0">
              <a:solidFill>
                <a:schemeClr val="accent2"/>
              </a:solidFill>
            </a:endParaRPr>
          </a:p>
          <a:p>
            <a:pPr eaLnBrk="1" hangingPunct="1">
              <a:lnSpc>
                <a:spcPct val="90000"/>
              </a:lnSpc>
            </a:pPr>
            <a:r>
              <a:rPr lang="en-US" smtClean="0"/>
              <a:t>N-grams: sequence of n consecutive words/chracters </a:t>
            </a:r>
          </a:p>
          <a:p>
            <a:pPr eaLnBrk="1" hangingPunct="1">
              <a:lnSpc>
                <a:spcPct val="90000"/>
              </a:lnSpc>
              <a:buFontTx/>
              <a:buNone/>
            </a:pPr>
            <a:endParaRPr lang="en-US" smtClean="0"/>
          </a:p>
          <a:p>
            <a:pPr eaLnBrk="1" hangingPunct="1">
              <a:lnSpc>
                <a:spcPct val="90000"/>
              </a:lnSpc>
            </a:pPr>
            <a:r>
              <a:rPr lang="en-US" smtClean="0"/>
              <a:t>Probabilistic / Stochastic Context Free Grammars:</a:t>
            </a:r>
          </a:p>
          <a:p>
            <a:pPr lvl="1" eaLnBrk="1" hangingPunct="1">
              <a:lnSpc>
                <a:spcPct val="90000"/>
              </a:lnSpc>
              <a:buFont typeface="Wingdings" pitchFamily="2" charset="2"/>
              <a:buChar char="§"/>
            </a:pPr>
            <a:r>
              <a:rPr lang="en-US" smtClean="0"/>
              <a:t>Simple probabilistic models capable of handling recursion </a:t>
            </a:r>
          </a:p>
          <a:p>
            <a:pPr lvl="1" eaLnBrk="1" hangingPunct="1">
              <a:lnSpc>
                <a:spcPct val="90000"/>
              </a:lnSpc>
              <a:buFont typeface="Wingdings" pitchFamily="2" charset="2"/>
              <a:buChar char="§"/>
            </a:pPr>
            <a:r>
              <a:rPr lang="en-US" smtClean="0"/>
              <a:t>A CFG with probabilities attached to rules</a:t>
            </a:r>
          </a:p>
          <a:p>
            <a:pPr lvl="1" eaLnBrk="1" hangingPunct="1">
              <a:lnSpc>
                <a:spcPct val="90000"/>
              </a:lnSpc>
              <a:buFont typeface="Wingdings" pitchFamily="2" charset="2"/>
              <a:buChar char="§"/>
            </a:pPr>
            <a:r>
              <a:rPr lang="en-US" smtClean="0"/>
              <a:t>Rule probabilities </a:t>
            </a:r>
            <a:r>
              <a:rPr lang="en-US" smtClean="0">
                <a:sym typeface="Wingdings" pitchFamily="2" charset="2"/>
              </a:rPr>
              <a:t></a:t>
            </a:r>
            <a:r>
              <a:rPr lang="en-US" smtClean="0"/>
              <a:t> how likely is it that a particular rewrite rule is used?</a:t>
            </a:r>
          </a:p>
          <a:p>
            <a:pPr lvl="1" eaLnBrk="1" hangingPunct="1">
              <a:lnSpc>
                <a:spcPct val="90000"/>
              </a:lnSpc>
              <a:buFontTx/>
              <a:buNone/>
            </a:pPr>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PCFGs</a:t>
            </a:r>
          </a:p>
        </p:txBody>
      </p:sp>
      <p:sp>
        <p:nvSpPr>
          <p:cNvPr id="35843" name="Rectangle 3"/>
          <p:cNvSpPr>
            <a:spLocks noGrp="1" noChangeArrowheads="1"/>
          </p:cNvSpPr>
          <p:nvPr>
            <p:ph type="body" idx="1"/>
          </p:nvPr>
        </p:nvSpPr>
        <p:spPr>
          <a:xfrm>
            <a:off x="-76200" y="1219200"/>
            <a:ext cx="9067800" cy="5257800"/>
          </a:xfrm>
        </p:spPr>
        <p:txBody>
          <a:bodyPr/>
          <a:lstStyle/>
          <a:p>
            <a:pPr eaLnBrk="1" hangingPunct="1">
              <a:lnSpc>
                <a:spcPct val="90000"/>
              </a:lnSpc>
            </a:pPr>
            <a:endParaRPr lang="en-US" i="1" smtClean="0">
              <a:solidFill>
                <a:srgbClr val="000066"/>
              </a:solidFill>
            </a:endParaRPr>
          </a:p>
          <a:p>
            <a:pPr lvl="1" eaLnBrk="1" hangingPunct="1">
              <a:lnSpc>
                <a:spcPct val="90000"/>
              </a:lnSpc>
              <a:buFont typeface="Wingdings" pitchFamily="2" charset="2"/>
              <a:buChar char="§"/>
            </a:pPr>
            <a:endParaRPr lang="en-US" i="1" smtClean="0">
              <a:solidFill>
                <a:schemeClr val="accent2"/>
              </a:solidFill>
            </a:endParaRPr>
          </a:p>
          <a:p>
            <a:pPr lvl="1" eaLnBrk="1" hangingPunct="1">
              <a:lnSpc>
                <a:spcPct val="90000"/>
              </a:lnSpc>
              <a:buFontTx/>
              <a:buNone/>
            </a:pPr>
            <a:endParaRPr lang="en-US" smtClean="0"/>
          </a:p>
          <a:p>
            <a:pPr eaLnBrk="1" hangingPunct="1">
              <a:lnSpc>
                <a:spcPct val="90000"/>
              </a:lnSpc>
            </a:pPr>
            <a:r>
              <a:rPr lang="en-US" smtClean="0"/>
              <a:t>Why PCFGs? </a:t>
            </a:r>
          </a:p>
          <a:p>
            <a:pPr lvl="1" eaLnBrk="1" hangingPunct="1">
              <a:lnSpc>
                <a:spcPct val="90000"/>
              </a:lnSpc>
              <a:buFont typeface="Wingdings" pitchFamily="2" charset="2"/>
              <a:buChar char="§"/>
            </a:pPr>
            <a:r>
              <a:rPr lang="en-US" smtClean="0"/>
              <a:t>Intuitive probabilistic models for tree-structured languages</a:t>
            </a:r>
          </a:p>
          <a:p>
            <a:pPr lvl="1" eaLnBrk="1" hangingPunct="1">
              <a:lnSpc>
                <a:spcPct val="90000"/>
              </a:lnSpc>
              <a:buFont typeface="Wingdings" pitchFamily="2" charset="2"/>
              <a:buChar char="§"/>
            </a:pPr>
            <a:r>
              <a:rPr lang="en-US" smtClean="0"/>
              <a:t>Algorithms are extensions of HMM algorithms</a:t>
            </a:r>
          </a:p>
          <a:p>
            <a:pPr lvl="1" eaLnBrk="1" hangingPunct="1">
              <a:lnSpc>
                <a:spcPct val="90000"/>
              </a:lnSpc>
              <a:buFont typeface="Wingdings" pitchFamily="2" charset="2"/>
              <a:buChar char="§"/>
            </a:pPr>
            <a:r>
              <a:rPr lang="en-US" smtClean="0"/>
              <a:t>Better than the n-gram model for language modeling.</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50938" y="214313"/>
            <a:ext cx="7793037" cy="700087"/>
          </a:xfrm>
        </p:spPr>
        <p:txBody>
          <a:bodyPr/>
          <a:lstStyle/>
          <a:p>
            <a:pPr eaLnBrk="1" hangingPunct="1"/>
            <a:r>
              <a:rPr lang="en-US" dirty="0" smtClean="0"/>
              <a:t>Formal Definition of PCFG</a:t>
            </a:r>
          </a:p>
        </p:txBody>
      </p:sp>
      <p:sp>
        <p:nvSpPr>
          <p:cNvPr id="36867" name="Rectangle 3"/>
          <p:cNvSpPr>
            <a:spLocks noGrp="1" noChangeArrowheads="1"/>
          </p:cNvSpPr>
          <p:nvPr>
            <p:ph type="body" sz="half" idx="1"/>
          </p:nvPr>
        </p:nvSpPr>
        <p:spPr>
          <a:xfrm>
            <a:off x="304800" y="1295400"/>
            <a:ext cx="8610600" cy="4495800"/>
          </a:xfrm>
        </p:spPr>
        <p:txBody>
          <a:bodyPr/>
          <a:lstStyle/>
          <a:p>
            <a:pPr eaLnBrk="1" hangingPunct="1"/>
            <a:r>
              <a:rPr lang="en-US" dirty="0" smtClean="0"/>
              <a:t>A PCFG consists of </a:t>
            </a:r>
          </a:p>
          <a:p>
            <a:pPr lvl="1" eaLnBrk="1" hangingPunct="1">
              <a:buFont typeface="Wingdings" pitchFamily="2" charset="2"/>
              <a:buChar char="§"/>
            </a:pPr>
            <a:r>
              <a:rPr lang="en-US" dirty="0" smtClean="0"/>
              <a:t>A set of terminals {w</a:t>
            </a:r>
            <a:r>
              <a:rPr lang="en-US" baseline="-25000" dirty="0" smtClean="0"/>
              <a:t>k</a:t>
            </a:r>
            <a:r>
              <a:rPr lang="en-US" dirty="0" smtClean="0"/>
              <a:t>}, k = 1,….,V</a:t>
            </a:r>
          </a:p>
          <a:p>
            <a:pPr lvl="1" eaLnBrk="1" hangingPunct="1">
              <a:buFont typeface="Wingdings" pitchFamily="2" charset="2"/>
              <a:buNone/>
            </a:pPr>
            <a:r>
              <a:rPr lang="en-US" dirty="0" smtClean="0"/>
              <a:t>	 </a:t>
            </a:r>
            <a:r>
              <a:rPr lang="en-US" sz="2000" dirty="0" smtClean="0">
                <a:solidFill>
                  <a:srgbClr val="333399"/>
                </a:solidFill>
              </a:rPr>
              <a:t>{w</a:t>
            </a:r>
            <a:r>
              <a:rPr lang="en-US" sz="2000" baseline="-25000" dirty="0" smtClean="0">
                <a:solidFill>
                  <a:srgbClr val="333399"/>
                </a:solidFill>
              </a:rPr>
              <a:t>k</a:t>
            </a:r>
            <a:r>
              <a:rPr lang="en-US" sz="2000" dirty="0" smtClean="0">
                <a:solidFill>
                  <a:srgbClr val="333399"/>
                </a:solidFill>
              </a:rPr>
              <a:t>} = { child, teddy, bear, played…}</a:t>
            </a:r>
          </a:p>
          <a:p>
            <a:pPr lvl="1" eaLnBrk="1" hangingPunct="1">
              <a:buFont typeface="Wingdings" pitchFamily="2" charset="2"/>
              <a:buChar char="§"/>
            </a:pPr>
            <a:r>
              <a:rPr lang="en-US" dirty="0" smtClean="0"/>
              <a:t>A set of non-terminals {N</a:t>
            </a:r>
            <a:r>
              <a:rPr lang="en-US" baseline="30000" dirty="0" smtClean="0"/>
              <a:t>i</a:t>
            </a:r>
            <a:r>
              <a:rPr lang="en-US" dirty="0" smtClean="0"/>
              <a:t>}, </a:t>
            </a:r>
            <a:r>
              <a:rPr lang="en-US" dirty="0" err="1" smtClean="0"/>
              <a:t>i</a:t>
            </a:r>
            <a:r>
              <a:rPr lang="en-US" dirty="0" smtClean="0"/>
              <a:t> = 1,…,n</a:t>
            </a:r>
          </a:p>
          <a:p>
            <a:pPr lvl="1" eaLnBrk="1" hangingPunct="1">
              <a:buFont typeface="Wingdings" pitchFamily="2" charset="2"/>
              <a:buNone/>
            </a:pPr>
            <a:r>
              <a:rPr lang="en-US" dirty="0" smtClean="0"/>
              <a:t>    </a:t>
            </a:r>
            <a:r>
              <a:rPr lang="en-US" sz="2000" dirty="0" smtClean="0">
                <a:solidFill>
                  <a:srgbClr val="333399"/>
                </a:solidFill>
              </a:rPr>
              <a:t>{N</a:t>
            </a:r>
            <a:r>
              <a:rPr lang="en-US" sz="2000" baseline="-25000" dirty="0" smtClean="0">
                <a:solidFill>
                  <a:srgbClr val="333399"/>
                </a:solidFill>
              </a:rPr>
              <a:t>i</a:t>
            </a:r>
            <a:r>
              <a:rPr lang="en-US" sz="2000" dirty="0" smtClean="0">
                <a:solidFill>
                  <a:srgbClr val="333399"/>
                </a:solidFill>
              </a:rPr>
              <a:t>} = { NP, VP, DT…}</a:t>
            </a:r>
          </a:p>
          <a:p>
            <a:pPr lvl="1" eaLnBrk="1" hangingPunct="1">
              <a:buFont typeface="Wingdings" pitchFamily="2" charset="2"/>
              <a:buChar char="§"/>
            </a:pPr>
            <a:r>
              <a:rPr lang="en-US" dirty="0" smtClean="0"/>
              <a:t>A designated start symbol N</a:t>
            </a:r>
            <a:r>
              <a:rPr lang="en-US" baseline="30000" dirty="0" smtClean="0"/>
              <a:t>1</a:t>
            </a:r>
          </a:p>
          <a:p>
            <a:pPr lvl="1" eaLnBrk="1" hangingPunct="1">
              <a:buFont typeface="Wingdings" pitchFamily="2" charset="2"/>
              <a:buChar char="§"/>
            </a:pPr>
            <a:r>
              <a:rPr lang="en-US" dirty="0" smtClean="0"/>
              <a:t>A set of rules {N</a:t>
            </a:r>
            <a:r>
              <a:rPr lang="en-US" baseline="30000" dirty="0" smtClean="0"/>
              <a:t>i </a:t>
            </a:r>
            <a:r>
              <a:rPr lang="en-US" dirty="0" smtClean="0">
                <a:sym typeface="Symbol" pitchFamily="18" charset="2"/>
              </a:rPr>
              <a:t></a:t>
            </a:r>
            <a:r>
              <a:rPr lang="en-US" dirty="0" smtClean="0">
                <a:sym typeface="Wingdings" pitchFamily="2" charset="2"/>
              </a:rPr>
              <a:t> </a:t>
            </a:r>
            <a:r>
              <a:rPr lang="en-US" dirty="0" smtClean="0">
                <a:sym typeface="Symbol" pitchFamily="18" charset="2"/>
              </a:rPr>
              <a:t></a:t>
            </a:r>
            <a:r>
              <a:rPr lang="en-US" baseline="30000" dirty="0" smtClean="0"/>
              <a:t>j</a:t>
            </a:r>
            <a:r>
              <a:rPr lang="en-US" dirty="0" smtClean="0"/>
              <a:t>}, where </a:t>
            </a:r>
            <a:r>
              <a:rPr lang="en-US" dirty="0" smtClean="0">
                <a:sym typeface="Symbol" pitchFamily="18" charset="2"/>
              </a:rPr>
              <a:t></a:t>
            </a:r>
            <a:r>
              <a:rPr lang="en-US" baseline="30000" dirty="0" smtClean="0"/>
              <a:t>j </a:t>
            </a:r>
            <a:r>
              <a:rPr lang="en-US" baseline="-25000" dirty="0" smtClean="0"/>
              <a:t> </a:t>
            </a:r>
            <a:r>
              <a:rPr lang="en-US" dirty="0" smtClean="0"/>
              <a:t>is a sequence of terminals &amp; non-terminals</a:t>
            </a:r>
          </a:p>
          <a:p>
            <a:pPr lvl="1" eaLnBrk="1" hangingPunct="1">
              <a:buFont typeface="Wingdings" pitchFamily="2" charset="2"/>
              <a:buNone/>
            </a:pPr>
            <a:r>
              <a:rPr lang="en-US" sz="2000" dirty="0" smtClean="0">
                <a:solidFill>
                  <a:srgbClr val="333399"/>
                </a:solidFill>
              </a:rPr>
              <a:t> 	  </a:t>
            </a:r>
            <a:r>
              <a:rPr lang="en-US" sz="2000" dirty="0" smtClean="0">
                <a:solidFill>
                  <a:srgbClr val="000099"/>
                </a:solidFill>
              </a:rPr>
              <a:t>NP </a:t>
            </a:r>
            <a:r>
              <a:rPr lang="en-US" sz="2000" dirty="0" smtClean="0">
                <a:solidFill>
                  <a:srgbClr val="000099"/>
                </a:solidFill>
                <a:sym typeface="Symbol" pitchFamily="18" charset="2"/>
              </a:rPr>
              <a:t></a:t>
            </a:r>
            <a:r>
              <a:rPr lang="en-US" sz="2000" dirty="0" smtClean="0">
                <a:solidFill>
                  <a:srgbClr val="000099"/>
                </a:solidFill>
              </a:rPr>
              <a:t> DT NN</a:t>
            </a:r>
            <a:endParaRPr lang="en-US" dirty="0" smtClean="0"/>
          </a:p>
          <a:p>
            <a:pPr lvl="1" eaLnBrk="1" hangingPunct="1">
              <a:buFont typeface="Wingdings" pitchFamily="2" charset="2"/>
              <a:buChar char="§"/>
            </a:pPr>
            <a:r>
              <a:rPr lang="en-US" dirty="0" smtClean="0"/>
              <a:t>A corresponding set of rule probabilities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437</TotalTime>
  <Words>1385</Words>
  <Application>Microsoft PowerPoint</Application>
  <PresentationFormat>On-screen Show (4:3)</PresentationFormat>
  <Paragraphs>265</Paragraphs>
  <Slides>25</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Blends</vt:lpstr>
      <vt:lpstr>Equation</vt:lpstr>
      <vt:lpstr>CS344: Introduction to Artificial Intelligence </vt:lpstr>
      <vt:lpstr>Example of Sentence labeling: Parsing</vt:lpstr>
      <vt:lpstr>Noisy Channel Modeling</vt:lpstr>
      <vt:lpstr>Corpus</vt:lpstr>
      <vt:lpstr>Discriminative vs. Generative Model</vt:lpstr>
      <vt:lpstr>Notion of Language Models</vt:lpstr>
      <vt:lpstr>Language Models</vt:lpstr>
      <vt:lpstr>PCFGs</vt:lpstr>
      <vt:lpstr>Formal Definition of PCFG</vt:lpstr>
      <vt:lpstr>Rule Probabilities</vt:lpstr>
      <vt:lpstr>Probabilistic Context Free Grammars</vt:lpstr>
      <vt:lpstr>Example Parse t1`</vt:lpstr>
      <vt:lpstr>Another Parse t2</vt:lpstr>
      <vt:lpstr>Is NLP Really Needed</vt:lpstr>
      <vt:lpstr>Post-1</vt:lpstr>
      <vt:lpstr>Post-2</vt:lpstr>
      <vt:lpstr>Sentiment Classification</vt:lpstr>
      <vt:lpstr>Established Techniques</vt:lpstr>
      <vt:lpstr>Successful Approaches</vt:lpstr>
      <vt:lpstr>Mathematical Setting</vt:lpstr>
      <vt:lpstr>Priori Probability</vt:lpstr>
      <vt:lpstr>Apply Bayes Theorem</vt:lpstr>
      <vt:lpstr>Calculating P(D|C+) </vt:lpstr>
      <vt:lpstr>Baseline Accuracy</vt:lpstr>
      <vt:lpstr>To improve accuracy…</vt:lpstr>
    </vt:vector>
  </TitlesOfParts>
  <Company>cfdvs,iit bombay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Resources</dc:title>
  <dc:creator>cfdvs</dc:creator>
  <cp:lastModifiedBy>Pushpak </cp:lastModifiedBy>
  <cp:revision>65</cp:revision>
  <dcterms:created xsi:type="dcterms:W3CDTF">2007-07-27T07:29:18Z</dcterms:created>
  <dcterms:modified xsi:type="dcterms:W3CDTF">2010-03-22T01:15:04Z</dcterms:modified>
</cp:coreProperties>
</file>