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2"/>
  </p:sldMasterIdLst>
  <p:notesMasterIdLst>
    <p:notesMasterId r:id="rId22"/>
  </p:notesMasterIdLst>
  <p:sldIdLst>
    <p:sldId id="256" r:id="rId3"/>
    <p:sldId id="348" r:id="rId4"/>
    <p:sldId id="364" r:id="rId5"/>
    <p:sldId id="365" r:id="rId6"/>
    <p:sldId id="349" r:id="rId7"/>
    <p:sldId id="363" r:id="rId8"/>
    <p:sldId id="350" r:id="rId9"/>
    <p:sldId id="351" r:id="rId10"/>
    <p:sldId id="352" r:id="rId11"/>
    <p:sldId id="353" r:id="rId12"/>
    <p:sldId id="354" r:id="rId13"/>
    <p:sldId id="355" r:id="rId14"/>
    <p:sldId id="356" r:id="rId15"/>
    <p:sldId id="357" r:id="rId16"/>
    <p:sldId id="358" r:id="rId17"/>
    <p:sldId id="359" r:id="rId18"/>
    <p:sldId id="360" r:id="rId19"/>
    <p:sldId id="361" r:id="rId20"/>
    <p:sldId id="362" r:id="rId2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07/7/12/main">
          <a:srgbClr xmlns:mc="http://schemas.openxmlformats.org/markup-compatibility/2006" xmlns:a14="http://schemas.microsoft.com/office/drawing/2007/7/7/main" val="FF0000" mc:Ignorable=""/>
        </p14:laserClr>
      </p:ext>
      <p:ext uri="{2FDB2607-1784-4EEB-B798-7EB5836EED8A}">
        <p14:showMediaCtrls xmlns:p14="http://schemas.microsoft.com/office/powerpoint/2007/7/12/main" val="1"/>
      </p:ext>
    </p:extLst>
  </p:showPr>
  <p:extLst>
    <p:ext uri="{E76CE94A-603C-4142-B9EB-6D1370010A27}">
      <p14:discardImageEditData xmlns:p14="http://schemas.microsoft.com/office/powerpoint/2007/7/12/main" val="0"/>
    </p:ext>
    <p:ext uri="{D31A062A-798A-4329-ABDD-BBA856620510}">
      <p14:defaultImageDpi xmlns:p14="http://schemas.microsoft.com/office/powerpoint/2007/7/12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9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0000" mc:Ignorable="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C13B24C0-78BB-4A2C-8624-7372A7927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3333259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BBCC5C-783B-4F2F-B2B7-A0E5D40E94D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2DBFB1B-BC0E-4249-BFA8-93ED7FF44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32C1D-A523-4D33-82D0-B5C41D779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80826-301C-473B-95D9-BD172841F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A4D0D-0D3F-478A-98F1-3405F1EBB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2ECAD-785D-41D1-9A0C-22348DF29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7F37B-ABB6-404D-AC6D-044F1EA04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FE9DE-4933-4A25-96E6-E58E25568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A9701-BEC9-47B6-87F1-6DB148AA2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461ED-BD40-4AB0-A2EC-7D586271A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57B32-9EB4-4A5B-990C-D1E8D48C7B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9E532-A7FF-4206-ACF6-C2B1A4FB6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91951-7F91-4EDB-A88F-6E24C3706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0002E24-9D71-4902-AEB9-D46CC482A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6002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Times New Roman" pitchFamily="18" charset="0"/>
              </a:rPr>
              <a:t>CS344: Introduction to Artificial Intelligence</a:t>
            </a:r>
            <a:br>
              <a:rPr lang="en-US" dirty="0" smtClean="0">
                <a:latin typeface="Times New Roman" pitchFamily="18" charset="0"/>
              </a:rPr>
            </a:br>
            <a:r>
              <a:rPr lang="en-US" sz="3200" i="1" smtClean="0">
                <a:latin typeface="Times New Roman" pitchFamily="18" charset="0"/>
              </a:rPr>
              <a:t>(associated </a:t>
            </a:r>
            <a:r>
              <a:rPr lang="en-US" sz="3200" i="1" dirty="0" smtClean="0">
                <a:latin typeface="Times New Roman" pitchFamily="18" charset="0"/>
              </a:rPr>
              <a:t>lab: CS386)</a:t>
            </a:r>
            <a:r>
              <a:rPr lang="en-US" sz="4000" dirty="0" smtClean="0">
                <a:latin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</a:rPr>
            </a:br>
            <a:endParaRPr lang="en-US" sz="3200" dirty="0" smtClean="0">
              <a:latin typeface="Times New Roma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2971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  <a:t>Pushpak Bhattacharyya</a:t>
            </a:r>
            <a:b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CSE Dept., </a:t>
            </a:r>
            <a:b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IIT Bombay </a:t>
            </a:r>
          </a:p>
          <a:p>
            <a:pPr eaLnBrk="1" hangingPunct="1"/>
            <a:endParaRPr lang="en-US" sz="2800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Lecture–3: Fuzzy </a:t>
            </a:r>
            <a:r>
              <a:rPr lang="en-US" sz="2800" dirty="0" err="1" smtClean="0">
                <a:latin typeface="Times New Roman" pitchFamily="18" charset="0"/>
              </a:rPr>
              <a:t>Inferencing</a:t>
            </a:r>
            <a:r>
              <a:rPr lang="en-US" sz="2800" dirty="0" smtClean="0">
                <a:latin typeface="Times New Roman" pitchFamily="18" charset="0"/>
              </a:rPr>
              <a:t>: Inverted Pendulum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365125" y="379413"/>
            <a:ext cx="8550275" cy="607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</a:rPr>
              <a:t>The goal: To keep the pendulum in vertical position (</a:t>
            </a:r>
            <a:r>
              <a:rPr lang="el-GR" sz="2800">
                <a:latin typeface="Times New Roman" pitchFamily="18" charset="0"/>
              </a:rPr>
              <a:t>θ</a:t>
            </a:r>
            <a:r>
              <a:rPr lang="en-US" sz="2800">
                <a:latin typeface="Times New Roman" pitchFamily="18" charset="0"/>
              </a:rPr>
              <a:t>=0)</a:t>
            </a:r>
          </a:p>
          <a:p>
            <a:r>
              <a:rPr lang="en-US" sz="2800">
                <a:latin typeface="Times New Roman" pitchFamily="18" charset="0"/>
              </a:rPr>
              <a:t>in dynamic equilibrium. Whenever the pendulum departs from vertical, a torque is produced by sending a current ‘i’</a:t>
            </a:r>
          </a:p>
          <a:p>
            <a:endParaRPr lang="en-US" sz="2800">
              <a:latin typeface="Times New Roman" pitchFamily="18" charset="0"/>
            </a:endParaRPr>
          </a:p>
          <a:p>
            <a:r>
              <a:rPr lang="en-US" sz="2800">
                <a:latin typeface="Times New Roman" pitchFamily="18" charset="0"/>
              </a:rPr>
              <a:t>Controlling factors for appropriate current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Angle 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, Angular velocity 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3600" baseline="5600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800" u="sng">
                <a:latin typeface="Times New Roman" pitchFamily="18" charset="0"/>
                <a:cs typeface="Times New Roman" pitchFamily="18" charset="0"/>
              </a:rPr>
              <a:t>Some intuitive rules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is +ve small and 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3600" baseline="5600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is –ve small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then current is zero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is +ve small and 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3600" baseline="5600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is +ve small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then current is –ve medium</a:t>
            </a:r>
            <a:endParaRPr lang="en-US" sz="28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Line 2"/>
          <p:cNvSpPr>
            <a:spLocks noChangeShapeType="1"/>
          </p:cNvSpPr>
          <p:nvPr/>
        </p:nvSpPr>
        <p:spPr bwMode="auto">
          <a:xfrm>
            <a:off x="1752600" y="685800"/>
            <a:ext cx="0" cy="594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67" name="Line 3"/>
          <p:cNvSpPr>
            <a:spLocks noChangeShapeType="1"/>
          </p:cNvSpPr>
          <p:nvPr/>
        </p:nvSpPr>
        <p:spPr bwMode="auto">
          <a:xfrm>
            <a:off x="2743200" y="685800"/>
            <a:ext cx="0" cy="594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68" name="Line 4"/>
          <p:cNvSpPr>
            <a:spLocks noChangeShapeType="1"/>
          </p:cNvSpPr>
          <p:nvPr/>
        </p:nvSpPr>
        <p:spPr bwMode="auto">
          <a:xfrm>
            <a:off x="3733800" y="685800"/>
            <a:ext cx="0" cy="594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69" name="Line 5"/>
          <p:cNvSpPr>
            <a:spLocks noChangeShapeType="1"/>
          </p:cNvSpPr>
          <p:nvPr/>
        </p:nvSpPr>
        <p:spPr bwMode="auto">
          <a:xfrm>
            <a:off x="4724400" y="685800"/>
            <a:ext cx="0" cy="594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0" name="Line 6"/>
          <p:cNvSpPr>
            <a:spLocks noChangeShapeType="1"/>
          </p:cNvSpPr>
          <p:nvPr/>
        </p:nvSpPr>
        <p:spPr bwMode="auto">
          <a:xfrm>
            <a:off x="5715000" y="685800"/>
            <a:ext cx="0" cy="594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1" name="Line 7"/>
          <p:cNvSpPr>
            <a:spLocks noChangeShapeType="1"/>
          </p:cNvSpPr>
          <p:nvPr/>
        </p:nvSpPr>
        <p:spPr bwMode="auto">
          <a:xfrm>
            <a:off x="6705600" y="685800"/>
            <a:ext cx="0" cy="594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2" name="Line 8"/>
          <p:cNvSpPr>
            <a:spLocks noChangeShapeType="1"/>
          </p:cNvSpPr>
          <p:nvPr/>
        </p:nvSpPr>
        <p:spPr bwMode="auto">
          <a:xfrm>
            <a:off x="838200" y="1524000"/>
            <a:ext cx="662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>
            <a:off x="838200" y="2514600"/>
            <a:ext cx="662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4" name="Line 10"/>
          <p:cNvSpPr>
            <a:spLocks noChangeShapeType="1"/>
          </p:cNvSpPr>
          <p:nvPr/>
        </p:nvSpPr>
        <p:spPr bwMode="auto">
          <a:xfrm>
            <a:off x="838200" y="3505200"/>
            <a:ext cx="662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5" name="Line 11"/>
          <p:cNvSpPr>
            <a:spLocks noChangeShapeType="1"/>
          </p:cNvSpPr>
          <p:nvPr/>
        </p:nvSpPr>
        <p:spPr bwMode="auto">
          <a:xfrm>
            <a:off x="838200" y="4495800"/>
            <a:ext cx="662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6" name="Line 12"/>
          <p:cNvSpPr>
            <a:spLocks noChangeShapeType="1"/>
          </p:cNvSpPr>
          <p:nvPr/>
        </p:nvSpPr>
        <p:spPr bwMode="auto">
          <a:xfrm>
            <a:off x="838200" y="5410200"/>
            <a:ext cx="662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>
            <a:off x="838200" y="6248400"/>
            <a:ext cx="662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8" name="Text Box 14"/>
          <p:cNvSpPr txBox="1">
            <a:spLocks noChangeArrowheads="1"/>
          </p:cNvSpPr>
          <p:nvPr/>
        </p:nvSpPr>
        <p:spPr bwMode="auto">
          <a:xfrm>
            <a:off x="762000" y="1752600"/>
            <a:ext cx="76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-ve med</a:t>
            </a:r>
          </a:p>
        </p:txBody>
      </p:sp>
      <p:sp>
        <p:nvSpPr>
          <p:cNvPr id="62479" name="Text Box 15"/>
          <p:cNvSpPr txBox="1">
            <a:spLocks noChangeArrowheads="1"/>
          </p:cNvSpPr>
          <p:nvPr/>
        </p:nvSpPr>
        <p:spPr bwMode="auto">
          <a:xfrm>
            <a:off x="762000" y="2635250"/>
            <a:ext cx="76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-ve small</a:t>
            </a:r>
          </a:p>
        </p:txBody>
      </p:sp>
      <p:sp>
        <p:nvSpPr>
          <p:cNvPr id="62480" name="Text Box 16"/>
          <p:cNvSpPr txBox="1">
            <a:spLocks noChangeArrowheads="1"/>
          </p:cNvSpPr>
          <p:nvPr/>
        </p:nvSpPr>
        <p:spPr bwMode="auto">
          <a:xfrm>
            <a:off x="762000" y="362585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Zero</a:t>
            </a:r>
          </a:p>
        </p:txBody>
      </p:sp>
      <p:sp>
        <p:nvSpPr>
          <p:cNvPr id="62481" name="Text Box 17"/>
          <p:cNvSpPr txBox="1">
            <a:spLocks noChangeArrowheads="1"/>
          </p:cNvSpPr>
          <p:nvPr/>
        </p:nvSpPr>
        <p:spPr bwMode="auto">
          <a:xfrm>
            <a:off x="762000" y="4616450"/>
            <a:ext cx="76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+ve small</a:t>
            </a:r>
          </a:p>
        </p:txBody>
      </p:sp>
      <p:sp>
        <p:nvSpPr>
          <p:cNvPr id="62482" name="Text Box 18"/>
          <p:cNvSpPr txBox="1">
            <a:spLocks noChangeArrowheads="1"/>
          </p:cNvSpPr>
          <p:nvPr/>
        </p:nvSpPr>
        <p:spPr bwMode="auto">
          <a:xfrm>
            <a:off x="762000" y="5486400"/>
            <a:ext cx="76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+ve med</a:t>
            </a:r>
          </a:p>
        </p:txBody>
      </p:sp>
      <p:sp>
        <p:nvSpPr>
          <p:cNvPr id="62483" name="Text Box 19"/>
          <p:cNvSpPr txBox="1">
            <a:spLocks noChangeArrowheads="1"/>
          </p:cNvSpPr>
          <p:nvPr/>
        </p:nvSpPr>
        <p:spPr bwMode="auto">
          <a:xfrm>
            <a:off x="1905000" y="730250"/>
            <a:ext cx="76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-ve med</a:t>
            </a:r>
          </a:p>
        </p:txBody>
      </p:sp>
      <p:sp>
        <p:nvSpPr>
          <p:cNvPr id="62484" name="Text Box 20"/>
          <p:cNvSpPr txBox="1">
            <a:spLocks noChangeArrowheads="1"/>
          </p:cNvSpPr>
          <p:nvPr/>
        </p:nvSpPr>
        <p:spPr bwMode="auto">
          <a:xfrm>
            <a:off x="2895600" y="762000"/>
            <a:ext cx="76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-ve small</a:t>
            </a:r>
          </a:p>
        </p:txBody>
      </p:sp>
      <p:sp>
        <p:nvSpPr>
          <p:cNvPr id="62485" name="Text Box 21"/>
          <p:cNvSpPr txBox="1">
            <a:spLocks noChangeArrowheads="1"/>
          </p:cNvSpPr>
          <p:nvPr/>
        </p:nvSpPr>
        <p:spPr bwMode="auto">
          <a:xfrm>
            <a:off x="3886200" y="9144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Zero</a:t>
            </a:r>
          </a:p>
        </p:txBody>
      </p:sp>
      <p:sp>
        <p:nvSpPr>
          <p:cNvPr id="62486" name="Text Box 22"/>
          <p:cNvSpPr txBox="1">
            <a:spLocks noChangeArrowheads="1"/>
          </p:cNvSpPr>
          <p:nvPr/>
        </p:nvSpPr>
        <p:spPr bwMode="auto">
          <a:xfrm>
            <a:off x="4876800" y="762000"/>
            <a:ext cx="76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+ve small</a:t>
            </a:r>
          </a:p>
        </p:txBody>
      </p:sp>
      <p:sp>
        <p:nvSpPr>
          <p:cNvPr id="62487" name="Text Box 23"/>
          <p:cNvSpPr txBox="1">
            <a:spLocks noChangeArrowheads="1"/>
          </p:cNvSpPr>
          <p:nvPr/>
        </p:nvSpPr>
        <p:spPr bwMode="auto">
          <a:xfrm>
            <a:off x="5791200" y="762000"/>
            <a:ext cx="76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+ve med</a:t>
            </a:r>
          </a:p>
        </p:txBody>
      </p:sp>
      <p:sp>
        <p:nvSpPr>
          <p:cNvPr id="62488" name="Text Box 24"/>
          <p:cNvSpPr txBox="1">
            <a:spLocks noChangeArrowheads="1"/>
          </p:cNvSpPr>
          <p:nvPr/>
        </p:nvSpPr>
        <p:spPr bwMode="auto">
          <a:xfrm>
            <a:off x="2895600" y="2667000"/>
            <a:ext cx="76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+ve med</a:t>
            </a:r>
          </a:p>
        </p:txBody>
      </p:sp>
      <p:sp>
        <p:nvSpPr>
          <p:cNvPr id="62489" name="Text Box 25"/>
          <p:cNvSpPr txBox="1">
            <a:spLocks noChangeArrowheads="1"/>
          </p:cNvSpPr>
          <p:nvPr/>
        </p:nvSpPr>
        <p:spPr bwMode="auto">
          <a:xfrm>
            <a:off x="3886200" y="2667000"/>
            <a:ext cx="76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+ve small</a:t>
            </a:r>
          </a:p>
        </p:txBody>
      </p:sp>
      <p:sp>
        <p:nvSpPr>
          <p:cNvPr id="62490" name="Text Box 26"/>
          <p:cNvSpPr txBox="1">
            <a:spLocks noChangeArrowheads="1"/>
          </p:cNvSpPr>
          <p:nvPr/>
        </p:nvSpPr>
        <p:spPr bwMode="auto">
          <a:xfrm>
            <a:off x="4876800" y="3625850"/>
            <a:ext cx="76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-ve small</a:t>
            </a:r>
          </a:p>
        </p:txBody>
      </p:sp>
      <p:sp>
        <p:nvSpPr>
          <p:cNvPr id="62491" name="Text Box 27"/>
          <p:cNvSpPr txBox="1">
            <a:spLocks noChangeArrowheads="1"/>
          </p:cNvSpPr>
          <p:nvPr/>
        </p:nvSpPr>
        <p:spPr bwMode="auto">
          <a:xfrm>
            <a:off x="4953000" y="4616450"/>
            <a:ext cx="76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-ve med</a:t>
            </a:r>
          </a:p>
        </p:txBody>
      </p:sp>
      <p:sp>
        <p:nvSpPr>
          <p:cNvPr id="62492" name="Text Box 28"/>
          <p:cNvSpPr txBox="1">
            <a:spLocks noChangeArrowheads="1"/>
          </p:cNvSpPr>
          <p:nvPr/>
        </p:nvSpPr>
        <p:spPr bwMode="auto">
          <a:xfrm>
            <a:off x="3886200" y="4648200"/>
            <a:ext cx="76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-ve small</a:t>
            </a:r>
          </a:p>
        </p:txBody>
      </p:sp>
      <p:sp>
        <p:nvSpPr>
          <p:cNvPr id="62493" name="Text Box 29"/>
          <p:cNvSpPr txBox="1">
            <a:spLocks noChangeArrowheads="1"/>
          </p:cNvSpPr>
          <p:nvPr/>
        </p:nvSpPr>
        <p:spPr bwMode="auto">
          <a:xfrm>
            <a:off x="2895600" y="3657600"/>
            <a:ext cx="76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+ve small</a:t>
            </a:r>
          </a:p>
        </p:txBody>
      </p:sp>
      <p:sp>
        <p:nvSpPr>
          <p:cNvPr id="62494" name="Text Box 30"/>
          <p:cNvSpPr txBox="1">
            <a:spLocks noChangeArrowheads="1"/>
          </p:cNvSpPr>
          <p:nvPr/>
        </p:nvSpPr>
        <p:spPr bwMode="auto">
          <a:xfrm>
            <a:off x="3962400" y="377825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Zero</a:t>
            </a:r>
          </a:p>
        </p:txBody>
      </p:sp>
      <p:sp>
        <p:nvSpPr>
          <p:cNvPr id="62495" name="Text Box 31"/>
          <p:cNvSpPr txBox="1">
            <a:spLocks noChangeArrowheads="1"/>
          </p:cNvSpPr>
          <p:nvPr/>
        </p:nvSpPr>
        <p:spPr bwMode="auto">
          <a:xfrm>
            <a:off x="4876800" y="28194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Zero</a:t>
            </a:r>
          </a:p>
        </p:txBody>
      </p:sp>
      <p:sp>
        <p:nvSpPr>
          <p:cNvPr id="62496" name="Text Box 32"/>
          <p:cNvSpPr txBox="1">
            <a:spLocks noChangeArrowheads="1"/>
          </p:cNvSpPr>
          <p:nvPr/>
        </p:nvSpPr>
        <p:spPr bwMode="auto">
          <a:xfrm>
            <a:off x="2895600" y="47244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Zero</a:t>
            </a:r>
          </a:p>
        </p:txBody>
      </p:sp>
      <p:sp>
        <p:nvSpPr>
          <p:cNvPr id="62497" name="Rectangle 33"/>
          <p:cNvSpPr>
            <a:spLocks noChangeArrowheads="1"/>
          </p:cNvSpPr>
          <p:nvPr/>
        </p:nvSpPr>
        <p:spPr bwMode="auto">
          <a:xfrm>
            <a:off x="2667000" y="2438400"/>
            <a:ext cx="3124200" cy="304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98" name="Line 34"/>
          <p:cNvSpPr>
            <a:spLocks noChangeShapeType="1"/>
          </p:cNvSpPr>
          <p:nvPr/>
        </p:nvSpPr>
        <p:spPr bwMode="auto">
          <a:xfrm flipV="1">
            <a:off x="5715000" y="2971800"/>
            <a:ext cx="2438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99" name="Text Box 35"/>
          <p:cNvSpPr txBox="1">
            <a:spLocks noChangeArrowheads="1"/>
          </p:cNvSpPr>
          <p:nvPr/>
        </p:nvSpPr>
        <p:spPr bwMode="auto">
          <a:xfrm>
            <a:off x="8001000" y="2651125"/>
            <a:ext cx="152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Region of interest</a:t>
            </a:r>
          </a:p>
        </p:txBody>
      </p:sp>
      <p:sp>
        <p:nvSpPr>
          <p:cNvPr id="62500" name="Text Box 36"/>
          <p:cNvSpPr txBox="1">
            <a:spLocks noChangeArrowheads="1"/>
          </p:cNvSpPr>
          <p:nvPr/>
        </p:nvSpPr>
        <p:spPr bwMode="auto">
          <a:xfrm>
            <a:off x="0" y="0"/>
            <a:ext cx="358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latin typeface="Times New Roman" pitchFamily="18" charset="0"/>
              </a:rPr>
              <a:t>Control Matrix</a:t>
            </a:r>
          </a:p>
        </p:txBody>
      </p:sp>
      <p:sp>
        <p:nvSpPr>
          <p:cNvPr id="62501" name="Line 37"/>
          <p:cNvSpPr>
            <a:spLocks noChangeShapeType="1"/>
          </p:cNvSpPr>
          <p:nvPr/>
        </p:nvSpPr>
        <p:spPr bwMode="auto">
          <a:xfrm flipH="1" flipV="1">
            <a:off x="990600" y="9144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02" name="Rectangle 38"/>
          <p:cNvSpPr>
            <a:spLocks noChangeArrowheads="1"/>
          </p:cNvSpPr>
          <p:nvPr/>
        </p:nvSpPr>
        <p:spPr bwMode="auto">
          <a:xfrm>
            <a:off x="865188" y="1081088"/>
            <a:ext cx="4302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80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3600" baseline="560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2503" name="Rectangle 39"/>
          <p:cNvSpPr>
            <a:spLocks noChangeArrowheads="1"/>
          </p:cNvSpPr>
          <p:nvPr/>
        </p:nvSpPr>
        <p:spPr bwMode="auto">
          <a:xfrm>
            <a:off x="1219200" y="700088"/>
            <a:ext cx="3540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800">
                <a:latin typeface="Times New Roman" pitchFamily="18" charset="0"/>
                <a:cs typeface="Times New Roman" pitchFamily="18" charset="0"/>
              </a:rPr>
              <a:t>θ</a:t>
            </a:r>
            <a:endParaRPr lang="en-US" sz="3600" baseline="56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228600" y="166688"/>
            <a:ext cx="8610600" cy="564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Each cell is a rule of the form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If </a:t>
            </a:r>
            <a:r>
              <a:rPr lang="el-GR" sz="2800">
                <a:latin typeface="Times New Roman" pitchFamily="18" charset="0"/>
              </a:rPr>
              <a:t>θ</a:t>
            </a:r>
            <a:r>
              <a:rPr lang="en-US" sz="2800">
                <a:latin typeface="Times New Roman" pitchFamily="18" charset="0"/>
              </a:rPr>
              <a:t> is &lt;&gt; and 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3600" baseline="5600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is &lt;&gt;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then  i is &lt;&gt;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u="sng">
                <a:latin typeface="Times New Roman" pitchFamily="18" charset="0"/>
                <a:cs typeface="Times New Roman" pitchFamily="18" charset="0"/>
              </a:rPr>
              <a:t>4 “Centre rules”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l-GR" sz="2800">
                <a:latin typeface="Times New Roman" pitchFamily="18" charset="0"/>
              </a:rPr>
              <a:t>θ</a:t>
            </a:r>
            <a:r>
              <a:rPr lang="en-US" sz="2800">
                <a:latin typeface="Times New Roman" pitchFamily="18" charset="0"/>
              </a:rPr>
              <a:t> = = Zero and 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3600" baseline="5600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>
                <a:latin typeface="Times New Roman" pitchFamily="18" charset="0"/>
              </a:rPr>
              <a:t>= = Zero then i = Zero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l-GR" sz="2800">
                <a:latin typeface="Times New Roman" pitchFamily="18" charset="0"/>
              </a:rPr>
              <a:t>θ</a:t>
            </a:r>
            <a:r>
              <a:rPr lang="en-US" sz="2800">
                <a:latin typeface="Times New Roman" pitchFamily="18" charset="0"/>
              </a:rPr>
              <a:t> is +ve small and 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3600" baseline="5600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>
                <a:latin typeface="Times New Roman" pitchFamily="18" charset="0"/>
              </a:rPr>
              <a:t>= = Zero then i is –ve small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l-GR" sz="2800">
                <a:latin typeface="Times New Roman" pitchFamily="18" charset="0"/>
              </a:rPr>
              <a:t>θ</a:t>
            </a:r>
            <a:r>
              <a:rPr lang="en-US" sz="2800">
                <a:latin typeface="Times New Roman" pitchFamily="18" charset="0"/>
              </a:rPr>
              <a:t> is –ve small and 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3600" baseline="5600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>
                <a:latin typeface="Times New Roman" pitchFamily="18" charset="0"/>
              </a:rPr>
              <a:t>= = Zero then i is +ve small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l-GR" sz="2800">
                <a:latin typeface="Times New Roman" pitchFamily="18" charset="0"/>
              </a:rPr>
              <a:t>θ</a:t>
            </a:r>
            <a:r>
              <a:rPr lang="en-US" sz="2800">
                <a:latin typeface="Times New Roman" pitchFamily="18" charset="0"/>
              </a:rPr>
              <a:t> = = Zero and 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3600" baseline="5600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>
                <a:latin typeface="Times New Roman" pitchFamily="18" charset="0"/>
              </a:rPr>
              <a:t>is</a:t>
            </a:r>
            <a:r>
              <a:rPr lang="en-US" sz="3600" baseline="56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>
                <a:latin typeface="Times New Roman" pitchFamily="18" charset="0"/>
              </a:rPr>
              <a:t>+ve small then i is –ve small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l-GR" sz="2800">
                <a:latin typeface="Times New Roman" pitchFamily="18" charset="0"/>
              </a:rPr>
              <a:t>θ</a:t>
            </a:r>
            <a:r>
              <a:rPr lang="en-US" sz="2800">
                <a:latin typeface="Times New Roman" pitchFamily="18" charset="0"/>
              </a:rPr>
              <a:t> = = Zero and 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3600" baseline="5600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>
                <a:latin typeface="Times New Roman" pitchFamily="18" charset="0"/>
              </a:rPr>
              <a:t>is –ve small then i is +ve small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152400" y="228600"/>
            <a:ext cx="8915400" cy="274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Linguistic variables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400">
                <a:latin typeface="Times New Roman" pitchFamily="18" charset="0"/>
              </a:rPr>
              <a:t>Zero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400">
                <a:latin typeface="Times New Roman" pitchFamily="18" charset="0"/>
              </a:rPr>
              <a:t>+ve small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400">
                <a:latin typeface="Times New Roman" pitchFamily="18" charset="0"/>
              </a:rPr>
              <a:t>-ve small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u="sng">
                <a:latin typeface="Times New Roman" pitchFamily="18" charset="0"/>
              </a:rPr>
              <a:t>Profiles</a:t>
            </a:r>
          </a:p>
        </p:txBody>
      </p:sp>
      <p:sp>
        <p:nvSpPr>
          <p:cNvPr id="64515" name="Line 3"/>
          <p:cNvSpPr>
            <a:spLocks noChangeShapeType="1"/>
          </p:cNvSpPr>
          <p:nvPr/>
        </p:nvSpPr>
        <p:spPr bwMode="auto">
          <a:xfrm>
            <a:off x="381000" y="6096000"/>
            <a:ext cx="792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16" name="Line 4"/>
          <p:cNvSpPr>
            <a:spLocks noChangeShapeType="1"/>
          </p:cNvSpPr>
          <p:nvPr/>
        </p:nvSpPr>
        <p:spPr bwMode="auto">
          <a:xfrm>
            <a:off x="4038600" y="28194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17" name="Line 5"/>
          <p:cNvSpPr>
            <a:spLocks noChangeShapeType="1"/>
          </p:cNvSpPr>
          <p:nvPr/>
        </p:nvSpPr>
        <p:spPr bwMode="auto">
          <a:xfrm flipV="1">
            <a:off x="1219200" y="4038600"/>
            <a:ext cx="685800" cy="20574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80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18" name="Line 6"/>
          <p:cNvSpPr>
            <a:spLocks noChangeShapeType="1"/>
          </p:cNvSpPr>
          <p:nvPr/>
        </p:nvSpPr>
        <p:spPr bwMode="auto">
          <a:xfrm>
            <a:off x="4648200" y="4038600"/>
            <a:ext cx="1524000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FF33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19" name="Line 7"/>
          <p:cNvSpPr>
            <a:spLocks noChangeShapeType="1"/>
          </p:cNvSpPr>
          <p:nvPr/>
        </p:nvSpPr>
        <p:spPr bwMode="auto">
          <a:xfrm>
            <a:off x="6172200" y="4038600"/>
            <a:ext cx="762000" cy="20574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FF00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0" name="Line 8"/>
          <p:cNvSpPr>
            <a:spLocks noChangeShapeType="1"/>
          </p:cNvSpPr>
          <p:nvPr/>
        </p:nvSpPr>
        <p:spPr bwMode="auto">
          <a:xfrm flipH="1">
            <a:off x="3505200" y="4038600"/>
            <a:ext cx="533400" cy="2057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1" name="Line 9"/>
          <p:cNvSpPr>
            <a:spLocks noChangeShapeType="1"/>
          </p:cNvSpPr>
          <p:nvPr/>
        </p:nvSpPr>
        <p:spPr bwMode="auto">
          <a:xfrm>
            <a:off x="4038600" y="4038600"/>
            <a:ext cx="533400" cy="2057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2" name="Line 10"/>
          <p:cNvSpPr>
            <a:spLocks noChangeShapeType="1"/>
          </p:cNvSpPr>
          <p:nvPr/>
        </p:nvSpPr>
        <p:spPr bwMode="auto">
          <a:xfrm>
            <a:off x="1905000" y="40386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3" name="Line 11"/>
          <p:cNvSpPr>
            <a:spLocks noChangeShapeType="1"/>
          </p:cNvSpPr>
          <p:nvPr/>
        </p:nvSpPr>
        <p:spPr bwMode="auto">
          <a:xfrm>
            <a:off x="6172200" y="40386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4" name="Text Box 12"/>
          <p:cNvSpPr txBox="1">
            <a:spLocks noChangeArrowheads="1"/>
          </p:cNvSpPr>
          <p:nvPr/>
        </p:nvSpPr>
        <p:spPr bwMode="auto">
          <a:xfrm>
            <a:off x="3276600" y="6019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</a:p>
        </p:txBody>
      </p:sp>
      <p:sp>
        <p:nvSpPr>
          <p:cNvPr id="64525" name="Text Box 13"/>
          <p:cNvSpPr txBox="1">
            <a:spLocks noChangeArrowheads="1"/>
          </p:cNvSpPr>
          <p:nvPr/>
        </p:nvSpPr>
        <p:spPr bwMode="auto">
          <a:xfrm>
            <a:off x="4343400" y="6019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</a:p>
        </p:txBody>
      </p:sp>
      <p:sp>
        <p:nvSpPr>
          <p:cNvPr id="64526" name="Text Box 14"/>
          <p:cNvSpPr txBox="1">
            <a:spLocks noChangeArrowheads="1"/>
          </p:cNvSpPr>
          <p:nvPr/>
        </p:nvSpPr>
        <p:spPr bwMode="auto">
          <a:xfrm>
            <a:off x="6096000" y="5715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2</a:t>
            </a:r>
            <a:endParaRPr lang="el-GR" sz="24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527" name="Text Box 15"/>
          <p:cNvSpPr txBox="1">
            <a:spLocks noChangeArrowheads="1"/>
          </p:cNvSpPr>
          <p:nvPr/>
        </p:nvSpPr>
        <p:spPr bwMode="auto">
          <a:xfrm>
            <a:off x="1828800" y="5715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2</a:t>
            </a:r>
            <a:endParaRPr lang="el-GR" sz="24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528" name="Text Box 16"/>
          <p:cNvSpPr txBox="1">
            <a:spLocks noChangeArrowheads="1"/>
          </p:cNvSpPr>
          <p:nvPr/>
        </p:nvSpPr>
        <p:spPr bwMode="auto">
          <a:xfrm>
            <a:off x="762000" y="5638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3</a:t>
            </a:r>
            <a:endParaRPr lang="el-GR" sz="24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529" name="Text Box 17"/>
          <p:cNvSpPr txBox="1">
            <a:spLocks noChangeArrowheads="1"/>
          </p:cNvSpPr>
          <p:nvPr/>
        </p:nvSpPr>
        <p:spPr bwMode="auto">
          <a:xfrm>
            <a:off x="6858000" y="5638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3</a:t>
            </a:r>
            <a:endParaRPr lang="el-GR" sz="24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530" name="Line 18"/>
          <p:cNvSpPr>
            <a:spLocks noChangeShapeType="1"/>
          </p:cNvSpPr>
          <p:nvPr/>
        </p:nvSpPr>
        <p:spPr bwMode="auto">
          <a:xfrm flipV="1">
            <a:off x="6477000" y="4343400"/>
            <a:ext cx="609600" cy="8382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FF0000" mc:Ignorable="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31" name="Text Box 19"/>
          <p:cNvSpPr txBox="1">
            <a:spLocks noChangeArrowheads="1"/>
          </p:cNvSpPr>
          <p:nvPr/>
        </p:nvSpPr>
        <p:spPr bwMode="auto">
          <a:xfrm>
            <a:off x="7086600" y="40386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xmlns:mc="http://schemas.openxmlformats.org/markup-compatibility/2006" xmlns:a14="http://schemas.microsoft.com/office/drawing/2007/7/7/main" val="FF3300" mc:Ignorable=""/>
                </a:solidFill>
                <a:latin typeface="Times New Roman" pitchFamily="18" charset="0"/>
              </a:rPr>
              <a:t>+ve small</a:t>
            </a:r>
          </a:p>
        </p:txBody>
      </p:sp>
      <p:sp>
        <p:nvSpPr>
          <p:cNvPr id="64532" name="Text Box 20"/>
          <p:cNvSpPr txBox="1">
            <a:spLocks noChangeArrowheads="1"/>
          </p:cNvSpPr>
          <p:nvPr/>
        </p:nvSpPr>
        <p:spPr bwMode="auto">
          <a:xfrm>
            <a:off x="304800" y="41148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xmlns:mc="http://schemas.openxmlformats.org/markup-compatibility/2006" xmlns:a14="http://schemas.microsoft.com/office/drawing/2007/7/7/main" val="009900" mc:Ignorable=""/>
                </a:solidFill>
                <a:latin typeface="Times New Roman" pitchFamily="18" charset="0"/>
              </a:rPr>
              <a:t>-ve small</a:t>
            </a:r>
          </a:p>
        </p:txBody>
      </p:sp>
      <p:sp>
        <p:nvSpPr>
          <p:cNvPr id="64533" name="Line 21"/>
          <p:cNvSpPr>
            <a:spLocks noChangeShapeType="1"/>
          </p:cNvSpPr>
          <p:nvPr/>
        </p:nvSpPr>
        <p:spPr bwMode="auto">
          <a:xfrm flipH="1" flipV="1">
            <a:off x="838200" y="4495800"/>
            <a:ext cx="838200" cy="9144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9900" mc:Ignorable="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34" name="Text Box 22"/>
          <p:cNvSpPr txBox="1">
            <a:spLocks noChangeArrowheads="1"/>
          </p:cNvSpPr>
          <p:nvPr/>
        </p:nvSpPr>
        <p:spPr bwMode="auto">
          <a:xfrm>
            <a:off x="4038600" y="3581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1</a:t>
            </a:r>
            <a:endParaRPr lang="el-GR" sz="24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536" name="Line 24"/>
          <p:cNvSpPr>
            <a:spLocks noChangeShapeType="1"/>
          </p:cNvSpPr>
          <p:nvPr/>
        </p:nvSpPr>
        <p:spPr bwMode="auto">
          <a:xfrm>
            <a:off x="6172200" y="62484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37" name="Text Box 25"/>
          <p:cNvSpPr txBox="1">
            <a:spLocks noChangeArrowheads="1"/>
          </p:cNvSpPr>
          <p:nvPr/>
        </p:nvSpPr>
        <p:spPr bwMode="auto">
          <a:xfrm>
            <a:off x="6248400" y="6248400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Quantity (</a:t>
            </a:r>
            <a:r>
              <a:rPr lang="el-GR" sz="2000">
                <a:latin typeface="Times New Roman" pitchFamily="18" charset="0"/>
              </a:rPr>
              <a:t>θ</a:t>
            </a:r>
            <a:r>
              <a:rPr lang="en-US" sz="2000">
                <a:latin typeface="Times New Roman" pitchFamily="18" charset="0"/>
              </a:rPr>
              <a:t>, </a:t>
            </a:r>
            <a:r>
              <a:rPr lang="el-GR" sz="2000">
                <a:latin typeface="Times New Roman" pitchFamily="18" charset="0"/>
              </a:rPr>
              <a:t>θ</a:t>
            </a:r>
            <a:r>
              <a:rPr lang="en-US" sz="2000" baseline="60000">
                <a:latin typeface="Times New Roman" pitchFamily="18" charset="0"/>
              </a:rPr>
              <a:t>.</a:t>
            </a:r>
            <a:r>
              <a:rPr lang="en-US" sz="2000">
                <a:latin typeface="Times New Roman" pitchFamily="18" charset="0"/>
              </a:rPr>
              <a:t>, i)</a:t>
            </a:r>
          </a:p>
        </p:txBody>
      </p:sp>
      <p:sp>
        <p:nvSpPr>
          <p:cNvPr id="64538" name="Text Box 26"/>
          <p:cNvSpPr txBox="1">
            <a:spLocks noChangeArrowheads="1"/>
          </p:cNvSpPr>
          <p:nvPr/>
        </p:nvSpPr>
        <p:spPr bwMode="auto">
          <a:xfrm>
            <a:off x="3048000" y="33528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hlink"/>
                </a:solidFill>
                <a:latin typeface="Times New Roman" pitchFamily="18" charset="0"/>
              </a:rPr>
              <a:t>zero</a:t>
            </a:r>
          </a:p>
        </p:txBody>
      </p:sp>
      <p:sp>
        <p:nvSpPr>
          <p:cNvPr id="64539" name="Line 27"/>
          <p:cNvSpPr>
            <a:spLocks noChangeShapeType="1"/>
          </p:cNvSpPr>
          <p:nvPr/>
        </p:nvSpPr>
        <p:spPr bwMode="auto">
          <a:xfrm flipV="1">
            <a:off x="4038600" y="4038600"/>
            <a:ext cx="609600" cy="20574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FF00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40" name="Line 28"/>
          <p:cNvSpPr>
            <a:spLocks noChangeShapeType="1"/>
          </p:cNvSpPr>
          <p:nvPr/>
        </p:nvSpPr>
        <p:spPr bwMode="auto">
          <a:xfrm flipH="1" flipV="1">
            <a:off x="3581400" y="4038600"/>
            <a:ext cx="457200" cy="20574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80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41" name="Line 29"/>
          <p:cNvSpPr>
            <a:spLocks noChangeShapeType="1"/>
          </p:cNvSpPr>
          <p:nvPr/>
        </p:nvSpPr>
        <p:spPr bwMode="auto">
          <a:xfrm>
            <a:off x="1905000" y="4038600"/>
            <a:ext cx="1676400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99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42" name="Line 30"/>
          <p:cNvSpPr>
            <a:spLocks noChangeShapeType="1"/>
          </p:cNvSpPr>
          <p:nvPr/>
        </p:nvSpPr>
        <p:spPr bwMode="auto">
          <a:xfrm flipH="1" flipV="1">
            <a:off x="3581400" y="3657600"/>
            <a:ext cx="381000" cy="7620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</a:rPr>
              <a:t>Inference procedure</a:t>
            </a:r>
          </a:p>
        </p:txBody>
      </p:sp>
      <p:sp>
        <p:nvSpPr>
          <p:cNvPr id="655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800" dirty="0" smtClean="0">
                <a:latin typeface="Times New Roman" pitchFamily="18" charset="0"/>
              </a:rPr>
              <a:t>Read actual numerical values of </a:t>
            </a:r>
            <a:r>
              <a:rPr lang="el-GR" sz="2400" dirty="0" smtClean="0">
                <a:latin typeface="Times New Roman" pitchFamily="18" charset="0"/>
              </a:rPr>
              <a:t>θ</a:t>
            </a:r>
            <a:r>
              <a:rPr lang="en-US" sz="2400" dirty="0" smtClean="0">
                <a:latin typeface="Times New Roman" pitchFamily="18" charset="0"/>
              </a:rPr>
              <a:t> and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baseline="56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en-US" sz="2800" dirty="0" smtClean="0">
                <a:latin typeface="Times New Roman" pitchFamily="18" charset="0"/>
              </a:rPr>
              <a:t>Get the corresponding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values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Zero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(+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 small)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 small)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This is called FUZZIFICATION</a:t>
            </a:r>
          </a:p>
          <a:p>
            <a:pPr marL="609600" indent="-609600">
              <a:buFontTx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For different rules, get the fuzzy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values from the R.H.S of the rules.</a:t>
            </a:r>
          </a:p>
          <a:p>
            <a:pPr marL="609600" indent="-609600">
              <a:buFontTx/>
              <a:buAutoNum type="arabicPeriod"/>
            </a:pPr>
            <a:r>
              <a:rPr lang="en-US" sz="2800" dirty="0" smtClean="0">
                <a:cs typeface="Times New Roman" pitchFamily="18" charset="0"/>
              </a:rPr>
              <a:t>“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Collate</a:t>
            </a:r>
            <a:r>
              <a:rPr lang="en-US" sz="2800" dirty="0" smtClean="0">
                <a:cs typeface="Times New Roman" pitchFamily="18" charset="0"/>
              </a:rPr>
              <a:t>”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by some method and get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current value. This is called DEFUZZIFICATION</a:t>
            </a:r>
          </a:p>
          <a:p>
            <a:pPr marL="609600" indent="-609600">
              <a:buFontTx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Result is one numerical value of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09600" indent="-609600">
              <a:buFontTx/>
              <a:buAutoNum type="arabicPeriod"/>
            </a:pPr>
            <a:endParaRPr lang="el-G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381000" y="1524000"/>
            <a:ext cx="8229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 b="1"/>
              <a:t>if </a:t>
            </a:r>
            <a:r>
              <a:rPr lang="el-GR" b="1"/>
              <a:t>θ</a:t>
            </a:r>
            <a:r>
              <a:rPr lang="en-US" b="1"/>
              <a:t>  is Zero and d</a:t>
            </a:r>
            <a:r>
              <a:rPr lang="el-GR" b="1"/>
              <a:t>θ</a:t>
            </a:r>
            <a:r>
              <a:rPr lang="en-US" b="1"/>
              <a:t>/dt  is Zero then i is Zero</a:t>
            </a:r>
          </a:p>
          <a:p>
            <a:pPr marL="342900" indent="-342900"/>
            <a:r>
              <a:rPr lang="en-US" b="1"/>
              <a:t>if </a:t>
            </a:r>
            <a:r>
              <a:rPr lang="el-GR" b="1"/>
              <a:t>θ</a:t>
            </a:r>
            <a:r>
              <a:rPr lang="en-US" b="1"/>
              <a:t> is Zero</a:t>
            </a:r>
            <a:r>
              <a:rPr lang="en-US"/>
              <a:t> </a:t>
            </a:r>
            <a:r>
              <a:rPr lang="en-US" b="1"/>
              <a:t>and d</a:t>
            </a:r>
            <a:r>
              <a:rPr lang="el-GR" b="1"/>
              <a:t>θ</a:t>
            </a:r>
            <a:r>
              <a:rPr lang="en-US" b="1"/>
              <a:t>/dt is +ve small then i is –ve small</a:t>
            </a:r>
          </a:p>
          <a:p>
            <a:pPr marL="342900" indent="-342900"/>
            <a:r>
              <a:rPr lang="en-US" b="1"/>
              <a:t>if </a:t>
            </a:r>
            <a:r>
              <a:rPr lang="el-GR" b="1"/>
              <a:t>θ</a:t>
            </a:r>
            <a:r>
              <a:rPr lang="en-US" b="1"/>
              <a:t> is +ve small</a:t>
            </a:r>
            <a:r>
              <a:rPr lang="en-US"/>
              <a:t> </a:t>
            </a:r>
            <a:r>
              <a:rPr lang="en-US" b="1"/>
              <a:t>and d</a:t>
            </a:r>
            <a:r>
              <a:rPr lang="el-GR" b="1"/>
              <a:t>θ</a:t>
            </a:r>
            <a:r>
              <a:rPr lang="en-US" b="1"/>
              <a:t>/dt is Zero then i is –ve small</a:t>
            </a:r>
          </a:p>
          <a:p>
            <a:pPr marL="342900" indent="-342900"/>
            <a:r>
              <a:rPr lang="en-US" b="1"/>
              <a:t>if </a:t>
            </a:r>
            <a:r>
              <a:rPr lang="el-GR" b="1"/>
              <a:t>θ</a:t>
            </a:r>
            <a:r>
              <a:rPr lang="en-US" b="1"/>
              <a:t> +ve small and d</a:t>
            </a:r>
            <a:r>
              <a:rPr lang="el-GR" b="1"/>
              <a:t>θ</a:t>
            </a:r>
            <a:r>
              <a:rPr lang="en-US" b="1"/>
              <a:t>/dt is +ve small then i is -ve medium</a:t>
            </a:r>
          </a:p>
        </p:txBody>
      </p:sp>
      <p:sp>
        <p:nvSpPr>
          <p:cNvPr id="69635" name="Line 3"/>
          <p:cNvSpPr>
            <a:spLocks noChangeShapeType="1"/>
          </p:cNvSpPr>
          <p:nvPr/>
        </p:nvSpPr>
        <p:spPr bwMode="auto">
          <a:xfrm>
            <a:off x="381000" y="6096000"/>
            <a:ext cx="792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36" name="Line 4"/>
          <p:cNvSpPr>
            <a:spLocks noChangeShapeType="1"/>
          </p:cNvSpPr>
          <p:nvPr/>
        </p:nvSpPr>
        <p:spPr bwMode="auto">
          <a:xfrm>
            <a:off x="4038600" y="28194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37" name="Line 5"/>
          <p:cNvSpPr>
            <a:spLocks noChangeShapeType="1"/>
          </p:cNvSpPr>
          <p:nvPr/>
        </p:nvSpPr>
        <p:spPr bwMode="auto">
          <a:xfrm flipV="1">
            <a:off x="1219200" y="4038600"/>
            <a:ext cx="685800" cy="20574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80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38" name="Line 6"/>
          <p:cNvSpPr>
            <a:spLocks noChangeShapeType="1"/>
          </p:cNvSpPr>
          <p:nvPr/>
        </p:nvSpPr>
        <p:spPr bwMode="auto">
          <a:xfrm>
            <a:off x="4648200" y="4038600"/>
            <a:ext cx="1524000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FF33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39" name="Line 7"/>
          <p:cNvSpPr>
            <a:spLocks noChangeShapeType="1"/>
          </p:cNvSpPr>
          <p:nvPr/>
        </p:nvSpPr>
        <p:spPr bwMode="auto">
          <a:xfrm>
            <a:off x="6172200" y="4038600"/>
            <a:ext cx="762000" cy="20574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FF00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40" name="Line 8"/>
          <p:cNvSpPr>
            <a:spLocks noChangeShapeType="1"/>
          </p:cNvSpPr>
          <p:nvPr/>
        </p:nvSpPr>
        <p:spPr bwMode="auto">
          <a:xfrm flipH="1">
            <a:off x="3505200" y="4038600"/>
            <a:ext cx="533400" cy="2057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41" name="Line 9"/>
          <p:cNvSpPr>
            <a:spLocks noChangeShapeType="1"/>
          </p:cNvSpPr>
          <p:nvPr/>
        </p:nvSpPr>
        <p:spPr bwMode="auto">
          <a:xfrm>
            <a:off x="4038600" y="4038600"/>
            <a:ext cx="533400" cy="2057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42" name="Line 10"/>
          <p:cNvSpPr>
            <a:spLocks noChangeShapeType="1"/>
          </p:cNvSpPr>
          <p:nvPr/>
        </p:nvSpPr>
        <p:spPr bwMode="auto">
          <a:xfrm>
            <a:off x="1905000" y="40386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43" name="Line 11"/>
          <p:cNvSpPr>
            <a:spLocks noChangeShapeType="1"/>
          </p:cNvSpPr>
          <p:nvPr/>
        </p:nvSpPr>
        <p:spPr bwMode="auto">
          <a:xfrm>
            <a:off x="6172200" y="40386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3276600" y="6019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</a:p>
        </p:txBody>
      </p: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4343400" y="6019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</a:p>
        </p:txBody>
      </p:sp>
      <p:sp>
        <p:nvSpPr>
          <p:cNvPr id="69646" name="Text Box 14"/>
          <p:cNvSpPr txBox="1">
            <a:spLocks noChangeArrowheads="1"/>
          </p:cNvSpPr>
          <p:nvPr/>
        </p:nvSpPr>
        <p:spPr bwMode="auto">
          <a:xfrm>
            <a:off x="6096000" y="5715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2</a:t>
            </a:r>
            <a:endParaRPr lang="el-GR" sz="24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47" name="Text Box 15"/>
          <p:cNvSpPr txBox="1">
            <a:spLocks noChangeArrowheads="1"/>
          </p:cNvSpPr>
          <p:nvPr/>
        </p:nvSpPr>
        <p:spPr bwMode="auto">
          <a:xfrm>
            <a:off x="1828800" y="5715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2</a:t>
            </a:r>
            <a:endParaRPr lang="el-GR" sz="24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48" name="Text Box 16"/>
          <p:cNvSpPr txBox="1">
            <a:spLocks noChangeArrowheads="1"/>
          </p:cNvSpPr>
          <p:nvPr/>
        </p:nvSpPr>
        <p:spPr bwMode="auto">
          <a:xfrm>
            <a:off x="762000" y="5638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3</a:t>
            </a:r>
            <a:endParaRPr lang="el-GR" sz="24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49" name="Text Box 17"/>
          <p:cNvSpPr txBox="1">
            <a:spLocks noChangeArrowheads="1"/>
          </p:cNvSpPr>
          <p:nvPr/>
        </p:nvSpPr>
        <p:spPr bwMode="auto">
          <a:xfrm>
            <a:off x="6858000" y="5638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3</a:t>
            </a:r>
            <a:endParaRPr lang="el-GR" sz="24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50" name="Line 18"/>
          <p:cNvSpPr>
            <a:spLocks noChangeShapeType="1"/>
          </p:cNvSpPr>
          <p:nvPr/>
        </p:nvSpPr>
        <p:spPr bwMode="auto">
          <a:xfrm flipV="1">
            <a:off x="6553200" y="4343400"/>
            <a:ext cx="533400" cy="6858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FF0000" mc:Ignorable="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51" name="Text Box 19"/>
          <p:cNvSpPr txBox="1">
            <a:spLocks noChangeArrowheads="1"/>
          </p:cNvSpPr>
          <p:nvPr/>
        </p:nvSpPr>
        <p:spPr bwMode="auto">
          <a:xfrm>
            <a:off x="7086600" y="40386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xmlns:mc="http://schemas.openxmlformats.org/markup-compatibility/2006" xmlns:a14="http://schemas.microsoft.com/office/drawing/2007/7/7/main" val="FF3300" mc:Ignorable=""/>
                </a:solidFill>
                <a:latin typeface="Times New Roman" pitchFamily="18" charset="0"/>
              </a:rPr>
              <a:t>+ve small</a:t>
            </a:r>
          </a:p>
        </p:txBody>
      </p:sp>
      <p:sp>
        <p:nvSpPr>
          <p:cNvPr id="69652" name="Text Box 20"/>
          <p:cNvSpPr txBox="1">
            <a:spLocks noChangeArrowheads="1"/>
          </p:cNvSpPr>
          <p:nvPr/>
        </p:nvSpPr>
        <p:spPr bwMode="auto">
          <a:xfrm>
            <a:off x="304800" y="41148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xmlns:mc="http://schemas.openxmlformats.org/markup-compatibility/2006" xmlns:a14="http://schemas.microsoft.com/office/drawing/2007/7/7/main" val="009900" mc:Ignorable=""/>
                </a:solidFill>
                <a:latin typeface="Times New Roman" pitchFamily="18" charset="0"/>
              </a:rPr>
              <a:t>-ve small</a:t>
            </a:r>
          </a:p>
        </p:txBody>
      </p:sp>
      <p:sp>
        <p:nvSpPr>
          <p:cNvPr id="69653" name="Line 21"/>
          <p:cNvSpPr>
            <a:spLocks noChangeShapeType="1"/>
          </p:cNvSpPr>
          <p:nvPr/>
        </p:nvSpPr>
        <p:spPr bwMode="auto">
          <a:xfrm flipH="1" flipV="1">
            <a:off x="838200" y="4495800"/>
            <a:ext cx="685800" cy="6858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9900" mc:Ignorable="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54" name="Text Box 22"/>
          <p:cNvSpPr txBox="1">
            <a:spLocks noChangeArrowheads="1"/>
          </p:cNvSpPr>
          <p:nvPr/>
        </p:nvSpPr>
        <p:spPr bwMode="auto">
          <a:xfrm>
            <a:off x="4038600" y="3581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1</a:t>
            </a:r>
            <a:endParaRPr lang="el-GR" sz="24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55" name="Line 23"/>
          <p:cNvSpPr>
            <a:spLocks noChangeShapeType="1"/>
          </p:cNvSpPr>
          <p:nvPr/>
        </p:nvSpPr>
        <p:spPr bwMode="auto">
          <a:xfrm>
            <a:off x="6172200" y="62484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56" name="Text Box 24"/>
          <p:cNvSpPr txBox="1">
            <a:spLocks noChangeArrowheads="1"/>
          </p:cNvSpPr>
          <p:nvPr/>
        </p:nvSpPr>
        <p:spPr bwMode="auto">
          <a:xfrm>
            <a:off x="6248400" y="6248400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Quantity (</a:t>
            </a:r>
            <a:r>
              <a:rPr lang="el-GR" sz="2000">
                <a:latin typeface="Times New Roman" pitchFamily="18" charset="0"/>
              </a:rPr>
              <a:t>θ</a:t>
            </a:r>
            <a:r>
              <a:rPr lang="en-US" sz="2000">
                <a:latin typeface="Times New Roman" pitchFamily="18" charset="0"/>
              </a:rPr>
              <a:t>, </a:t>
            </a:r>
            <a:r>
              <a:rPr lang="el-GR" sz="2000">
                <a:latin typeface="Times New Roman" pitchFamily="18" charset="0"/>
              </a:rPr>
              <a:t>θ</a:t>
            </a:r>
            <a:r>
              <a:rPr lang="en-US" sz="2000" baseline="60000">
                <a:latin typeface="Times New Roman" pitchFamily="18" charset="0"/>
              </a:rPr>
              <a:t>.</a:t>
            </a:r>
            <a:r>
              <a:rPr lang="en-US" sz="2000">
                <a:latin typeface="Times New Roman" pitchFamily="18" charset="0"/>
              </a:rPr>
              <a:t>, i)</a:t>
            </a:r>
          </a:p>
        </p:txBody>
      </p:sp>
      <p:sp>
        <p:nvSpPr>
          <p:cNvPr id="69657" name="Text Box 25"/>
          <p:cNvSpPr txBox="1">
            <a:spLocks noChangeArrowheads="1"/>
          </p:cNvSpPr>
          <p:nvPr/>
        </p:nvSpPr>
        <p:spPr bwMode="auto">
          <a:xfrm>
            <a:off x="3048000" y="33528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hlink"/>
                </a:solidFill>
                <a:latin typeface="Times New Roman" pitchFamily="18" charset="0"/>
              </a:rPr>
              <a:t>zero</a:t>
            </a:r>
          </a:p>
        </p:txBody>
      </p:sp>
      <p:sp>
        <p:nvSpPr>
          <p:cNvPr id="69658" name="Line 26"/>
          <p:cNvSpPr>
            <a:spLocks noChangeShapeType="1"/>
          </p:cNvSpPr>
          <p:nvPr/>
        </p:nvSpPr>
        <p:spPr bwMode="auto">
          <a:xfrm flipV="1">
            <a:off x="4038600" y="4038600"/>
            <a:ext cx="609600" cy="20574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FF00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59" name="Line 27"/>
          <p:cNvSpPr>
            <a:spLocks noChangeShapeType="1"/>
          </p:cNvSpPr>
          <p:nvPr/>
        </p:nvSpPr>
        <p:spPr bwMode="auto">
          <a:xfrm flipH="1" flipV="1">
            <a:off x="3581400" y="4038600"/>
            <a:ext cx="457200" cy="20574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80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60" name="Line 28"/>
          <p:cNvSpPr>
            <a:spLocks noChangeShapeType="1"/>
          </p:cNvSpPr>
          <p:nvPr/>
        </p:nvSpPr>
        <p:spPr bwMode="auto">
          <a:xfrm>
            <a:off x="1905000" y="4038600"/>
            <a:ext cx="1676400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99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61" name="Line 29"/>
          <p:cNvSpPr>
            <a:spLocks noChangeShapeType="1"/>
          </p:cNvSpPr>
          <p:nvPr/>
        </p:nvSpPr>
        <p:spPr bwMode="auto">
          <a:xfrm flipH="1" flipV="1">
            <a:off x="3581400" y="3657600"/>
            <a:ext cx="381000" cy="7620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62" name="Line 30"/>
          <p:cNvSpPr>
            <a:spLocks noChangeShapeType="1"/>
          </p:cNvSpPr>
          <p:nvPr/>
        </p:nvSpPr>
        <p:spPr bwMode="auto">
          <a:xfrm flipV="1">
            <a:off x="4495800" y="4495800"/>
            <a:ext cx="0" cy="16002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FF00FF" mc:Ignorable=""/>
            </a:solidFill>
            <a:prstDash val="dash"/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63" name="Line 31"/>
          <p:cNvSpPr>
            <a:spLocks noChangeShapeType="1"/>
          </p:cNvSpPr>
          <p:nvPr/>
        </p:nvSpPr>
        <p:spPr bwMode="auto">
          <a:xfrm flipV="1">
            <a:off x="4191000" y="4495800"/>
            <a:ext cx="0" cy="1600200"/>
          </a:xfrm>
          <a:prstGeom prst="line">
            <a:avLst/>
          </a:prstGeom>
          <a:noFill/>
          <a:ln w="9525">
            <a:solidFill>
              <a:schemeClr val="hlink"/>
            </a:solidFill>
            <a:prstDash val="dash"/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64" name="Text Box 32"/>
          <p:cNvSpPr txBox="1">
            <a:spLocks noChangeArrowheads="1"/>
          </p:cNvSpPr>
          <p:nvPr/>
        </p:nvSpPr>
        <p:spPr bwMode="auto">
          <a:xfrm>
            <a:off x="2743200" y="381000"/>
            <a:ext cx="26971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Rules Involved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381000" y="1524000"/>
            <a:ext cx="82296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 b="1" dirty="0"/>
              <a:t>Suppose </a:t>
            </a:r>
            <a:r>
              <a:rPr lang="el-GR" b="1" dirty="0"/>
              <a:t>θ</a:t>
            </a:r>
            <a:r>
              <a:rPr lang="en-US" b="1" dirty="0"/>
              <a:t>  is 1 radian and d</a:t>
            </a:r>
            <a:r>
              <a:rPr lang="el-GR" b="1" dirty="0"/>
              <a:t>θ</a:t>
            </a:r>
            <a:r>
              <a:rPr lang="en-US" b="1" dirty="0"/>
              <a:t>/</a:t>
            </a:r>
            <a:r>
              <a:rPr lang="en-US" b="1" dirty="0" err="1"/>
              <a:t>dt</a:t>
            </a:r>
            <a:r>
              <a:rPr lang="en-US" b="1" dirty="0"/>
              <a:t>  is 1 </a:t>
            </a:r>
            <a:r>
              <a:rPr lang="en-US" b="1" dirty="0" err="1"/>
              <a:t>rad</a:t>
            </a:r>
            <a:r>
              <a:rPr lang="en-US" b="1" dirty="0"/>
              <a:t>/sec</a:t>
            </a:r>
          </a:p>
          <a:p>
            <a:pPr marL="342900" indent="-342900"/>
            <a:r>
              <a:rPr lang="el-GR" b="1" dirty="0"/>
              <a:t>μ</a:t>
            </a:r>
            <a:r>
              <a:rPr lang="en-US" b="1" baseline="-25000" dirty="0"/>
              <a:t>zero</a:t>
            </a:r>
            <a:r>
              <a:rPr lang="en-US" b="1" dirty="0"/>
              <a:t>(</a:t>
            </a:r>
            <a:r>
              <a:rPr lang="el-GR" b="1" dirty="0"/>
              <a:t>θ</a:t>
            </a:r>
            <a:r>
              <a:rPr lang="en-US" b="1" dirty="0"/>
              <a:t> =1)=0.8 (say)</a:t>
            </a:r>
            <a:endParaRPr lang="el-GR" b="1" dirty="0"/>
          </a:p>
          <a:p>
            <a:pPr marL="342900" indent="-342900"/>
            <a:r>
              <a:rPr lang="el-GR" b="1" dirty="0" smtClean="0"/>
              <a:t>μ </a:t>
            </a:r>
            <a:r>
              <a:rPr lang="en-US" b="1" baseline="-25000" dirty="0" smtClean="0"/>
              <a:t>+</a:t>
            </a:r>
            <a:r>
              <a:rPr lang="en-US" b="1" baseline="-25000" dirty="0" err="1"/>
              <a:t>ve</a:t>
            </a:r>
            <a:r>
              <a:rPr lang="en-US" b="1" baseline="-25000" dirty="0"/>
              <a:t>-small</a:t>
            </a:r>
            <a:r>
              <a:rPr lang="en-US" b="1" dirty="0"/>
              <a:t>(</a:t>
            </a:r>
            <a:r>
              <a:rPr lang="el-GR" b="1" dirty="0"/>
              <a:t>θ</a:t>
            </a:r>
            <a:r>
              <a:rPr lang="en-US" b="1" dirty="0"/>
              <a:t> =1)=0.4 (say)</a:t>
            </a:r>
          </a:p>
          <a:p>
            <a:pPr marL="342900" indent="-342900"/>
            <a:r>
              <a:rPr lang="el-GR" b="1" dirty="0"/>
              <a:t>μ</a:t>
            </a:r>
            <a:r>
              <a:rPr lang="en-US" b="1" baseline="-25000" dirty="0"/>
              <a:t>zero</a:t>
            </a:r>
            <a:r>
              <a:rPr lang="en-US" b="1" dirty="0"/>
              <a:t>(d</a:t>
            </a:r>
            <a:r>
              <a:rPr lang="el-GR" b="1" dirty="0"/>
              <a:t>θ</a:t>
            </a:r>
            <a:r>
              <a:rPr lang="en-US" b="1" dirty="0"/>
              <a:t>/</a:t>
            </a:r>
            <a:r>
              <a:rPr lang="en-US" b="1" dirty="0" err="1"/>
              <a:t>dt</a:t>
            </a:r>
            <a:r>
              <a:rPr lang="en-US" b="1" dirty="0"/>
              <a:t> =1)=0.3 (say)</a:t>
            </a:r>
            <a:endParaRPr lang="el-GR" b="1" dirty="0"/>
          </a:p>
          <a:p>
            <a:pPr marL="342900" indent="-342900"/>
            <a:r>
              <a:rPr lang="el-GR" b="1" dirty="0"/>
              <a:t>μ</a:t>
            </a:r>
            <a:r>
              <a:rPr lang="en-US" b="1" baseline="-25000" dirty="0"/>
              <a:t>+</a:t>
            </a:r>
            <a:r>
              <a:rPr lang="en-US" b="1" baseline="-25000" dirty="0" err="1"/>
              <a:t>ve</a:t>
            </a:r>
            <a:r>
              <a:rPr lang="en-US" b="1" baseline="-25000" dirty="0"/>
              <a:t>-small</a:t>
            </a:r>
            <a:r>
              <a:rPr lang="en-US" b="1" dirty="0"/>
              <a:t>(d</a:t>
            </a:r>
            <a:r>
              <a:rPr lang="el-GR" b="1" dirty="0"/>
              <a:t>θ</a:t>
            </a:r>
            <a:r>
              <a:rPr lang="en-US" b="1" dirty="0"/>
              <a:t>/</a:t>
            </a:r>
            <a:r>
              <a:rPr lang="en-US" b="1" dirty="0" err="1"/>
              <a:t>dt</a:t>
            </a:r>
            <a:r>
              <a:rPr lang="en-US" b="1" dirty="0"/>
              <a:t> =1)=0.7 (say)</a:t>
            </a:r>
          </a:p>
          <a:p>
            <a:pPr marL="342900" indent="-342900"/>
            <a:endParaRPr lang="en-US" b="1" dirty="0"/>
          </a:p>
        </p:txBody>
      </p:sp>
      <p:sp>
        <p:nvSpPr>
          <p:cNvPr id="71683" name="Line 3"/>
          <p:cNvSpPr>
            <a:spLocks noChangeShapeType="1"/>
          </p:cNvSpPr>
          <p:nvPr/>
        </p:nvSpPr>
        <p:spPr bwMode="auto">
          <a:xfrm>
            <a:off x="381000" y="6096000"/>
            <a:ext cx="792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84" name="Line 4"/>
          <p:cNvSpPr>
            <a:spLocks noChangeShapeType="1"/>
          </p:cNvSpPr>
          <p:nvPr/>
        </p:nvSpPr>
        <p:spPr bwMode="auto">
          <a:xfrm>
            <a:off x="4038600" y="35052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85" name="Line 5"/>
          <p:cNvSpPr>
            <a:spLocks noChangeShapeType="1"/>
          </p:cNvSpPr>
          <p:nvPr/>
        </p:nvSpPr>
        <p:spPr bwMode="auto">
          <a:xfrm flipV="1">
            <a:off x="1219200" y="4038600"/>
            <a:ext cx="685800" cy="20574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80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86" name="Line 6"/>
          <p:cNvSpPr>
            <a:spLocks noChangeShapeType="1"/>
          </p:cNvSpPr>
          <p:nvPr/>
        </p:nvSpPr>
        <p:spPr bwMode="auto">
          <a:xfrm>
            <a:off x="4648200" y="4038600"/>
            <a:ext cx="1524000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FF33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87" name="Line 7"/>
          <p:cNvSpPr>
            <a:spLocks noChangeShapeType="1"/>
          </p:cNvSpPr>
          <p:nvPr/>
        </p:nvSpPr>
        <p:spPr bwMode="auto">
          <a:xfrm>
            <a:off x="6172200" y="4038600"/>
            <a:ext cx="762000" cy="20574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FF00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88" name="Line 8"/>
          <p:cNvSpPr>
            <a:spLocks noChangeShapeType="1"/>
          </p:cNvSpPr>
          <p:nvPr/>
        </p:nvSpPr>
        <p:spPr bwMode="auto">
          <a:xfrm flipH="1">
            <a:off x="3505200" y="4038600"/>
            <a:ext cx="533400" cy="2057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89" name="Line 9"/>
          <p:cNvSpPr>
            <a:spLocks noChangeShapeType="1"/>
          </p:cNvSpPr>
          <p:nvPr/>
        </p:nvSpPr>
        <p:spPr bwMode="auto">
          <a:xfrm>
            <a:off x="4038600" y="4038600"/>
            <a:ext cx="533400" cy="2057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90" name="Line 10"/>
          <p:cNvSpPr>
            <a:spLocks noChangeShapeType="1"/>
          </p:cNvSpPr>
          <p:nvPr/>
        </p:nvSpPr>
        <p:spPr bwMode="auto">
          <a:xfrm>
            <a:off x="1905000" y="40386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91" name="Line 11"/>
          <p:cNvSpPr>
            <a:spLocks noChangeShapeType="1"/>
          </p:cNvSpPr>
          <p:nvPr/>
        </p:nvSpPr>
        <p:spPr bwMode="auto">
          <a:xfrm>
            <a:off x="6172200" y="40386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92" name="Text Box 12"/>
          <p:cNvSpPr txBox="1">
            <a:spLocks noChangeArrowheads="1"/>
          </p:cNvSpPr>
          <p:nvPr/>
        </p:nvSpPr>
        <p:spPr bwMode="auto">
          <a:xfrm>
            <a:off x="3276600" y="6019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</a:p>
        </p:txBody>
      </p:sp>
      <p:sp>
        <p:nvSpPr>
          <p:cNvPr id="71693" name="Text Box 13"/>
          <p:cNvSpPr txBox="1">
            <a:spLocks noChangeArrowheads="1"/>
          </p:cNvSpPr>
          <p:nvPr/>
        </p:nvSpPr>
        <p:spPr bwMode="auto">
          <a:xfrm>
            <a:off x="4343400" y="6019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</a:p>
        </p:txBody>
      </p:sp>
      <p:sp>
        <p:nvSpPr>
          <p:cNvPr id="71694" name="Text Box 14"/>
          <p:cNvSpPr txBox="1">
            <a:spLocks noChangeArrowheads="1"/>
          </p:cNvSpPr>
          <p:nvPr/>
        </p:nvSpPr>
        <p:spPr bwMode="auto">
          <a:xfrm>
            <a:off x="6096000" y="5715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2</a:t>
            </a:r>
            <a:endParaRPr lang="el-GR" sz="24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95" name="Text Box 15"/>
          <p:cNvSpPr txBox="1">
            <a:spLocks noChangeArrowheads="1"/>
          </p:cNvSpPr>
          <p:nvPr/>
        </p:nvSpPr>
        <p:spPr bwMode="auto">
          <a:xfrm>
            <a:off x="1828800" y="5715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2</a:t>
            </a:r>
            <a:endParaRPr lang="el-GR" sz="24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96" name="Text Box 16"/>
          <p:cNvSpPr txBox="1">
            <a:spLocks noChangeArrowheads="1"/>
          </p:cNvSpPr>
          <p:nvPr/>
        </p:nvSpPr>
        <p:spPr bwMode="auto">
          <a:xfrm>
            <a:off x="762000" y="5638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3</a:t>
            </a:r>
            <a:endParaRPr lang="el-GR" sz="24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97" name="Text Box 17"/>
          <p:cNvSpPr txBox="1">
            <a:spLocks noChangeArrowheads="1"/>
          </p:cNvSpPr>
          <p:nvPr/>
        </p:nvSpPr>
        <p:spPr bwMode="auto">
          <a:xfrm>
            <a:off x="6858000" y="5638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3</a:t>
            </a:r>
            <a:endParaRPr lang="el-GR" sz="24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98" name="Line 18"/>
          <p:cNvSpPr>
            <a:spLocks noChangeShapeType="1"/>
          </p:cNvSpPr>
          <p:nvPr/>
        </p:nvSpPr>
        <p:spPr bwMode="auto">
          <a:xfrm flipV="1">
            <a:off x="6553200" y="4343400"/>
            <a:ext cx="533400" cy="6858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FF0000" mc:Ignorable="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99" name="Text Box 19"/>
          <p:cNvSpPr txBox="1">
            <a:spLocks noChangeArrowheads="1"/>
          </p:cNvSpPr>
          <p:nvPr/>
        </p:nvSpPr>
        <p:spPr bwMode="auto">
          <a:xfrm>
            <a:off x="7086600" y="40386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xmlns:mc="http://schemas.openxmlformats.org/markup-compatibility/2006" xmlns:a14="http://schemas.microsoft.com/office/drawing/2007/7/7/main" val="FF3300" mc:Ignorable=""/>
                </a:solidFill>
                <a:latin typeface="Times New Roman" pitchFamily="18" charset="0"/>
              </a:rPr>
              <a:t>+ve small</a:t>
            </a:r>
          </a:p>
        </p:txBody>
      </p:sp>
      <p:sp>
        <p:nvSpPr>
          <p:cNvPr id="71700" name="Text Box 20"/>
          <p:cNvSpPr txBox="1">
            <a:spLocks noChangeArrowheads="1"/>
          </p:cNvSpPr>
          <p:nvPr/>
        </p:nvSpPr>
        <p:spPr bwMode="auto">
          <a:xfrm>
            <a:off x="304800" y="41148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xmlns:mc="http://schemas.openxmlformats.org/markup-compatibility/2006" xmlns:a14="http://schemas.microsoft.com/office/drawing/2007/7/7/main" val="009900" mc:Ignorable=""/>
                </a:solidFill>
                <a:latin typeface="Times New Roman" pitchFamily="18" charset="0"/>
              </a:rPr>
              <a:t>-ve small</a:t>
            </a:r>
          </a:p>
        </p:txBody>
      </p:sp>
      <p:sp>
        <p:nvSpPr>
          <p:cNvPr id="71701" name="Line 21"/>
          <p:cNvSpPr>
            <a:spLocks noChangeShapeType="1"/>
          </p:cNvSpPr>
          <p:nvPr/>
        </p:nvSpPr>
        <p:spPr bwMode="auto">
          <a:xfrm flipH="1" flipV="1">
            <a:off x="838200" y="4495800"/>
            <a:ext cx="685800" cy="6858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9900" mc:Ignorable="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02" name="Text Box 22"/>
          <p:cNvSpPr txBox="1">
            <a:spLocks noChangeArrowheads="1"/>
          </p:cNvSpPr>
          <p:nvPr/>
        </p:nvSpPr>
        <p:spPr bwMode="auto">
          <a:xfrm>
            <a:off x="4038600" y="3581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1</a:t>
            </a:r>
            <a:endParaRPr lang="el-GR" sz="24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03" name="Line 23"/>
          <p:cNvSpPr>
            <a:spLocks noChangeShapeType="1"/>
          </p:cNvSpPr>
          <p:nvPr/>
        </p:nvSpPr>
        <p:spPr bwMode="auto">
          <a:xfrm>
            <a:off x="6172200" y="62484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04" name="Text Box 24"/>
          <p:cNvSpPr txBox="1">
            <a:spLocks noChangeArrowheads="1"/>
          </p:cNvSpPr>
          <p:nvPr/>
        </p:nvSpPr>
        <p:spPr bwMode="auto">
          <a:xfrm>
            <a:off x="6248400" y="6248400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Quantity (</a:t>
            </a:r>
            <a:r>
              <a:rPr lang="el-GR" sz="2000">
                <a:latin typeface="Times New Roman" pitchFamily="18" charset="0"/>
              </a:rPr>
              <a:t>θ</a:t>
            </a:r>
            <a:r>
              <a:rPr lang="en-US" sz="2000">
                <a:latin typeface="Times New Roman" pitchFamily="18" charset="0"/>
              </a:rPr>
              <a:t>, </a:t>
            </a:r>
            <a:r>
              <a:rPr lang="el-GR" sz="2000">
                <a:latin typeface="Times New Roman" pitchFamily="18" charset="0"/>
              </a:rPr>
              <a:t>θ</a:t>
            </a:r>
            <a:r>
              <a:rPr lang="en-US" sz="2000" baseline="60000">
                <a:latin typeface="Times New Roman" pitchFamily="18" charset="0"/>
              </a:rPr>
              <a:t>.</a:t>
            </a:r>
            <a:r>
              <a:rPr lang="en-US" sz="2000">
                <a:latin typeface="Times New Roman" pitchFamily="18" charset="0"/>
              </a:rPr>
              <a:t>, i)</a:t>
            </a:r>
          </a:p>
        </p:txBody>
      </p:sp>
      <p:sp>
        <p:nvSpPr>
          <p:cNvPr id="71705" name="Text Box 25"/>
          <p:cNvSpPr txBox="1">
            <a:spLocks noChangeArrowheads="1"/>
          </p:cNvSpPr>
          <p:nvPr/>
        </p:nvSpPr>
        <p:spPr bwMode="auto">
          <a:xfrm>
            <a:off x="3048000" y="33528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hlink"/>
                </a:solidFill>
                <a:latin typeface="Times New Roman" pitchFamily="18" charset="0"/>
              </a:rPr>
              <a:t>zero</a:t>
            </a:r>
          </a:p>
        </p:txBody>
      </p:sp>
      <p:sp>
        <p:nvSpPr>
          <p:cNvPr id="71706" name="Line 26"/>
          <p:cNvSpPr>
            <a:spLocks noChangeShapeType="1"/>
          </p:cNvSpPr>
          <p:nvPr/>
        </p:nvSpPr>
        <p:spPr bwMode="auto">
          <a:xfrm flipV="1">
            <a:off x="4038600" y="4038600"/>
            <a:ext cx="609600" cy="20574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FF00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07" name="Line 27"/>
          <p:cNvSpPr>
            <a:spLocks noChangeShapeType="1"/>
          </p:cNvSpPr>
          <p:nvPr/>
        </p:nvSpPr>
        <p:spPr bwMode="auto">
          <a:xfrm flipH="1" flipV="1">
            <a:off x="3581400" y="4038600"/>
            <a:ext cx="457200" cy="20574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80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08" name="Line 28"/>
          <p:cNvSpPr>
            <a:spLocks noChangeShapeType="1"/>
          </p:cNvSpPr>
          <p:nvPr/>
        </p:nvSpPr>
        <p:spPr bwMode="auto">
          <a:xfrm>
            <a:off x="1905000" y="4038600"/>
            <a:ext cx="1676400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99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09" name="Line 29"/>
          <p:cNvSpPr>
            <a:spLocks noChangeShapeType="1"/>
          </p:cNvSpPr>
          <p:nvPr/>
        </p:nvSpPr>
        <p:spPr bwMode="auto">
          <a:xfrm flipH="1" flipV="1">
            <a:off x="3581400" y="3657600"/>
            <a:ext cx="381000" cy="7620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10" name="Line 30"/>
          <p:cNvSpPr>
            <a:spLocks noChangeShapeType="1"/>
          </p:cNvSpPr>
          <p:nvPr/>
        </p:nvSpPr>
        <p:spPr bwMode="auto">
          <a:xfrm flipV="1">
            <a:off x="4495800" y="4495800"/>
            <a:ext cx="0" cy="16002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FF00FF" mc:Ignorable=""/>
            </a:solidFill>
            <a:prstDash val="dash"/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11" name="Line 31"/>
          <p:cNvSpPr>
            <a:spLocks noChangeShapeType="1"/>
          </p:cNvSpPr>
          <p:nvPr/>
        </p:nvSpPr>
        <p:spPr bwMode="auto">
          <a:xfrm flipV="1">
            <a:off x="4191000" y="4495800"/>
            <a:ext cx="0" cy="1600200"/>
          </a:xfrm>
          <a:prstGeom prst="line">
            <a:avLst/>
          </a:prstGeom>
          <a:noFill/>
          <a:ln w="9525">
            <a:solidFill>
              <a:schemeClr val="hlink"/>
            </a:solidFill>
            <a:prstDash val="dash"/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12" name="Text Box 32"/>
          <p:cNvSpPr txBox="1">
            <a:spLocks noChangeArrowheads="1"/>
          </p:cNvSpPr>
          <p:nvPr/>
        </p:nvSpPr>
        <p:spPr bwMode="auto">
          <a:xfrm>
            <a:off x="2743200" y="381000"/>
            <a:ext cx="2339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Fuzzification</a:t>
            </a:r>
          </a:p>
        </p:txBody>
      </p:sp>
      <p:sp>
        <p:nvSpPr>
          <p:cNvPr id="71713" name="Text Box 33"/>
          <p:cNvSpPr txBox="1">
            <a:spLocks noChangeArrowheads="1"/>
          </p:cNvSpPr>
          <p:nvPr/>
        </p:nvSpPr>
        <p:spPr bwMode="auto">
          <a:xfrm>
            <a:off x="3733800" y="6248400"/>
            <a:ext cx="666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1rad</a:t>
            </a:r>
          </a:p>
        </p:txBody>
      </p:sp>
      <p:sp>
        <p:nvSpPr>
          <p:cNvPr id="71714" name="Text Box 34"/>
          <p:cNvSpPr txBox="1">
            <a:spLocks noChangeArrowheads="1"/>
          </p:cNvSpPr>
          <p:nvPr/>
        </p:nvSpPr>
        <p:spPr bwMode="auto">
          <a:xfrm>
            <a:off x="4632325" y="5522913"/>
            <a:ext cx="1174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1 rad/sec</a:t>
            </a:r>
          </a:p>
        </p:txBody>
      </p:sp>
      <p:sp>
        <p:nvSpPr>
          <p:cNvPr id="71715" name="Line 35"/>
          <p:cNvSpPr>
            <a:spLocks noChangeShapeType="1"/>
          </p:cNvSpPr>
          <p:nvPr/>
        </p:nvSpPr>
        <p:spPr bwMode="auto">
          <a:xfrm flipH="1">
            <a:off x="4495800" y="57150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16" name="Line 36"/>
          <p:cNvSpPr>
            <a:spLocks noChangeShapeType="1"/>
          </p:cNvSpPr>
          <p:nvPr/>
        </p:nvSpPr>
        <p:spPr bwMode="auto">
          <a:xfrm flipV="1">
            <a:off x="4114800" y="6172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381000" y="1143000"/>
            <a:ext cx="82296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 b="1"/>
              <a:t>Suppose </a:t>
            </a:r>
            <a:r>
              <a:rPr lang="el-GR" b="1"/>
              <a:t>θ</a:t>
            </a:r>
            <a:r>
              <a:rPr lang="en-US" b="1"/>
              <a:t>  is 1 radian and d</a:t>
            </a:r>
            <a:r>
              <a:rPr lang="el-GR" b="1"/>
              <a:t>θ</a:t>
            </a:r>
            <a:r>
              <a:rPr lang="en-US" b="1"/>
              <a:t>/dt  is 1 rad/sec</a:t>
            </a:r>
          </a:p>
          <a:p>
            <a:pPr marL="342900" indent="-342900"/>
            <a:r>
              <a:rPr lang="el-GR" b="1"/>
              <a:t>μ</a:t>
            </a:r>
            <a:r>
              <a:rPr lang="en-US" b="1" baseline="-25000"/>
              <a:t>zero</a:t>
            </a:r>
            <a:r>
              <a:rPr lang="en-US" b="1"/>
              <a:t>(</a:t>
            </a:r>
            <a:r>
              <a:rPr lang="el-GR" b="1"/>
              <a:t>θ</a:t>
            </a:r>
            <a:r>
              <a:rPr lang="en-US" b="1"/>
              <a:t> =1)=0.8 (say)</a:t>
            </a:r>
            <a:endParaRPr lang="el-GR" b="1"/>
          </a:p>
          <a:p>
            <a:pPr marL="342900" indent="-342900"/>
            <a:r>
              <a:rPr lang="el-GR" b="1"/>
              <a:t>μ</a:t>
            </a:r>
            <a:r>
              <a:rPr lang="el-GR"/>
              <a:t> </a:t>
            </a:r>
            <a:r>
              <a:rPr lang="en-US" b="1" baseline="-25000"/>
              <a:t>+ve-small</a:t>
            </a:r>
            <a:r>
              <a:rPr lang="en-US" b="1"/>
              <a:t>(</a:t>
            </a:r>
            <a:r>
              <a:rPr lang="el-GR" b="1"/>
              <a:t>θ</a:t>
            </a:r>
            <a:r>
              <a:rPr lang="en-US" b="1"/>
              <a:t> =1)=0.4 (say)</a:t>
            </a:r>
          </a:p>
          <a:p>
            <a:pPr marL="342900" indent="-342900"/>
            <a:r>
              <a:rPr lang="el-GR" b="1"/>
              <a:t>μ</a:t>
            </a:r>
            <a:r>
              <a:rPr lang="en-US" b="1" baseline="-25000"/>
              <a:t>zero</a:t>
            </a:r>
            <a:r>
              <a:rPr lang="en-US" b="1"/>
              <a:t>(d</a:t>
            </a:r>
            <a:r>
              <a:rPr lang="el-GR" b="1"/>
              <a:t>θ</a:t>
            </a:r>
            <a:r>
              <a:rPr lang="en-US" b="1"/>
              <a:t>/dt =1)=0.3 (say)</a:t>
            </a:r>
            <a:endParaRPr lang="el-GR" b="1"/>
          </a:p>
          <a:p>
            <a:pPr marL="342900" indent="-342900"/>
            <a:r>
              <a:rPr lang="el-GR" b="1"/>
              <a:t>μ</a:t>
            </a:r>
            <a:r>
              <a:rPr lang="en-US" b="1" baseline="-25000"/>
              <a:t>+ve-small</a:t>
            </a:r>
            <a:r>
              <a:rPr lang="en-US" b="1"/>
              <a:t>(d</a:t>
            </a:r>
            <a:r>
              <a:rPr lang="el-GR" b="1"/>
              <a:t>θ</a:t>
            </a:r>
            <a:r>
              <a:rPr lang="en-US" b="1"/>
              <a:t>/dt =1)=0.7 (say)</a:t>
            </a:r>
          </a:p>
          <a:p>
            <a:pPr marL="342900" indent="-342900"/>
            <a:endParaRPr lang="en-US" b="1"/>
          </a:p>
        </p:txBody>
      </p:sp>
      <p:sp>
        <p:nvSpPr>
          <p:cNvPr id="72736" name="Text Box 32"/>
          <p:cNvSpPr txBox="1">
            <a:spLocks noChangeArrowheads="1"/>
          </p:cNvSpPr>
          <p:nvPr/>
        </p:nvSpPr>
        <p:spPr bwMode="auto">
          <a:xfrm>
            <a:off x="2743200" y="381000"/>
            <a:ext cx="2339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Fuzzification</a:t>
            </a:r>
          </a:p>
        </p:txBody>
      </p:sp>
      <p:sp>
        <p:nvSpPr>
          <p:cNvPr id="72741" name="Text Box 37"/>
          <p:cNvSpPr txBox="1">
            <a:spLocks noChangeArrowheads="1"/>
          </p:cNvSpPr>
          <p:nvPr/>
        </p:nvSpPr>
        <p:spPr bwMode="auto">
          <a:xfrm>
            <a:off x="228600" y="3124200"/>
            <a:ext cx="82296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 b="1">
                <a:ea typeface="Arial Unicode MS" pitchFamily="34" charset="-128"/>
                <a:cs typeface="Arial Unicode MS" pitchFamily="34" charset="-128"/>
              </a:rPr>
              <a:t>if </a:t>
            </a:r>
            <a:r>
              <a:rPr lang="el-GR" b="1">
                <a:ea typeface="Arial Unicode MS" pitchFamily="34" charset="-128"/>
                <a:cs typeface="Arial Unicode MS" pitchFamily="34" charset="-128"/>
              </a:rPr>
              <a:t>θ</a:t>
            </a:r>
            <a:r>
              <a:rPr lang="en-US" b="1">
                <a:ea typeface="Arial Unicode MS" pitchFamily="34" charset="-128"/>
                <a:cs typeface="Arial Unicode MS" pitchFamily="34" charset="-128"/>
              </a:rPr>
              <a:t>  is Zero and d</a:t>
            </a:r>
            <a:r>
              <a:rPr lang="el-GR" b="1">
                <a:ea typeface="Arial Unicode MS" pitchFamily="34" charset="-128"/>
                <a:cs typeface="Arial Unicode MS" pitchFamily="34" charset="-128"/>
              </a:rPr>
              <a:t>θ</a:t>
            </a:r>
            <a:r>
              <a:rPr lang="en-US" b="1">
                <a:ea typeface="Arial Unicode MS" pitchFamily="34" charset="-128"/>
                <a:cs typeface="Arial Unicode MS" pitchFamily="34" charset="-128"/>
              </a:rPr>
              <a:t>/dt  is Zero then i is Zero</a:t>
            </a:r>
          </a:p>
          <a:p>
            <a:pPr marL="342900" indent="-342900"/>
            <a:r>
              <a:rPr lang="en-US" b="1">
                <a:solidFill>
                  <a:schemeClr val="hlink"/>
                </a:solidFill>
                <a:ea typeface="Arial Unicode MS" pitchFamily="34" charset="-128"/>
                <a:cs typeface="Arial Unicode MS" pitchFamily="34" charset="-128"/>
              </a:rPr>
              <a:t>	min(0.8, 0.3)=0.3</a:t>
            </a:r>
          </a:p>
          <a:p>
            <a:pPr marL="342900" indent="-342900"/>
            <a:r>
              <a:rPr lang="en-US" b="1">
                <a:solidFill>
                  <a:schemeClr val="hlink"/>
                </a:solidFill>
                <a:ea typeface="Arial Unicode MS" pitchFamily="34" charset="-128"/>
                <a:cs typeface="Arial Unicode MS" pitchFamily="34" charset="-128"/>
              </a:rPr>
              <a:t>		hence </a:t>
            </a:r>
            <a:r>
              <a:rPr lang="el-GR" b="1" i="1">
                <a:solidFill>
                  <a:schemeClr val="hlink"/>
                </a:solidFill>
                <a:ea typeface="Arial Unicode MS" pitchFamily="34" charset="-128"/>
                <a:cs typeface="Arial Unicode MS" pitchFamily="34" charset="-128"/>
              </a:rPr>
              <a:t>μ</a:t>
            </a:r>
            <a:r>
              <a:rPr lang="en-US" b="1" i="1" baseline="-25000">
                <a:solidFill>
                  <a:schemeClr val="hlink"/>
                </a:solidFill>
                <a:ea typeface="Arial Unicode MS" pitchFamily="34" charset="-128"/>
                <a:cs typeface="Arial Unicode MS" pitchFamily="34" charset="-128"/>
              </a:rPr>
              <a:t>zero</a:t>
            </a:r>
            <a:r>
              <a:rPr lang="en-US" b="1" i="1">
                <a:solidFill>
                  <a:schemeClr val="hlink"/>
                </a:solidFill>
                <a:ea typeface="Arial Unicode MS" pitchFamily="34" charset="-128"/>
                <a:cs typeface="Arial Unicode MS" pitchFamily="34" charset="-128"/>
              </a:rPr>
              <a:t>(i)=0.3</a:t>
            </a:r>
          </a:p>
          <a:p>
            <a:pPr marL="342900" indent="-342900"/>
            <a:r>
              <a:rPr lang="en-US" b="1"/>
              <a:t>if </a:t>
            </a:r>
            <a:r>
              <a:rPr lang="el-GR" b="1"/>
              <a:t>θ</a:t>
            </a:r>
            <a:r>
              <a:rPr lang="en-US" b="1"/>
              <a:t> is Zero</a:t>
            </a:r>
            <a:r>
              <a:rPr lang="en-US"/>
              <a:t> </a:t>
            </a:r>
            <a:r>
              <a:rPr lang="en-US" b="1"/>
              <a:t>and d</a:t>
            </a:r>
            <a:r>
              <a:rPr lang="el-GR" b="1"/>
              <a:t>θ</a:t>
            </a:r>
            <a:r>
              <a:rPr lang="en-US" b="1"/>
              <a:t>/dt is +ve small then i is –ve small</a:t>
            </a:r>
          </a:p>
          <a:p>
            <a:pPr marL="342900" indent="-342900"/>
            <a:r>
              <a:rPr lang="en-US" b="1"/>
              <a:t>	</a:t>
            </a:r>
            <a:r>
              <a:rPr lang="en-US" b="1">
                <a:solidFill>
                  <a:srgbClr xmlns:mc="http://schemas.openxmlformats.org/markup-compatibility/2006" xmlns:a14="http://schemas.microsoft.com/office/drawing/2007/7/7/main" val="FF3300" mc:Ignorable=""/>
                </a:solidFill>
                <a:ea typeface="Arial Unicode MS" pitchFamily="34" charset="-128"/>
                <a:cs typeface="Arial Unicode MS" pitchFamily="34" charset="-128"/>
              </a:rPr>
              <a:t>min(0.8, 0.7)=0.7</a:t>
            </a:r>
          </a:p>
          <a:p>
            <a:pPr marL="342900" indent="-342900"/>
            <a:r>
              <a:rPr lang="en-US" b="1">
                <a:solidFill>
                  <a:srgbClr xmlns:mc="http://schemas.openxmlformats.org/markup-compatibility/2006" xmlns:a14="http://schemas.microsoft.com/office/drawing/2007/7/7/main" val="FF3300" mc:Ignorable=""/>
                </a:solidFill>
                <a:ea typeface="Arial Unicode MS" pitchFamily="34" charset="-128"/>
                <a:cs typeface="Arial Unicode MS" pitchFamily="34" charset="-128"/>
              </a:rPr>
              <a:t>		hence </a:t>
            </a:r>
            <a:r>
              <a:rPr lang="el-GR" b="1" i="1">
                <a:solidFill>
                  <a:srgbClr xmlns:mc="http://schemas.openxmlformats.org/markup-compatibility/2006" xmlns:a14="http://schemas.microsoft.com/office/drawing/2007/7/7/main" val="FF3300" mc:Ignorable=""/>
                </a:solidFill>
                <a:ea typeface="Arial Unicode MS" pitchFamily="34" charset="-128"/>
                <a:cs typeface="Arial Unicode MS" pitchFamily="34" charset="-128"/>
              </a:rPr>
              <a:t>μ</a:t>
            </a:r>
            <a:r>
              <a:rPr lang="en-US" b="1" i="1" baseline="-25000">
                <a:solidFill>
                  <a:srgbClr xmlns:mc="http://schemas.openxmlformats.org/markup-compatibility/2006" xmlns:a14="http://schemas.microsoft.com/office/drawing/2007/7/7/main" val="FF3300" mc:Ignorable=""/>
                </a:solidFill>
                <a:ea typeface="Arial Unicode MS" pitchFamily="34" charset="-128"/>
                <a:cs typeface="Arial Unicode MS" pitchFamily="34" charset="-128"/>
              </a:rPr>
              <a:t>-ve-small</a:t>
            </a:r>
            <a:r>
              <a:rPr lang="en-US" b="1" i="1">
                <a:solidFill>
                  <a:srgbClr xmlns:mc="http://schemas.openxmlformats.org/markup-compatibility/2006" xmlns:a14="http://schemas.microsoft.com/office/drawing/2007/7/7/main" val="FF3300" mc:Ignorable=""/>
                </a:solidFill>
                <a:ea typeface="Arial Unicode MS" pitchFamily="34" charset="-128"/>
                <a:cs typeface="Arial Unicode MS" pitchFamily="34" charset="-128"/>
              </a:rPr>
              <a:t>(i)=0.7</a:t>
            </a:r>
          </a:p>
          <a:p>
            <a:pPr marL="342900" indent="-342900"/>
            <a:r>
              <a:rPr lang="en-US" b="1"/>
              <a:t>if </a:t>
            </a:r>
            <a:r>
              <a:rPr lang="el-GR" b="1"/>
              <a:t>θ</a:t>
            </a:r>
            <a:r>
              <a:rPr lang="en-US" b="1"/>
              <a:t> is +ve small</a:t>
            </a:r>
            <a:r>
              <a:rPr lang="en-US"/>
              <a:t> </a:t>
            </a:r>
            <a:r>
              <a:rPr lang="en-US" b="1"/>
              <a:t>and d</a:t>
            </a:r>
            <a:r>
              <a:rPr lang="el-GR" b="1"/>
              <a:t>θ</a:t>
            </a:r>
            <a:r>
              <a:rPr lang="en-US" b="1"/>
              <a:t>/dt is Zero then i is –ve small</a:t>
            </a:r>
          </a:p>
          <a:p>
            <a:pPr marL="342900" indent="-342900"/>
            <a:r>
              <a:rPr lang="en-US" b="1">
                <a:solidFill>
                  <a:srgbClr xmlns:mc="http://schemas.openxmlformats.org/markup-compatibility/2006" xmlns:a14="http://schemas.microsoft.com/office/drawing/2007/7/7/main" val="FF33CC" mc:Ignorable=""/>
                </a:solidFill>
                <a:ea typeface="Arial Unicode MS" pitchFamily="34" charset="-128"/>
                <a:cs typeface="Arial Unicode MS" pitchFamily="34" charset="-128"/>
              </a:rPr>
              <a:t>	min(0.4, 0.3)=0.3</a:t>
            </a:r>
          </a:p>
          <a:p>
            <a:pPr marL="342900" indent="-342900"/>
            <a:r>
              <a:rPr lang="en-US" b="1">
                <a:solidFill>
                  <a:srgbClr xmlns:mc="http://schemas.openxmlformats.org/markup-compatibility/2006" xmlns:a14="http://schemas.microsoft.com/office/drawing/2007/7/7/main" val="FF33CC" mc:Ignorable=""/>
                </a:solidFill>
                <a:ea typeface="Arial Unicode MS" pitchFamily="34" charset="-128"/>
                <a:cs typeface="Arial Unicode MS" pitchFamily="34" charset="-128"/>
              </a:rPr>
              <a:t>		hence </a:t>
            </a:r>
            <a:r>
              <a:rPr lang="el-GR" b="1" i="1">
                <a:solidFill>
                  <a:srgbClr xmlns:mc="http://schemas.openxmlformats.org/markup-compatibility/2006" xmlns:a14="http://schemas.microsoft.com/office/drawing/2007/7/7/main" val="FF33CC" mc:Ignorable=""/>
                </a:solidFill>
                <a:ea typeface="Arial Unicode MS" pitchFamily="34" charset="-128"/>
                <a:cs typeface="Arial Unicode MS" pitchFamily="34" charset="-128"/>
              </a:rPr>
              <a:t>μ</a:t>
            </a:r>
            <a:r>
              <a:rPr lang="en-US" b="1" i="1">
                <a:solidFill>
                  <a:srgbClr xmlns:mc="http://schemas.openxmlformats.org/markup-compatibility/2006" xmlns:a14="http://schemas.microsoft.com/office/drawing/2007/7/7/main" val="FF33CC" mc:Ignorable=""/>
                </a:solidFill>
                <a:ea typeface="Arial Unicode MS" pitchFamily="34" charset="-128"/>
                <a:cs typeface="Arial Unicode MS" pitchFamily="34" charset="-128"/>
              </a:rPr>
              <a:t>-ve-small(i)=0.3</a:t>
            </a:r>
          </a:p>
          <a:p>
            <a:pPr marL="342900" indent="-342900"/>
            <a:r>
              <a:rPr lang="en-US" b="1"/>
              <a:t>if </a:t>
            </a:r>
            <a:r>
              <a:rPr lang="el-GR" b="1"/>
              <a:t>θ</a:t>
            </a:r>
            <a:r>
              <a:rPr lang="en-US" b="1"/>
              <a:t> +ve small and d</a:t>
            </a:r>
            <a:r>
              <a:rPr lang="el-GR" b="1"/>
              <a:t>θ</a:t>
            </a:r>
            <a:r>
              <a:rPr lang="en-US" b="1"/>
              <a:t>/dt is +ve small then i is -ve medium</a:t>
            </a:r>
          </a:p>
          <a:p>
            <a:pPr marL="342900" indent="-342900"/>
            <a:r>
              <a:rPr lang="en-US" b="1"/>
              <a:t>	</a:t>
            </a:r>
            <a:r>
              <a:rPr lang="en-US" b="1">
                <a:solidFill>
                  <a:srgbClr xmlns:mc="http://schemas.openxmlformats.org/markup-compatibility/2006" xmlns:a14="http://schemas.microsoft.com/office/drawing/2007/7/7/main" val="660066" mc:Ignorable=""/>
                </a:solidFill>
                <a:ea typeface="Arial Unicode MS" pitchFamily="34" charset="-128"/>
                <a:cs typeface="Arial Unicode MS" pitchFamily="34" charset="-128"/>
              </a:rPr>
              <a:t>min(0.4, 0.7)=0.4</a:t>
            </a:r>
          </a:p>
          <a:p>
            <a:pPr marL="342900" indent="-342900"/>
            <a:r>
              <a:rPr lang="en-US" b="1">
                <a:solidFill>
                  <a:srgbClr xmlns:mc="http://schemas.openxmlformats.org/markup-compatibility/2006" xmlns:a14="http://schemas.microsoft.com/office/drawing/2007/7/7/main" val="660066" mc:Ignorable=""/>
                </a:solidFill>
                <a:ea typeface="Arial Unicode MS" pitchFamily="34" charset="-128"/>
                <a:cs typeface="Arial Unicode MS" pitchFamily="34" charset="-128"/>
              </a:rPr>
              <a:t>		hence </a:t>
            </a:r>
            <a:r>
              <a:rPr lang="el-GR" b="1" i="1">
                <a:solidFill>
                  <a:srgbClr xmlns:mc="http://schemas.openxmlformats.org/markup-compatibility/2006" xmlns:a14="http://schemas.microsoft.com/office/drawing/2007/7/7/main" val="660066" mc:Ignorable=""/>
                </a:solidFill>
                <a:ea typeface="Arial Unicode MS" pitchFamily="34" charset="-128"/>
                <a:cs typeface="Arial Unicode MS" pitchFamily="34" charset="-128"/>
              </a:rPr>
              <a:t>μ</a:t>
            </a:r>
            <a:r>
              <a:rPr lang="en-US" b="1" i="1" baseline="-25000">
                <a:solidFill>
                  <a:srgbClr xmlns:mc="http://schemas.openxmlformats.org/markup-compatibility/2006" xmlns:a14="http://schemas.microsoft.com/office/drawing/2007/7/7/main" val="660066" mc:Ignorable=""/>
                </a:solidFill>
                <a:ea typeface="Arial Unicode MS" pitchFamily="34" charset="-128"/>
                <a:cs typeface="Arial Unicode MS" pitchFamily="34" charset="-128"/>
              </a:rPr>
              <a:t>-ve-medium</a:t>
            </a:r>
            <a:r>
              <a:rPr lang="en-US" b="1" i="1">
                <a:solidFill>
                  <a:srgbClr xmlns:mc="http://schemas.openxmlformats.org/markup-compatibility/2006" xmlns:a14="http://schemas.microsoft.com/office/drawing/2007/7/7/main" val="660066" mc:Ignorable=""/>
                </a:solidFill>
                <a:ea typeface="Arial Unicode MS" pitchFamily="34" charset="-128"/>
                <a:cs typeface="Arial Unicode MS" pitchFamily="34" charset="-128"/>
              </a:rPr>
              <a:t>(i)=0.4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Line 2"/>
          <p:cNvSpPr>
            <a:spLocks noChangeShapeType="1"/>
          </p:cNvSpPr>
          <p:nvPr/>
        </p:nvSpPr>
        <p:spPr bwMode="auto">
          <a:xfrm flipV="1">
            <a:off x="533400" y="4648200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31" name="Line 3"/>
          <p:cNvSpPr>
            <a:spLocks noChangeShapeType="1"/>
          </p:cNvSpPr>
          <p:nvPr/>
        </p:nvSpPr>
        <p:spPr bwMode="auto">
          <a:xfrm>
            <a:off x="6477000" y="1752600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32" name="Line 4"/>
          <p:cNvSpPr>
            <a:spLocks noChangeShapeType="1"/>
          </p:cNvSpPr>
          <p:nvPr/>
        </p:nvSpPr>
        <p:spPr bwMode="auto">
          <a:xfrm flipV="1">
            <a:off x="3657600" y="2590800"/>
            <a:ext cx="685800" cy="20574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80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33" name="Line 5"/>
          <p:cNvSpPr>
            <a:spLocks noChangeShapeType="1"/>
          </p:cNvSpPr>
          <p:nvPr/>
        </p:nvSpPr>
        <p:spPr bwMode="auto">
          <a:xfrm flipH="1">
            <a:off x="5943600" y="2590800"/>
            <a:ext cx="533400" cy="2057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34" name="Line 6"/>
          <p:cNvSpPr>
            <a:spLocks noChangeShapeType="1"/>
          </p:cNvSpPr>
          <p:nvPr/>
        </p:nvSpPr>
        <p:spPr bwMode="auto">
          <a:xfrm>
            <a:off x="6477000" y="2590800"/>
            <a:ext cx="533400" cy="2057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35" name="Line 7"/>
          <p:cNvSpPr>
            <a:spLocks noChangeShapeType="1"/>
          </p:cNvSpPr>
          <p:nvPr/>
        </p:nvSpPr>
        <p:spPr bwMode="auto">
          <a:xfrm>
            <a:off x="4343400" y="25908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5715000" y="4572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6781800" y="4572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4267200" y="4267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2</a:t>
            </a:r>
            <a:endParaRPr lang="el-GR" sz="24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739" name="Text Box 11"/>
          <p:cNvSpPr txBox="1">
            <a:spLocks noChangeArrowheads="1"/>
          </p:cNvSpPr>
          <p:nvPr/>
        </p:nvSpPr>
        <p:spPr bwMode="auto">
          <a:xfrm>
            <a:off x="3200400" y="4191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3</a:t>
            </a:r>
            <a:endParaRPr lang="el-GR" sz="24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2743200" y="26670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xmlns:mc="http://schemas.openxmlformats.org/markup-compatibility/2006" xmlns:a14="http://schemas.microsoft.com/office/drawing/2007/7/7/main" val="009900" mc:Ignorable=""/>
                </a:solidFill>
                <a:latin typeface="Times New Roman" pitchFamily="18" charset="0"/>
              </a:rPr>
              <a:t>-ve small</a:t>
            </a:r>
          </a:p>
        </p:txBody>
      </p:sp>
      <p:sp>
        <p:nvSpPr>
          <p:cNvPr id="73741" name="Line 13"/>
          <p:cNvSpPr>
            <a:spLocks noChangeShapeType="1"/>
          </p:cNvSpPr>
          <p:nvPr/>
        </p:nvSpPr>
        <p:spPr bwMode="auto">
          <a:xfrm flipH="1" flipV="1">
            <a:off x="3276600" y="3048000"/>
            <a:ext cx="838200" cy="9144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9900" mc:Ignorable="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42" name="Text Box 14"/>
          <p:cNvSpPr txBox="1">
            <a:spLocks noChangeArrowheads="1"/>
          </p:cNvSpPr>
          <p:nvPr/>
        </p:nvSpPr>
        <p:spPr bwMode="auto">
          <a:xfrm>
            <a:off x="6477000" y="2133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1</a:t>
            </a:r>
            <a:endParaRPr lang="el-GR" sz="24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743" name="Text Box 15"/>
          <p:cNvSpPr txBox="1">
            <a:spLocks noChangeArrowheads="1"/>
          </p:cNvSpPr>
          <p:nvPr/>
        </p:nvSpPr>
        <p:spPr bwMode="auto">
          <a:xfrm>
            <a:off x="5486400" y="19050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hlink"/>
                </a:solidFill>
                <a:latin typeface="Times New Roman" pitchFamily="18" charset="0"/>
              </a:rPr>
              <a:t>zero</a:t>
            </a:r>
          </a:p>
        </p:txBody>
      </p:sp>
      <p:sp>
        <p:nvSpPr>
          <p:cNvPr id="73744" name="Line 16"/>
          <p:cNvSpPr>
            <a:spLocks noChangeShapeType="1"/>
          </p:cNvSpPr>
          <p:nvPr/>
        </p:nvSpPr>
        <p:spPr bwMode="auto">
          <a:xfrm flipH="1" flipV="1">
            <a:off x="6019800" y="2590800"/>
            <a:ext cx="457200" cy="20574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80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45" name="Line 17"/>
          <p:cNvSpPr>
            <a:spLocks noChangeShapeType="1"/>
          </p:cNvSpPr>
          <p:nvPr/>
        </p:nvSpPr>
        <p:spPr bwMode="auto">
          <a:xfrm>
            <a:off x="4343400" y="2590800"/>
            <a:ext cx="1676400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99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46" name="Line 18"/>
          <p:cNvSpPr>
            <a:spLocks noChangeShapeType="1"/>
          </p:cNvSpPr>
          <p:nvPr/>
        </p:nvSpPr>
        <p:spPr bwMode="auto">
          <a:xfrm flipH="1" flipV="1">
            <a:off x="6019800" y="2209800"/>
            <a:ext cx="381000" cy="7620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47" name="Line 19"/>
          <p:cNvSpPr>
            <a:spLocks noChangeShapeType="1"/>
          </p:cNvSpPr>
          <p:nvPr/>
        </p:nvSpPr>
        <p:spPr bwMode="auto">
          <a:xfrm flipV="1">
            <a:off x="6629400" y="3048000"/>
            <a:ext cx="0" cy="1600200"/>
          </a:xfrm>
          <a:prstGeom prst="line">
            <a:avLst/>
          </a:prstGeom>
          <a:noFill/>
          <a:ln w="9525">
            <a:solidFill>
              <a:schemeClr val="hlink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48" name="Text Box 20"/>
          <p:cNvSpPr txBox="1">
            <a:spLocks noChangeArrowheads="1"/>
          </p:cNvSpPr>
          <p:nvPr/>
        </p:nvSpPr>
        <p:spPr bwMode="auto">
          <a:xfrm>
            <a:off x="2057400" y="381000"/>
            <a:ext cx="1873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Finding </a:t>
            </a:r>
            <a:r>
              <a:rPr lang="en-US" sz="3200" b="1" i="1"/>
              <a:t>i</a:t>
            </a:r>
            <a:endParaRPr lang="en-US" sz="3200" b="1"/>
          </a:p>
        </p:txBody>
      </p:sp>
      <p:sp>
        <p:nvSpPr>
          <p:cNvPr id="73749" name="Line 21"/>
          <p:cNvSpPr>
            <a:spLocks noChangeShapeType="1"/>
          </p:cNvSpPr>
          <p:nvPr/>
        </p:nvSpPr>
        <p:spPr bwMode="auto">
          <a:xfrm>
            <a:off x="685800" y="4191000"/>
            <a:ext cx="8001000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660066" mc:Ignorable="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50" name="Line 22"/>
          <p:cNvSpPr>
            <a:spLocks noChangeShapeType="1"/>
          </p:cNvSpPr>
          <p:nvPr/>
        </p:nvSpPr>
        <p:spPr bwMode="auto">
          <a:xfrm>
            <a:off x="3048000" y="4343400"/>
            <a:ext cx="6096000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FF0000" mc:Ignorable="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51" name="Line 23"/>
          <p:cNvSpPr>
            <a:spLocks noChangeShapeType="1"/>
          </p:cNvSpPr>
          <p:nvPr/>
        </p:nvSpPr>
        <p:spPr bwMode="auto">
          <a:xfrm flipH="1" flipV="1">
            <a:off x="3352800" y="2590800"/>
            <a:ext cx="15240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52" name="Line 24"/>
          <p:cNvSpPr>
            <a:spLocks noChangeShapeType="1"/>
          </p:cNvSpPr>
          <p:nvPr/>
        </p:nvSpPr>
        <p:spPr bwMode="auto">
          <a:xfrm flipH="1">
            <a:off x="1676400" y="25908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53" name="Line 25"/>
          <p:cNvSpPr>
            <a:spLocks noChangeShapeType="1"/>
          </p:cNvSpPr>
          <p:nvPr/>
        </p:nvSpPr>
        <p:spPr bwMode="auto">
          <a:xfrm flipH="1">
            <a:off x="762000" y="2590800"/>
            <a:ext cx="9144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54" name="Text Box 26"/>
          <p:cNvSpPr txBox="1">
            <a:spLocks noChangeArrowheads="1"/>
          </p:cNvSpPr>
          <p:nvPr/>
        </p:nvSpPr>
        <p:spPr bwMode="auto">
          <a:xfrm>
            <a:off x="7924800" y="35814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0.4</a:t>
            </a:r>
          </a:p>
        </p:txBody>
      </p:sp>
      <p:sp>
        <p:nvSpPr>
          <p:cNvPr id="73755" name="Text Box 27"/>
          <p:cNvSpPr txBox="1">
            <a:spLocks noChangeArrowheads="1"/>
          </p:cNvSpPr>
          <p:nvPr/>
        </p:nvSpPr>
        <p:spPr bwMode="auto">
          <a:xfrm>
            <a:off x="7467600" y="48768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0.3</a:t>
            </a:r>
          </a:p>
        </p:txBody>
      </p:sp>
      <p:sp>
        <p:nvSpPr>
          <p:cNvPr id="73756" name="Line 28"/>
          <p:cNvSpPr>
            <a:spLocks noChangeShapeType="1"/>
          </p:cNvSpPr>
          <p:nvPr/>
        </p:nvSpPr>
        <p:spPr bwMode="auto">
          <a:xfrm flipH="1">
            <a:off x="7543800" y="38862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57" name="Line 29"/>
          <p:cNvSpPr>
            <a:spLocks noChangeShapeType="1"/>
          </p:cNvSpPr>
          <p:nvPr/>
        </p:nvSpPr>
        <p:spPr bwMode="auto">
          <a:xfrm flipV="1">
            <a:off x="7620000" y="4343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58" name="Text Box 30"/>
          <p:cNvSpPr txBox="1">
            <a:spLocks noChangeArrowheads="1"/>
          </p:cNvSpPr>
          <p:nvPr/>
        </p:nvSpPr>
        <p:spPr bwMode="auto">
          <a:xfrm>
            <a:off x="533400" y="5181600"/>
            <a:ext cx="68246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/>
              <a:t>Possible candidates:</a:t>
            </a:r>
          </a:p>
          <a:p>
            <a:r>
              <a:rPr lang="en-US" b="1" i="1"/>
              <a:t>	i=0.5 and -0.5  from the “zero” profile and </a:t>
            </a:r>
            <a:r>
              <a:rPr lang="el-GR" b="1" i="1"/>
              <a:t>μ</a:t>
            </a:r>
            <a:r>
              <a:rPr lang="en-US" b="1" i="1"/>
              <a:t>=0.3</a:t>
            </a:r>
          </a:p>
          <a:p>
            <a:r>
              <a:rPr lang="en-US" b="1" i="1"/>
              <a:t>	i=-0.1 and -2.5  from the “-ve-small” profile and </a:t>
            </a:r>
            <a:r>
              <a:rPr lang="el-GR" b="1" i="1"/>
              <a:t>μ</a:t>
            </a:r>
            <a:r>
              <a:rPr lang="en-US" b="1" i="1"/>
              <a:t>=0.3</a:t>
            </a:r>
          </a:p>
          <a:p>
            <a:r>
              <a:rPr lang="en-US" b="1" i="1"/>
              <a:t>	i=-1.7 and -4.1  from the “-ve-small” profile and </a:t>
            </a:r>
            <a:r>
              <a:rPr lang="el-GR" b="1" i="1"/>
              <a:t>μ</a:t>
            </a:r>
            <a:r>
              <a:rPr lang="en-US" b="1" i="1"/>
              <a:t>=0.3</a:t>
            </a:r>
            <a:endParaRPr lang="el-GR" b="1" i="1"/>
          </a:p>
        </p:txBody>
      </p:sp>
      <p:sp>
        <p:nvSpPr>
          <p:cNvPr id="73759" name="Line 31"/>
          <p:cNvSpPr>
            <a:spLocks noChangeShapeType="1"/>
          </p:cNvSpPr>
          <p:nvPr/>
        </p:nvSpPr>
        <p:spPr bwMode="auto">
          <a:xfrm>
            <a:off x="990600" y="4191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60" name="Text Box 32"/>
          <p:cNvSpPr txBox="1">
            <a:spLocks noChangeArrowheads="1"/>
          </p:cNvSpPr>
          <p:nvPr/>
        </p:nvSpPr>
        <p:spPr bwMode="auto">
          <a:xfrm>
            <a:off x="1066800" y="4343400"/>
            <a:ext cx="577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-4.1</a:t>
            </a:r>
          </a:p>
        </p:txBody>
      </p:sp>
      <p:sp>
        <p:nvSpPr>
          <p:cNvPr id="73761" name="Line 33"/>
          <p:cNvSpPr>
            <a:spLocks noChangeShapeType="1"/>
          </p:cNvSpPr>
          <p:nvPr/>
        </p:nvSpPr>
        <p:spPr bwMode="auto">
          <a:xfrm>
            <a:off x="3810000" y="4191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62" name="Text Box 34"/>
          <p:cNvSpPr txBox="1">
            <a:spLocks noChangeArrowheads="1"/>
          </p:cNvSpPr>
          <p:nvPr/>
        </p:nvSpPr>
        <p:spPr bwMode="auto">
          <a:xfrm>
            <a:off x="3641725" y="4608513"/>
            <a:ext cx="577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-2.5</a:t>
            </a:r>
          </a:p>
        </p:txBody>
      </p:sp>
      <p:sp>
        <p:nvSpPr>
          <p:cNvPr id="73763" name="Text Box 35"/>
          <p:cNvSpPr txBox="1">
            <a:spLocks noChangeArrowheads="1"/>
          </p:cNvSpPr>
          <p:nvPr/>
        </p:nvSpPr>
        <p:spPr bwMode="auto">
          <a:xfrm>
            <a:off x="3641725" y="1865313"/>
            <a:ext cx="1162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xmlns:mc="http://schemas.openxmlformats.org/markup-compatibility/2006" xmlns:a14="http://schemas.microsoft.com/office/drawing/2007/7/7/main" val="009900" mc:Ignorable=""/>
                </a:solidFill>
                <a:ea typeface="Arial Unicode MS" pitchFamily="34" charset="-128"/>
                <a:cs typeface="Arial Unicode MS" pitchFamily="34" charset="-128"/>
              </a:rPr>
              <a:t>-ve small</a:t>
            </a:r>
          </a:p>
        </p:txBody>
      </p:sp>
      <p:sp>
        <p:nvSpPr>
          <p:cNvPr id="73764" name="Text Box 36"/>
          <p:cNvSpPr txBox="1">
            <a:spLocks noChangeArrowheads="1"/>
          </p:cNvSpPr>
          <p:nvPr/>
        </p:nvSpPr>
        <p:spPr bwMode="auto">
          <a:xfrm>
            <a:off x="1752600" y="1828800"/>
            <a:ext cx="145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ea typeface="Arial Unicode MS" pitchFamily="34" charset="-128"/>
                <a:cs typeface="Arial Unicode MS" pitchFamily="34" charset="-128"/>
              </a:rPr>
              <a:t>-ve medium</a:t>
            </a:r>
          </a:p>
        </p:txBody>
      </p:sp>
      <p:sp>
        <p:nvSpPr>
          <p:cNvPr id="73765" name="Line 37"/>
          <p:cNvSpPr>
            <a:spLocks noChangeShapeType="1"/>
          </p:cNvSpPr>
          <p:nvPr/>
        </p:nvSpPr>
        <p:spPr bwMode="auto">
          <a:xfrm>
            <a:off x="2514600" y="2133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66" name="Line 38"/>
          <p:cNvSpPr>
            <a:spLocks noChangeShapeType="1"/>
          </p:cNvSpPr>
          <p:nvPr/>
        </p:nvSpPr>
        <p:spPr bwMode="auto">
          <a:xfrm>
            <a:off x="4343400" y="2133600"/>
            <a:ext cx="381000" cy="4572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9900" mc:Ignorable="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67" name="Line 39"/>
          <p:cNvSpPr>
            <a:spLocks noChangeShapeType="1"/>
          </p:cNvSpPr>
          <p:nvPr/>
        </p:nvSpPr>
        <p:spPr bwMode="auto">
          <a:xfrm>
            <a:off x="228600" y="3733800"/>
            <a:ext cx="6781800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FF00" mc:Ignorable="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68" name="Line 40"/>
          <p:cNvSpPr>
            <a:spLocks noChangeShapeType="1"/>
          </p:cNvSpPr>
          <p:nvPr/>
        </p:nvSpPr>
        <p:spPr bwMode="auto">
          <a:xfrm flipH="1">
            <a:off x="6858000" y="3276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69" name="Text Box 41"/>
          <p:cNvSpPr txBox="1">
            <a:spLocks noChangeArrowheads="1"/>
          </p:cNvSpPr>
          <p:nvPr/>
        </p:nvSpPr>
        <p:spPr bwMode="auto">
          <a:xfrm>
            <a:off x="7070725" y="2932113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0.7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Line 2"/>
          <p:cNvSpPr>
            <a:spLocks noChangeShapeType="1"/>
          </p:cNvSpPr>
          <p:nvPr/>
        </p:nvSpPr>
        <p:spPr bwMode="auto">
          <a:xfrm flipV="1">
            <a:off x="533400" y="4648200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55" name="Line 3"/>
          <p:cNvSpPr>
            <a:spLocks noChangeShapeType="1"/>
          </p:cNvSpPr>
          <p:nvPr/>
        </p:nvSpPr>
        <p:spPr bwMode="auto">
          <a:xfrm>
            <a:off x="6477000" y="1752600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56" name="Line 4"/>
          <p:cNvSpPr>
            <a:spLocks noChangeShapeType="1"/>
          </p:cNvSpPr>
          <p:nvPr/>
        </p:nvSpPr>
        <p:spPr bwMode="auto">
          <a:xfrm flipV="1">
            <a:off x="3657600" y="3429000"/>
            <a:ext cx="457200" cy="12192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80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57" name="Line 5"/>
          <p:cNvSpPr>
            <a:spLocks noChangeShapeType="1"/>
          </p:cNvSpPr>
          <p:nvPr/>
        </p:nvSpPr>
        <p:spPr bwMode="auto">
          <a:xfrm flipH="1">
            <a:off x="5943600" y="4343400"/>
            <a:ext cx="76200" cy="304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58" name="Line 6"/>
          <p:cNvSpPr>
            <a:spLocks noChangeShapeType="1"/>
          </p:cNvSpPr>
          <p:nvPr/>
        </p:nvSpPr>
        <p:spPr bwMode="auto">
          <a:xfrm>
            <a:off x="6858000" y="4343400"/>
            <a:ext cx="152400" cy="304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59" name="Line 7"/>
          <p:cNvSpPr>
            <a:spLocks noChangeShapeType="1"/>
          </p:cNvSpPr>
          <p:nvPr/>
        </p:nvSpPr>
        <p:spPr bwMode="auto">
          <a:xfrm>
            <a:off x="4343400" y="2590800"/>
            <a:ext cx="0" cy="20574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FF3300" mc:Ignorable="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5715000" y="4572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6781800" y="4572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</a:p>
        </p:txBody>
      </p:sp>
      <p:sp>
        <p:nvSpPr>
          <p:cNvPr id="74764" name="Text Box 12"/>
          <p:cNvSpPr txBox="1">
            <a:spLocks noChangeArrowheads="1"/>
          </p:cNvSpPr>
          <p:nvPr/>
        </p:nvSpPr>
        <p:spPr bwMode="auto">
          <a:xfrm>
            <a:off x="2667000" y="35814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xmlns:mc="http://schemas.openxmlformats.org/markup-compatibility/2006" xmlns:a14="http://schemas.microsoft.com/office/drawing/2007/7/7/main" val="009900" mc:Ignorable=""/>
                </a:solidFill>
                <a:latin typeface="Times New Roman" pitchFamily="18" charset="0"/>
              </a:rPr>
              <a:t>-ve small</a:t>
            </a:r>
          </a:p>
        </p:txBody>
      </p:sp>
      <p:sp>
        <p:nvSpPr>
          <p:cNvPr id="74767" name="Text Box 15"/>
          <p:cNvSpPr txBox="1">
            <a:spLocks noChangeArrowheads="1"/>
          </p:cNvSpPr>
          <p:nvPr/>
        </p:nvSpPr>
        <p:spPr bwMode="auto">
          <a:xfrm>
            <a:off x="7543800" y="39624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hlink"/>
                </a:solidFill>
                <a:latin typeface="Times New Roman" pitchFamily="18" charset="0"/>
              </a:rPr>
              <a:t>zero</a:t>
            </a:r>
          </a:p>
        </p:txBody>
      </p:sp>
      <p:sp>
        <p:nvSpPr>
          <p:cNvPr id="74768" name="Line 16"/>
          <p:cNvSpPr>
            <a:spLocks noChangeShapeType="1"/>
          </p:cNvSpPr>
          <p:nvPr/>
        </p:nvSpPr>
        <p:spPr bwMode="auto">
          <a:xfrm flipH="1" flipV="1">
            <a:off x="6019800" y="3429000"/>
            <a:ext cx="457200" cy="12192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80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71" name="Line 19"/>
          <p:cNvSpPr>
            <a:spLocks noChangeShapeType="1"/>
          </p:cNvSpPr>
          <p:nvPr/>
        </p:nvSpPr>
        <p:spPr bwMode="auto">
          <a:xfrm flipV="1">
            <a:off x="6629400" y="3048000"/>
            <a:ext cx="0" cy="1600200"/>
          </a:xfrm>
          <a:prstGeom prst="line">
            <a:avLst/>
          </a:prstGeom>
          <a:noFill/>
          <a:ln w="9525">
            <a:solidFill>
              <a:schemeClr val="hlink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72" name="Text Box 20"/>
          <p:cNvSpPr txBox="1">
            <a:spLocks noChangeArrowheads="1"/>
          </p:cNvSpPr>
          <p:nvPr/>
        </p:nvSpPr>
        <p:spPr bwMode="auto">
          <a:xfrm>
            <a:off x="2057400" y="381000"/>
            <a:ext cx="5486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/>
              <a:t>Defuzzification: Finding </a:t>
            </a:r>
            <a:r>
              <a:rPr lang="en-US" sz="3200" b="1" i="1"/>
              <a:t>i</a:t>
            </a:r>
          </a:p>
          <a:p>
            <a:r>
              <a:rPr lang="en-US" sz="3200" b="1"/>
              <a:t>by the</a:t>
            </a:r>
            <a:r>
              <a:rPr lang="en-US" sz="3200" b="1" i="1"/>
              <a:t> centroid </a:t>
            </a:r>
            <a:r>
              <a:rPr lang="en-US" sz="3200" b="1"/>
              <a:t>method</a:t>
            </a:r>
          </a:p>
        </p:txBody>
      </p:sp>
      <p:sp>
        <p:nvSpPr>
          <p:cNvPr id="74774" name="Line 22"/>
          <p:cNvSpPr>
            <a:spLocks noChangeShapeType="1"/>
          </p:cNvSpPr>
          <p:nvPr/>
        </p:nvSpPr>
        <p:spPr bwMode="auto">
          <a:xfrm>
            <a:off x="3733800" y="4343400"/>
            <a:ext cx="3200400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FF0000" mc:Ignorable="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75" name="Line 23"/>
          <p:cNvSpPr>
            <a:spLocks noChangeShapeType="1"/>
          </p:cNvSpPr>
          <p:nvPr/>
        </p:nvSpPr>
        <p:spPr bwMode="auto">
          <a:xfrm flipH="1" flipV="1">
            <a:off x="4495800" y="41148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77" name="Line 25"/>
          <p:cNvSpPr>
            <a:spLocks noChangeShapeType="1"/>
          </p:cNvSpPr>
          <p:nvPr/>
        </p:nvSpPr>
        <p:spPr bwMode="auto">
          <a:xfrm flipH="1">
            <a:off x="762000" y="4114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82" name="Text Box 30"/>
          <p:cNvSpPr txBox="1">
            <a:spLocks noChangeArrowheads="1"/>
          </p:cNvSpPr>
          <p:nvPr/>
        </p:nvSpPr>
        <p:spPr bwMode="auto">
          <a:xfrm>
            <a:off x="533400" y="5181600"/>
            <a:ext cx="71818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/>
              <a:t>Possible candidates:</a:t>
            </a:r>
          </a:p>
          <a:p>
            <a:r>
              <a:rPr lang="en-US" b="1" i="1"/>
              <a:t>	i is the x-coord of the centroid of the areas given by the </a:t>
            </a:r>
          </a:p>
          <a:p>
            <a:r>
              <a:rPr lang="en-US" b="1" i="1">
                <a:solidFill>
                  <a:schemeClr val="hlink"/>
                </a:solidFill>
                <a:ea typeface="Arial Unicode MS" pitchFamily="34" charset="-128"/>
                <a:cs typeface="Arial Unicode MS" pitchFamily="34" charset="-128"/>
              </a:rPr>
              <a:t>blue trapezium</a:t>
            </a:r>
            <a:r>
              <a:rPr lang="en-US" b="1" i="1"/>
              <a:t>, the </a:t>
            </a:r>
            <a:r>
              <a:rPr lang="en-US" b="1" i="1">
                <a:solidFill>
                  <a:srgbClr xmlns:mc="http://schemas.openxmlformats.org/markup-compatibility/2006" xmlns:a14="http://schemas.microsoft.com/office/drawing/2007/7/7/main" val="009900" mc:Ignorable=""/>
                </a:solidFill>
                <a:ea typeface="Arial Unicode MS" pitchFamily="34" charset="-128"/>
                <a:cs typeface="Arial Unicode MS" pitchFamily="34" charset="-128"/>
              </a:rPr>
              <a:t>green trapeziums </a:t>
            </a:r>
            <a:r>
              <a:rPr lang="en-US" b="1" i="1"/>
              <a:t>and the black trapezium</a:t>
            </a:r>
          </a:p>
          <a:p>
            <a:r>
              <a:rPr lang="en-US" b="1" i="1"/>
              <a:t>                      </a:t>
            </a:r>
            <a:endParaRPr lang="el-GR" b="1" i="1"/>
          </a:p>
        </p:txBody>
      </p:sp>
      <p:sp>
        <p:nvSpPr>
          <p:cNvPr id="74783" name="Line 31"/>
          <p:cNvSpPr>
            <a:spLocks noChangeShapeType="1"/>
          </p:cNvSpPr>
          <p:nvPr/>
        </p:nvSpPr>
        <p:spPr bwMode="auto">
          <a:xfrm>
            <a:off x="990600" y="4191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84" name="Text Box 32"/>
          <p:cNvSpPr txBox="1">
            <a:spLocks noChangeArrowheads="1"/>
          </p:cNvSpPr>
          <p:nvPr/>
        </p:nvSpPr>
        <p:spPr bwMode="auto">
          <a:xfrm>
            <a:off x="1066800" y="4343400"/>
            <a:ext cx="577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-4.1</a:t>
            </a:r>
          </a:p>
        </p:txBody>
      </p:sp>
      <p:sp>
        <p:nvSpPr>
          <p:cNvPr id="74786" name="Text Box 34"/>
          <p:cNvSpPr txBox="1">
            <a:spLocks noChangeArrowheads="1"/>
          </p:cNvSpPr>
          <p:nvPr/>
        </p:nvSpPr>
        <p:spPr bwMode="auto">
          <a:xfrm>
            <a:off x="3641725" y="4608513"/>
            <a:ext cx="577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-2.5</a:t>
            </a:r>
          </a:p>
        </p:txBody>
      </p:sp>
      <p:sp>
        <p:nvSpPr>
          <p:cNvPr id="74788" name="Text Box 36"/>
          <p:cNvSpPr txBox="1">
            <a:spLocks noChangeArrowheads="1"/>
          </p:cNvSpPr>
          <p:nvPr/>
        </p:nvSpPr>
        <p:spPr bwMode="auto">
          <a:xfrm>
            <a:off x="457200" y="3200400"/>
            <a:ext cx="145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ea typeface="Arial Unicode MS" pitchFamily="34" charset="-128"/>
                <a:cs typeface="Arial Unicode MS" pitchFamily="34" charset="-128"/>
              </a:rPr>
              <a:t>-ve medium</a:t>
            </a:r>
          </a:p>
        </p:txBody>
      </p:sp>
      <p:sp>
        <p:nvSpPr>
          <p:cNvPr id="74789" name="Line 37"/>
          <p:cNvSpPr>
            <a:spLocks noChangeShapeType="1"/>
          </p:cNvSpPr>
          <p:nvPr/>
        </p:nvSpPr>
        <p:spPr bwMode="auto">
          <a:xfrm>
            <a:off x="1447800" y="35814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90" name="Line 38"/>
          <p:cNvSpPr>
            <a:spLocks noChangeShapeType="1"/>
          </p:cNvSpPr>
          <p:nvPr/>
        </p:nvSpPr>
        <p:spPr bwMode="auto">
          <a:xfrm>
            <a:off x="3733800" y="3886200"/>
            <a:ext cx="304800" cy="4572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9900" mc:Ignorable="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91" name="Line 39"/>
          <p:cNvSpPr>
            <a:spLocks noChangeShapeType="1"/>
          </p:cNvSpPr>
          <p:nvPr/>
        </p:nvSpPr>
        <p:spPr bwMode="auto">
          <a:xfrm>
            <a:off x="990600" y="41148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92" name="Line 40"/>
          <p:cNvSpPr>
            <a:spLocks noChangeShapeType="1"/>
          </p:cNvSpPr>
          <p:nvPr/>
        </p:nvSpPr>
        <p:spPr bwMode="auto">
          <a:xfrm>
            <a:off x="3733800" y="4343400"/>
            <a:ext cx="2667000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99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93" name="Line 41"/>
          <p:cNvSpPr>
            <a:spLocks noChangeShapeType="1"/>
          </p:cNvSpPr>
          <p:nvPr/>
        </p:nvSpPr>
        <p:spPr bwMode="auto">
          <a:xfrm>
            <a:off x="6019800" y="4343400"/>
            <a:ext cx="762000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00FF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94" name="Line 42"/>
          <p:cNvSpPr>
            <a:spLocks noChangeShapeType="1"/>
          </p:cNvSpPr>
          <p:nvPr/>
        </p:nvSpPr>
        <p:spPr bwMode="auto">
          <a:xfrm flipH="1">
            <a:off x="7010400" y="4343400"/>
            <a:ext cx="685800" cy="152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95" name="Text Box 43"/>
          <p:cNvSpPr txBox="1">
            <a:spLocks noChangeArrowheads="1"/>
          </p:cNvSpPr>
          <p:nvPr/>
        </p:nvSpPr>
        <p:spPr bwMode="auto">
          <a:xfrm>
            <a:off x="4327525" y="2322513"/>
            <a:ext cx="2089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/>
              <a:t>Required i value</a:t>
            </a:r>
          </a:p>
          <a:p>
            <a:r>
              <a:rPr lang="en-US" b="1" i="1"/>
              <a:t>Centroid of three </a:t>
            </a:r>
          </a:p>
          <a:p>
            <a:r>
              <a:rPr lang="en-US" b="1" i="1"/>
              <a:t>trapezoids</a:t>
            </a:r>
          </a:p>
        </p:txBody>
      </p:sp>
      <p:sp>
        <p:nvSpPr>
          <p:cNvPr id="74796" name="Line 44"/>
          <p:cNvSpPr>
            <a:spLocks noChangeShapeType="1"/>
          </p:cNvSpPr>
          <p:nvPr/>
        </p:nvSpPr>
        <p:spPr bwMode="auto">
          <a:xfrm>
            <a:off x="4114800" y="3429000"/>
            <a:ext cx="1905000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99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98" name="Line 46"/>
          <p:cNvSpPr>
            <a:spLocks noChangeShapeType="1"/>
          </p:cNvSpPr>
          <p:nvPr/>
        </p:nvSpPr>
        <p:spPr bwMode="auto">
          <a:xfrm flipV="1">
            <a:off x="3733800" y="3429000"/>
            <a:ext cx="838200" cy="3810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9900" mc:Ignorable="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Inferencing</a:t>
            </a:r>
            <a:endParaRPr lang="en-US" dirty="0" smtClean="0"/>
          </a:p>
        </p:txBody>
      </p:sp>
      <p:sp>
        <p:nvSpPr>
          <p:cNvPr id="665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Two methods of inferencing in classical logic</a:t>
            </a:r>
          </a:p>
          <a:p>
            <a:pPr lvl="1"/>
            <a:r>
              <a:rPr lang="en-US" smtClean="0"/>
              <a:t>Modus Ponens</a:t>
            </a:r>
          </a:p>
          <a:p>
            <a:pPr lvl="2"/>
            <a:r>
              <a:rPr lang="en-US" smtClean="0"/>
              <a:t>Given </a:t>
            </a:r>
            <a:r>
              <a:rPr lang="en-US" i="1" smtClean="0"/>
              <a:t>p </a:t>
            </a:r>
            <a:r>
              <a:rPr lang="en-US" smtClean="0"/>
              <a:t>and </a:t>
            </a:r>
            <a:r>
              <a:rPr lang="en-US" i="1" smtClean="0"/>
              <a:t>p</a:t>
            </a:r>
            <a:r>
              <a:rPr lang="en-US" i="1" smtClean="0">
                <a:sym typeface="Wingdings" pitchFamily="2" charset="2"/>
              </a:rPr>
              <a:t>q</a:t>
            </a:r>
            <a:r>
              <a:rPr lang="en-US" smtClean="0">
                <a:sym typeface="Wingdings" pitchFamily="2" charset="2"/>
              </a:rPr>
              <a:t>, infer </a:t>
            </a:r>
            <a:r>
              <a:rPr lang="en-US" i="1" smtClean="0">
                <a:sym typeface="Wingdings" pitchFamily="2" charset="2"/>
              </a:rPr>
              <a:t>q</a:t>
            </a:r>
            <a:endParaRPr lang="en-US" smtClean="0"/>
          </a:p>
          <a:p>
            <a:pPr lvl="1"/>
            <a:r>
              <a:rPr lang="en-US" smtClean="0"/>
              <a:t>Modus Tolens</a:t>
            </a:r>
          </a:p>
          <a:p>
            <a:pPr lvl="2"/>
            <a:r>
              <a:rPr lang="en-US" smtClean="0"/>
              <a:t>Given </a:t>
            </a:r>
            <a:r>
              <a:rPr lang="en-US" i="1" smtClean="0"/>
              <a:t>~q </a:t>
            </a:r>
            <a:r>
              <a:rPr lang="en-US" smtClean="0"/>
              <a:t>and </a:t>
            </a:r>
            <a:r>
              <a:rPr lang="en-US" i="1" smtClean="0"/>
              <a:t>p</a:t>
            </a:r>
            <a:r>
              <a:rPr lang="en-US" i="1" smtClean="0">
                <a:sym typeface="Wingdings" pitchFamily="2" charset="2"/>
              </a:rPr>
              <a:t>q</a:t>
            </a:r>
            <a:r>
              <a:rPr lang="en-US" smtClean="0">
                <a:sym typeface="Wingdings" pitchFamily="2" charset="2"/>
              </a:rPr>
              <a:t>, infer </a:t>
            </a:r>
            <a:r>
              <a:rPr lang="en-US" i="1" smtClean="0">
                <a:sym typeface="Wingdings" pitchFamily="2" charset="2"/>
              </a:rPr>
              <a:t>~p</a:t>
            </a:r>
            <a:endParaRPr lang="en-US" i="1" smtClean="0"/>
          </a:p>
          <a:p>
            <a:r>
              <a:rPr lang="en-US" smtClean="0"/>
              <a:t>How is fuzzy inferencing done?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look at 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Deduction: </a:t>
            </a:r>
            <a:r>
              <a:rPr lang="en-US" i="1" dirty="0" smtClean="0"/>
              <a:t>p, </a:t>
            </a:r>
            <a:r>
              <a:rPr lang="en-US" i="1" dirty="0" err="1" smtClean="0"/>
              <a:t>p</a:t>
            </a:r>
            <a:r>
              <a:rPr lang="en-US" i="1" dirty="0" err="1" smtClean="0">
                <a:sym typeface="Wingdings" pitchFamily="2" charset="2"/>
              </a:rPr>
              <a:t>q</a:t>
            </a:r>
            <a:r>
              <a:rPr lang="en-US" i="1" dirty="0" smtClean="0">
                <a:sym typeface="Wingdings" pitchFamily="2" charset="2"/>
              </a:rPr>
              <a:t>|- q</a:t>
            </a:r>
            <a:endParaRPr lang="en-US" dirty="0" smtClean="0"/>
          </a:p>
          <a:p>
            <a:r>
              <a:rPr lang="en-US" dirty="0" smtClean="0"/>
              <a:t>Induction: </a:t>
            </a:r>
            <a:r>
              <a:rPr lang="en-US" i="1" dirty="0" smtClean="0"/>
              <a:t>p</a:t>
            </a:r>
            <a:r>
              <a:rPr lang="en-US" i="1" baseline="-25000" dirty="0" smtClean="0"/>
              <a:t>1</a:t>
            </a:r>
            <a:r>
              <a:rPr lang="en-US" i="1" dirty="0" smtClean="0"/>
              <a:t>, p</a:t>
            </a:r>
            <a:r>
              <a:rPr lang="en-US" i="1" baseline="-25000" dirty="0" smtClean="0"/>
              <a:t>2</a:t>
            </a:r>
            <a:r>
              <a:rPr lang="en-US" i="1" dirty="0" smtClean="0"/>
              <a:t>, p</a:t>
            </a:r>
            <a:r>
              <a:rPr lang="en-US" i="1" baseline="-25000" dirty="0" smtClean="0"/>
              <a:t>3</a:t>
            </a:r>
            <a:r>
              <a:rPr lang="en-US" i="1" dirty="0" smtClean="0"/>
              <a:t>, …|- </a:t>
            </a:r>
            <a:r>
              <a:rPr lang="en-US" i="1" dirty="0" err="1" smtClean="0"/>
              <a:t>for_all</a:t>
            </a:r>
            <a:r>
              <a:rPr lang="en-US" i="1" dirty="0" smtClean="0"/>
              <a:t> p</a:t>
            </a:r>
            <a:endParaRPr lang="en-US" dirty="0" smtClean="0"/>
          </a:p>
          <a:p>
            <a:r>
              <a:rPr lang="en-US" dirty="0" smtClean="0"/>
              <a:t>Abduction: </a:t>
            </a:r>
            <a:r>
              <a:rPr lang="en-US" i="1" dirty="0" smtClean="0"/>
              <a:t>q, </a:t>
            </a:r>
            <a:r>
              <a:rPr lang="en-US" i="1" dirty="0" err="1" smtClean="0"/>
              <a:t>p</a:t>
            </a:r>
            <a:r>
              <a:rPr lang="en-US" i="1" dirty="0" err="1" smtClean="0">
                <a:sym typeface="Wingdings" pitchFamily="2" charset="2"/>
              </a:rPr>
              <a:t>q</a:t>
            </a:r>
            <a:r>
              <a:rPr lang="en-US" i="1" dirty="0" smtClean="0">
                <a:sym typeface="Wingdings" pitchFamily="2" charset="2"/>
              </a:rPr>
              <a:t>|- p</a:t>
            </a:r>
            <a:endParaRPr lang="en-US" dirty="0" smtClean="0"/>
          </a:p>
          <a:p>
            <a:r>
              <a:rPr lang="en-US" dirty="0" smtClean="0"/>
              <a:t>Default reasoning: Non-monotonic reasoning: Negation by failure</a:t>
            </a:r>
          </a:p>
          <a:p>
            <a:pPr lvl="1"/>
            <a:r>
              <a:rPr lang="en-US" dirty="0" smtClean="0"/>
              <a:t>If something cannot be proven, its negation is asserted to be true</a:t>
            </a:r>
          </a:p>
          <a:p>
            <a:pPr lvl="1"/>
            <a:r>
              <a:rPr lang="en-US" dirty="0" smtClean="0"/>
              <a:t>E.g., in Prolog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Completeness and Soundness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Completeness question</a:t>
            </a:r>
          </a:p>
          <a:p>
            <a:pPr lvl="1"/>
            <a:r>
              <a:rPr lang="en-US" dirty="0"/>
              <a:t>Provability - Is the machine powerful enough to establish a fact? </a:t>
            </a:r>
          </a:p>
          <a:p>
            <a:r>
              <a:rPr lang="en-US" dirty="0" smtClean="0"/>
              <a:t>Soundness – Anything that is proved to be true is indeed true</a:t>
            </a:r>
          </a:p>
          <a:p>
            <a:pPr lvl="1"/>
            <a:r>
              <a:rPr lang="en-US" dirty="0"/>
              <a:t>Truth - Is the fact true?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07/7/12/main" val="2299875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Fuzzy Modus Ponens in terms of truth values</a:t>
            </a:r>
          </a:p>
        </p:txBody>
      </p:sp>
      <p:sp>
        <p:nvSpPr>
          <p:cNvPr id="686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Given </a:t>
            </a:r>
            <a:r>
              <a:rPr lang="en-US" sz="2800" i="1" dirty="0" smtClean="0"/>
              <a:t>t(p)=1 </a:t>
            </a:r>
            <a:r>
              <a:rPr lang="en-US" sz="2800" dirty="0" smtClean="0"/>
              <a:t>and </a:t>
            </a:r>
            <a:r>
              <a:rPr lang="en-US" sz="2800" i="1" dirty="0" smtClean="0"/>
              <a:t>t(</a:t>
            </a:r>
            <a:r>
              <a:rPr lang="en-US" sz="2800" i="1" dirty="0" err="1" smtClean="0"/>
              <a:t>p</a:t>
            </a:r>
            <a:r>
              <a:rPr lang="en-US" sz="2800" i="1" dirty="0" err="1" smtClean="0">
                <a:sym typeface="Wingdings" pitchFamily="2" charset="2"/>
              </a:rPr>
              <a:t>q</a:t>
            </a:r>
            <a:r>
              <a:rPr lang="en-US" sz="2800" i="1" dirty="0" smtClean="0">
                <a:sym typeface="Wingdings" pitchFamily="2" charset="2"/>
              </a:rPr>
              <a:t>)=1, </a:t>
            </a:r>
            <a:r>
              <a:rPr lang="en-US" sz="2800" dirty="0" smtClean="0">
                <a:sym typeface="Wingdings" pitchFamily="2" charset="2"/>
              </a:rPr>
              <a:t>infer </a:t>
            </a:r>
            <a:r>
              <a:rPr lang="en-US" sz="2800" i="1" dirty="0" smtClean="0">
                <a:sym typeface="Wingdings" pitchFamily="2" charset="2"/>
              </a:rPr>
              <a:t>t(q)=1</a:t>
            </a:r>
          </a:p>
          <a:p>
            <a:r>
              <a:rPr lang="en-US" sz="2800" dirty="0" smtClean="0">
                <a:sym typeface="Wingdings" pitchFamily="2" charset="2"/>
              </a:rPr>
              <a:t>In fuzzy logic,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given </a:t>
            </a:r>
            <a:r>
              <a:rPr lang="en-US" i="1" dirty="0" smtClean="0">
                <a:sym typeface="Wingdings" pitchFamily="2" charset="2"/>
              </a:rPr>
              <a:t>t(p)&gt;=a, 0&lt;=a&lt;=1</a:t>
            </a:r>
          </a:p>
          <a:p>
            <a:pPr lvl="1"/>
            <a:r>
              <a:rPr lang="en-US" i="1" dirty="0" smtClean="0">
                <a:sym typeface="Wingdings" pitchFamily="2" charset="2"/>
              </a:rPr>
              <a:t>and t(p&gt;q)=c, 0&lt;=c&lt;=1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What is</a:t>
            </a:r>
            <a:r>
              <a:rPr lang="en-US" i="1" dirty="0" smtClean="0">
                <a:sym typeface="Wingdings" pitchFamily="2" charset="2"/>
              </a:rPr>
              <a:t> t(q)</a:t>
            </a:r>
          </a:p>
          <a:p>
            <a:r>
              <a:rPr lang="en-US" sz="2800" dirty="0" smtClean="0">
                <a:sym typeface="Wingdings" pitchFamily="2" charset="2"/>
              </a:rPr>
              <a:t>How much of truth is transferred over the channel</a:t>
            </a:r>
          </a:p>
          <a:p>
            <a:endParaRPr lang="en-US" dirty="0" smtClean="0">
              <a:sym typeface="Wingdings" pitchFamily="2" charset="2"/>
            </a:endParaRPr>
          </a:p>
        </p:txBody>
      </p:sp>
      <p:sp>
        <p:nvSpPr>
          <p:cNvPr id="68612" name="AutoShape 4"/>
          <p:cNvSpPr>
            <a:spLocks noChangeArrowheads="1"/>
          </p:cNvSpPr>
          <p:nvPr/>
        </p:nvSpPr>
        <p:spPr bwMode="auto">
          <a:xfrm>
            <a:off x="3505200" y="55626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2819400" y="5486400"/>
            <a:ext cx="488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i="1"/>
              <a:t>p</a:t>
            </a: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4724400" y="548640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i="1"/>
              <a:t>q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Times New Roman" pitchFamily="18" charset="0"/>
              </a:rPr>
              <a:t>Lukasiewitz formula</a:t>
            </a:r>
            <a:br>
              <a:rPr lang="en-US" sz="4000" smtClean="0">
                <a:latin typeface="Times New Roman" pitchFamily="18" charset="0"/>
              </a:rPr>
            </a:br>
            <a:r>
              <a:rPr lang="en-US" sz="4000" smtClean="0">
                <a:latin typeface="Times New Roman" pitchFamily="18" charset="0"/>
              </a:rPr>
              <a:t>for Fuzzy Implication</a:t>
            </a:r>
          </a:p>
        </p:txBody>
      </p:sp>
      <p:sp>
        <p:nvSpPr>
          <p:cNvPr id="55299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t(P) = truth value of a proposition/predicate. In fuzzy logic t(P) = [0,1]</a:t>
            </a:r>
          </a:p>
          <a:p>
            <a:r>
              <a:rPr lang="en-US" smtClean="0">
                <a:latin typeface="Times New Roman" pitchFamily="18" charset="0"/>
              </a:rPr>
              <a:t>t(         ) = min[1,1 -t(P)+t(Q)]</a:t>
            </a:r>
          </a:p>
        </p:txBody>
      </p:sp>
      <p:graphicFrame>
        <p:nvGraphicFramePr>
          <p:cNvPr id="55300" name="Object 4"/>
          <p:cNvGraphicFramePr>
            <a:graphicFrameLocks noChangeAspect="1"/>
          </p:cNvGraphicFramePr>
          <p:nvPr/>
        </p:nvGraphicFramePr>
        <p:xfrm>
          <a:off x="1066800" y="2819400"/>
          <a:ext cx="9906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491" name="Equation" r:id="rId3" imgW="469800" imgH="203040" progId="Equation.3">
                  <p:embed/>
                </p:oleObj>
              </mc:Choice>
              <mc:Fallback>
                <p:oleObj name="Equation" r:id="rId3" imgW="46980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28A0092B-C50C-407e-A947-70E740481C1C">
                            <a14:useLocalDpi xmlns:a14="http://schemas.microsoft.com/office/drawing/2007/7/7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90600" cy="428625"/>
                      </a:xfrm>
                      <a:prstGeom prst="rect">
                        <a:avLst/>
                      </a:prstGeom>
                      <a:extLst>
                        <a:ext uri="{909E8E84-426E-40dd-AFC4-6F175D3DCCD1}">
                          <a14:hiddenFill xmlns:a14="http://schemas.microsoft.com/office/drawing/2007/7/7/main">
                            <a:solidFill>
                              <a:srgbClr val="FFFFFF" mc:Ignorable="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1" name="AutoShape 5"/>
          <p:cNvSpPr>
            <a:spLocks/>
          </p:cNvSpPr>
          <p:nvPr/>
        </p:nvSpPr>
        <p:spPr bwMode="auto">
          <a:xfrm rot="5400000">
            <a:off x="3314700" y="800100"/>
            <a:ext cx="457200" cy="5257800"/>
          </a:xfrm>
          <a:prstGeom prst="rightBrace">
            <a:avLst>
              <a:gd name="adj1" fmla="val 95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1143000" y="3886200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Lukasiewitz definition of implication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928687"/>
          </a:xfrm>
        </p:spPr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Lukasiewitz</a:t>
            </a:r>
            <a:r>
              <a:rPr lang="en-US" dirty="0" smtClean="0"/>
              <a:t> definition</a:t>
            </a:r>
          </a:p>
        </p:txBody>
      </p:sp>
      <p:sp>
        <p:nvSpPr>
          <p:cNvPr id="67587" name="Rectangle 3"/>
          <p:cNvSpPr>
            <a:spLocks noGrp="1"/>
          </p:cNvSpPr>
          <p:nvPr>
            <p:ph type="body" idx="1"/>
          </p:nvPr>
        </p:nvSpPr>
        <p:spPr>
          <a:xfrm>
            <a:off x="1143000" y="13716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 dirty="0" smtClean="0">
                <a:latin typeface="Times New Roman" pitchFamily="18" charset="0"/>
              </a:rPr>
              <a:t>t(</a:t>
            </a:r>
            <a:r>
              <a:rPr lang="en-US" sz="2800" i="1" dirty="0" err="1" smtClean="0">
                <a:latin typeface="Times New Roman" pitchFamily="18" charset="0"/>
              </a:rPr>
              <a:t>p</a:t>
            </a:r>
            <a:r>
              <a:rPr lang="en-US" sz="2800" i="1" dirty="0" err="1" smtClean="0">
                <a:latin typeface="Times New Roman" pitchFamily="18" charset="0"/>
                <a:sym typeface="Wingdings" pitchFamily="2" charset="2"/>
              </a:rPr>
              <a:t>q</a:t>
            </a:r>
            <a:r>
              <a:rPr lang="en-US" sz="2800" i="1" dirty="0" smtClean="0">
                <a:latin typeface="Times New Roman" pitchFamily="18" charset="0"/>
              </a:rPr>
              <a:t>) = min[1,1 -t(p)+t(q)]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</a:rPr>
              <a:t>We have </a:t>
            </a:r>
            <a:r>
              <a:rPr lang="en-US" sz="2800" i="1" dirty="0" smtClean="0">
                <a:latin typeface="Times New Roman" pitchFamily="18" charset="0"/>
              </a:rPr>
              <a:t>t(p-&gt;q)=c, i.e., min[1,1 -t(p)+t(q)]=c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</a:rPr>
              <a:t>Case 1:</a:t>
            </a:r>
          </a:p>
          <a:p>
            <a:pPr>
              <a:lnSpc>
                <a:spcPct val="90000"/>
              </a:lnSpc>
            </a:pPr>
            <a:r>
              <a:rPr lang="en-US" sz="2800" i="1" dirty="0" smtClean="0">
                <a:latin typeface="Times New Roman" pitchFamily="18" charset="0"/>
              </a:rPr>
              <a:t>c=1 </a:t>
            </a:r>
            <a:r>
              <a:rPr lang="en-US" sz="2800" dirty="0" smtClean="0">
                <a:latin typeface="Times New Roman" pitchFamily="18" charset="0"/>
              </a:rPr>
              <a:t>gives </a:t>
            </a:r>
            <a:r>
              <a:rPr lang="en-US" sz="2800" i="1" dirty="0" smtClean="0">
                <a:latin typeface="Times New Roman" pitchFamily="18" charset="0"/>
              </a:rPr>
              <a:t>1 -t(p)+t(q)&gt;=1, i.e., t(q)&gt;=a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</a:rPr>
              <a:t>Otherwise, </a:t>
            </a:r>
            <a:r>
              <a:rPr lang="en-US" sz="2800" i="1" dirty="0" smtClean="0">
                <a:latin typeface="Times New Roman" pitchFamily="18" charset="0"/>
              </a:rPr>
              <a:t>1 -t(p)+t(q)=c, i.e., t(q)&gt;=c+a-1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</a:rPr>
              <a:t>Combining, </a:t>
            </a:r>
            <a:r>
              <a:rPr lang="en-US" sz="2800" i="1" dirty="0" smtClean="0">
                <a:latin typeface="Times New Roman" pitchFamily="18" charset="0"/>
              </a:rPr>
              <a:t>t(q)=max(0,a+c-1)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</a:rPr>
              <a:t>This is the amount of truth transferred over the channel </a:t>
            </a:r>
            <a:r>
              <a:rPr lang="en-US" sz="2800" i="1" dirty="0" err="1" smtClean="0">
                <a:latin typeface="Times New Roman" pitchFamily="18" charset="0"/>
              </a:rPr>
              <a:t>p</a:t>
            </a:r>
            <a:r>
              <a:rPr lang="en-US" sz="2800" i="1" dirty="0" err="1" smtClean="0">
                <a:latin typeface="Times New Roman" pitchFamily="18" charset="0"/>
                <a:sym typeface="Wingdings" pitchFamily="2" charset="2"/>
              </a:rPr>
              <a:t>q</a:t>
            </a:r>
            <a:endParaRPr lang="en-US" sz="2800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228600" y="175260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Eg: If pressure is high then Volume is low</a:t>
            </a:r>
          </a:p>
        </p:txBody>
      </p:sp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1600200" y="1066800"/>
          <a:ext cx="412750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00" name="Equation" r:id="rId3" imgW="1625400" imgH="203040" progId="Equation.3">
                  <p:embed/>
                </p:oleObj>
              </mc:Choice>
              <mc:Fallback>
                <p:oleObj name="Equation" r:id="rId3" imgW="162540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28A0092B-C50C-407e-A947-70E740481C1C">
                            <a14:useLocalDpi xmlns:a14="http://schemas.microsoft.com/office/drawing/2007/7/7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4127500" cy="515938"/>
                      </a:xfrm>
                      <a:prstGeom prst="rect">
                        <a:avLst/>
                      </a:prstGeom>
                      <a:extLst>
                        <a:ext uri="{909E8E84-426E-40dd-AFC4-6F175D3DCCD1}">
                          <a14:hiddenFill xmlns:a14="http://schemas.microsoft.com/office/drawing/2007/7/7/main">
                            <a:solidFill>
                              <a:srgbClr val="FFFFFF" mc:Ignorable="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4" name="Object 4"/>
          <p:cNvGraphicFramePr>
            <a:graphicFrameLocks noChangeAspect="1"/>
          </p:cNvGraphicFramePr>
          <p:nvPr/>
        </p:nvGraphicFramePr>
        <p:xfrm>
          <a:off x="609600" y="2438400"/>
          <a:ext cx="5410200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01" name="Equation" r:id="rId5" imgW="2095200" imgH="203040" progId="Equation.3">
                  <p:embed/>
                </p:oleObj>
              </mc:Choice>
              <mc:Fallback>
                <p:oleObj name="Equation" r:id="rId5" imgW="209520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28A0092B-C50C-407e-A947-70E740481C1C">
                            <a14:useLocalDpi xmlns:a14="http://schemas.microsoft.com/office/drawing/2007/7/7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5410200" cy="525463"/>
                      </a:xfrm>
                      <a:prstGeom prst="rect">
                        <a:avLst/>
                      </a:prstGeom>
                      <a:extLst>
                        <a:ext uri="{909E8E84-426E-40dd-AFC4-6F175D3DCCD1}">
                          <a14:hiddenFill xmlns:a14="http://schemas.microsoft.com/office/drawing/2007/7/7/main">
                            <a:solidFill>
                              <a:srgbClr val="FFFFFF" mc:Ignorable="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5" name="Line 5"/>
          <p:cNvSpPr>
            <a:spLocks noChangeShapeType="1"/>
          </p:cNvSpPr>
          <p:nvPr/>
        </p:nvSpPr>
        <p:spPr bwMode="auto">
          <a:xfrm>
            <a:off x="1828800" y="32004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1600200" y="5257800"/>
            <a:ext cx="586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27" name="Freeform 7"/>
          <p:cNvSpPr>
            <a:spLocks/>
          </p:cNvSpPr>
          <p:nvPr/>
        </p:nvSpPr>
        <p:spPr bwMode="auto">
          <a:xfrm>
            <a:off x="1828800" y="3276600"/>
            <a:ext cx="4876800" cy="1981200"/>
          </a:xfrm>
          <a:custGeom>
            <a:avLst/>
            <a:gdLst/>
            <a:ahLst/>
            <a:cxnLst>
              <a:cxn ang="0">
                <a:pos x="0" y="1248"/>
              </a:cxn>
              <a:cxn ang="0">
                <a:pos x="816" y="768"/>
              </a:cxn>
              <a:cxn ang="0">
                <a:pos x="1536" y="144"/>
              </a:cxn>
              <a:cxn ang="0">
                <a:pos x="3072" y="0"/>
              </a:cxn>
            </a:cxnLst>
            <a:rect l="0" t="0" r="r" b="b"/>
            <a:pathLst>
              <a:path w="3072" h="1248">
                <a:moveTo>
                  <a:pt x="0" y="1248"/>
                </a:moveTo>
                <a:cubicBezTo>
                  <a:pt x="280" y="1100"/>
                  <a:pt x="560" y="952"/>
                  <a:pt x="816" y="768"/>
                </a:cubicBezTo>
                <a:cubicBezTo>
                  <a:pt x="1072" y="584"/>
                  <a:pt x="1160" y="272"/>
                  <a:pt x="1536" y="144"/>
                </a:cubicBezTo>
                <a:cubicBezTo>
                  <a:pt x="1912" y="16"/>
                  <a:pt x="2492" y="8"/>
                  <a:pt x="307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3505200" y="5562600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Pressure/Volume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6705600" y="2971800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High Pressure</a:t>
            </a:r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152400" y="201613"/>
            <a:ext cx="828944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/>
              <a:t>ANDING of Clauses on the LHS of implication</a:t>
            </a:r>
          </a:p>
        </p:txBody>
      </p:sp>
      <p:sp>
        <p:nvSpPr>
          <p:cNvPr id="56334" name="Freeform 14"/>
          <p:cNvSpPr>
            <a:spLocks/>
          </p:cNvSpPr>
          <p:nvPr/>
        </p:nvSpPr>
        <p:spPr bwMode="auto">
          <a:xfrm>
            <a:off x="1828800" y="3149600"/>
            <a:ext cx="6096000" cy="2171700"/>
          </a:xfrm>
          <a:custGeom>
            <a:avLst/>
            <a:gdLst/>
            <a:ahLst/>
            <a:cxnLst>
              <a:cxn ang="0">
                <a:pos x="0" y="128"/>
              </a:cxn>
              <a:cxn ang="0">
                <a:pos x="816" y="176"/>
              </a:cxn>
              <a:cxn ang="0">
                <a:pos x="2592" y="1184"/>
              </a:cxn>
              <a:cxn ang="0">
                <a:pos x="3840" y="1280"/>
              </a:cxn>
            </a:cxnLst>
            <a:rect l="0" t="0" r="r" b="b"/>
            <a:pathLst>
              <a:path w="3840" h="1368">
                <a:moveTo>
                  <a:pt x="0" y="128"/>
                </a:moveTo>
                <a:cubicBezTo>
                  <a:pt x="192" y="64"/>
                  <a:pt x="384" y="0"/>
                  <a:pt x="816" y="176"/>
                </a:cubicBezTo>
                <a:cubicBezTo>
                  <a:pt x="1248" y="352"/>
                  <a:pt x="2088" y="1000"/>
                  <a:pt x="2592" y="1184"/>
                </a:cubicBezTo>
                <a:cubicBezTo>
                  <a:pt x="3096" y="1368"/>
                  <a:pt x="3468" y="1324"/>
                  <a:pt x="3840" y="12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2057400" y="3429000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Low Volume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Fuzzy Inferencing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152400" y="838200"/>
            <a:ext cx="87630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latin typeface="Times New Roman" pitchFamily="18" charset="0"/>
              </a:rPr>
              <a:t>Core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The Lukasiewitz rule</a:t>
            </a:r>
          </a:p>
          <a:p>
            <a:pPr>
              <a:spcBef>
                <a:spcPct val="20000"/>
              </a:spcBef>
            </a:pPr>
            <a:r>
              <a:rPr lang="en-US" sz="2800">
                <a:latin typeface="Times New Roman" pitchFamily="18" charset="0"/>
              </a:rPr>
              <a:t>t(           ) = min[1,1 + t(P) – t(Q)]</a:t>
            </a:r>
          </a:p>
          <a:p>
            <a:pPr>
              <a:spcBef>
                <a:spcPct val="50000"/>
              </a:spcBef>
            </a:pPr>
            <a:r>
              <a:rPr lang="en-US" sz="2400" u="sng">
                <a:latin typeface="Times New Roman" pitchFamily="18" charset="0"/>
              </a:rPr>
              <a:t>An example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Controlling an inverted pendulum</a:t>
            </a:r>
          </a:p>
        </p:txBody>
      </p:sp>
      <p:graphicFrame>
        <p:nvGraphicFramePr>
          <p:cNvPr id="60420" name="Object 4"/>
          <p:cNvGraphicFramePr>
            <a:graphicFrameLocks noChangeAspect="1"/>
          </p:cNvGraphicFramePr>
          <p:nvPr/>
        </p:nvGraphicFramePr>
        <p:xfrm>
          <a:off x="457200" y="2057400"/>
          <a:ext cx="9906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24" name="Equation" r:id="rId3" imgW="469800" imgH="203040" progId="Equation.3">
                  <p:embed/>
                </p:oleObj>
              </mc:Choice>
              <mc:Fallback>
                <p:oleObj name="Equation" r:id="rId3" imgW="46980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28A0092B-C50C-407e-A947-70E740481C1C">
                            <a14:useLocalDpi xmlns:a14="http://schemas.microsoft.com/office/drawing/2007/7/7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90600" cy="428625"/>
                      </a:xfrm>
                      <a:prstGeom prst="rect">
                        <a:avLst/>
                      </a:prstGeom>
                      <a:extLst>
                        <a:ext uri="{909E8E84-426E-40dd-AFC4-6F175D3DCCD1}">
                          <a14:hiddenFill xmlns:a14="http://schemas.microsoft.com/office/drawing/2007/7/7/main">
                            <a:solidFill>
                              <a:srgbClr val="FFFFFF" mc:Ignorable="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1" name="Line 5"/>
          <p:cNvSpPr>
            <a:spLocks noChangeShapeType="1"/>
          </p:cNvSpPr>
          <p:nvPr/>
        </p:nvSpPr>
        <p:spPr bwMode="auto">
          <a:xfrm>
            <a:off x="381000" y="5867400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22" name="Line 6"/>
          <p:cNvSpPr>
            <a:spLocks noChangeShapeType="1"/>
          </p:cNvSpPr>
          <p:nvPr/>
        </p:nvSpPr>
        <p:spPr bwMode="auto">
          <a:xfrm flipH="1">
            <a:off x="3810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23" name="Line 7"/>
          <p:cNvSpPr>
            <a:spLocks noChangeShapeType="1"/>
          </p:cNvSpPr>
          <p:nvPr/>
        </p:nvSpPr>
        <p:spPr bwMode="auto">
          <a:xfrm flipH="1">
            <a:off x="5334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24" name="Line 8"/>
          <p:cNvSpPr>
            <a:spLocks noChangeShapeType="1"/>
          </p:cNvSpPr>
          <p:nvPr/>
        </p:nvSpPr>
        <p:spPr bwMode="auto">
          <a:xfrm flipH="1">
            <a:off x="6858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 flipH="1">
            <a:off x="8382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 flipH="1">
            <a:off x="9906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 flipH="1">
            <a:off x="11430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 flipH="1">
            <a:off x="12954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29" name="Line 13"/>
          <p:cNvSpPr>
            <a:spLocks noChangeShapeType="1"/>
          </p:cNvSpPr>
          <p:nvPr/>
        </p:nvSpPr>
        <p:spPr bwMode="auto">
          <a:xfrm flipH="1">
            <a:off x="14478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 flipH="1">
            <a:off x="16002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31" name="Line 15"/>
          <p:cNvSpPr>
            <a:spLocks noChangeShapeType="1"/>
          </p:cNvSpPr>
          <p:nvPr/>
        </p:nvSpPr>
        <p:spPr bwMode="auto">
          <a:xfrm flipH="1">
            <a:off x="17526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32" name="Line 16"/>
          <p:cNvSpPr>
            <a:spLocks noChangeShapeType="1"/>
          </p:cNvSpPr>
          <p:nvPr/>
        </p:nvSpPr>
        <p:spPr bwMode="auto">
          <a:xfrm flipH="1">
            <a:off x="19050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33" name="Line 17"/>
          <p:cNvSpPr>
            <a:spLocks noChangeShapeType="1"/>
          </p:cNvSpPr>
          <p:nvPr/>
        </p:nvSpPr>
        <p:spPr bwMode="auto">
          <a:xfrm flipH="1">
            <a:off x="20574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34" name="Line 18"/>
          <p:cNvSpPr>
            <a:spLocks noChangeShapeType="1"/>
          </p:cNvSpPr>
          <p:nvPr/>
        </p:nvSpPr>
        <p:spPr bwMode="auto">
          <a:xfrm flipH="1">
            <a:off x="22098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35" name="Line 19"/>
          <p:cNvSpPr>
            <a:spLocks noChangeShapeType="1"/>
          </p:cNvSpPr>
          <p:nvPr/>
        </p:nvSpPr>
        <p:spPr bwMode="auto">
          <a:xfrm flipH="1">
            <a:off x="23622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36" name="Line 20"/>
          <p:cNvSpPr>
            <a:spLocks noChangeShapeType="1"/>
          </p:cNvSpPr>
          <p:nvPr/>
        </p:nvSpPr>
        <p:spPr bwMode="auto">
          <a:xfrm flipH="1">
            <a:off x="25146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37" name="Line 21"/>
          <p:cNvSpPr>
            <a:spLocks noChangeShapeType="1"/>
          </p:cNvSpPr>
          <p:nvPr/>
        </p:nvSpPr>
        <p:spPr bwMode="auto">
          <a:xfrm flipH="1">
            <a:off x="26670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38" name="Line 22"/>
          <p:cNvSpPr>
            <a:spLocks noChangeShapeType="1"/>
          </p:cNvSpPr>
          <p:nvPr/>
        </p:nvSpPr>
        <p:spPr bwMode="auto">
          <a:xfrm flipH="1">
            <a:off x="28194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39" name="Line 23"/>
          <p:cNvSpPr>
            <a:spLocks noChangeShapeType="1"/>
          </p:cNvSpPr>
          <p:nvPr/>
        </p:nvSpPr>
        <p:spPr bwMode="auto">
          <a:xfrm flipH="1">
            <a:off x="29718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40" name="Line 24"/>
          <p:cNvSpPr>
            <a:spLocks noChangeShapeType="1"/>
          </p:cNvSpPr>
          <p:nvPr/>
        </p:nvSpPr>
        <p:spPr bwMode="auto">
          <a:xfrm flipH="1">
            <a:off x="31242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41" name="Line 25"/>
          <p:cNvSpPr>
            <a:spLocks noChangeShapeType="1"/>
          </p:cNvSpPr>
          <p:nvPr/>
        </p:nvSpPr>
        <p:spPr bwMode="auto">
          <a:xfrm flipH="1">
            <a:off x="32766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42" name="Line 26"/>
          <p:cNvSpPr>
            <a:spLocks noChangeShapeType="1"/>
          </p:cNvSpPr>
          <p:nvPr/>
        </p:nvSpPr>
        <p:spPr bwMode="auto">
          <a:xfrm flipH="1">
            <a:off x="34290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43" name="Line 27"/>
          <p:cNvSpPr>
            <a:spLocks noChangeShapeType="1"/>
          </p:cNvSpPr>
          <p:nvPr/>
        </p:nvSpPr>
        <p:spPr bwMode="auto">
          <a:xfrm flipH="1">
            <a:off x="35814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44" name="Line 28"/>
          <p:cNvSpPr>
            <a:spLocks noChangeShapeType="1"/>
          </p:cNvSpPr>
          <p:nvPr/>
        </p:nvSpPr>
        <p:spPr bwMode="auto">
          <a:xfrm flipH="1">
            <a:off x="37338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45" name="Line 29"/>
          <p:cNvSpPr>
            <a:spLocks noChangeShapeType="1"/>
          </p:cNvSpPr>
          <p:nvPr/>
        </p:nvSpPr>
        <p:spPr bwMode="auto">
          <a:xfrm flipH="1">
            <a:off x="38862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46" name="Line 30"/>
          <p:cNvSpPr>
            <a:spLocks noChangeShapeType="1"/>
          </p:cNvSpPr>
          <p:nvPr/>
        </p:nvSpPr>
        <p:spPr bwMode="auto">
          <a:xfrm flipH="1">
            <a:off x="40386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47" name="Line 31"/>
          <p:cNvSpPr>
            <a:spLocks noChangeShapeType="1"/>
          </p:cNvSpPr>
          <p:nvPr/>
        </p:nvSpPr>
        <p:spPr bwMode="auto">
          <a:xfrm flipH="1">
            <a:off x="41910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48" name="Line 32"/>
          <p:cNvSpPr>
            <a:spLocks noChangeShapeType="1"/>
          </p:cNvSpPr>
          <p:nvPr/>
        </p:nvSpPr>
        <p:spPr bwMode="auto">
          <a:xfrm flipH="1">
            <a:off x="43434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49" name="Line 33"/>
          <p:cNvSpPr>
            <a:spLocks noChangeShapeType="1"/>
          </p:cNvSpPr>
          <p:nvPr/>
        </p:nvSpPr>
        <p:spPr bwMode="auto">
          <a:xfrm flipH="1">
            <a:off x="44958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50" name="Line 34"/>
          <p:cNvSpPr>
            <a:spLocks noChangeShapeType="1"/>
          </p:cNvSpPr>
          <p:nvPr/>
        </p:nvSpPr>
        <p:spPr bwMode="auto">
          <a:xfrm flipV="1">
            <a:off x="2286000" y="38862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51" name="Line 35"/>
          <p:cNvSpPr>
            <a:spLocks noChangeShapeType="1"/>
          </p:cNvSpPr>
          <p:nvPr/>
        </p:nvSpPr>
        <p:spPr bwMode="auto">
          <a:xfrm flipV="1">
            <a:off x="2286000" y="4419600"/>
            <a:ext cx="15240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52" name="Oval 36"/>
          <p:cNvSpPr>
            <a:spLocks noChangeArrowheads="1"/>
          </p:cNvSpPr>
          <p:nvPr/>
        </p:nvSpPr>
        <p:spPr bwMode="auto">
          <a:xfrm>
            <a:off x="2057400" y="3505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53" name="Oval 37"/>
          <p:cNvSpPr>
            <a:spLocks noChangeArrowheads="1"/>
          </p:cNvSpPr>
          <p:nvPr/>
        </p:nvSpPr>
        <p:spPr bwMode="auto">
          <a:xfrm>
            <a:off x="3733800" y="4114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54" name="Arc 38"/>
          <p:cNvSpPr>
            <a:spLocks/>
          </p:cNvSpPr>
          <p:nvPr/>
        </p:nvSpPr>
        <p:spPr bwMode="auto">
          <a:xfrm>
            <a:off x="1828800" y="3657600"/>
            <a:ext cx="2530475" cy="22399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7932"/>
              <a:gd name="T1" fmla="*/ 0 h 21600"/>
              <a:gd name="T2" fmla="*/ 17932 w 17932"/>
              <a:gd name="T3" fmla="*/ 9558 h 21600"/>
              <a:gd name="T4" fmla="*/ 0 w 1793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932" h="21600" fill="none" extrusionOk="0">
                <a:moveTo>
                  <a:pt x="-1" y="0"/>
                </a:moveTo>
                <a:cubicBezTo>
                  <a:pt x="7196" y="0"/>
                  <a:pt x="13919" y="3583"/>
                  <a:pt x="17931" y="9558"/>
                </a:cubicBezTo>
              </a:path>
              <a:path w="17932" h="21600" stroke="0" extrusionOk="0">
                <a:moveTo>
                  <a:pt x="-1" y="0"/>
                </a:moveTo>
                <a:cubicBezTo>
                  <a:pt x="7196" y="0"/>
                  <a:pt x="13919" y="3583"/>
                  <a:pt x="17931" y="9558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55" name="Arc 39"/>
          <p:cNvSpPr>
            <a:spLocks/>
          </p:cNvSpPr>
          <p:nvPr/>
        </p:nvSpPr>
        <p:spPr bwMode="auto">
          <a:xfrm>
            <a:off x="2286000" y="5410200"/>
            <a:ext cx="347663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8197"/>
              <a:gd name="T1" fmla="*/ 0 h 21600"/>
              <a:gd name="T2" fmla="*/ 8197 w 8197"/>
              <a:gd name="T3" fmla="*/ 1616 h 21600"/>
              <a:gd name="T4" fmla="*/ 0 w 819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97" h="21600" fill="none" extrusionOk="0">
                <a:moveTo>
                  <a:pt x="-1" y="0"/>
                </a:moveTo>
                <a:cubicBezTo>
                  <a:pt x="2811" y="0"/>
                  <a:pt x="5595" y="548"/>
                  <a:pt x="8197" y="1615"/>
                </a:cubicBezTo>
              </a:path>
              <a:path w="8197" h="21600" stroke="0" extrusionOk="0">
                <a:moveTo>
                  <a:pt x="-1" y="0"/>
                </a:moveTo>
                <a:cubicBezTo>
                  <a:pt x="2811" y="0"/>
                  <a:pt x="5595" y="548"/>
                  <a:pt x="8197" y="1615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56" name="Text Box 40"/>
          <p:cNvSpPr txBox="1">
            <a:spLocks noChangeArrowheads="1"/>
          </p:cNvSpPr>
          <p:nvPr/>
        </p:nvSpPr>
        <p:spPr bwMode="auto">
          <a:xfrm>
            <a:off x="2362200" y="51054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>
                <a:latin typeface="Times New Roman" pitchFamily="18" charset="0"/>
                <a:cs typeface="Times New Roman" pitchFamily="18" charset="0"/>
              </a:rPr>
              <a:t>θ</a:t>
            </a:r>
          </a:p>
        </p:txBody>
      </p:sp>
      <p:graphicFrame>
        <p:nvGraphicFramePr>
          <p:cNvPr id="60457" name="Object 41"/>
          <p:cNvGraphicFramePr>
            <a:graphicFrameLocks noChangeAspect="1"/>
          </p:cNvGraphicFramePr>
          <p:nvPr/>
        </p:nvGraphicFramePr>
        <p:xfrm>
          <a:off x="5105400" y="4800600"/>
          <a:ext cx="1752600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25" name="Equation" r:id="rId5" imgW="660240" imgH="279360" progId="Equation.3">
                  <p:embed/>
                </p:oleObj>
              </mc:Choice>
              <mc:Fallback>
                <p:oleObj name="Equation" r:id="rId5" imgW="660240" imgH="2793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28A0092B-C50C-407e-A947-70E740481C1C">
                            <a14:useLocalDpi xmlns:a14="http://schemas.microsoft.com/office/drawing/2007/7/7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752600" cy="741363"/>
                      </a:xfrm>
                      <a:prstGeom prst="rect">
                        <a:avLst/>
                      </a:prstGeom>
                      <a:extLst>
                        <a:ext uri="{909E8E84-426E-40dd-AFC4-6F175D3DCCD1}">
                          <a14:hiddenFill xmlns:a14="http://schemas.microsoft.com/office/drawing/2007/7/7/main">
                            <a:solidFill>
                              <a:srgbClr val="FFFFFF" mc:Ignorable="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58" name="Text Box 42"/>
          <p:cNvSpPr txBox="1">
            <a:spLocks noChangeArrowheads="1"/>
          </p:cNvSpPr>
          <p:nvPr/>
        </p:nvSpPr>
        <p:spPr bwMode="auto">
          <a:xfrm>
            <a:off x="6781800" y="5070475"/>
            <a:ext cx="2400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= angular velocity</a:t>
            </a:r>
          </a:p>
        </p:txBody>
      </p:sp>
      <p:sp>
        <p:nvSpPr>
          <p:cNvPr id="60459" name="Freeform 43"/>
          <p:cNvSpPr>
            <a:spLocks/>
          </p:cNvSpPr>
          <p:nvPr/>
        </p:nvSpPr>
        <p:spPr bwMode="auto">
          <a:xfrm>
            <a:off x="2286000" y="5867400"/>
            <a:ext cx="3810000" cy="635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52" y="336"/>
              </a:cxn>
              <a:cxn ang="0">
                <a:pos x="2400" y="384"/>
              </a:cxn>
            </a:cxnLst>
            <a:rect l="0" t="0" r="r" b="b"/>
            <a:pathLst>
              <a:path w="2400" h="400">
                <a:moveTo>
                  <a:pt x="0" y="0"/>
                </a:moveTo>
                <a:cubicBezTo>
                  <a:pt x="376" y="136"/>
                  <a:pt x="752" y="272"/>
                  <a:pt x="1152" y="336"/>
                </a:cubicBezTo>
                <a:cubicBezTo>
                  <a:pt x="1552" y="400"/>
                  <a:pt x="2184" y="376"/>
                  <a:pt x="2400" y="38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60" name="Rectangle 44"/>
          <p:cNvSpPr>
            <a:spLocks noChangeArrowheads="1"/>
          </p:cNvSpPr>
          <p:nvPr/>
        </p:nvSpPr>
        <p:spPr bwMode="auto">
          <a:xfrm>
            <a:off x="6096000" y="6248400"/>
            <a:ext cx="1295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Motor</a:t>
            </a:r>
          </a:p>
        </p:txBody>
      </p:sp>
      <p:sp>
        <p:nvSpPr>
          <p:cNvPr id="60461" name="Line 45"/>
          <p:cNvSpPr>
            <a:spLocks noChangeShapeType="1"/>
          </p:cNvSpPr>
          <p:nvPr/>
        </p:nvSpPr>
        <p:spPr bwMode="auto">
          <a:xfrm flipH="1">
            <a:off x="7391400" y="6400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62" name="Text Box 46"/>
          <p:cNvSpPr txBox="1">
            <a:spLocks noChangeArrowheads="1"/>
          </p:cNvSpPr>
          <p:nvPr/>
        </p:nvSpPr>
        <p:spPr bwMode="auto">
          <a:xfrm>
            <a:off x="7696200" y="6172200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i=current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xmlns:mc="http://schemas.openxmlformats.org/markup-compatibility/2006" xmlns:a14="http://schemas.microsoft.com/office/drawing/2007/7/7/main" val="000000" mc:Ignorable=""/>
      </a:dk1>
      <a:lt1>
        <a:srgbClr xmlns:mc="http://schemas.openxmlformats.org/markup-compatibility/2006" xmlns:a14="http://schemas.microsoft.com/office/drawing/2007/7/7/main" val="FFFFFF" mc:Ignorable=""/>
      </a:lt1>
      <a:dk2>
        <a:srgbClr xmlns:mc="http://schemas.openxmlformats.org/markup-compatibility/2006" xmlns:a14="http://schemas.microsoft.com/office/drawing/2007/7/7/main" val="333399" mc:Ignorable=""/>
      </a:dk2>
      <a:lt2>
        <a:srgbClr xmlns:mc="http://schemas.openxmlformats.org/markup-compatibility/2006" xmlns:a14="http://schemas.microsoft.com/office/drawing/2007/7/7/main" val="1C1C1C" mc:Ignorable=""/>
      </a:lt2>
      <a:accent1>
        <a:srgbClr xmlns:mc="http://schemas.openxmlformats.org/markup-compatibility/2006" xmlns:a14="http://schemas.microsoft.com/office/drawing/2007/7/7/main" val="00E4A8" mc:Ignorable=""/>
      </a:accent1>
      <a:accent2>
        <a:srgbClr xmlns:mc="http://schemas.openxmlformats.org/markup-compatibility/2006" xmlns:a14="http://schemas.microsoft.com/office/drawing/2007/7/7/main" val="FFCF01" mc:Ignorable=""/>
      </a:accent2>
      <a:accent3>
        <a:srgbClr xmlns:mc="http://schemas.openxmlformats.org/markup-compatibility/2006" xmlns:a14="http://schemas.microsoft.com/office/drawing/2007/7/7/main" val="FFFFFF" mc:Ignorable=""/>
      </a:accent3>
      <a:accent4>
        <a:srgbClr xmlns:mc="http://schemas.openxmlformats.org/markup-compatibility/2006" xmlns:a14="http://schemas.microsoft.com/office/drawing/2007/7/7/main" val="000000" mc:Ignorable=""/>
      </a:accent4>
      <a:accent5>
        <a:srgbClr xmlns:mc="http://schemas.openxmlformats.org/markup-compatibility/2006" xmlns:a14="http://schemas.microsoft.com/office/drawing/2007/7/7/main" val="AAEFD1" mc:Ignorable=""/>
      </a:accent5>
      <a:accent6>
        <a:srgbClr xmlns:mc="http://schemas.openxmlformats.org/markup-compatibility/2006" xmlns:a14="http://schemas.microsoft.com/office/drawing/2007/7/7/main" val="E7BB01" mc:Ignorable=""/>
      </a:accent6>
      <a:hlink>
        <a:srgbClr xmlns:mc="http://schemas.openxmlformats.org/markup-compatibility/2006" xmlns:a14="http://schemas.microsoft.com/office/drawing/2007/7/7/main" val="FF0000" mc:Ignorable=""/>
      </a:hlink>
      <a:folHlink>
        <a:srgbClr xmlns:mc="http://schemas.openxmlformats.org/markup-compatibility/2006" xmlns:a14="http://schemas.microsoft.com/office/drawing/2007/7/7/main" val="3333CC" mc:Ignorable="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07/7/7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07/7/7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07/7/7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xmlns:mc="http://schemas.openxmlformats.org/markup-compatibility/2006" xmlns:a14="http://schemas.microsoft.com/office/drawing/2007/7/7/main" val="969696" mc:Ignorable=""/>
        </a:dk1>
        <a:lt1>
          <a:srgbClr xmlns:mc="http://schemas.openxmlformats.org/markup-compatibility/2006" xmlns:a14="http://schemas.microsoft.com/office/drawing/2007/7/7/main" val="FFFFFF" mc:Ignorable=""/>
        </a:lt1>
        <a:dk2>
          <a:srgbClr xmlns:mc="http://schemas.openxmlformats.org/markup-compatibility/2006" xmlns:a14="http://schemas.microsoft.com/office/drawing/2007/7/7/main" val="000000" mc:Ignorable=""/>
        </a:dk2>
        <a:lt2>
          <a:srgbClr xmlns:mc="http://schemas.openxmlformats.org/markup-compatibility/2006" xmlns:a14="http://schemas.microsoft.com/office/drawing/2007/7/7/main" val="DDDDDD" mc:Ignorable=""/>
        </a:lt2>
        <a:accent1>
          <a:srgbClr xmlns:mc="http://schemas.openxmlformats.org/markup-compatibility/2006" xmlns:a14="http://schemas.microsoft.com/office/drawing/2007/7/7/main" val="00E4A8" mc:Ignorable=""/>
        </a:accent1>
        <a:accent2>
          <a:srgbClr xmlns:mc="http://schemas.openxmlformats.org/markup-compatibility/2006" xmlns:a14="http://schemas.microsoft.com/office/drawing/2007/7/7/main" val="3333CC" mc:Ignorable=""/>
        </a:accent2>
        <a:accent3>
          <a:srgbClr xmlns:mc="http://schemas.openxmlformats.org/markup-compatibility/2006" xmlns:a14="http://schemas.microsoft.com/office/drawing/2007/7/7/main" val="AAAAAA" mc:Ignorable=""/>
        </a:accent3>
        <a:accent4>
          <a:srgbClr xmlns:mc="http://schemas.openxmlformats.org/markup-compatibility/2006" xmlns:a14="http://schemas.microsoft.com/office/drawing/2007/7/7/main" val="DADADA" mc:Ignorable=""/>
        </a:accent4>
        <a:accent5>
          <a:srgbClr xmlns:mc="http://schemas.openxmlformats.org/markup-compatibility/2006" xmlns:a14="http://schemas.microsoft.com/office/drawing/2007/7/7/main" val="AAEFD1" mc:Ignorable=""/>
        </a:accent5>
        <a:accent6>
          <a:srgbClr xmlns:mc="http://schemas.openxmlformats.org/markup-compatibility/2006" xmlns:a14="http://schemas.microsoft.com/office/drawing/2007/7/7/main" val="2D2DB9" mc:Ignorable=""/>
        </a:accent6>
        <a:hlink>
          <a:srgbClr xmlns:mc="http://schemas.openxmlformats.org/markup-compatibility/2006" xmlns:a14="http://schemas.microsoft.com/office/drawing/2007/7/7/main" val="FF5050" mc:Ignorable=""/>
        </a:hlink>
        <a:folHlink>
          <a:srgbClr xmlns:mc="http://schemas.openxmlformats.org/markup-compatibility/2006" xmlns:a14="http://schemas.microsoft.com/office/drawing/2007/7/7/main" val="FFCF01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xmlns:mc="http://schemas.openxmlformats.org/markup-compatibility/2006" xmlns:a14="http://schemas.microsoft.com/office/drawing/2007/7/7/main" val="000094" mc:Ignorable=""/>
        </a:dk1>
        <a:lt1>
          <a:srgbClr xmlns:mc="http://schemas.openxmlformats.org/markup-compatibility/2006" xmlns:a14="http://schemas.microsoft.com/office/drawing/2007/7/7/main" val="FFFFFF" mc:Ignorable=""/>
        </a:lt1>
        <a:dk2>
          <a:srgbClr xmlns:mc="http://schemas.openxmlformats.org/markup-compatibility/2006" xmlns:a14="http://schemas.microsoft.com/office/drawing/2007/7/7/main" val="0000CC" mc:Ignorable=""/>
        </a:dk2>
        <a:lt2>
          <a:srgbClr xmlns:mc="http://schemas.openxmlformats.org/markup-compatibility/2006" xmlns:a14="http://schemas.microsoft.com/office/drawing/2007/7/7/main" val="FFFFCC" mc:Ignorable=""/>
        </a:lt2>
        <a:accent1>
          <a:srgbClr xmlns:mc="http://schemas.openxmlformats.org/markup-compatibility/2006" xmlns:a14="http://schemas.microsoft.com/office/drawing/2007/7/7/main" val="3193FF" mc:Ignorable=""/>
        </a:accent1>
        <a:accent2>
          <a:srgbClr xmlns:mc="http://schemas.openxmlformats.org/markup-compatibility/2006" xmlns:a14="http://schemas.microsoft.com/office/drawing/2007/7/7/main" val="9900FF" mc:Ignorable=""/>
        </a:accent2>
        <a:accent3>
          <a:srgbClr xmlns:mc="http://schemas.openxmlformats.org/markup-compatibility/2006" xmlns:a14="http://schemas.microsoft.com/office/drawing/2007/7/7/main" val="AAAAE2" mc:Ignorable=""/>
        </a:accent3>
        <a:accent4>
          <a:srgbClr xmlns:mc="http://schemas.openxmlformats.org/markup-compatibility/2006" xmlns:a14="http://schemas.microsoft.com/office/drawing/2007/7/7/main" val="DADADA" mc:Ignorable=""/>
        </a:accent4>
        <a:accent5>
          <a:srgbClr xmlns:mc="http://schemas.openxmlformats.org/markup-compatibility/2006" xmlns:a14="http://schemas.microsoft.com/office/drawing/2007/7/7/main" val="ADC8FF" mc:Ignorable=""/>
        </a:accent5>
        <a:accent6>
          <a:srgbClr xmlns:mc="http://schemas.openxmlformats.org/markup-compatibility/2006" xmlns:a14="http://schemas.microsoft.com/office/drawing/2007/7/7/main" val="8A00E7" mc:Ignorable=""/>
        </a:accent6>
        <a:hlink>
          <a:srgbClr xmlns:mc="http://schemas.openxmlformats.org/markup-compatibility/2006" xmlns:a14="http://schemas.microsoft.com/office/drawing/2007/7/7/main" val="FF3399" mc:Ignorable=""/>
        </a:hlink>
        <a:folHlink>
          <a:srgbClr xmlns:mc="http://schemas.openxmlformats.org/markup-compatibility/2006" xmlns:a14="http://schemas.microsoft.com/office/drawing/2007/7/7/main" val="FFCC00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xmlns:mc="http://schemas.openxmlformats.org/markup-compatibility/2006" xmlns:a14="http://schemas.microsoft.com/office/drawing/2007/7/7/main" val="000000" mc:Ignorable=""/>
        </a:dk1>
        <a:lt1>
          <a:srgbClr xmlns:mc="http://schemas.openxmlformats.org/markup-compatibility/2006" xmlns:a14="http://schemas.microsoft.com/office/drawing/2007/7/7/main" val="FFFFFF" mc:Ignorable=""/>
        </a:lt1>
        <a:dk2>
          <a:srgbClr xmlns:mc="http://schemas.openxmlformats.org/markup-compatibility/2006" xmlns:a14="http://schemas.microsoft.com/office/drawing/2007/7/7/main" val="333399" mc:Ignorable=""/>
        </a:dk2>
        <a:lt2>
          <a:srgbClr xmlns:mc="http://schemas.openxmlformats.org/markup-compatibility/2006" xmlns:a14="http://schemas.microsoft.com/office/drawing/2007/7/7/main" val="1C1C1C" mc:Ignorable=""/>
        </a:lt2>
        <a:accent1>
          <a:srgbClr xmlns:mc="http://schemas.openxmlformats.org/markup-compatibility/2006" xmlns:a14="http://schemas.microsoft.com/office/drawing/2007/7/7/main" val="00E4A8" mc:Ignorable=""/>
        </a:accent1>
        <a:accent2>
          <a:srgbClr xmlns:mc="http://schemas.openxmlformats.org/markup-compatibility/2006" xmlns:a14="http://schemas.microsoft.com/office/drawing/2007/7/7/main" val="FFCF01" mc:Ignorable=""/>
        </a:accent2>
        <a:accent3>
          <a:srgbClr xmlns:mc="http://schemas.openxmlformats.org/markup-compatibility/2006" xmlns:a14="http://schemas.microsoft.com/office/drawing/2007/7/7/main" val="FFFFFF" mc:Ignorable=""/>
        </a:accent3>
        <a:accent4>
          <a:srgbClr xmlns:mc="http://schemas.openxmlformats.org/markup-compatibility/2006" xmlns:a14="http://schemas.microsoft.com/office/drawing/2007/7/7/main" val="000000" mc:Ignorable=""/>
        </a:accent4>
        <a:accent5>
          <a:srgbClr xmlns:mc="http://schemas.openxmlformats.org/markup-compatibility/2006" xmlns:a14="http://schemas.microsoft.com/office/drawing/2007/7/7/main" val="AAEFD1" mc:Ignorable=""/>
        </a:accent5>
        <a:accent6>
          <a:srgbClr xmlns:mc="http://schemas.openxmlformats.org/markup-compatibility/2006" xmlns:a14="http://schemas.microsoft.com/office/drawing/2007/7/7/main" val="E7BB01" mc:Ignorable=""/>
        </a:accent6>
        <a:hlink>
          <a:srgbClr xmlns:mc="http://schemas.openxmlformats.org/markup-compatibility/2006" xmlns:a14="http://schemas.microsoft.com/office/drawing/2007/7/7/main" val="FF0000" mc:Ignorable=""/>
        </a:hlink>
        <a:folHlink>
          <a:srgbClr xmlns:mc="http://schemas.openxmlformats.org/markup-compatibility/2006" xmlns:a14="http://schemas.microsoft.com/office/drawing/2007/7/7/main" val="3333CC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xmlns:mc="http://schemas.openxmlformats.org/markup-compatibility/2006" xmlns:a14="http://schemas.microsoft.com/office/drawing/2007/7/7/main" val="000000" mc:Ignorable=""/>
        </a:dk1>
        <a:lt1>
          <a:srgbClr xmlns:mc="http://schemas.openxmlformats.org/markup-compatibility/2006" xmlns:a14="http://schemas.microsoft.com/office/drawing/2007/7/7/main" val="FFFFFF" mc:Ignorable=""/>
        </a:lt1>
        <a:dk2>
          <a:srgbClr xmlns:mc="http://schemas.openxmlformats.org/markup-compatibility/2006" xmlns:a14="http://schemas.microsoft.com/office/drawing/2007/7/7/main" val="515F7B" mc:Ignorable=""/>
        </a:dk2>
        <a:lt2>
          <a:srgbClr xmlns:mc="http://schemas.openxmlformats.org/markup-compatibility/2006" xmlns:a14="http://schemas.microsoft.com/office/drawing/2007/7/7/main" val="808080" mc:Ignorable=""/>
        </a:lt2>
        <a:accent1>
          <a:srgbClr xmlns:mc="http://schemas.openxmlformats.org/markup-compatibility/2006" xmlns:a14="http://schemas.microsoft.com/office/drawing/2007/7/7/main" val="9FCAD3" mc:Ignorable=""/>
        </a:accent1>
        <a:accent2>
          <a:srgbClr xmlns:mc="http://schemas.openxmlformats.org/markup-compatibility/2006" xmlns:a14="http://schemas.microsoft.com/office/drawing/2007/7/7/main" val="C0C0C0" mc:Ignorable=""/>
        </a:accent2>
        <a:accent3>
          <a:srgbClr xmlns:mc="http://schemas.openxmlformats.org/markup-compatibility/2006" xmlns:a14="http://schemas.microsoft.com/office/drawing/2007/7/7/main" val="FFFFFF" mc:Ignorable=""/>
        </a:accent3>
        <a:accent4>
          <a:srgbClr xmlns:mc="http://schemas.openxmlformats.org/markup-compatibility/2006" xmlns:a14="http://schemas.microsoft.com/office/drawing/2007/7/7/main" val="000000" mc:Ignorable=""/>
        </a:accent4>
        <a:accent5>
          <a:srgbClr xmlns:mc="http://schemas.openxmlformats.org/markup-compatibility/2006" xmlns:a14="http://schemas.microsoft.com/office/drawing/2007/7/7/main" val="CDE1E6" mc:Ignorable=""/>
        </a:accent5>
        <a:accent6>
          <a:srgbClr xmlns:mc="http://schemas.openxmlformats.org/markup-compatibility/2006" xmlns:a14="http://schemas.microsoft.com/office/drawing/2007/7/7/main" val="AEAEAE" mc:Ignorable=""/>
        </a:accent6>
        <a:hlink>
          <a:srgbClr xmlns:mc="http://schemas.openxmlformats.org/markup-compatibility/2006" xmlns:a14="http://schemas.microsoft.com/office/drawing/2007/7/7/main" val="91AFBF" mc:Ignorable=""/>
        </a:hlink>
        <a:folHlink>
          <a:srgbClr xmlns:mc="http://schemas.openxmlformats.org/markup-compatibility/2006" xmlns:a14="http://schemas.microsoft.com/office/drawing/2007/7/7/main" val="ECEAAC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xmlns:mc="http://schemas.openxmlformats.org/markup-compatibility/2006" xmlns:a14="http://schemas.microsoft.com/office/drawing/2007/7/7/main" val="000000" mc:Ignorable=""/>
        </a:dk1>
        <a:lt1>
          <a:srgbClr xmlns:mc="http://schemas.openxmlformats.org/markup-compatibility/2006" xmlns:a14="http://schemas.microsoft.com/office/drawing/2007/7/7/main" val="FFFFFF" mc:Ignorable=""/>
        </a:lt1>
        <a:dk2>
          <a:srgbClr xmlns:mc="http://schemas.openxmlformats.org/markup-compatibility/2006" xmlns:a14="http://schemas.microsoft.com/office/drawing/2007/7/7/main" val="000066" mc:Ignorable=""/>
        </a:dk2>
        <a:lt2>
          <a:srgbClr xmlns:mc="http://schemas.openxmlformats.org/markup-compatibility/2006" xmlns:a14="http://schemas.microsoft.com/office/drawing/2007/7/7/main" val="333333" mc:Ignorable=""/>
        </a:lt2>
        <a:accent1>
          <a:srgbClr xmlns:mc="http://schemas.openxmlformats.org/markup-compatibility/2006" xmlns:a14="http://schemas.microsoft.com/office/drawing/2007/7/7/main" val="C4709A" mc:Ignorable=""/>
        </a:accent1>
        <a:accent2>
          <a:srgbClr xmlns:mc="http://schemas.openxmlformats.org/markup-compatibility/2006" xmlns:a14="http://schemas.microsoft.com/office/drawing/2007/7/7/main" val="4B4EB5" mc:Ignorable=""/>
        </a:accent2>
        <a:accent3>
          <a:srgbClr xmlns:mc="http://schemas.openxmlformats.org/markup-compatibility/2006" xmlns:a14="http://schemas.microsoft.com/office/drawing/2007/7/7/main" val="FFFFFF" mc:Ignorable=""/>
        </a:accent3>
        <a:accent4>
          <a:srgbClr xmlns:mc="http://schemas.openxmlformats.org/markup-compatibility/2006" xmlns:a14="http://schemas.microsoft.com/office/drawing/2007/7/7/main" val="000000" mc:Ignorable=""/>
        </a:accent4>
        <a:accent5>
          <a:srgbClr xmlns:mc="http://schemas.openxmlformats.org/markup-compatibility/2006" xmlns:a14="http://schemas.microsoft.com/office/drawing/2007/7/7/main" val="DEBBCA" mc:Ignorable=""/>
        </a:accent5>
        <a:accent6>
          <a:srgbClr xmlns:mc="http://schemas.openxmlformats.org/markup-compatibility/2006" xmlns:a14="http://schemas.microsoft.com/office/drawing/2007/7/7/main" val="4346A4" mc:Ignorable=""/>
        </a:accent6>
        <a:hlink>
          <a:srgbClr xmlns:mc="http://schemas.openxmlformats.org/markup-compatibility/2006" xmlns:a14="http://schemas.microsoft.com/office/drawing/2007/7/7/main" val="C481CF" mc:Ignorable=""/>
        </a:hlink>
        <a:folHlink>
          <a:srgbClr xmlns:mc="http://schemas.openxmlformats.org/markup-compatibility/2006" xmlns:a14="http://schemas.microsoft.com/office/drawing/2007/7/7/main" val="76B749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xmlns:mc="http://schemas.openxmlformats.org/markup-compatibility/2006" xmlns:a14="http://schemas.microsoft.com/office/drawing/2007/7/7/main" val="000000" mc:Ignorable=""/>
        </a:dk1>
        <a:lt1>
          <a:srgbClr xmlns:mc="http://schemas.openxmlformats.org/markup-compatibility/2006" xmlns:a14="http://schemas.microsoft.com/office/drawing/2007/7/7/main" val="FFFFFF" mc:Ignorable=""/>
        </a:lt1>
        <a:dk2>
          <a:srgbClr xmlns:mc="http://schemas.openxmlformats.org/markup-compatibility/2006" xmlns:a14="http://schemas.microsoft.com/office/drawing/2007/7/7/main" val="6A4076" mc:Ignorable=""/>
        </a:dk2>
        <a:lt2>
          <a:srgbClr xmlns:mc="http://schemas.openxmlformats.org/markup-compatibility/2006" xmlns:a14="http://schemas.microsoft.com/office/drawing/2007/7/7/main" val="969696" mc:Ignorable=""/>
        </a:lt2>
        <a:accent1>
          <a:srgbClr xmlns:mc="http://schemas.openxmlformats.org/markup-compatibility/2006" xmlns:a14="http://schemas.microsoft.com/office/drawing/2007/7/7/main" val="DBA9C2" mc:Ignorable=""/>
        </a:accent1>
        <a:accent2>
          <a:srgbClr xmlns:mc="http://schemas.openxmlformats.org/markup-compatibility/2006" xmlns:a14="http://schemas.microsoft.com/office/drawing/2007/7/7/main" val="E1BF91" mc:Ignorable=""/>
        </a:accent2>
        <a:accent3>
          <a:srgbClr xmlns:mc="http://schemas.openxmlformats.org/markup-compatibility/2006" xmlns:a14="http://schemas.microsoft.com/office/drawing/2007/7/7/main" val="FFFFFF" mc:Ignorable=""/>
        </a:accent3>
        <a:accent4>
          <a:srgbClr xmlns:mc="http://schemas.openxmlformats.org/markup-compatibility/2006" xmlns:a14="http://schemas.microsoft.com/office/drawing/2007/7/7/main" val="000000" mc:Ignorable=""/>
        </a:accent4>
        <a:accent5>
          <a:srgbClr xmlns:mc="http://schemas.openxmlformats.org/markup-compatibility/2006" xmlns:a14="http://schemas.microsoft.com/office/drawing/2007/7/7/main" val="EAD1DD" mc:Ignorable=""/>
        </a:accent5>
        <a:accent6>
          <a:srgbClr xmlns:mc="http://schemas.openxmlformats.org/markup-compatibility/2006" xmlns:a14="http://schemas.microsoft.com/office/drawing/2007/7/7/main" val="CCAD83" mc:Ignorable=""/>
        </a:accent6>
        <a:hlink>
          <a:srgbClr xmlns:mc="http://schemas.openxmlformats.org/markup-compatibility/2006" xmlns:a14="http://schemas.microsoft.com/office/drawing/2007/7/7/main" val="B3CE82" mc:Ignorable=""/>
        </a:hlink>
        <a:folHlink>
          <a:srgbClr xmlns:mc="http://schemas.openxmlformats.org/markup-compatibility/2006" xmlns:a14="http://schemas.microsoft.com/office/drawing/2007/7/7/main" val="B8AD48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xmlns:mc="http://schemas.openxmlformats.org/markup-compatibility/2006" xmlns:a14="http://schemas.microsoft.com/office/drawing/2007/7/7/main" val="000000" mc:Ignorable=""/>
      </a:dk1>
      <a:lt1>
        <a:srgbClr xmlns:mc="http://schemas.openxmlformats.org/markup-compatibility/2006" xmlns:a14="http://schemas.microsoft.com/office/drawing/2007/7/7/main" val="FFFFFF" mc:Ignorable=""/>
      </a:lt1>
      <a:dk2>
        <a:srgbClr xmlns:mc="http://schemas.openxmlformats.org/markup-compatibility/2006" xmlns:a14="http://schemas.microsoft.com/office/drawing/2007/7/7/main" val="000000" mc:Ignorable=""/>
      </a:dk2>
      <a:lt2>
        <a:srgbClr xmlns:mc="http://schemas.openxmlformats.org/markup-compatibility/2006" xmlns:a14="http://schemas.microsoft.com/office/drawing/2007/7/7/main" val="808080" mc:Ignorable=""/>
      </a:lt2>
      <a:accent1>
        <a:srgbClr xmlns:mc="http://schemas.openxmlformats.org/markup-compatibility/2006" xmlns:a14="http://schemas.microsoft.com/office/drawing/2007/7/7/main" val="BBE0E3" mc:Ignorable=""/>
      </a:accent1>
      <a:accent2>
        <a:srgbClr xmlns:mc="http://schemas.openxmlformats.org/markup-compatibility/2006" xmlns:a14="http://schemas.microsoft.com/office/drawing/2007/7/7/main" val="333399" mc:Ignorable=""/>
      </a:accent2>
      <a:accent3>
        <a:srgbClr xmlns:mc="http://schemas.openxmlformats.org/markup-compatibility/2006" xmlns:a14="http://schemas.microsoft.com/office/drawing/2007/7/7/main" val="FFFFFF" mc:Ignorable=""/>
      </a:accent3>
      <a:accent4>
        <a:srgbClr xmlns:mc="http://schemas.openxmlformats.org/markup-compatibility/2006" xmlns:a14="http://schemas.microsoft.com/office/drawing/2007/7/7/main" val="000000" mc:Ignorable=""/>
      </a:accent4>
      <a:accent5>
        <a:srgbClr xmlns:mc="http://schemas.openxmlformats.org/markup-compatibility/2006" xmlns:a14="http://schemas.microsoft.com/office/drawing/2007/7/7/main" val="DAEDEF" mc:Ignorable=""/>
      </a:accent5>
      <a:accent6>
        <a:srgbClr xmlns:mc="http://schemas.openxmlformats.org/markup-compatibility/2006" xmlns:a14="http://schemas.microsoft.com/office/drawing/2007/7/7/main" val="2D2D8A" mc:Ignorable=""/>
      </a:accent6>
      <a:hlink>
        <a:srgbClr xmlns:mc="http://schemas.openxmlformats.org/markup-compatibility/2006" xmlns:a14="http://schemas.microsoft.com/office/drawing/2007/7/7/main" val="009999" mc:Ignorable=""/>
      </a:hlink>
      <a:folHlink>
        <a:srgbClr xmlns:mc="http://schemas.openxmlformats.org/markup-compatibility/2006" xmlns:a14="http://schemas.microsoft.com/office/drawing/2007/7/7/main" val="99CC0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07/7/7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07/7/7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07/7/7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2010-01-07T02:29:00Z</outs:dateTime>
      <outs:isPinned>true</outs:isPinned>
    </outs:relatedDate>
    <outs:relatedDate>
      <outs:type>2</outs:type>
      <outs:displayName>Created</outs:displayName>
      <outs:dateTime>2007-07-27T07:29:18Z</outs:dateTime>
      <outs:isPinned>true</outs:isPinned>
    </outs:relatedDate>
    <outs:relatedDate>
      <outs:type>4</outs:type>
      <outs:displayName>Last Printed</outs:displayName>
      <outs:dateTime/>
      <outs:isPinned>true</outs:isPinned>
    </outs:relatedDate>
  </outs:relatedDates>
  <outs:relatedDocuments>
    <outs:relatedDocument>
      <outs:type>2</outs:type>
      <outs:displayName>Other documents in current folder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cfdvs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Pushpak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8C74D9CC-15DA-419C-9C44-B5ABC8D899CB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559</TotalTime>
  <Words>1073</Words>
  <Application>Microsoft Office PowerPoint</Application>
  <PresentationFormat>On-screen Show (4:3)</PresentationFormat>
  <Paragraphs>212</Paragraphs>
  <Slides>19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Blends</vt:lpstr>
      <vt:lpstr>Equation</vt:lpstr>
      <vt:lpstr>CS344: Introduction to Artificial Intelligence (associated lab: CS386) </vt:lpstr>
      <vt:lpstr>Inferencing</vt:lpstr>
      <vt:lpstr>A look at reasoning</vt:lpstr>
      <vt:lpstr>Completeness and Soundness</vt:lpstr>
      <vt:lpstr>Fuzzy Modus Ponens in terms of truth values</vt:lpstr>
      <vt:lpstr>Lukasiewitz formula for Fuzzy Implication</vt:lpstr>
      <vt:lpstr>Use Lukasiewitz definition</vt:lpstr>
      <vt:lpstr>PowerPoint Presentation</vt:lpstr>
      <vt:lpstr>Fuzzy Inferencing</vt:lpstr>
      <vt:lpstr>PowerPoint Presentation</vt:lpstr>
      <vt:lpstr>PowerPoint Presentation</vt:lpstr>
      <vt:lpstr>PowerPoint Presentation</vt:lpstr>
      <vt:lpstr>PowerPoint Presentation</vt:lpstr>
      <vt:lpstr>Inference procedure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cfdvs,iit bombay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</dc:title>
  <dc:creator>cfdvs</dc:creator>
  <cp:lastModifiedBy>Prashanth Kamle</cp:lastModifiedBy>
  <cp:revision>90</cp:revision>
  <dcterms:created xsi:type="dcterms:W3CDTF">2007-07-27T07:29:18Z</dcterms:created>
  <dcterms:modified xsi:type="dcterms:W3CDTF">2010-01-09T08:50:47Z</dcterms:modified>
</cp:coreProperties>
</file>