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57" r:id="rId3"/>
    <p:sldId id="300" r:id="rId4"/>
    <p:sldId id="30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67" r:id="rId24"/>
    <p:sldId id="268" r:id="rId25"/>
    <p:sldId id="269" r:id="rId26"/>
    <p:sldId id="270" r:id="rId27"/>
    <p:sldId id="271" r:id="rId28"/>
    <p:sldId id="272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fld id="{55AA77F3-B50B-480E-83B8-2D663152BB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93416-AE84-4B91-9FA7-E4AFA8F797DD}" type="slidenum">
              <a:rPr lang="en-US"/>
              <a:pPr/>
              <a:t>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8DE57-164D-4A51-AE98-40D72B8CB1BB}" type="slidenum">
              <a:rPr lang="en-GB"/>
              <a:pPr/>
              <a:t>17</a:t>
            </a:fld>
            <a:endParaRPr lang="en-GB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CE18BA-43D8-4647-88E2-0618A8DFF3EB}" type="slidenum">
              <a:rPr lang="en-GB"/>
              <a:pPr/>
              <a:t>18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F2544C-CC9C-4A3A-A175-70D0EC9D4D68}" type="slidenum">
              <a:rPr lang="en-GB"/>
              <a:pPr/>
              <a:t>19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9C0574-70EB-4BC7-8E0D-038C6AE66980}" type="slidenum">
              <a:rPr lang="en-GB"/>
              <a:pPr/>
              <a:t>21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79263-1EBA-40E6-9444-7C4E9778BB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79263-1EBA-40E6-9444-7C4E9778BB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A01D2-D977-4D30-971F-CCE60D2DF4F7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52A9A-05B6-4844-8884-A75CC495A3E8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C2F50-8FA8-48E6-A169-B3A3D53AEAD5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r>
              <a:rPr lang="en-US" sz="1100" dirty="0"/>
              <a:t>Textual inference is the problem of determining whether a short text T justifies an inference to a hypothesis H.</a:t>
            </a:r>
          </a:p>
          <a:p>
            <a:r>
              <a:rPr lang="en-US" sz="1100" dirty="0"/>
              <a:t>This is an informal, intuitive notion of inference: the emphasis is on short, local inference steps and variability of linguistic expression, rather than long chains of formal reasoning.</a:t>
            </a:r>
          </a:p>
          <a:p>
            <a:r>
              <a:rPr lang="en-US" sz="1100" dirty="0"/>
              <a:t>While textual inference is not itself an end application, if we could do it well, it would enable many applications we care about , including semantic search, question answering, and others.</a:t>
            </a:r>
          </a:p>
          <a:p>
            <a:r>
              <a:rPr lang="en-US" sz="1100" dirty="0"/>
              <a:t>Note that the 1st example would be difficult or impossible for traditional keyword search, while</a:t>
            </a:r>
          </a:p>
          <a:p>
            <a:r>
              <a:rPr lang="en-US" sz="1100" dirty="0"/>
              <a:t>the 2nd example requires recognizing the nominalization of ‘acquire’ &amp; resolving the </a:t>
            </a:r>
            <a:r>
              <a:rPr lang="en-US" sz="1100" dirty="0" err="1"/>
              <a:t>cataphora</a:t>
            </a:r>
            <a:r>
              <a:rPr lang="en-US" sz="1100" dirty="0"/>
              <a:t> from ‘its’ to ‘Oracle’.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646CE0-F1FB-4C56-A1CE-EDB5C193AA80}" type="slidenum">
              <a:rPr lang="en-GB"/>
              <a:pPr/>
              <a:t>14</a:t>
            </a:fld>
            <a:endParaRPr lang="en-GB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24BF1-D0CA-4541-B16B-C5F13D7A71C9}" type="slidenum">
              <a:rPr lang="en-GB"/>
              <a:pPr/>
              <a:t>15</a:t>
            </a:fld>
            <a:endParaRPr lang="en-GB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6F7B9-F8E1-49D9-9182-E90FD792101B}" type="slidenum">
              <a:rPr lang="en-GB"/>
              <a:pPr/>
              <a:t>16</a:t>
            </a:fld>
            <a:endParaRPr lang="en-GB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219200" y="720090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7B4BF6-2314-4E6B-91E7-A4265DB09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FAD7-1158-4266-AD85-A98013F57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411C-FCF6-4394-BB63-E53DDFC78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EA67BE-5830-42C9-B277-1D075E514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DFC853-2BA4-4B64-AE43-905884D0F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BF2E08-5BDA-4A41-A024-73F5AE385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621588" cy="175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3638"/>
            <a:ext cx="2894013" cy="45561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3638"/>
            <a:ext cx="2132013" cy="455612"/>
          </a:xfrm>
        </p:spPr>
        <p:txBody>
          <a:bodyPr/>
          <a:lstStyle>
            <a:lvl1pPr>
              <a:defRPr/>
            </a:lvl1pPr>
          </a:lstStyle>
          <a:p>
            <a:fld id="{94951B16-32DB-49F7-AF60-CE26C8B1A5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0176-6FCD-49B2-B0A5-03AED754B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9577F-2B04-4B10-8E5C-6D52CE360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A3278-9F8C-4C35-85EF-63862CD50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95747-FF68-458F-A2C2-16FEF68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08EC4-2AFC-4618-9CE4-7D735334D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4B96-361F-4FE5-83EE-3226E3A0C7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1E9A-C96C-4A84-8544-79DC84FE1B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C67A-9E6C-4251-859D-652ACD913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0C2F78A-10DF-4E14-9927-04762B34FE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ica.gov/st/washfile-english/2005/September/20050928134700GLnesnoM0.2225763.html" TargetMode="External"/><Relationship Id="rId3" Type="http://schemas.openxmlformats.org/officeDocument/2006/relationships/hyperlink" Target="http://cc.msnscache.com/cache.aspx?q=indian+tribes+of+latin+america&amp;d=74045498152608&amp;mkt=en-US&amp;setlang=en-US&amp;w=e699d3c5,1f1c730b" TargetMode="External"/><Relationship Id="rId7" Type="http://schemas.openxmlformats.org/officeDocument/2006/relationships/hyperlink" Target="http://cc.msnscache.com/cache.aspx?q=indian+tribes+of+latin+america&amp;d=74047518679475&amp;mkt=en-US&amp;setlang=en-US&amp;w=c0895b71,b9274192" TargetMode="External"/><Relationship Id="rId2" Type="http://schemas.openxmlformats.org/officeDocument/2006/relationships/hyperlink" Target="http://www.nativeamericans.com/NativeAmericanImages6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cafoundation.org/?page_id=58" TargetMode="External"/><Relationship Id="rId11" Type="http://schemas.openxmlformats.org/officeDocument/2006/relationships/hyperlink" Target="http://www.bloomberg.com/apps/news?pid=20601086&amp;sid=aSrj5wfHW.CQ&amp;refer=latin_america" TargetMode="External"/><Relationship Id="rId5" Type="http://schemas.openxmlformats.org/officeDocument/2006/relationships/hyperlink" Target="http://cc.msnscache.com/cache.aspx?q=indian+tribes+of+latin+america&amp;d=73940789233711&amp;mkt=en-US&amp;setlang=en-US&amp;w=500e4d16,f12dbe2d" TargetMode="External"/><Relationship Id="rId10" Type="http://schemas.openxmlformats.org/officeDocument/2006/relationships/hyperlink" Target="http://cc.msnscache.com/cache.aspx?q=indian+tribes+of+latin+america&amp;d=74054239270511&amp;mkt=en-US&amp;setlang=en-US&amp;w=86b5e470,9dd029a8" TargetMode="External"/><Relationship Id="rId4" Type="http://schemas.openxmlformats.org/officeDocument/2006/relationships/hyperlink" Target="http://www.xmission.com/~amauta/tribes.htm" TargetMode="External"/><Relationship Id="rId9" Type="http://schemas.openxmlformats.org/officeDocument/2006/relationships/hyperlink" Target="http://current.com/topics/75844112_latin_americ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ikipedia.cognition.com/display?rsvr=http://static.wikipedia.org/wikipedian&amp;project=wikipedia6&amp;file_id=12529263&amp;sf=130&amp;url=file:///usr/share/cog/text/wikipedia6/Kaweah_Indian_Nation&amp;rel=1&amp;rel_begin_tags=%3c!--%20start%20content%20--%3e&amp;rel_end_tags=%3c!--%20end%20content%20--%3e&amp;terms=Indian2,Latin-America,tribe&amp;hit_terms=0,1,2&amp;pt=0,1,2&amp;query=1:S3:0|0,2|0,1|0&amp;title=Kaweah+Indian+Nation" TargetMode="External"/><Relationship Id="rId13" Type="http://schemas.openxmlformats.org/officeDocument/2006/relationships/hyperlink" Target="http://en.wikipedia.org/wiki/Maina_Indians" TargetMode="External"/><Relationship Id="rId18" Type="http://schemas.openxmlformats.org/officeDocument/2006/relationships/hyperlink" Target="http://wikipedia.cognition.com/display?rsvr=http://static.wikipedia.org/wikipedian&amp;project=wikipedia2&amp;file_id=2274845&amp;sf=130&amp;url=file:///usr/share/cog/text/wikipedia2/New_Tribes_Mission&amp;rel=1&amp;rel_begin_tags=%3c!--%20start%20content%20--%3e&amp;rel_end_tags=%3c!--%20end%20content%20--%3e&amp;terms=Indian2,Latin-America,tribe&amp;hit_terms=0,1,2&amp;pt=0,1,2&amp;query=1:S3:0|0,2|0,1|0&amp;title=New+Tribes+Mission" TargetMode="External"/><Relationship Id="rId3" Type="http://schemas.openxmlformats.org/officeDocument/2006/relationships/hyperlink" Target="http://en.wikipedia.org/wiki/William_Curtis_Farabee" TargetMode="External"/><Relationship Id="rId7" Type="http://schemas.openxmlformats.org/officeDocument/2006/relationships/hyperlink" Target="http://en.wikipedia.org/wiki/Temecula,_California" TargetMode="External"/><Relationship Id="rId12" Type="http://schemas.openxmlformats.org/officeDocument/2006/relationships/hyperlink" Target="http://wikipedia.cognition.com/display?rsvr=http://static.wikipedia.org/wikipedias&amp;project=wikipedia4&amp;file_id=6516645&amp;sf=130&amp;url=file:///usr/share/cog/text/wikipedia4/Maina_Indians&amp;rel=1&amp;rel_begin_tags=%3c!--%20start%20content%20--%3e&amp;rel_end_tags=%3c!--%20end%20content%20--%3e&amp;terms=Indian2,Latin-America,tribe&amp;hit_terms=0,1,2&amp;pt=0,1,2&amp;query=1:S3:0|0,2|0,1|0&amp;title=Maina+Indians" TargetMode="External"/><Relationship Id="rId17" Type="http://schemas.openxmlformats.org/officeDocument/2006/relationships/hyperlink" Target="http://en.wikipedia.org/wiki/Miccosukee" TargetMode="External"/><Relationship Id="rId2" Type="http://schemas.openxmlformats.org/officeDocument/2006/relationships/hyperlink" Target="http://wikipedia.cognition.com/display?rsvr=http://static.wikipedia.org/wikipediae&amp;project=wikipedia3&amp;file_id=3307617&amp;sf=130&amp;url=file:///usr/share/cog/text/wikipedia3/William_Curtis_Farabee&amp;rel=1&amp;rel_begin_tags=%3c!--%20start%20content%20--%3e&amp;rel_end_tags=%3c!--%20end%20content%20--%3e&amp;terms=Indian2,Latin-America,tribe&amp;hit_terms=0,1,2&amp;pt=0,1,2&amp;query=1:S3:0|0,2|0,1|0&amp;title=William+Curtis+Farabee" TargetMode="External"/><Relationship Id="rId16" Type="http://schemas.openxmlformats.org/officeDocument/2006/relationships/hyperlink" Target="http://wikipedia.cognition.com/display?rsvr=http://static.wikipedia.org/wikipediae&amp;project=wikipedia3&amp;file_id=3045601&amp;sf=130&amp;url=file:///usr/share/cog/text/wikipedia3/Miccosukee&amp;rel=1&amp;rel_begin_tags=%3c!--%20start%20content%20--%3e&amp;rel_end_tags=%3c!--%20end%20content%20--%3e&amp;terms=Indian2,Latin-America,tribe&amp;hit_terms=0,1,2&amp;pt=0,1,2&amp;query=1:S3:0|0,2|0,1|0&amp;title=Miccosuk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pedia.cognition.com/display?rsvr=http://static.wikipedia.org/wikipediaa&amp;project=wikipedia1&amp;file_id=107949&amp;sf=130&amp;url=file:///usr/share/cog/text/wikipedia1/Temecula,_California&amp;rel=1&amp;rel_begin_tags=%3c!--%20start%20content%20--%3e&amp;rel_end_tags=%3c!--%20end%20content%20--%3e&amp;terms=Indian2,Latin-America,tribe&amp;hit_terms=0,1,2&amp;pt=0,1,2&amp;query=1:S3:0|0,2|0,1|0&amp;title=Temecula,+California" TargetMode="External"/><Relationship Id="rId11" Type="http://schemas.openxmlformats.org/officeDocument/2006/relationships/hyperlink" Target="http://en.wikipedia.org/wiki/Flag_of_Puerto_Rico" TargetMode="External"/><Relationship Id="rId5" Type="http://schemas.openxmlformats.org/officeDocument/2006/relationships/hyperlink" Target="http://en.wikipedia.org/wiki/Mexican_Texas" TargetMode="External"/><Relationship Id="rId15" Type="http://schemas.openxmlformats.org/officeDocument/2006/relationships/hyperlink" Target="http://en.wikipedia.org/wiki/Erie_(tribe)" TargetMode="External"/><Relationship Id="rId10" Type="http://schemas.openxmlformats.org/officeDocument/2006/relationships/hyperlink" Target="http://wikipedia.cognition.com/display?rsvr=http://static.wikipedia.org/wikipediao&amp;project=wikipedia4&amp;file_id=4398564&amp;sf=130&amp;url=file:///usr/share/cog/text/wikipedia4/Flag_of_Puerto_Rico&amp;rel=1&amp;rel_begin_tags=%3c!--%20start%20content%20--%3e&amp;rel_end_tags=%3c!--%20end%20content%20--%3e&amp;terms=Indian2,Latin-America,tribe&amp;hit_terms=0,1,2&amp;pt=0,1,2&amp;query=1:S3:0|0,2|0,1|0&amp;title=Flag+of+Puerto+Rico" TargetMode="External"/><Relationship Id="rId19" Type="http://schemas.openxmlformats.org/officeDocument/2006/relationships/hyperlink" Target="http://en.wikipedia.org/wiki/New_Tribes_Mission" TargetMode="External"/><Relationship Id="rId4" Type="http://schemas.openxmlformats.org/officeDocument/2006/relationships/hyperlink" Target="http://wikipedia.cognition.com/display?rsvr=http://static.wikipedia.org/wikipedias&amp;project=wikipedia2&amp;file_id=980415&amp;sf=130&amp;url=file:///usr/share/cog/text/wikipedia2/Mexican_Texas&amp;rel=1&amp;rel_begin_tags=%3c!--%20start%20content%20--%3e&amp;rel_end_tags=%3c!--%20end%20content%20--%3e&amp;terms=Indian2,Latin-America,tribe&amp;hit_terms=0,1,2&amp;pt=0,1,2&amp;query=1:S3:0|0,2|0,1|0&amp;title=Mexican+Texas" TargetMode="External"/><Relationship Id="rId9" Type="http://schemas.openxmlformats.org/officeDocument/2006/relationships/hyperlink" Target="http://en.wikipedia.org/wiki/Kaweah_Indian_Nation" TargetMode="External"/><Relationship Id="rId14" Type="http://schemas.openxmlformats.org/officeDocument/2006/relationships/hyperlink" Target="http://wikipedia.cognition.com/display?rsvr=http://static.wikipedia.org/wikipedia)&amp;project=wikipedia3&amp;file_id=2697402&amp;sf=130&amp;url=file:///usr/share/cog/text/wikipedia3/Erie_(tribe)&amp;rel=1&amp;rel_begin_tags=%3c!--%20start%20content%20--%3e&amp;rel_end_tags=%3c!--%20end%20content%20--%3e&amp;terms=Indian2,Latin-America,tribe&amp;hit_terms=0,1,2&amp;pt=0,1,2&amp;query=1:S3:0|0,2|0,1|0&amp;title=Erie+(tribe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a.iitb.ac.i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search?hl=en&amp;q=related:en.wikipedia.org/wiki/Indigenous_peoples_of_the_Americas" TargetMode="External"/><Relationship Id="rId13" Type="http://schemas.openxmlformats.org/officeDocument/2006/relationships/hyperlink" Target="http://209.85.175.104/search?q=cache:OQQ6utvPfjwJ:www.census.gov/population/socdemo/race/indian/ailang1.txt+Indian+Tribes+of+LAtin+America&amp;hl=en&amp;ct=clnk&amp;cd=4&amp;gl=in" TargetMode="External"/><Relationship Id="rId18" Type="http://schemas.openxmlformats.org/officeDocument/2006/relationships/hyperlink" Target="http://www.questia.com/library/book/the-indian-tribes-of-north-america-by-john-r-swanton.jsp" TargetMode="External"/><Relationship Id="rId3" Type="http://schemas.openxmlformats.org/officeDocument/2006/relationships/hyperlink" Target="http://209.85.175.104/search?q=cache:EMlvZJHQ6nYJ:www.indiana.edu/~liblilly/etexts/ila/+Indian+Tribes+of+LAtin+America&amp;hl=en&amp;ct=clnk&amp;cd=1&amp;gl=in" TargetMode="External"/><Relationship Id="rId7" Type="http://schemas.openxmlformats.org/officeDocument/2006/relationships/hyperlink" Target="http://209.85.175.104/search?q=cache:k4IeFOpVTTUJ:en.wikipedia.org/wiki/Indigenous_peoples_of_the_Americas+Indian+Tribes+of+LAtin+America&amp;hl=en&amp;ct=clnk&amp;cd=2&amp;gl=in" TargetMode="External"/><Relationship Id="rId12" Type="http://schemas.openxmlformats.org/officeDocument/2006/relationships/hyperlink" Target="http://www.census.gov/population/socdemo/race/indian/ailang1.txt" TargetMode="External"/><Relationship Id="rId17" Type="http://schemas.openxmlformats.org/officeDocument/2006/relationships/hyperlink" Target="http://www.google.co.in/search?hl=en&amp;q=related:www.infoplease.com/ipa/A0767349.html" TargetMode="External"/><Relationship Id="rId2" Type="http://schemas.openxmlformats.org/officeDocument/2006/relationships/hyperlink" Target="http://www.indiana.edu/~liblilly/etexts/ila/" TargetMode="External"/><Relationship Id="rId16" Type="http://schemas.openxmlformats.org/officeDocument/2006/relationships/hyperlink" Target="http://209.85.175.104/search?q=cache:Bdq6FJ_mbMEJ:www.infoplease.com/ipa/A0767349.html+Indian+Tribes+of+LAtin+America&amp;hl=en&amp;ct=clnk&amp;cd=5&amp;gl=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digenous_peoples_of_the_Americas" TargetMode="External"/><Relationship Id="rId11" Type="http://schemas.openxmlformats.org/officeDocument/2006/relationships/hyperlink" Target="http://www.google.co.in/search?hl=en&amp;q=related:wikipedia.cognition.com/?num=10&amp;from_val=1&amp;to_val=10&amp;f=simple&amp;d=wikipedia1,wikipedia2,wikipedia3,wikipedia4,wikipedia5,wikipedia6,wikipedia7,wikipedia8&amp;win=0&amp;sf=524418&amp;fld=-1&amp;search=Indian%20tribes%20of%20Latin%20America&amp;Submit=Search&amp;window=0&amp;positional=1" TargetMode="External"/><Relationship Id="rId5" Type="http://schemas.openxmlformats.org/officeDocument/2006/relationships/hyperlink" Target="http://www.google.co.in/search?hl=en&amp;q=Indian+Tribes+of+LAtin+America&amp;btnG=Google+Search&amp;meta=" TargetMode="External"/><Relationship Id="rId15" Type="http://schemas.openxmlformats.org/officeDocument/2006/relationships/hyperlink" Target="http://www.infoplease.com/ipa/A0767349.html" TargetMode="External"/><Relationship Id="rId10" Type="http://schemas.openxmlformats.org/officeDocument/2006/relationships/hyperlink" Target="http://209.85.175.104/search?q=cache:k_Ui6n15vewJ:wikipedia.cognition.com/?num=10&amp;from_val=1&amp;to_val=10&amp;f=simple&amp;d=wikipedia1,wikipedia2,wikipedia3,wikipedia4,wikipedia5,wikipedia6,wikipedia7,wikipedia8&amp;win=0&amp;sf=524418&amp;fld=-1&amp;search=Indian%20tribes%20of%20Latin%20America&amp;Submit=Search&amp;window=0&amp;positional=1+Indian+Tribes+of+LAtin+America&amp;hl=en&amp;ct=clnk&amp;cd=3&amp;gl=in" TargetMode="External"/><Relationship Id="rId19" Type="http://schemas.openxmlformats.org/officeDocument/2006/relationships/hyperlink" Target="http://www.google.co.in/search?hl=en&amp;q=related:www.questia.com/library/book/the-indian-tribes-of-north-america-by-john-r-swanton.jsp" TargetMode="External"/><Relationship Id="rId4" Type="http://schemas.openxmlformats.org/officeDocument/2006/relationships/hyperlink" Target="http://www.google.co.in/search?hl=en&amp;q=related:www.indiana.edu/~liblilly/etexts/ila/" TargetMode="External"/><Relationship Id="rId9" Type="http://schemas.openxmlformats.org/officeDocument/2006/relationships/hyperlink" Target="http://wikipedia.cognition.com/?num=10&amp;from_val=1&amp;to_val=10&amp;f=simple&amp;d=wikipedia1,wikipedia2,wikipedia3,wikipedia4,wikipedia5,wikipedia6,wikipedia7,wikipedia8&amp;win=0&amp;sf=524418&amp;fld=-1&amp;search=Indian%20tribes%20of%20Latin%20America&amp;Submit=Search&amp;window=0&amp;positional=1" TargetMode="External"/><Relationship Id="rId14" Type="http://schemas.openxmlformats.org/officeDocument/2006/relationships/hyperlink" Target="http://www.google.co.in/search?hl=en&amp;q=related:www.census.gov/population/socdemo/race/indian/ailang1.tx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0geu_GeqthIEBYAZEVXNyoA/SIG=189moid9j/EXP=1222245406/**http:/cache.search.yahoo.net/search/cache?ei=UTF-8&amp;p=Indian+Tribes+of+latin+America&amp;fr=sfp&amp;u=www.indian-cultures.com/Cultures/Links.html&amp;w=indian+indians+tribes+tribe+latin+america&amp;d=cyrtcfReRXsY&amp;icp=1&amp;.intl=us" TargetMode="External"/><Relationship Id="rId13" Type="http://schemas.openxmlformats.org/officeDocument/2006/relationships/hyperlink" Target="http://www.xmission.com/~amauta/population.htm" TargetMode="External"/><Relationship Id="rId3" Type="http://schemas.openxmlformats.org/officeDocument/2006/relationships/hyperlink" Target="http://search.yahoo.com/search;_ylt=A0geu7qSqthIo.AAqNyl87UF?p=Indian+Tribes+of+latin+America&amp;ei=UTF-8&amp;iscqry=&amp;fr=sfp" TargetMode="External"/><Relationship Id="rId7" Type="http://schemas.openxmlformats.org/officeDocument/2006/relationships/hyperlink" Target="http://www.indian-cultures.com/Cultures/Links.html" TargetMode="External"/><Relationship Id="rId12" Type="http://schemas.openxmlformats.org/officeDocument/2006/relationships/hyperlink" Target="http://rds.yahoo.com/_ylt=A0geu_GeqthIEBYAaEVXNyoA/SIG=18fe70nej/EXP=1222245406/**http:/cache.search.yahoo.net/search/cache?ei=UTF-8&amp;p=Indian+Tribes+of+latin+America&amp;fr=sfp&amp;u=www.nativeamericans.com/NativeAmericanImages6.htm&amp;w=indian+indians+tribes+tribe+latin+america&amp;d=c13tG_ReRZB-&amp;icp=1&amp;.intl=us" TargetMode="External"/><Relationship Id="rId2" Type="http://schemas.openxmlformats.org/officeDocument/2006/relationships/hyperlink" Target="http://rds.yahoo.com/_ylt=A0geu_GeqthIEBYAX0VXNyoA/SIG=14hanggcu/EXP=1222245406/**http:/search.yahoo.com/search?ei=UTF-8&amp;fr=sfp&amp;p=different+indian+tribes+of+latin+america&amp;rs=0&amp;fr2=rs-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0geu_GeqthIEBYAYkVXNyoA/SIG=17i3qie59/EXP=1222245406/**http:/cache.search.yahoo.net/search/cache?ei=UTF-8&amp;p=Indian+Tribes+of+latin+America&amp;fr=sfp&amp;u=indian-cultures.com/&amp;w=indian+indians+tribes+tribe+latin+america&amp;d=fGNAzfReRXm6&amp;icp=1&amp;.intl=us" TargetMode="External"/><Relationship Id="rId11" Type="http://schemas.openxmlformats.org/officeDocument/2006/relationships/hyperlink" Target="http://www.nativeamericans.com/NativeAmericanImages6.htm" TargetMode="External"/><Relationship Id="rId5" Type="http://schemas.openxmlformats.org/officeDocument/2006/relationships/hyperlink" Target="http://indian-cultures.com/" TargetMode="External"/><Relationship Id="rId15" Type="http://schemas.openxmlformats.org/officeDocument/2006/relationships/hyperlink" Target="http://www.boston.com/news/world/latinamerica/articles/2007/06/01/indian_tribe_found_in_brazils_amazon/?rss_id=Boston.com+/+News" TargetMode="External"/><Relationship Id="rId10" Type="http://schemas.openxmlformats.org/officeDocument/2006/relationships/hyperlink" Target="http://rds.yahoo.com/_ylt=A0geu_GeqthIEBYAZkVXNyoA/SIG=18m53asth/EXP=1222245406/**http:/cache.search.yahoo.net/search/cache?ei=UTF-8&amp;p=Indian+Tribes+of+latin+America&amp;fr=sfp&amp;u=en.wikipedia.org/wiki/Indigenous_peoples_of_the_Americas&amp;w=indian+indians+tribes+tribe+latin+america&amp;d=SYiMR_ReRcYT&amp;icp=1&amp;.intl=us" TargetMode="External"/><Relationship Id="rId4" Type="http://schemas.openxmlformats.org/officeDocument/2006/relationships/hyperlink" Target="http://www.wn.com/LatinAmerica" TargetMode="External"/><Relationship Id="rId9" Type="http://schemas.openxmlformats.org/officeDocument/2006/relationships/hyperlink" Target="http://en.wikipedia.org/wiki/Indigenous_peoples_of_the_Americas" TargetMode="External"/><Relationship Id="rId14" Type="http://schemas.openxmlformats.org/officeDocument/2006/relationships/hyperlink" Target="http://rds.yahoo.com/_ylt=A0geu_GeqthIEBYAakVXNyoA/SIG=18957l3uo/EXP=1222245406/**http:/cache.search.yahoo.net/search/cache?ei=UTF-8&amp;p=Indian+Tribes+of+latin+America&amp;fr=sfp&amp;u=www.xmission.com/~amauta/population.htm&amp;w=indian+indians+tribes+tribe+latin+america&amp;d=QN7f8_ReRb8q&amp;icp=1&amp;.intl=u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v.rds.yahoo.com/_ylt=A0geul6Kq9hIR3IBDz9rCqMX;_ylu=X3oDMTBoMXBjOWUxBHBndANhdl93ZWJfcmVzdWx0/SIG=14d31phnu/EXP=1222245642/**http:/www.altavista.com/web/results?sc=off&amp;q=Indian+Tribes+of+Latin+America+domain:indian-cultures.com" TargetMode="External"/><Relationship Id="rId13" Type="http://schemas.openxmlformats.org/officeDocument/2006/relationships/hyperlink" Target="http://av.rds.yahoo.com/_ylt=A0geul6Kq9hIR3IBFD9rCqMX;_ylu=X3oDMTBvdmM3bGlxBHBndANhdl93ZWJfcmVzdWx0BHNlYwNzcg--/SIG=12cv4pgin/EXP=1222245642/**http:/www.nativeamericans.com/NativeAmericanImages6.htm" TargetMode="External"/><Relationship Id="rId3" Type="http://schemas.openxmlformats.org/officeDocument/2006/relationships/hyperlink" Target="http://av.rds.yahoo.com/_ylt=A0geul6Kq9hIR3IBCj9rCqMX;_ylu=X3oDMTBzZnMycjZhBHBndANhdl93ZWJfcmVzdWx0BHNlYwNvdi10b3A-/SIG=1hp6p0m9v/EXP=1222245642/**http:/rc10.overture.com/d/sr/?xargs=15KPjg1-lSspamwryqfLXLROWDw14axca59s9oCpZ4Gtdc5iMxXOJ6aKHIksB8Fd9X0FPdxfKQ-68UJfTynfiKEA6OQ1WLH_WugoHBzIg4Ma-k4ed_2L4owujol4dHOn9SWl6vOd-8mu7acZf0PntL6PxbjhCY__Brx822w-IcE6yJiV975iKLY99c-_F7jLjFX5wNO8MgDdDokVfgBO5Wmo94kL2UDjoTKViqkWp5q1-IUCYgrKnJYokXu7b3hIedf7KpkYgDPgbKp6VzsUDCkC_D2dYyciPcmfcbyQxRXfqpbUNYum9jmZ2cnK2NOaDOjUEvf_3PRjT68XSfRHVVRPK_MVXIdDYxs0LDItMfMo3_lWb9b_bTXzZ2Jl4J-YLsNcQQsleQ-gYtBmOZRIOG-iJINvQ-3BvCk1E." TargetMode="External"/><Relationship Id="rId7" Type="http://schemas.openxmlformats.org/officeDocument/2006/relationships/hyperlink" Target="http://av.rds.yahoo.com/_ylt=A0geul6Kq9hIR3IBDj9rCqMX;_ylu=X3oDMTBvdmM3bGlxBHBndANhdl93ZWJfcmVzdWx0BHNlYwNzcg--/SIG=11frn9pi8/EXP=1222245642/**http:/indian-cultures.com/" TargetMode="External"/><Relationship Id="rId12" Type="http://schemas.openxmlformats.org/officeDocument/2006/relationships/hyperlink" Target="http://av.rds.yahoo.com/_ylt=A0geul6Kq9hIR3IBEz9rCqMX;_ylu=X3oDMTBoMXBjOWUxBHBndANhdl93ZWJfcmVzdWx0/SIG=14ac9a2ol/EXP=1222245642/**http:/www.altavista.com/web/results?sc=off&amp;q=Indian+Tribes+of+Latin+America+domain:en.wikipedia.org" TargetMode="External"/><Relationship Id="rId2" Type="http://schemas.openxmlformats.org/officeDocument/2006/relationships/hyperlink" Target="http://av.rds.yahoo.com/_ylt=A0geul6Kq9hIR3IBCT9rCqMX;_ylu=X3oDMTBzZnMycjZhBHBndANhdl93ZWJfcmVzdWx0BHNlYwNvdi10b3A-/SIG=1gd2kqrgp/EXP=1222245642/**http:/rc10.overture.com/d/sr/?xargs=15KPjg1-xSk5amwruodbvLTuKLxV4axca588NpCZR5HtdIoS5gUOR9aafEksV4W7064wjTyvqV-64eKvP_m_mLFg-NRFafSL3y2YvExYg6hpmWBtxEhrIuxOPqm855DGJGb223ecTv3-PNJdbvTCYI844CzhuR_Phqxc6glLYTE6emhxA8o0qFc5Zw69Yvhb2yXOgAO7AkCa3rhXfFfZwQ--xvkezXNlUXXSqn7Bsa9VeHIC55v6zOepEBvKOgzoLJNLa_xYoPex3NoK0ytg7KmDrEl5ondCPQ3KUIxVN9zpmYLAvuyxtw_r6jIcGqqepSqGHqRFzv80nHRVQqKkhxRPK-MQSCYTB6u13DIvoDMqbpr3GoUfWLBTZ2Ol4A-YLuYPI6oADNyTx4WiSVR5HB6SJIE9J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.rds.yahoo.com/_ylt=A0geul6Kq9hIR3IBDT9rCqMX;_ylu=X3oDMTBoMXBjOWUxBHBndANhdl93ZWJfcmVzdWx0/SIG=140ehrut1/EXP=1222245642/**http:/www.altavista.com/web/results?sc=off&amp;q=Indian+Tribes+of+Latin+America+domain:wn.com" TargetMode="External"/><Relationship Id="rId11" Type="http://schemas.openxmlformats.org/officeDocument/2006/relationships/hyperlink" Target="http://av.rds.yahoo.com/_ylt=A0geul6Kq9hIR3IBEj9rCqMX;_ylu=X3oDMTBvdmM3bGlxBHBndANhdl93ZWJfcmVzdWx0BHNlYwNzcg--/SIG=12j499f6n/EXP=1222245642/**http:/en.wikipedia.org/wiki/Indigenous_peoples_of_the_Americas" TargetMode="External"/><Relationship Id="rId5" Type="http://schemas.openxmlformats.org/officeDocument/2006/relationships/hyperlink" Target="http://av.rds.yahoo.com/_ylt=A0geul6Kq9hIR3IBDD9rCqMX;_ylu=X3oDMTBvdmM3bGlxBHBndANhdl93ZWJfcmVzdWx0BHNlYwNzcg--/SIG=11i25s8rl/EXP=1222245642/**http:/www.wn.com/LatinAmerica" TargetMode="External"/><Relationship Id="rId10" Type="http://schemas.openxmlformats.org/officeDocument/2006/relationships/hyperlink" Target="http://av.rds.yahoo.com/_ylt=A0geul6Kq9hIR3IBET9rCqMX;_ylu=X3oDMTBoMXBjOWUxBHBndANhdl93ZWJfcmVzdWx0/SIG=14470363c/EXP=1222245642/**http:/www.altavista.com/web/results?sc=off&amp;q=Indian+Tribes+of+Latin+America+domain:boston.com" TargetMode="External"/><Relationship Id="rId4" Type="http://schemas.openxmlformats.org/officeDocument/2006/relationships/hyperlink" Target="http://av.rds.yahoo.com/_ylt=A0geul6Kq9hIR3IBCz9rCqMX;_ylu=X3oDMTBvdmM3bGlxBHBndANhdl93ZWJfcmVzdWx0BHNlYwNzcg--/SIG=126404d90/EXP=1222245642/**http:/www.altavista.com/help/search/types_web" TargetMode="External"/><Relationship Id="rId9" Type="http://schemas.openxmlformats.org/officeDocument/2006/relationships/hyperlink" Target="http://av.rds.yahoo.com/_ylt=A0geul6Kq9hIR3IBED9rCqMX;_ylu=X3oDMTBvdmM3bGlxBHBndANhdl93ZWJfcmVzdWx0BHNlYwNzcg--/SIG=13u5vfie0/EXP=1222245642/**http:/www.boston.com/news/world/latinamerica/articles/2006/05/12/indian_tribes_in_suriname_cross_borders/" TargetMode="External"/><Relationship Id="rId14" Type="http://schemas.openxmlformats.org/officeDocument/2006/relationships/hyperlink" Target="http://av.rds.yahoo.com/_ylt=A0geul6Kq9hIR3IBFT9rCqMX;_ylu=X3oDMTBoMXBjOWUxBHBndANhdl93ZWJfcmVzdWx0/SIG=14d3hag7m/EXP=1222245642/**http:/www.altavista.com/web/results?sc=off&amp;q=Indian+Tribes+of+Latin+America+domain:nativeamerican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6002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</a:rPr>
              <a:t>CS344: Introduction to Artificial Intelligence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endParaRPr lang="en-US" dirty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95600"/>
            <a:ext cx="6400800" cy="274320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Pushpak Bhattacharyya</a:t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CSE Dept., </a:t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IIT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Bombay</a:t>
            </a:r>
          </a:p>
          <a:p>
            <a:r>
              <a:rPr lang="en-US" sz="2800" dirty="0" smtClean="0">
                <a:latin typeface="Times New Roman" pitchFamily="18" charset="0"/>
              </a:rPr>
              <a:t>Lecture 31: Information Retrieval</a:t>
            </a:r>
          </a:p>
          <a:p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000" b="1">
                <a:hlinkClick r:id="rId2"/>
              </a:rPr>
              <a:t>Native American Images - American Indian North America Tribe Map</a:t>
            </a:r>
            <a:endParaRPr lang="en-US" sz="1000" b="1"/>
          </a:p>
          <a:p>
            <a:pPr>
              <a:lnSpc>
                <a:spcPct val="80000"/>
              </a:lnSpc>
            </a:pPr>
            <a:r>
              <a:rPr lang="en-US" sz="1000"/>
              <a:t>Native American Images American </a:t>
            </a:r>
            <a:r>
              <a:rPr lang="en-US" sz="1000" b="1"/>
              <a:t>Indian</a:t>
            </a:r>
            <a:r>
              <a:rPr lang="en-US" sz="1000"/>
              <a:t> North </a:t>
            </a:r>
            <a:r>
              <a:rPr lang="en-US" sz="1000" b="1"/>
              <a:t>America</a:t>
            </a:r>
            <a:r>
              <a:rPr lang="en-US" sz="1000"/>
              <a:t> </a:t>
            </a:r>
            <a:r>
              <a:rPr lang="en-US" sz="1000" b="1"/>
              <a:t>Tribe</a:t>
            </a:r>
            <a:r>
              <a:rPr lang="en-US" sz="1000"/>
              <a:t> Map Click here to view more images ... History Hotline | Iraqi War | Korean War | </a:t>
            </a:r>
            <a:r>
              <a:rPr lang="en-US" sz="1000" b="1"/>
              <a:t>Latin</a:t>
            </a:r>
            <a:r>
              <a:rPr lang="en-US" sz="1000"/>
              <a:t> Americans ... </a:t>
            </a:r>
          </a:p>
          <a:p>
            <a:pPr lvl="1">
              <a:lnSpc>
                <a:spcPct val="80000"/>
              </a:lnSpc>
            </a:pPr>
            <a:r>
              <a:rPr lang="en-US" sz="900" i="1"/>
              <a:t>www.native</a:t>
            </a:r>
            <a:r>
              <a:rPr lang="en-US" sz="900" b="1" i="1"/>
              <a:t>america</a:t>
            </a:r>
            <a:r>
              <a:rPr lang="en-US" sz="900" i="1"/>
              <a:t>ns.com/​Native</a:t>
            </a:r>
            <a:r>
              <a:rPr lang="en-US" sz="900" b="1" i="1"/>
              <a:t>America</a:t>
            </a:r>
            <a:r>
              <a:rPr lang="en-US" sz="900" i="1"/>
              <a:t>nImages6.htm</a:t>
            </a:r>
            <a:r>
              <a:rPr lang="en-US" sz="900"/>
              <a:t> </a:t>
            </a:r>
          </a:p>
          <a:p>
            <a:pPr lvl="1">
              <a:lnSpc>
                <a:spcPct val="80000"/>
              </a:lnSpc>
            </a:pPr>
            <a:r>
              <a:rPr lang="en-US" sz="900" b="1"/>
              <a:t>· </a:t>
            </a:r>
            <a:r>
              <a:rPr lang="en-US" sz="900">
                <a:hlinkClick r:id="rId3"/>
              </a:rPr>
              <a:t>Cached page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1000" b="1">
                <a:hlinkClick r:id="rId4"/>
              </a:rPr>
              <a:t>Resources for</a:t>
            </a:r>
            <a:endParaRPr lang="en-US" sz="1000" b="1"/>
          </a:p>
          <a:p>
            <a:pPr>
              <a:lnSpc>
                <a:spcPct val="80000"/>
              </a:lnSpc>
            </a:pPr>
            <a:r>
              <a:rPr lang="en-US" sz="1000"/>
              <a:t>... 152t.), Panama (126t.), Paraguay (67t.), Surinam (10t.), and Venezuela (331t.) (t.=thousand). - </a:t>
            </a:r>
            <a:r>
              <a:rPr lang="en-US" sz="1000" b="1"/>
              <a:t>Indian</a:t>
            </a:r>
            <a:r>
              <a:rPr lang="en-US" sz="1000"/>
              <a:t> </a:t>
            </a:r>
            <a:r>
              <a:rPr lang="en-US" sz="1000" b="1"/>
              <a:t>Tribes</a:t>
            </a:r>
            <a:r>
              <a:rPr lang="en-US" sz="1000"/>
              <a:t> in </a:t>
            </a:r>
            <a:r>
              <a:rPr lang="en-US" sz="1000" b="1"/>
              <a:t>Latin</a:t>
            </a:r>
            <a:r>
              <a:rPr lang="en-US" sz="1000"/>
              <a:t> </a:t>
            </a:r>
            <a:r>
              <a:rPr lang="en-US" sz="1000" b="1"/>
              <a:t>America</a:t>
            </a:r>
            <a:endParaRPr lang="en-US" sz="1000"/>
          </a:p>
          <a:p>
            <a:pPr lvl="1">
              <a:lnSpc>
                <a:spcPct val="80000"/>
              </a:lnSpc>
            </a:pPr>
            <a:r>
              <a:rPr lang="en-US" sz="900" i="1"/>
              <a:t>www.xmission.com/​~amauta/​</a:t>
            </a:r>
            <a:r>
              <a:rPr lang="en-US" sz="900" b="1" i="1"/>
              <a:t>tribes</a:t>
            </a:r>
            <a:r>
              <a:rPr lang="en-US" sz="900" i="1"/>
              <a:t>.htm</a:t>
            </a:r>
            <a:r>
              <a:rPr lang="en-US" sz="900"/>
              <a:t> </a:t>
            </a:r>
          </a:p>
          <a:p>
            <a:pPr lvl="1">
              <a:lnSpc>
                <a:spcPct val="80000"/>
              </a:lnSpc>
            </a:pPr>
            <a:r>
              <a:rPr lang="en-US" sz="900" b="1"/>
              <a:t>· </a:t>
            </a:r>
            <a:r>
              <a:rPr lang="en-US" sz="900">
                <a:hlinkClick r:id="rId5"/>
              </a:rPr>
              <a:t>Cached page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1000" b="1">
                <a:hlinkClick r:id="rId6"/>
              </a:rPr>
              <a:t>Latin America Community Assistance Foundation - LACA</a:t>
            </a:r>
            <a:endParaRPr lang="en-US" sz="1000" b="1"/>
          </a:p>
          <a:p>
            <a:pPr>
              <a:lnSpc>
                <a:spcPct val="80000"/>
              </a:lnSpc>
            </a:pPr>
            <a:r>
              <a:rPr lang="en-US" sz="1000"/>
              <a:t>The Tarahumara Indians are the most primitive of all </a:t>
            </a:r>
            <a:r>
              <a:rPr lang="en-US" sz="1000" b="1"/>
              <a:t>Indian</a:t>
            </a:r>
            <a:r>
              <a:rPr lang="en-US" sz="1000"/>
              <a:t> </a:t>
            </a:r>
            <a:r>
              <a:rPr lang="en-US" sz="1000" b="1"/>
              <a:t>tribes</a:t>
            </a:r>
            <a:r>
              <a:rPr lang="en-US" sz="1000"/>
              <a:t> in North </a:t>
            </a:r>
            <a:r>
              <a:rPr lang="en-US" sz="1000" b="1"/>
              <a:t>America</a:t>
            </a:r>
            <a:r>
              <a:rPr lang="en-US" sz="1000"/>
              <a:t>, and are the least touched by modern society.</a:t>
            </a:r>
          </a:p>
          <a:p>
            <a:pPr lvl="1">
              <a:lnSpc>
                <a:spcPct val="80000"/>
              </a:lnSpc>
            </a:pPr>
            <a:r>
              <a:rPr lang="en-US" sz="900" i="1"/>
              <a:t>www.lacafoundation.org/?page_id=58</a:t>
            </a:r>
            <a:r>
              <a:rPr lang="en-US" sz="900"/>
              <a:t> </a:t>
            </a:r>
          </a:p>
          <a:p>
            <a:pPr lvl="1">
              <a:lnSpc>
                <a:spcPct val="80000"/>
              </a:lnSpc>
            </a:pPr>
            <a:r>
              <a:rPr lang="en-US" sz="900" b="1"/>
              <a:t>· </a:t>
            </a:r>
            <a:r>
              <a:rPr lang="en-US" sz="900">
                <a:hlinkClick r:id="rId7"/>
              </a:rPr>
              <a:t>Cached page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1000" b="1">
                <a:hlinkClick r:id="rId8"/>
              </a:rPr>
              <a:t>Latin America Tour Set for Curtis Photos of North America Tribes</a:t>
            </a:r>
            <a:endParaRPr lang="en-US" sz="1000" b="1"/>
          </a:p>
          <a:p>
            <a:pPr>
              <a:lnSpc>
                <a:spcPct val="80000"/>
              </a:lnSpc>
            </a:pPr>
            <a:r>
              <a:rPr lang="en-US" sz="1000"/>
              <a:t>28 September 2005. </a:t>
            </a:r>
            <a:r>
              <a:rPr lang="en-US" sz="1000" b="1"/>
              <a:t>Latin</a:t>
            </a:r>
            <a:r>
              <a:rPr lang="en-US" sz="1000"/>
              <a:t> </a:t>
            </a:r>
            <a:r>
              <a:rPr lang="en-US" sz="1000" b="1"/>
              <a:t>America</a:t>
            </a:r>
            <a:r>
              <a:rPr lang="en-US" sz="1000"/>
              <a:t> Tour Set for Curtis Photos of North </a:t>
            </a:r>
            <a:r>
              <a:rPr lang="en-US" sz="1000" b="1"/>
              <a:t>America</a:t>
            </a:r>
            <a:r>
              <a:rPr lang="en-US" sz="1000"/>
              <a:t> </a:t>
            </a:r>
            <a:r>
              <a:rPr lang="en-US" sz="1000" b="1"/>
              <a:t>Tribes</a:t>
            </a:r>
            <a:r>
              <a:rPr lang="en-US" sz="1000"/>
              <a:t>. Famed photographer recorded </a:t>
            </a:r>
            <a:r>
              <a:rPr lang="en-US" sz="1000" b="1"/>
              <a:t>Indian</a:t>
            </a:r>
            <a:r>
              <a:rPr lang="en-US" sz="1000"/>
              <a:t> tribal life in 19th, early 20th century</a:t>
            </a:r>
          </a:p>
          <a:p>
            <a:pPr lvl="1">
              <a:lnSpc>
                <a:spcPct val="80000"/>
              </a:lnSpc>
            </a:pPr>
            <a:r>
              <a:rPr lang="en-US" sz="900" i="1"/>
              <a:t>www.</a:t>
            </a:r>
            <a:r>
              <a:rPr lang="en-US" sz="900" b="1" i="1"/>
              <a:t>america</a:t>
            </a:r>
            <a:r>
              <a:rPr lang="en-US" sz="900" i="1"/>
              <a:t>.gov/​st/​washfile-english/​2005/​September/​20050928134700GLnesnoM0.2225763.html</a:t>
            </a:r>
            <a:r>
              <a:rPr lang="en-US" sz="900"/>
              <a:t> </a:t>
            </a:r>
          </a:p>
          <a:p>
            <a:pPr>
              <a:lnSpc>
                <a:spcPct val="80000"/>
              </a:lnSpc>
            </a:pPr>
            <a:r>
              <a:rPr lang="en-US" sz="1000" b="1">
                <a:hlinkClick r:id="rId9"/>
              </a:rPr>
              <a:t>Latin America // Current</a:t>
            </a:r>
            <a:endParaRPr lang="en-US" sz="1000" b="1"/>
          </a:p>
          <a:p>
            <a:pPr>
              <a:lnSpc>
                <a:spcPct val="80000"/>
              </a:lnSpc>
            </a:pPr>
            <a:r>
              <a:rPr lang="en-US" sz="1000"/>
              <a:t>Current TV </a:t>
            </a:r>
            <a:r>
              <a:rPr lang="en-US" sz="1000" b="1"/>
              <a:t>Latin</a:t>
            </a:r>
            <a:r>
              <a:rPr lang="en-US" sz="1000"/>
              <a:t> </a:t>
            </a:r>
            <a:r>
              <a:rPr lang="en-US" sz="1000" b="1"/>
              <a:t>America</a:t>
            </a:r>
            <a:r>
              <a:rPr lang="en-US" sz="1000"/>
              <a:t> category, discover popular </a:t>
            </a:r>
            <a:r>
              <a:rPr lang="en-US" sz="1000" b="1"/>
              <a:t>Latin</a:t>
            </a:r>
            <a:r>
              <a:rPr lang="en-US" sz="1000"/>
              <a:t> </a:t>
            </a:r>
            <a:r>
              <a:rPr lang="en-US" sz="1000" b="1"/>
              <a:t>America</a:t>
            </a:r>
            <a:r>
              <a:rPr lang="en-US" sz="1000"/>
              <a:t> stories, news and ... of the Amazon jungle, a land conflict between rice farmers and a handful of </a:t>
            </a:r>
            <a:r>
              <a:rPr lang="en-US" sz="1000" b="1"/>
              <a:t>Indian</a:t>
            </a:r>
            <a:r>
              <a:rPr lang="en-US" sz="1000"/>
              <a:t> </a:t>
            </a:r>
            <a:r>
              <a:rPr lang="en-US" sz="1000" b="1"/>
              <a:t>tribes</a:t>
            </a:r>
            <a:r>
              <a:rPr lang="en-US" sz="1000"/>
              <a:t> ... </a:t>
            </a:r>
          </a:p>
          <a:p>
            <a:pPr lvl="1">
              <a:lnSpc>
                <a:spcPct val="80000"/>
              </a:lnSpc>
            </a:pPr>
            <a:r>
              <a:rPr lang="en-US" sz="900" i="1"/>
              <a:t>current.com/​topics/​75844112_​</a:t>
            </a:r>
            <a:r>
              <a:rPr lang="en-US" sz="900" b="1" i="1"/>
              <a:t>latin</a:t>
            </a:r>
            <a:r>
              <a:rPr lang="en-US" sz="900" i="1"/>
              <a:t>_​</a:t>
            </a:r>
            <a:r>
              <a:rPr lang="en-US" sz="900" b="1" i="1"/>
              <a:t>america</a:t>
            </a:r>
            <a:r>
              <a:rPr lang="en-US" sz="900"/>
              <a:t> </a:t>
            </a:r>
          </a:p>
          <a:p>
            <a:pPr lvl="1">
              <a:lnSpc>
                <a:spcPct val="80000"/>
              </a:lnSpc>
            </a:pPr>
            <a:r>
              <a:rPr lang="en-US" sz="900" b="1"/>
              <a:t>· </a:t>
            </a:r>
            <a:r>
              <a:rPr lang="en-US" sz="900">
                <a:hlinkClick r:id="rId10"/>
              </a:rPr>
              <a:t>Cached page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1000" b="1">
                <a:hlinkClick r:id="rId11"/>
              </a:rPr>
              <a:t>Bloomberg.com: Latin America</a:t>
            </a:r>
            <a:endParaRPr lang="en-US" sz="1000" b="1"/>
          </a:p>
          <a:p>
            <a:pPr>
              <a:lnSpc>
                <a:spcPct val="80000"/>
              </a:lnSpc>
            </a:pPr>
            <a:r>
              <a:rPr lang="en-US" sz="1000"/>
              <a:t>May 30 (Bloomberg) -- Brazil's National </a:t>
            </a:r>
            <a:r>
              <a:rPr lang="en-US" sz="1000" b="1"/>
              <a:t>Indian</a:t>
            </a:r>
            <a:r>
              <a:rPr lang="en-US" sz="1000"/>
              <a:t> Foundation has discovered an </a:t>
            </a:r>
            <a:r>
              <a:rPr lang="en-US" sz="1000" b="1"/>
              <a:t>Indian</a:t>
            </a:r>
            <a:r>
              <a:rPr lang="en-US" sz="1000"/>
              <a:t> </a:t>
            </a:r>
            <a:r>
              <a:rPr lang="en-US" sz="1000" b="1"/>
              <a:t>tribe</a:t>
            </a:r>
            <a:r>
              <a:rPr lang="en-US" sz="1000"/>
              <a:t> in the Amazon that hasn't had contact with civilization in a rare sighting of the few ... </a:t>
            </a:r>
          </a:p>
          <a:p>
            <a:pPr lvl="1">
              <a:lnSpc>
                <a:spcPct val="80000"/>
              </a:lnSpc>
            </a:pPr>
            <a:r>
              <a:rPr lang="en-US" sz="900" i="1"/>
              <a:t>www.bloomberg.com/​apps/​news?​pid=​20601086&amp;​sid=​aSrj5wfHW.CQ&amp;​refer=​</a:t>
            </a:r>
            <a:r>
              <a:rPr lang="en-US" sz="900" b="1" i="1"/>
              <a:t>latin</a:t>
            </a:r>
            <a:r>
              <a:rPr lang="en-US" sz="900" i="1"/>
              <a:t>_​</a:t>
            </a:r>
            <a:r>
              <a:rPr lang="en-US" sz="900" b="1" i="1"/>
              <a:t>america</a:t>
            </a:r>
            <a:r>
              <a:rPr lang="en-US" sz="900"/>
              <a:t> </a:t>
            </a:r>
          </a:p>
          <a:p>
            <a:pPr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Personalized focused search (wikipedia.cognition)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900" b="1"/>
              <a:t>Indian Latin-America tribe</a:t>
            </a:r>
            <a:r>
              <a:rPr lang="en-US" sz="900"/>
              <a:t>: 249 files —</a:t>
            </a:r>
            <a:endParaRPr lang="en-US" sz="900" b="1"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2"/>
              </a:rPr>
              <a:t>William Curtis Farabee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The volumes that Farabee produced from his travels include Indian Tribes of Eastern Peru based on his first trip in 1906-1908 (Obituary, 1925).</a:t>
            </a:r>
            <a:endParaRPr lang="en-US" sz="90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3"/>
              </a:rPr>
              <a:t>Direct link (no highlighting)</a:t>
            </a:r>
            <a:endParaRPr lang="en-US" sz="900" b="1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4"/>
              </a:rPr>
              <a:t>Mexican Texas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Settlers were empowered to create their own militias to help control hostile Indian tribes. Texas faced raids from both the Apache and Comanche tribes, [...]</a:t>
            </a:r>
            <a:endParaRPr lang="en-US" sz="900"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5"/>
              </a:rPr>
              <a:t>Direct link (no highlighting)</a:t>
            </a:r>
            <a:endParaRPr lang="en-US" sz="900" b="1"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6"/>
              </a:rPr>
              <a:t>Temecula, California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The Luiseño and Cahuilla tribes were involved, rather bloodily, in the local battles of the Mexican-American War during the following years. </a:t>
            </a:r>
            <a:endParaRPr lang="en-US" sz="900">
              <a:hlinkClick r:id="rId7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7"/>
              </a:rPr>
              <a:t>Direct link (no highlighting)</a:t>
            </a:r>
            <a:endParaRPr lang="en-US" sz="900" b="1"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8"/>
              </a:rPr>
              <a:t>Kaweah Indian Nation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Recently, scam artists have sold purported citizenships in the non-recognized tribe, particularly to Mexican nationals who have entered the US illegally.1 [...]</a:t>
            </a:r>
            <a:endParaRPr lang="en-US" sz="900"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9"/>
              </a:rPr>
              <a:t>Direct link (no highlighting)</a:t>
            </a:r>
            <a:endParaRPr lang="en-US" sz="900" b="1"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10"/>
              </a:rPr>
              <a:t>Flag of Puerto Rico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The tribal nation flag of the Jatibonicu Taino Indians of Borikén, represents the Jatibonicu Taino tribe's original pre-Columbian territories of [...]</a:t>
            </a:r>
            <a:endParaRPr lang="en-US" sz="900">
              <a:hlinkClick r:id="rId11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11"/>
              </a:rPr>
              <a:t>Direct link (no highlighting)</a:t>
            </a:r>
            <a:endParaRPr lang="en-US" sz="900" b="1">
              <a:hlinkClick r:id="rId12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12"/>
              </a:rPr>
              <a:t>Maina Indians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The Maina Indians are a group of tribes constituting a distinct linguistic stock, the [...] along the north bank of the Marañón River in South America</a:t>
            </a:r>
            <a:endParaRPr lang="en-US" sz="900">
              <a:hlinkClick r:id="rId13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13"/>
              </a:rPr>
              <a:t>Direct link (no highlighting)</a:t>
            </a:r>
            <a:endParaRPr lang="en-US" sz="900" b="1">
              <a:hlinkClick r:id="rId14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14"/>
              </a:rPr>
              <a:t>Erie (tribe)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^ Ebooks by Google: "Handbook of American Indians North of Mexico" By Frederick Webb Hodge http://books.google.com/books?</a:t>
            </a:r>
            <a:endParaRPr lang="en-US" sz="900">
              <a:hlinkClick r:id="rId15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15"/>
              </a:rPr>
              <a:t>Direct link (no highlighting)</a:t>
            </a:r>
            <a:endParaRPr lang="en-US" sz="900" b="1">
              <a:hlinkClick r:id="rId16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16"/>
              </a:rPr>
              <a:t>Miccosukee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[1] Other members went on to form the Miccosukee Tribe of Indians of Florida, which was not recognized by Fidel Castro's Cuban government in 1959. The [...]</a:t>
            </a:r>
            <a:endParaRPr lang="en-US" sz="900">
              <a:hlinkClick r:id="rId17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17"/>
              </a:rPr>
              <a:t>Direct link (no highlighting)</a:t>
            </a:r>
            <a:endParaRPr lang="en-US" sz="900" b="1">
              <a:hlinkClick r:id="rId18"/>
            </a:endParaRPr>
          </a:p>
          <a:p>
            <a:pPr>
              <a:lnSpc>
                <a:spcPct val="80000"/>
              </a:lnSpc>
            </a:pPr>
            <a:r>
              <a:rPr lang="en-US" sz="900" b="1">
                <a:hlinkClick r:id="rId18"/>
              </a:rPr>
              <a:t>New Tribes Mission</a:t>
            </a:r>
            <a:r>
              <a:rPr lang="en-US" sz="900" b="1"/>
              <a:t> </a:t>
            </a:r>
          </a:p>
          <a:p>
            <a:pPr>
              <a:lnSpc>
                <a:spcPct val="80000"/>
              </a:lnSpc>
            </a:pPr>
            <a:r>
              <a:rPr lang="en-US" sz="900"/>
              <a:t>In Paraguay in 1979 and 1986, New Tribes Mission was accused of assisting in the forcible contact of nomadic Ayoreo Indians.</a:t>
            </a:r>
            <a:endParaRPr lang="en-US" sz="900">
              <a:hlinkClick r:id="rId19"/>
            </a:endParaRPr>
          </a:p>
          <a:p>
            <a:pPr>
              <a:lnSpc>
                <a:spcPct val="80000"/>
              </a:lnSpc>
            </a:pPr>
            <a:r>
              <a:rPr lang="en-US" sz="900">
                <a:hlinkClick r:id="rId19"/>
              </a:rPr>
              <a:t>Direct link (no highlighting)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Semantically precise search for relations/events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Lucida Sans" pitchFamily="-128" charset="0"/>
                <a:ea typeface="ＭＳ Ｐゴシック" pitchFamily="-128" charset="-128"/>
              </a:rPr>
              <a:t>Query:</a:t>
            </a:r>
            <a:r>
              <a:rPr lang="en-US" sz="2400">
                <a:latin typeface="Lucida Sans" pitchFamily="-128" charset="0"/>
                <a:ea typeface="ＭＳ Ｐゴシック" pitchFamily="-128" charset="-128"/>
              </a:rPr>
              <a:t> </a:t>
            </a:r>
            <a:r>
              <a:rPr lang="en-US" sz="2400" i="1">
                <a:latin typeface="Lucida Sans" pitchFamily="-128" charset="0"/>
                <a:ea typeface="ＭＳ Ｐゴシック" pitchFamily="-128" charset="-128"/>
              </a:rPr>
              <a:t>afghans destroying opium poppies</a:t>
            </a:r>
            <a:br>
              <a:rPr lang="en-US" sz="2400" i="1">
                <a:latin typeface="Lucida Sans" pitchFamily="-128" charset="0"/>
                <a:ea typeface="ＭＳ Ｐゴシック" pitchFamily="-128" charset="-128"/>
              </a:rPr>
            </a:br>
            <a:endParaRPr lang="en-US" sz="2400" i="1">
              <a:latin typeface="Lucida Sans" pitchFamily="-128" charset="0"/>
              <a:ea typeface="ＭＳ Ｐゴシック" pitchFamily="-128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861B15"/>
                </a:solidFill>
              </a:rPr>
              <a:t>Needs </a:t>
            </a:r>
            <a:r>
              <a:rPr lang="en-US"/>
              <a:t>The robust textual inference task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 [Dagan, Glickman, and Magnini 2005]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752600"/>
            <a:ext cx="8196263" cy="4699000"/>
          </a:xfrm>
        </p:spPr>
        <p:txBody>
          <a:bodyPr/>
          <a:lstStyle/>
          <a:p>
            <a:r>
              <a:rPr lang="en-US" sz="2000"/>
              <a:t>Task: Does text </a:t>
            </a:r>
            <a:r>
              <a:rPr lang="en-US" sz="2000" i="1"/>
              <a:t>T</a:t>
            </a:r>
            <a:r>
              <a:rPr lang="en-US" sz="2000"/>
              <a:t> justify an inference to hypothesis </a:t>
            </a:r>
            <a:r>
              <a:rPr lang="en-US" sz="2000" i="1"/>
              <a:t>H</a:t>
            </a:r>
            <a:r>
              <a:rPr lang="en-US" sz="2000"/>
              <a:t>?</a:t>
            </a:r>
          </a:p>
          <a:p>
            <a:pPr marL="677863" lvl="1" indent="-333375"/>
            <a:r>
              <a:rPr lang="en-US" sz="2000"/>
              <a:t>On the assumption that some piece of text (</a:t>
            </a:r>
            <a:r>
              <a:rPr lang="en-US" sz="2000" i="1"/>
              <a:t>T</a:t>
            </a:r>
            <a:r>
              <a:rPr lang="en-US" sz="2000"/>
              <a:t>) is true, does this imply the truth of some other hypothesis text (</a:t>
            </a:r>
            <a:r>
              <a:rPr lang="en-US" sz="2000" i="1"/>
              <a:t>H</a:t>
            </a:r>
            <a:r>
              <a:rPr lang="en-US" sz="2000"/>
              <a:t>)?</a:t>
            </a:r>
          </a:p>
          <a:p>
            <a:pPr marL="1201738" lvl="2"/>
            <a:r>
              <a:rPr lang="en-US" sz="2000" i="1">
                <a:solidFill>
                  <a:schemeClr val="tx2"/>
                </a:solidFill>
              </a:rPr>
              <a:t>Sydney was the host city of the 2000 Olympics </a:t>
            </a:r>
            <a:r>
              <a:rPr lang="en-US" sz="2000">
                <a:solidFill>
                  <a:schemeClr val="tx2"/>
                </a:solidFill>
              </a:rPr>
              <a:t> →</a:t>
            </a:r>
          </a:p>
          <a:p>
            <a:pPr marL="1201738" lvl="2"/>
            <a:r>
              <a:rPr lang="en-US" sz="2000" i="1">
                <a:solidFill>
                  <a:schemeClr val="tx2"/>
                </a:solidFill>
              </a:rPr>
              <a:t>The Olympics have been held in Sydney</a:t>
            </a:r>
            <a:r>
              <a:rPr lang="en-US" sz="2000"/>
              <a:t> 		</a:t>
            </a:r>
            <a:r>
              <a:rPr lang="en-US" sz="2000">
                <a:solidFill>
                  <a:srgbClr val="008000"/>
                </a:solidFill>
              </a:rPr>
              <a:t>TRUE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In practice:</a:t>
            </a:r>
          </a:p>
          <a:p>
            <a:pPr marL="677863" lvl="1" indent="-333375">
              <a:spcBef>
                <a:spcPct val="50000"/>
              </a:spcBef>
            </a:pPr>
            <a:r>
              <a:rPr lang="en-US" sz="2000"/>
              <a:t>An informal, intuitive notion of inference</a:t>
            </a:r>
          </a:p>
          <a:p>
            <a:pPr marL="1201738" lvl="2">
              <a:spcBef>
                <a:spcPct val="50000"/>
              </a:spcBef>
            </a:pPr>
            <a:r>
              <a:rPr lang="en-US" sz="2000"/>
              <a:t>Not strict logic; incorporates pragmatics, and default assumptions</a:t>
            </a:r>
          </a:p>
          <a:p>
            <a:pPr marL="677863" lvl="1" indent="-333375"/>
            <a:r>
              <a:rPr lang="en-US" sz="2000"/>
              <a:t>Focus on local inference steps, not long chains of deduction</a:t>
            </a:r>
          </a:p>
          <a:p>
            <a:pPr marL="677863" lvl="1" indent="-333375"/>
            <a:r>
              <a:rPr lang="en-US" sz="2000"/>
              <a:t>Includes basic world knowledge but not highly technical material</a:t>
            </a:r>
          </a:p>
          <a:p>
            <a:pPr marL="677863" lvl="1" indent="-333375"/>
            <a:r>
              <a:rPr lang="en-US" sz="2000"/>
              <a:t>Relevance logic: text must inform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7772400" cy="14954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600" dirty="0" smtClean="0"/>
              <a:t>India Wide Cross </a:t>
            </a:r>
            <a:r>
              <a:rPr lang="en-GB" sz="4600" dirty="0"/>
              <a:t>Lingual Information Access (CLIA)</a:t>
            </a:r>
            <a:r>
              <a:rPr lang="en-GB" sz="4600" dirty="0" smtClean="0"/>
              <a:t>‏ Endeavour</a:t>
            </a:r>
            <a:endParaRPr lang="en-GB" sz="46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43000" y="3962400"/>
            <a:ext cx="6934200" cy="175260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>
              <a:lnSpc>
                <a:spcPct val="80000"/>
              </a:lnSpc>
              <a:spcBef>
                <a:spcPts val="500"/>
              </a:spcBef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127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4343400" cy="5908675"/>
          </a:xfrm>
          <a:ln/>
        </p:spPr>
        <p:txBody>
          <a:bodyPr/>
          <a:lstStyle/>
          <a:p>
            <a:pPr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English still the most dominant language on the web</a:t>
            </a:r>
          </a:p>
          <a:p>
            <a:pPr lvl="1">
              <a:spcBef>
                <a:spcPts val="50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Contributes 72% of the content</a:t>
            </a:r>
          </a:p>
          <a:p>
            <a:pPr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Number of non-English users steadily rising all over the world</a:t>
            </a:r>
          </a:p>
          <a:p>
            <a:pPr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English penetration in India</a:t>
            </a:r>
          </a:p>
          <a:p>
            <a:pPr lvl="1">
              <a:spcBef>
                <a:spcPts val="50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Estimated to be around 3-4%</a:t>
            </a:r>
          </a:p>
          <a:p>
            <a:pPr lvl="1">
              <a:spcBef>
                <a:spcPts val="50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Mostly the urban educated class</a:t>
            </a:r>
          </a:p>
          <a:p>
            <a:pPr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Need to enable access to above information through local languages</a:t>
            </a:r>
          </a:p>
          <a:p>
            <a:pPr lvl="1">
              <a:spcBef>
                <a:spcPts val="500"/>
              </a:spcBef>
              <a:buClr>
                <a:srgbClr val="FF0000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  <a:p>
            <a:pPr>
              <a:spcBef>
                <a:spcPts val="550"/>
              </a:spcBef>
              <a:buClr>
                <a:srgbClr val="FF0000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dirty="0"/>
          </a:p>
          <a:p>
            <a:pPr>
              <a:spcBef>
                <a:spcPts val="5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70000"/>
            <a:ext cx="4038600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2525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/>
              <a:t>Cross Language Information Retrieval (CLIR)‏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5181600"/>
            <a:ext cx="1808162" cy="132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066800"/>
            <a:ext cx="2209800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971800"/>
            <a:ext cx="2209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962400" y="1295400"/>
            <a:ext cx="1219200" cy="1371600"/>
          </a:xfrm>
          <a:prstGeom prst="flowChartMagneticDisk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5176838" y="1447800"/>
            <a:ext cx="1682750" cy="46196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5180013" y="1979613"/>
            <a:ext cx="1679575" cy="16795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86200" y="1784350"/>
            <a:ext cx="12954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Crawled and Indexed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Web Pages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276600" y="3200400"/>
            <a:ext cx="2362200" cy="1295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419600" y="2667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858000" y="4800600"/>
            <a:ext cx="2209800" cy="5207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Target Information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 English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449388" y="3560763"/>
            <a:ext cx="15033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ea typeface="Mangal" charset="0"/>
                <a:cs typeface="Mangal" charset="0"/>
              </a:rPr>
              <a:t>तिरूपति</a:t>
            </a:r>
            <a:r>
              <a:rPr lang="en-GB">
                <a:solidFill>
                  <a:srgbClr val="000000"/>
                </a:solidFill>
                <a:ea typeface="Mangal" charset="0"/>
                <a:cs typeface="Mangal" charset="0"/>
              </a:rPr>
              <a:t> </a:t>
            </a:r>
            <a:r>
              <a:rPr lang="en-GB" b="1">
                <a:solidFill>
                  <a:srgbClr val="000000"/>
                </a:solidFill>
                <a:ea typeface="Mangal" charset="0"/>
                <a:cs typeface="Mangal" charset="0"/>
              </a:rPr>
              <a:t>यात्रा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447800" y="3168650"/>
            <a:ext cx="1447800" cy="3365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  <a:cs typeface="Arial" charset="0"/>
              </a:rPr>
              <a:t>Hindi Query 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429000" y="3657600"/>
            <a:ext cx="205740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>
                <a:solidFill>
                  <a:srgbClr val="FF0000"/>
                </a:solidFill>
                <a:cs typeface="Arial" charset="0"/>
              </a:rPr>
              <a:t>CLIR Engine</a:t>
            </a:r>
          </a:p>
        </p:txBody>
      </p:sp>
      <p:cxnSp>
        <p:nvCxnSpPr>
          <p:cNvPr id="6159" name="AutoShape 15"/>
          <p:cNvCxnSpPr>
            <a:cxnSpLocks noChangeShapeType="1"/>
            <a:stCxn id="6153" idx="2"/>
            <a:endCxn id="0" idx="3"/>
          </p:cNvCxnSpPr>
          <p:nvPr/>
        </p:nvCxnSpPr>
        <p:spPr bwMode="auto">
          <a:xfrm flipH="1">
            <a:off x="1981200" y="4495800"/>
            <a:ext cx="2476500" cy="1350963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822450" y="1752600"/>
            <a:ext cx="2025650" cy="5207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Target Language Index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 English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284663" y="6324600"/>
            <a:ext cx="1970087" cy="30638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Ranked List of Results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4572000" y="5105400"/>
            <a:ext cx="914400" cy="1143000"/>
          </a:xfrm>
          <a:prstGeom prst="flowChartMultidocumen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5791200" y="4191000"/>
            <a:ext cx="685800" cy="762000"/>
          </a:xfrm>
          <a:prstGeom prst="flowChartMagneticDisk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64" name="AutoShape 20"/>
          <p:cNvCxnSpPr>
            <a:cxnSpLocks noChangeShapeType="1"/>
            <a:stCxn id="6153" idx="3"/>
            <a:endCxn id="6163" idx="1"/>
          </p:cNvCxnSpPr>
          <p:nvPr/>
        </p:nvCxnSpPr>
        <p:spPr bwMode="auto">
          <a:xfrm>
            <a:off x="5638800" y="3848100"/>
            <a:ext cx="495300" cy="34290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</p:cxn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637213" y="5029200"/>
            <a:ext cx="1035050" cy="5207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Language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Resources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33600" y="4649788"/>
            <a:ext cx="2132013" cy="1525587"/>
            <a:chOff x="1344" y="2929"/>
            <a:chExt cx="1343" cy="961"/>
          </a:xfrm>
        </p:grpSpPr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1344" y="2929"/>
              <a:ext cx="1344" cy="9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buFont typeface="Garamond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300" b="1">
                  <a:solidFill>
                    <a:srgbClr val="000000"/>
                  </a:solidFill>
                  <a:latin typeface="Garamond" pitchFamily="16" charset="0"/>
                  <a:ea typeface="Mangal" charset="0"/>
                  <a:cs typeface="Mangal" charset="0"/>
                </a:rPr>
                <a:t>तिरूपति आने के लिए रेल साधन</a:t>
              </a:r>
              <a:br>
                <a:rPr lang="en-GB" sz="1300" b="1">
                  <a:solidFill>
                    <a:srgbClr val="000000"/>
                  </a:solidFill>
                  <a:latin typeface="Garamond" pitchFamily="16" charset="0"/>
                  <a:ea typeface="Mangal" charset="0"/>
                  <a:cs typeface="Mangal" charset="0"/>
                </a:rPr>
              </a:br>
              <a:r>
                <a:rPr lang="en-GB" sz="1300" b="1">
                  <a:solidFill>
                    <a:srgbClr val="000000"/>
                  </a:solidFill>
                  <a:latin typeface="Garamond" pitchFamily="16" charset="0"/>
                  <a:ea typeface="Mangal" charset="0"/>
                  <a:cs typeface="Mangal" charset="0"/>
                </a:rPr>
                <a:t/>
              </a:r>
              <a:br>
                <a:rPr lang="en-GB" sz="1300" b="1">
                  <a:solidFill>
                    <a:srgbClr val="000000"/>
                  </a:solidFill>
                  <a:latin typeface="Garamond" pitchFamily="16" charset="0"/>
                  <a:ea typeface="Mangal" charset="0"/>
                  <a:cs typeface="Mangal" charset="0"/>
                </a:rPr>
              </a:br>
              <a:r>
                <a:rPr lang="en-GB" sz="1100">
                  <a:solidFill>
                    <a:srgbClr val="000000"/>
                  </a:solidFill>
                  <a:latin typeface="Garamond" pitchFamily="16" charset="0"/>
                  <a:ea typeface="Mangal" charset="0"/>
                  <a:cs typeface="Mangal" charset="0"/>
                </a:rPr>
                <a:t>तिरूपति पुण्य नगर पहुँचने के लिए बहुत रेल उपलब्ध हैं | अगर मुंबई से यात्रा कर रहे है तो मुंबई-चेन्नई एक्सप्रेस गाड़ी से प्रवास कर सकते है |</a:t>
              </a:r>
            </a:p>
          </p:txBody>
        </p:sp>
        <p:sp>
          <p:nvSpPr>
            <p:cNvPr id="6168" name="Freeform 24"/>
            <p:cNvSpPr>
              <a:spLocks noChangeArrowheads="1"/>
            </p:cNvSpPr>
            <p:nvPr/>
          </p:nvSpPr>
          <p:spPr bwMode="auto">
            <a:xfrm>
              <a:off x="1344" y="2929"/>
              <a:ext cx="13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26" y="0"/>
                </a:cxn>
                <a:cxn ang="0">
                  <a:pos x="0" y="0"/>
                </a:cxn>
              </a:cxnLst>
              <a:rect l="0" t="0" r="r" b="b"/>
              <a:pathLst>
                <a:path w="5927" h="1">
                  <a:moveTo>
                    <a:pt x="0" y="0"/>
                  </a:moveTo>
                  <a:lnTo>
                    <a:pt x="5926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 noChangeArrowheads="1"/>
            </p:cNvSpPr>
            <p:nvPr/>
          </p:nvSpPr>
          <p:spPr bwMode="auto">
            <a:xfrm>
              <a:off x="1344" y="3891"/>
              <a:ext cx="134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26" y="0"/>
                </a:cxn>
                <a:cxn ang="0">
                  <a:pos x="0" y="0"/>
                </a:cxn>
              </a:cxnLst>
              <a:rect l="0" t="0" r="r" b="b"/>
              <a:pathLst>
                <a:path w="5927" h="1">
                  <a:moveTo>
                    <a:pt x="0" y="0"/>
                  </a:moveTo>
                  <a:lnTo>
                    <a:pt x="5926" y="0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 noChangeArrowheads="1"/>
            </p:cNvSpPr>
            <p:nvPr/>
          </p:nvSpPr>
          <p:spPr bwMode="auto">
            <a:xfrm>
              <a:off x="1344" y="2929"/>
              <a:ext cx="1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2"/>
                </a:cxn>
                <a:cxn ang="0">
                  <a:pos x="0" y="0"/>
                </a:cxn>
              </a:cxnLst>
              <a:rect l="0" t="0" r="r" b="b"/>
              <a:pathLst>
                <a:path w="1" h="4243">
                  <a:moveTo>
                    <a:pt x="0" y="0"/>
                  </a:moveTo>
                  <a:lnTo>
                    <a:pt x="0" y="424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 noChangeArrowheads="1"/>
            </p:cNvSpPr>
            <p:nvPr/>
          </p:nvSpPr>
          <p:spPr bwMode="auto">
            <a:xfrm>
              <a:off x="2688" y="2929"/>
              <a:ext cx="1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2"/>
                </a:cxn>
                <a:cxn ang="0">
                  <a:pos x="0" y="0"/>
                </a:cxn>
              </a:cxnLst>
              <a:rect l="0" t="0" r="r" b="b"/>
              <a:pathLst>
                <a:path w="1" h="4243">
                  <a:moveTo>
                    <a:pt x="0" y="0"/>
                  </a:moveTo>
                  <a:lnTo>
                    <a:pt x="0" y="4242"/>
                  </a:lnTo>
                  <a:lnTo>
                    <a:pt x="0" y="0"/>
                  </a:lnTo>
                </a:path>
              </a:pathLst>
            </a:custGeom>
            <a:solidFill>
              <a:srgbClr val="FFFFCC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172" name="AutoShape 28"/>
          <p:cNvCxnSpPr>
            <a:cxnSpLocks noChangeShapeType="1"/>
            <a:stCxn id="0" idx="0"/>
            <a:endCxn id="6153" idx="1"/>
          </p:cNvCxnSpPr>
          <p:nvPr/>
        </p:nvCxnSpPr>
        <p:spPr bwMode="auto">
          <a:xfrm flipV="1">
            <a:off x="1077913" y="3848100"/>
            <a:ext cx="2200275" cy="133350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76200" y="4191000"/>
            <a:ext cx="1752600" cy="762000"/>
          </a:xfrm>
          <a:prstGeom prst="cloudCallout">
            <a:avLst>
              <a:gd name="adj1" fmla="val -23551"/>
              <a:gd name="adj2" fmla="val 79375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Font typeface="Garamond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Garamond" pitchFamily="16" charset="0"/>
                <a:ea typeface="Mangal" charset="0"/>
                <a:cs typeface="Mangal" charset="0"/>
              </a:rPr>
              <a:t>तिरूपति</a:t>
            </a:r>
            <a:r>
              <a:rPr lang="en-GB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GB" b="1">
                <a:solidFill>
                  <a:srgbClr val="000000"/>
                </a:solidFill>
                <a:latin typeface="Garamond" pitchFamily="16" charset="0"/>
                <a:ea typeface="Mangal" charset="0"/>
                <a:cs typeface="Mangal" charset="0"/>
              </a:rPr>
              <a:t>यात्रा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2498725" y="5959475"/>
            <a:ext cx="1431925" cy="5207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Result Snippets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 Hindi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Challenges involved in CLIA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6675"/>
            <a:ext cx="8382000" cy="50038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/>
              <a:t>Indexing, retrieval and ranking of multilingual documents</a:t>
            </a:r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/>
              <a:t>Web data is not clean and regular</a:t>
            </a:r>
          </a:p>
          <a:p>
            <a:pPr lvl="1">
              <a:lnSpc>
                <a:spcPct val="8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/>
              <a:t>Different font encodings – some of them proprietary</a:t>
            </a:r>
          </a:p>
          <a:p>
            <a:pPr lvl="1">
              <a:lnSpc>
                <a:spcPct val="8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/>
              <a:t>Spelling variations very common</a:t>
            </a:r>
          </a:p>
          <a:p>
            <a:pPr lvl="1">
              <a:lnSpc>
                <a:spcPct val="8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/>
              <a:t>Different document encodings</a:t>
            </a:r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/>
              <a:t>Language identification needed to invoke appropriate language analyzers</a:t>
            </a:r>
          </a:p>
          <a:p>
            <a:pPr>
              <a:lnSpc>
                <a:spcPct val="8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/>
              <a:t>Involves a number of fundamental NLP research problems like query disambiguation, machine transliteration, named-entity recognition, multi-word recognition</a:t>
            </a:r>
          </a:p>
          <a:p>
            <a:pPr>
              <a:lnSpc>
                <a:spcPct val="80000"/>
              </a:lnSpc>
              <a:spcBef>
                <a:spcPts val="6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/>
          </a:p>
          <a:p>
            <a:pPr>
              <a:lnSpc>
                <a:spcPct val="80000"/>
              </a:lnSpc>
              <a:spcBef>
                <a:spcPts val="6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25253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/>
              <a:t>Cross Language Information Access (CLIA) Consortia Project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1475"/>
            <a:ext cx="7848600" cy="514985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Indian Language CLIR Engine under development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Input – Six Indian Languages </a:t>
            </a:r>
            <a:r>
              <a:rPr lang="en-GB" sz="1800" i="1" dirty="0"/>
              <a:t>(Hindi, Bengali, Telugu, Tamil, Marathi and Punjabi)‏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Output – </a:t>
            </a:r>
            <a:r>
              <a:rPr lang="en-GB" sz="1800" i="1" dirty="0"/>
              <a:t>Hindi, English and Input Language</a:t>
            </a:r>
            <a:r>
              <a:rPr lang="en-GB" sz="2200" dirty="0"/>
              <a:t> of Query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Domains – Tourism (Current Release)‏</a:t>
            </a:r>
          </a:p>
          <a:p>
            <a:pPr>
              <a:lnSpc>
                <a:spcPct val="9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Involves 10 academic institutes all over the </a:t>
            </a:r>
            <a:r>
              <a:rPr lang="en-GB" sz="2200" dirty="0" smtClean="0"/>
              <a:t>country: IITs, Indian Statistical Institute, CDAC, Anna University, </a:t>
            </a:r>
            <a:r>
              <a:rPr lang="en-GB" sz="2200" dirty="0" err="1" smtClean="0"/>
              <a:t>Jadavpur</a:t>
            </a:r>
            <a:r>
              <a:rPr lang="en-GB" sz="2200" dirty="0" smtClean="0"/>
              <a:t> University</a:t>
            </a:r>
            <a:endParaRPr lang="en-GB" sz="2200" dirty="0"/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IIT Bombay – Overall </a:t>
            </a:r>
            <a:r>
              <a:rPr lang="en-GB" sz="2200" dirty="0" smtClean="0"/>
              <a:t>co-ordinator</a:t>
            </a:r>
            <a:endParaRPr lang="en-GB" sz="2200" dirty="0"/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Responsible for Hindi, Marathi language verticals</a:t>
            </a:r>
          </a:p>
          <a:p>
            <a:pPr>
              <a:lnSpc>
                <a:spcPct val="90000"/>
              </a:lnSpc>
              <a:spcBef>
                <a:spcPts val="5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Includes full-fledged search features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Snippet translation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Summary generation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/>
              <a:t>Information Extraction</a:t>
            </a:r>
          </a:p>
          <a:p>
            <a:pPr lvl="1">
              <a:lnSpc>
                <a:spcPct val="90000"/>
              </a:lnSpc>
              <a:spcBef>
                <a:spcPts val="550"/>
              </a:spcBef>
              <a:buClr>
                <a:srgbClr val="FF0000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200" dirty="0"/>
          </a:p>
          <a:p>
            <a:pPr>
              <a:lnSpc>
                <a:spcPct val="90000"/>
              </a:lnSpc>
              <a:spcBef>
                <a:spcPts val="6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6365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Portal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873625"/>
          </a:xfrm>
          <a:ln/>
        </p:spPr>
        <p:txBody>
          <a:bodyPr/>
          <a:lstStyle/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 dirty="0" smtClean="0"/>
              <a:t>Public </a:t>
            </a:r>
            <a:r>
              <a:rPr lang="en-GB" sz="2600" b="1" dirty="0"/>
              <a:t>portal released</a:t>
            </a:r>
            <a:r>
              <a:rPr lang="en-GB" sz="2600" dirty="0"/>
              <a:t> at </a:t>
            </a:r>
            <a:r>
              <a:rPr lang="en-GB" sz="2600" dirty="0">
                <a:hlinkClick r:id="rId3"/>
              </a:rPr>
              <a:t>http://www.clia.iitb.ac.in</a:t>
            </a:r>
            <a:r>
              <a:rPr lang="en-GB" sz="2600" dirty="0"/>
              <a:t>/clia-beta-ext/ in September 2009. </a:t>
            </a:r>
            <a:r>
              <a:rPr lang="en-GB" sz="2600" dirty="0" smtClean="0"/>
              <a:t>(Outside IITB)</a:t>
            </a:r>
          </a:p>
          <a:p>
            <a:pPr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b="1" dirty="0" smtClean="0"/>
              <a:t>Public portal released</a:t>
            </a:r>
            <a:r>
              <a:rPr lang="en-GB" sz="2600" dirty="0" smtClean="0"/>
              <a:t> at </a:t>
            </a:r>
            <a:r>
              <a:rPr lang="en-GB" sz="2600" dirty="0" smtClean="0">
                <a:hlinkClick r:id="rId3"/>
              </a:rPr>
              <a:t>http://www.clia.iitb.ac.in</a:t>
            </a:r>
            <a:r>
              <a:rPr lang="en-GB" sz="2600" dirty="0" smtClean="0"/>
              <a:t>:8080/clia-beta-ext/ in September 2009. (Inside IITB)</a:t>
            </a:r>
          </a:p>
          <a:p>
            <a:pPr>
              <a:spcBef>
                <a:spcPts val="6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IR and AI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shal\Desktop\cl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46038"/>
            <a:ext cx="92964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1 4"/>
          <p:cNvSpPr/>
          <p:nvPr/>
        </p:nvSpPr>
        <p:spPr>
          <a:xfrm>
            <a:off x="1905000" y="5943600"/>
            <a:ext cx="457200" cy="533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" name="Explosion 1 5"/>
          <p:cNvSpPr/>
          <p:nvPr/>
        </p:nvSpPr>
        <p:spPr>
          <a:xfrm>
            <a:off x="3810000" y="5943600"/>
            <a:ext cx="3810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7" name="Explosion 1 6"/>
          <p:cNvSpPr/>
          <p:nvPr/>
        </p:nvSpPr>
        <p:spPr>
          <a:xfrm>
            <a:off x="5715000" y="6019800"/>
            <a:ext cx="457200" cy="609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9" name="Explosion 1 8"/>
          <p:cNvSpPr/>
          <p:nvPr/>
        </p:nvSpPr>
        <p:spPr>
          <a:xfrm>
            <a:off x="7620000" y="6096000"/>
            <a:ext cx="457200" cy="533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0" name="Explosion 1 9"/>
          <p:cNvSpPr/>
          <p:nvPr/>
        </p:nvSpPr>
        <p:spPr>
          <a:xfrm>
            <a:off x="7543800" y="5486400"/>
            <a:ext cx="457200" cy="533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1" name="Explosion 1 10"/>
          <p:cNvSpPr/>
          <p:nvPr/>
        </p:nvSpPr>
        <p:spPr>
          <a:xfrm>
            <a:off x="7696200" y="4724400"/>
            <a:ext cx="381000" cy="609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2" name="Explosion 1 11"/>
          <p:cNvSpPr/>
          <p:nvPr/>
        </p:nvSpPr>
        <p:spPr>
          <a:xfrm>
            <a:off x="8305800" y="1524000"/>
            <a:ext cx="457200" cy="533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3" name="Explosion 1 12"/>
          <p:cNvSpPr/>
          <p:nvPr/>
        </p:nvSpPr>
        <p:spPr>
          <a:xfrm>
            <a:off x="8686800" y="2438400"/>
            <a:ext cx="457200" cy="533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4" name="Explosion 1 13"/>
          <p:cNvSpPr/>
          <p:nvPr/>
        </p:nvSpPr>
        <p:spPr>
          <a:xfrm>
            <a:off x="1219200" y="457200"/>
            <a:ext cx="3810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7" name="Explosion 1 16"/>
          <p:cNvSpPr/>
          <p:nvPr/>
        </p:nvSpPr>
        <p:spPr>
          <a:xfrm>
            <a:off x="3352800" y="533400"/>
            <a:ext cx="381000" cy="609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8" name="Explosion 1 17"/>
          <p:cNvSpPr/>
          <p:nvPr/>
        </p:nvSpPr>
        <p:spPr>
          <a:xfrm>
            <a:off x="4343400" y="533400"/>
            <a:ext cx="381000" cy="6096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9" name="Explosion 1 18"/>
          <p:cNvSpPr/>
          <p:nvPr/>
        </p:nvSpPr>
        <p:spPr>
          <a:xfrm>
            <a:off x="7391400" y="609600"/>
            <a:ext cx="457200" cy="533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0" name="Explosion 1 19"/>
          <p:cNvSpPr/>
          <p:nvPr/>
        </p:nvSpPr>
        <p:spPr>
          <a:xfrm>
            <a:off x="6096000" y="2362200"/>
            <a:ext cx="457200" cy="533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1" name="Explosion 1 20"/>
          <p:cNvSpPr/>
          <p:nvPr/>
        </p:nvSpPr>
        <p:spPr>
          <a:xfrm>
            <a:off x="4267200" y="1752600"/>
            <a:ext cx="381000" cy="609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2" name="Explosion 1 21"/>
          <p:cNvSpPr/>
          <p:nvPr/>
        </p:nvSpPr>
        <p:spPr>
          <a:xfrm>
            <a:off x="5029200" y="3810000"/>
            <a:ext cx="457200" cy="533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3" name="Explosion 1 22"/>
          <p:cNvSpPr/>
          <p:nvPr/>
        </p:nvSpPr>
        <p:spPr>
          <a:xfrm>
            <a:off x="4038600" y="2514600"/>
            <a:ext cx="381000" cy="609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4" name="Explosion 1 23"/>
          <p:cNvSpPr/>
          <p:nvPr/>
        </p:nvSpPr>
        <p:spPr>
          <a:xfrm>
            <a:off x="914400" y="4419600"/>
            <a:ext cx="3810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5" name="Explosion 1 24"/>
          <p:cNvSpPr/>
          <p:nvPr/>
        </p:nvSpPr>
        <p:spPr>
          <a:xfrm>
            <a:off x="838200" y="2514600"/>
            <a:ext cx="381000" cy="609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Recent Press Coverage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6988"/>
            <a:ext cx="8305800" cy="434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7850"/>
            <a:ext cx="8496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4065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Hindustan Times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IR Basics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(mainly from </a:t>
            </a:r>
            <a:r>
              <a:rPr lang="en-US" sz="1800" i="1"/>
              <a:t>R. Baeza-Yates and B. Ribeiro-Neto. Modern Information RetrievalAddison-Wesley, Wokingham, UK, 1999.</a:t>
            </a:r>
            <a:r>
              <a:rPr lang="en-US" sz="1800"/>
              <a:t> </a:t>
            </a:r>
            <a:endParaRPr lang="en-US" sz="1800" i="1"/>
          </a:p>
          <a:p>
            <a:pPr>
              <a:lnSpc>
                <a:spcPct val="80000"/>
              </a:lnSpc>
            </a:pPr>
            <a:r>
              <a:rPr lang="en-US" sz="1800"/>
              <a:t>and</a:t>
            </a:r>
          </a:p>
          <a:p>
            <a:pPr>
              <a:lnSpc>
                <a:spcPct val="80000"/>
              </a:lnSpc>
            </a:pPr>
            <a:r>
              <a:rPr lang="en-US" sz="1800"/>
              <a:t>Christopher D. Manning, Prabhakar Raghavan and Hinrich Schütze, </a:t>
            </a:r>
            <a:r>
              <a:rPr lang="en-US" sz="1800" i="1"/>
              <a:t>Introduction to Information Retrieval</a:t>
            </a:r>
            <a:r>
              <a:rPr lang="en-US" sz="1800"/>
              <a:t>, Cambridge University Press. 2008.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14400" y="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t-BR" sz="3200">
                <a:solidFill>
                  <a:schemeClr val="tx2"/>
                </a:solidFill>
              </a:rPr>
              <a:t>Motivation</a:t>
            </a:r>
            <a:endParaRPr lang="pt-BR" sz="4400">
              <a:solidFill>
                <a:schemeClr val="tx2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8200" y="6096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/>
              <a:t>IR at the center of the stage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 sz="2800"/>
              <a:t>IR in the last 20 years: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classification and categorization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systems and languages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user interfaces and visualization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 sz="2800"/>
              <a:t>Still, area was seen as of narrow interest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 sz="2800"/>
              <a:t>Advent of the Web changed this perception once and for all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universal repository of knowledge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free (low cost) universal access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no central editorial board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many problems though: IR seen as key to finding the solutions!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14400" y="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t-BR" sz="3200">
                <a:solidFill>
                  <a:schemeClr val="tx2"/>
                </a:solidFill>
              </a:rPr>
              <a:t>Basic Concepts</a:t>
            </a:r>
            <a:endParaRPr lang="pt-BR" sz="4400">
              <a:solidFill>
                <a:schemeClr val="tx2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8200" y="6096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/>
              <a:t>The User Task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 sz="2800"/>
              <a:t>Retrieval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information or data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purposeful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t-BR" sz="2800"/>
              <a:t>Browsing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glancing around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t-BR" sz="2400"/>
              <a:t>F1; cars, Le Mans, France, tourism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947863" y="2033588"/>
            <a:ext cx="255587" cy="1222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076450" y="2155825"/>
            <a:ext cx="0" cy="223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076450" y="2379663"/>
            <a:ext cx="212725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1905000" y="2379663"/>
            <a:ext cx="17145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076450" y="2236788"/>
            <a:ext cx="127000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1947863" y="2236788"/>
            <a:ext cx="128587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014663" y="2419350"/>
            <a:ext cx="1536700" cy="327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971800" y="1604963"/>
            <a:ext cx="1536700" cy="325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800">
              <a:latin typeface="Times New Roman" pitchFamily="18" charset="0"/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148263" y="1971675"/>
            <a:ext cx="1728787" cy="4889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276600" y="1676400"/>
            <a:ext cx="896938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Times New Roman" pitchFamily="18" charset="0"/>
              </a:rPr>
              <a:t>Retrieval</a:t>
            </a:r>
            <a:endParaRPr lang="pt-BR" sz="1400">
              <a:latin typeface="Times New Roman" pitchFamily="18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270250" y="2501900"/>
            <a:ext cx="939800" cy="161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Times New Roman" pitchFamily="18" charset="0"/>
              </a:rPr>
              <a:t>Browsing</a:t>
            </a:r>
            <a:endParaRPr lang="pt-BR" sz="3600">
              <a:latin typeface="Times New Roman" pitchFamily="18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191125" y="2133600"/>
            <a:ext cx="1612900" cy="184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>
                <a:latin typeface="Times New Roman" pitchFamily="18" charset="0"/>
              </a:rPr>
              <a:t>Information base</a:t>
            </a:r>
            <a:endParaRPr lang="pt-BR" sz="3600">
              <a:latin typeface="Times New Roman" pitchFamily="18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2332038" y="1849438"/>
            <a:ext cx="682625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332038" y="2174875"/>
            <a:ext cx="725487" cy="346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 flipV="1">
            <a:off x="4422775" y="1849438"/>
            <a:ext cx="682625" cy="32543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4422775" y="2174875"/>
            <a:ext cx="682625" cy="3063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3346450" y="1447800"/>
            <a:ext cx="125413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3471863" y="1447800"/>
            <a:ext cx="341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3813175" y="1447800"/>
            <a:ext cx="147638" cy="157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3471863" y="1930400"/>
            <a:ext cx="0" cy="488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3960813" y="1930400"/>
            <a:ext cx="0" cy="488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H="1">
            <a:off x="3903663" y="2746375"/>
            <a:ext cx="13652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>
            <a:off x="3584575" y="2936875"/>
            <a:ext cx="3190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H="1" flipV="1">
            <a:off x="3403600" y="2746375"/>
            <a:ext cx="1809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14400" y="381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t-BR" sz="3200">
                <a:solidFill>
                  <a:schemeClr val="tx2"/>
                </a:solidFill>
              </a:rPr>
              <a:t>Basic Concepts</a:t>
            </a:r>
            <a:endParaRPr lang="pt-BR" sz="4400">
              <a:solidFill>
                <a:schemeClr val="tx2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38200" y="6096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/>
              <a:t>Logical view of the documents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pt-BR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/>
              <a:t>Structure and meaningof the document lost in the representation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95400" y="2895600"/>
            <a:ext cx="90805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Times New Roman" pitchFamily="18" charset="0"/>
              </a:rPr>
              <a:t>structure</a:t>
            </a:r>
            <a:endParaRPr lang="pt-BR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362200" y="1905000"/>
            <a:ext cx="849313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Times New Roman" pitchFamily="18" charset="0"/>
              </a:rPr>
              <a:t>Accents</a:t>
            </a:r>
          </a:p>
          <a:p>
            <a:pPr eaLnBrk="0" hangingPunct="0"/>
            <a:r>
              <a:rPr lang="pt-BR" sz="1600">
                <a:latin typeface="Times New Roman" pitchFamily="18" charset="0"/>
              </a:rPr>
              <a:t>spacing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81400" y="2057400"/>
            <a:ext cx="103028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Times New Roman" pitchFamily="18" charset="0"/>
              </a:rPr>
              <a:t>stopwords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953000" y="1905000"/>
            <a:ext cx="747713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Times New Roman" pitchFamily="18" charset="0"/>
              </a:rPr>
              <a:t>Noun</a:t>
            </a:r>
          </a:p>
          <a:p>
            <a:pPr eaLnBrk="0" hangingPunct="0"/>
            <a:r>
              <a:rPr lang="pt-BR" sz="1600">
                <a:latin typeface="Times New Roman" pitchFamily="18" charset="0"/>
              </a:rPr>
              <a:t>groups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096000" y="2057400"/>
            <a:ext cx="99853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Times New Roman" pitchFamily="18" charset="0"/>
              </a:rPr>
              <a:t>stemming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467600" y="1905000"/>
            <a:ext cx="906463" cy="59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Times New Roman" pitchFamily="18" charset="0"/>
              </a:rPr>
              <a:t>Manual </a:t>
            </a:r>
          </a:p>
          <a:p>
            <a:pPr eaLnBrk="0" hangingPunct="0"/>
            <a:r>
              <a:rPr lang="pt-BR" sz="1600">
                <a:latin typeface="Times New Roman" pitchFamily="18" charset="0"/>
              </a:rPr>
              <a:t>indexing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" y="2057400"/>
            <a:ext cx="611188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600">
                <a:latin typeface="Times New Roman" pitchFamily="18" charset="0"/>
              </a:rPr>
              <a:t>Docs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990600" y="220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200400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4572000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715000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086600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762000" y="2438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2209800" y="2514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352800" y="2209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4724400" y="2209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867400" y="2209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7239000" y="2209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8686800" y="2209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83820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17526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95400" y="3581400"/>
            <a:ext cx="7848600" cy="336550"/>
            <a:chOff x="816" y="2208"/>
            <a:chExt cx="4944" cy="212"/>
          </a:xfrm>
        </p:grpSpPr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816" y="2208"/>
              <a:ext cx="6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>
                  <a:latin typeface="Times New Roman" pitchFamily="18" charset="0"/>
                </a:rPr>
                <a:t>structure</a:t>
              </a:r>
              <a:endParaRPr lang="pt-BR" sz="1600">
                <a:latin typeface="Times New Roman" pitchFamily="18" charset="0"/>
              </a:endParaRP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1824" y="2208"/>
              <a:ext cx="6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pt-BR" sz="1600" b="1">
                  <a:latin typeface="Times New Roman" pitchFamily="18" charset="0"/>
                </a:rPr>
                <a:t>Full  text</a:t>
              </a:r>
              <a:endParaRPr lang="pt-BR" sz="1600">
                <a:latin typeface="Times New Roman" pitchFamily="18" charset="0"/>
              </a:endParaRPr>
            </a:p>
          </p:txBody>
        </p:sp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4985" y="2208"/>
              <a:ext cx="7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>
                  <a:latin typeface="Times New Roman" pitchFamily="18" charset="0"/>
                </a:rPr>
                <a:t>Index terms</a:t>
              </a: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2496" y="2304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914400"/>
            <a:ext cx="8420100" cy="5375275"/>
            <a:chOff x="1364" y="300"/>
            <a:chExt cx="14963" cy="10909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7384" y="568"/>
              <a:ext cx="1846" cy="1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User</a:t>
              </a:r>
            </a:p>
            <a:p>
              <a:pPr eaLnBrk="0" hangingPunct="0"/>
              <a:r>
                <a:rPr lang="pt-BR" sz="1000">
                  <a:latin typeface="Times New Roman" pitchFamily="18" charset="0"/>
                </a:rPr>
                <a:t>Interface</a:t>
              </a: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4118" y="2840"/>
              <a:ext cx="8094" cy="7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                            Text   Operations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260" y="4686"/>
              <a:ext cx="2272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Query </a:t>
              </a:r>
            </a:p>
            <a:p>
              <a:pPr eaLnBrk="0" hangingPunct="0"/>
              <a:r>
                <a:rPr lang="pt-BR" sz="1000">
                  <a:latin typeface="Times New Roman" pitchFamily="18" charset="0"/>
                </a:rPr>
                <a:t>Operations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0224" y="4970"/>
              <a:ext cx="1988" cy="9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Indexing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4260" y="7242"/>
              <a:ext cx="2130" cy="9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Searching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260" y="9656"/>
              <a:ext cx="1988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Ranking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0650" y="7384"/>
              <a:ext cx="1278" cy="8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Index</a:t>
              </a:r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10082" y="6958"/>
              <a:ext cx="2272" cy="156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6106" y="1402"/>
              <a:ext cx="12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5154" y="3550"/>
              <a:ext cx="0" cy="1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0952" y="3550"/>
              <a:ext cx="0" cy="1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5154" y="5964"/>
              <a:ext cx="0" cy="1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10952" y="5964"/>
              <a:ext cx="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5154" y="8236"/>
              <a:ext cx="0" cy="1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H="1">
              <a:off x="6390" y="7693"/>
              <a:ext cx="36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 flipH="1">
              <a:off x="1364" y="10042"/>
              <a:ext cx="2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V="1">
              <a:off x="1364" y="834"/>
              <a:ext cx="0" cy="9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364" y="834"/>
              <a:ext cx="60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H="1">
              <a:off x="2804" y="1136"/>
              <a:ext cx="4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2804" y="5305"/>
              <a:ext cx="1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2804" y="1136"/>
              <a:ext cx="0" cy="4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6106" y="1402"/>
              <a:ext cx="0" cy="1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1928" y="1704"/>
              <a:ext cx="1440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med"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Text</a:t>
              </a:r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3941" y="6289"/>
              <a:ext cx="1213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query</a:t>
              </a: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4118" y="1704"/>
              <a:ext cx="1933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user need</a:t>
              </a: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761" y="5305"/>
              <a:ext cx="2765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user feedback</a:t>
              </a: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1629" y="10042"/>
              <a:ext cx="2312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ranked docs </a:t>
              </a: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2494" y="8520"/>
              <a:ext cx="2660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retrieved docs</a:t>
              </a: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8603" y="3929"/>
              <a:ext cx="2349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logical view</a:t>
              </a: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5154" y="3929"/>
              <a:ext cx="2349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logical view</a:t>
              </a:r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8603" y="6126"/>
              <a:ext cx="2567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inverted file</a:t>
              </a:r>
            </a:p>
          </p:txBody>
        </p:sp>
        <p:sp>
          <p:nvSpPr>
            <p:cNvPr id="24610" name="Text Box 34"/>
            <p:cNvSpPr txBox="1">
              <a:spLocks noChangeArrowheads="1"/>
            </p:cNvSpPr>
            <p:nvPr/>
          </p:nvSpPr>
          <p:spPr bwMode="auto">
            <a:xfrm>
              <a:off x="13750" y="4808"/>
              <a:ext cx="2577" cy="11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DB Manager </a:t>
              </a:r>
            </a:p>
            <a:p>
              <a:pPr eaLnBrk="0" hangingPunct="0"/>
              <a:r>
                <a:rPr lang="pt-BR" sz="1000">
                  <a:latin typeface="Times New Roman" pitchFamily="18" charset="0"/>
                </a:rPr>
                <a:t>Module</a:t>
              </a:r>
            </a:p>
          </p:txBody>
        </p:sp>
        <p:sp>
          <p:nvSpPr>
            <p:cNvPr id="24611" name="Line 35"/>
            <p:cNvSpPr>
              <a:spLocks noChangeShapeType="1"/>
            </p:cNvSpPr>
            <p:nvPr/>
          </p:nvSpPr>
          <p:spPr bwMode="auto">
            <a:xfrm flipH="1">
              <a:off x="12212" y="5305"/>
              <a:ext cx="15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9181" y="1568"/>
              <a:ext cx="1771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400">
                  <a:latin typeface="Times New Roman" pitchFamily="18" charset="0"/>
                </a:rPr>
                <a:t>4, 10</a:t>
              </a:r>
              <a:endParaRPr lang="pt-BR">
                <a:latin typeface="Times New Roman" pitchFamily="18" charset="0"/>
              </a:endParaRPr>
            </a:p>
          </p:txBody>
        </p:sp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>
              <a:off x="12212" y="3259"/>
              <a:ext cx="1108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400">
                  <a:latin typeface="Times New Roman" pitchFamily="18" charset="0"/>
                </a:rPr>
                <a:t>6, 7</a:t>
              </a:r>
              <a:endParaRPr lang="pt-BR">
                <a:latin typeface="Times New Roman" pitchFamily="18" charset="0"/>
              </a:endParaRPr>
            </a:p>
          </p:txBody>
        </p:sp>
        <p:sp>
          <p:nvSpPr>
            <p:cNvPr id="24614" name="Text Box 38"/>
            <p:cNvSpPr txBox="1">
              <a:spLocks noChangeArrowheads="1"/>
            </p:cNvSpPr>
            <p:nvPr/>
          </p:nvSpPr>
          <p:spPr bwMode="auto">
            <a:xfrm>
              <a:off x="6532" y="5822"/>
              <a:ext cx="763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400">
                  <a:latin typeface="Times New Roman" pitchFamily="18" charset="0"/>
                </a:rPr>
                <a:t>5</a:t>
              </a:r>
              <a:endParaRPr lang="pt-BR">
                <a:latin typeface="Times New Roman" pitchFamily="18" charset="0"/>
              </a:endParaRPr>
            </a:p>
          </p:txBody>
        </p:sp>
        <p:sp>
          <p:nvSpPr>
            <p:cNvPr id="24615" name="Text Box 39"/>
            <p:cNvSpPr txBox="1">
              <a:spLocks noChangeArrowheads="1"/>
            </p:cNvSpPr>
            <p:nvPr/>
          </p:nvSpPr>
          <p:spPr bwMode="auto">
            <a:xfrm>
              <a:off x="12212" y="5822"/>
              <a:ext cx="758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400">
                  <a:latin typeface="Times New Roman" pitchFamily="18" charset="0"/>
                </a:rPr>
                <a:t>8</a:t>
              </a:r>
              <a:endParaRPr lang="pt-BR">
                <a:latin typeface="Times New Roman" pitchFamily="18" charset="0"/>
              </a:endParaRPr>
            </a:p>
          </p:txBody>
        </p:sp>
        <p:sp>
          <p:nvSpPr>
            <p:cNvPr id="24616" name="Text Box 40"/>
            <p:cNvSpPr txBox="1">
              <a:spLocks noChangeArrowheads="1"/>
            </p:cNvSpPr>
            <p:nvPr/>
          </p:nvSpPr>
          <p:spPr bwMode="auto">
            <a:xfrm>
              <a:off x="6248" y="10269"/>
              <a:ext cx="767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400">
                  <a:latin typeface="Times New Roman" pitchFamily="18" charset="0"/>
                </a:rPr>
                <a:t>2</a:t>
              </a:r>
              <a:endParaRPr lang="pt-BR">
                <a:latin typeface="Times New Roman" pitchFamily="18" charset="0"/>
              </a:endParaRPr>
            </a:p>
            <a:p>
              <a:pPr eaLnBrk="0" hangingPunct="0"/>
              <a:endParaRPr lang="pt-BR">
                <a:latin typeface="Times New Roman" pitchFamily="18" charset="0"/>
              </a:endParaRPr>
            </a:p>
          </p:txBody>
        </p:sp>
        <p:sp>
          <p:nvSpPr>
            <p:cNvPr id="24617" name="Text Box 41"/>
            <p:cNvSpPr txBox="1">
              <a:spLocks noChangeArrowheads="1"/>
            </p:cNvSpPr>
            <p:nvPr/>
          </p:nvSpPr>
          <p:spPr bwMode="auto">
            <a:xfrm>
              <a:off x="6390" y="7971"/>
              <a:ext cx="758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400">
                  <a:latin typeface="Times New Roman" pitchFamily="18" charset="0"/>
                </a:rPr>
                <a:t>8</a:t>
              </a:r>
              <a:endParaRPr lang="pt-BR">
                <a:latin typeface="Times New Roman" pitchFamily="18" charset="0"/>
              </a:endParaRPr>
            </a:p>
          </p:txBody>
        </p:sp>
        <p:sp>
          <p:nvSpPr>
            <p:cNvPr id="24618" name="AutoShape 42"/>
            <p:cNvSpPr>
              <a:spLocks noChangeArrowheads="1"/>
            </p:cNvSpPr>
            <p:nvPr/>
          </p:nvSpPr>
          <p:spPr bwMode="auto">
            <a:xfrm>
              <a:off x="13969" y="7819"/>
              <a:ext cx="2358" cy="2689"/>
            </a:xfrm>
            <a:prstGeom prst="can">
              <a:avLst>
                <a:gd name="adj" fmla="val 3010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Text Box 43"/>
            <p:cNvSpPr txBox="1">
              <a:spLocks noChangeArrowheads="1"/>
            </p:cNvSpPr>
            <p:nvPr/>
          </p:nvSpPr>
          <p:spPr bwMode="auto">
            <a:xfrm>
              <a:off x="14278" y="8875"/>
              <a:ext cx="1819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Text </a:t>
              </a:r>
            </a:p>
            <a:p>
              <a:pPr eaLnBrk="0" hangingPunct="0"/>
              <a:r>
                <a:rPr lang="pt-BR" sz="1000">
                  <a:latin typeface="Times New Roman" pitchFamily="18" charset="0"/>
                </a:rPr>
                <a:t>Database</a:t>
              </a:r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 flipV="1">
              <a:off x="15120" y="5964"/>
              <a:ext cx="0" cy="1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10952" y="1704"/>
              <a:ext cx="0" cy="1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15120" y="1136"/>
              <a:ext cx="0" cy="3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 flipH="1">
              <a:off x="9230" y="1136"/>
              <a:ext cx="58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10952" y="1704"/>
              <a:ext cx="33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>
              <a:off x="14278" y="1704"/>
              <a:ext cx="0" cy="3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Text Box 50"/>
            <p:cNvSpPr txBox="1">
              <a:spLocks noChangeArrowheads="1"/>
            </p:cNvSpPr>
            <p:nvPr/>
          </p:nvSpPr>
          <p:spPr bwMode="auto">
            <a:xfrm>
              <a:off x="11530" y="300"/>
              <a:ext cx="1440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med"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Text</a:t>
              </a:r>
            </a:p>
          </p:txBody>
        </p:sp>
      </p:grp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914400" y="1524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t-BR" sz="3200">
                <a:solidFill>
                  <a:schemeClr val="tx2"/>
                </a:solidFill>
              </a:rPr>
              <a:t>The Retrieval Process</a:t>
            </a:r>
            <a:endParaRPr lang="pt-B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14400" y="3810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pt-BR" sz="3200">
                <a:solidFill>
                  <a:schemeClr val="tx2"/>
                </a:solidFill>
              </a:rPr>
              <a:t>IR  Models</a:t>
            </a:r>
            <a:endParaRPr lang="pt-BR" sz="4400">
              <a:solidFill>
                <a:schemeClr val="tx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1175" y="3643313"/>
            <a:ext cx="2574925" cy="1138237"/>
            <a:chOff x="6963" y="4062"/>
            <a:chExt cx="4853" cy="2133"/>
          </a:xfrm>
        </p:grpSpPr>
        <p:sp>
          <p:nvSpPr>
            <p:cNvPr id="25604" name="Text Box 4"/>
            <p:cNvSpPr txBox="1">
              <a:spLocks noChangeAspect="1" noChangeArrowheads="1"/>
            </p:cNvSpPr>
            <p:nvPr/>
          </p:nvSpPr>
          <p:spPr bwMode="auto">
            <a:xfrm>
              <a:off x="6963" y="4822"/>
              <a:ext cx="4853" cy="1373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7254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2549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600">
                  <a:latin typeface="Times New Roman" pitchFamily="18" charset="0"/>
                </a:rPr>
                <a:t>Non-Overlapping Lists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Proximal Nodes</a:t>
              </a:r>
            </a:p>
          </p:txBody>
        </p:sp>
        <p:sp>
          <p:nvSpPr>
            <p:cNvPr id="25605" name="Text Box 5"/>
            <p:cNvSpPr txBox="1">
              <a:spLocks noChangeAspect="1" noChangeArrowheads="1"/>
            </p:cNvSpPr>
            <p:nvPr/>
          </p:nvSpPr>
          <p:spPr bwMode="auto">
            <a:xfrm>
              <a:off x="6966" y="4062"/>
              <a:ext cx="4850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  </a:t>
              </a:r>
              <a:r>
                <a:rPr lang="pt-BR" sz="1600">
                  <a:latin typeface="Times New Roman" pitchFamily="18" charset="0"/>
                </a:rPr>
                <a:t>Structured Models</a:t>
              </a:r>
              <a:endParaRPr lang="pt-BR" sz="1000">
                <a:latin typeface="Times New Roman" pitchFamily="18" charset="0"/>
              </a:endParaRPr>
            </a:p>
          </p:txBody>
        </p:sp>
      </p:grp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6763" y="2825750"/>
            <a:ext cx="1593850" cy="981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000">
                <a:latin typeface="Times New Roman" pitchFamily="18" charset="0"/>
              </a:rPr>
              <a:t> </a:t>
            </a:r>
            <a:r>
              <a:rPr lang="pt-BR">
                <a:latin typeface="Times New Roman" pitchFamily="18" charset="0"/>
              </a:rPr>
              <a:t>Retrieval: 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    Adhoc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    Filtering</a:t>
            </a:r>
          </a:p>
        </p:txBody>
      </p:sp>
      <p:sp>
        <p:nvSpPr>
          <p:cNvPr id="25607" name="Text Box 7"/>
          <p:cNvSpPr txBox="1">
            <a:spLocks noChangeAspect="1" noChangeArrowheads="1"/>
          </p:cNvSpPr>
          <p:nvPr/>
        </p:nvSpPr>
        <p:spPr bwMode="auto">
          <a:xfrm>
            <a:off x="766763" y="4781550"/>
            <a:ext cx="159385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pt-BR">
                <a:latin typeface="Times New Roman" pitchFamily="18" charset="0"/>
              </a:rPr>
              <a:t> Browsing</a:t>
            </a:r>
            <a:endParaRPr lang="pt-BR" sz="1600">
              <a:latin typeface="Times New Roman" pitchFamily="18" charset="0"/>
            </a:endParaRPr>
          </a:p>
        </p:txBody>
      </p:sp>
      <p:sp>
        <p:nvSpPr>
          <p:cNvPr id="25608" name="Text Box 8"/>
          <p:cNvSpPr txBox="1">
            <a:spLocks noChangeAspect="1" noChangeArrowheads="1"/>
          </p:cNvSpPr>
          <p:nvPr/>
        </p:nvSpPr>
        <p:spPr bwMode="auto">
          <a:xfrm>
            <a:off x="304800" y="2586038"/>
            <a:ext cx="461963" cy="2824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pt-BR" sz="1000">
                <a:latin typeface="Times New Roman" pitchFamily="18" charset="0"/>
              </a:rPr>
              <a:t> </a:t>
            </a:r>
            <a:r>
              <a:rPr lang="pt-BR">
                <a:latin typeface="Times New Roman" pitchFamily="18" charset="0"/>
              </a:rPr>
              <a:t>U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s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e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r </a:t>
            </a:r>
          </a:p>
          <a:p>
            <a:pPr eaLnBrk="0" hangingPunct="0"/>
            <a:endParaRPr lang="pt-BR">
              <a:latin typeface="Times New Roman" pitchFamily="18" charset="0"/>
            </a:endParaRPr>
          </a:p>
          <a:p>
            <a:pPr eaLnBrk="0" hangingPunct="0"/>
            <a:r>
              <a:rPr lang="pt-BR">
                <a:latin typeface="Times New Roman" pitchFamily="18" charset="0"/>
              </a:rPr>
              <a:t> T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a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s</a:t>
            </a:r>
          </a:p>
          <a:p>
            <a:pPr eaLnBrk="0" hangingPunct="0"/>
            <a:r>
              <a:rPr lang="pt-BR">
                <a:latin typeface="Times New Roman" pitchFamily="18" charset="0"/>
              </a:rPr>
              <a:t> k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51175" y="1844675"/>
            <a:ext cx="1793875" cy="1416050"/>
            <a:chOff x="6028" y="5780"/>
            <a:chExt cx="3381" cy="2655"/>
          </a:xfrm>
        </p:grpSpPr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6028" y="5780"/>
              <a:ext cx="3381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</a:t>
              </a:r>
              <a:r>
                <a:rPr lang="pt-BR" sz="1600">
                  <a:latin typeface="Times New Roman" pitchFamily="18" charset="0"/>
                </a:rPr>
                <a:t>Classic Models</a:t>
              </a:r>
              <a:endParaRPr lang="pt-BR" sz="1000">
                <a:latin typeface="Times New Roman" pitchFamily="18" charset="0"/>
              </a:endParaRP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6028" y="6514"/>
              <a:ext cx="3381" cy="192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1961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  </a:t>
              </a:r>
              <a:r>
                <a:rPr lang="pt-BR" sz="1600">
                  <a:latin typeface="Times New Roman" pitchFamily="18" charset="0"/>
                </a:rPr>
                <a:t>boolean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   vector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   probabilistic</a:t>
              </a:r>
              <a:endParaRPr lang="pt-BR" sz="1000">
                <a:latin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400800" y="990600"/>
            <a:ext cx="2135188" cy="1060450"/>
            <a:chOff x="771" y="3637"/>
            <a:chExt cx="4024" cy="1987"/>
          </a:xfrm>
        </p:grpSpPr>
        <p:sp>
          <p:nvSpPr>
            <p:cNvPr id="25613" name="Text Box 13"/>
            <p:cNvSpPr txBox="1">
              <a:spLocks noChangeAspect="1" noChangeArrowheads="1"/>
            </p:cNvSpPr>
            <p:nvPr/>
          </p:nvSpPr>
          <p:spPr bwMode="auto">
            <a:xfrm>
              <a:off x="771" y="3637"/>
              <a:ext cx="4024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</a:t>
              </a:r>
              <a:r>
                <a:rPr lang="pt-BR" sz="1600">
                  <a:latin typeface="Times New Roman" pitchFamily="18" charset="0"/>
                </a:rPr>
                <a:t>Set Theoretic</a:t>
              </a:r>
              <a:endParaRPr lang="pt-BR" sz="1000">
                <a:latin typeface="Times New Roman" pitchFamily="18" charset="0"/>
              </a:endParaRPr>
            </a:p>
          </p:txBody>
        </p:sp>
        <p:sp>
          <p:nvSpPr>
            <p:cNvPr id="25614" name="Text Box 14"/>
            <p:cNvSpPr txBox="1">
              <a:spLocks noChangeAspect="1" noChangeArrowheads="1"/>
            </p:cNvSpPr>
            <p:nvPr/>
          </p:nvSpPr>
          <p:spPr bwMode="auto">
            <a:xfrm>
              <a:off x="771" y="4397"/>
              <a:ext cx="4024" cy="122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1961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US" sz="1000" noProof="1">
                  <a:latin typeface="Times New Roman" pitchFamily="18" charset="0"/>
                </a:rPr>
                <a:t> </a:t>
              </a:r>
              <a:r>
                <a:rPr lang="en-US" sz="1600" noProof="1">
                  <a:latin typeface="Times New Roman" pitchFamily="18" charset="0"/>
                </a:rPr>
                <a:t>Fuzzy</a:t>
              </a:r>
            </a:p>
            <a:p>
              <a:pPr eaLnBrk="0" hangingPunct="0"/>
              <a:r>
                <a:rPr lang="en-US" sz="1600" noProof="1">
                  <a:latin typeface="Times New Roman" pitchFamily="18" charset="0"/>
                </a:rPr>
                <a:t> </a:t>
              </a:r>
              <a:r>
                <a:rPr lang="pt-BR" sz="1600">
                  <a:latin typeface="Times New Roman" pitchFamily="18" charset="0"/>
                </a:rPr>
                <a:t>Extended Boolean</a:t>
              </a:r>
              <a:endParaRPr lang="pt-BR" sz="1000">
                <a:latin typeface="Times New Roman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400800" y="3806825"/>
            <a:ext cx="2286000" cy="1208088"/>
            <a:chOff x="257" y="6251"/>
            <a:chExt cx="4309" cy="2264"/>
          </a:xfrm>
        </p:grpSpPr>
        <p:sp>
          <p:nvSpPr>
            <p:cNvPr id="25616" name="Text Box 16"/>
            <p:cNvSpPr txBox="1">
              <a:spLocks noChangeAspect="1" noChangeArrowheads="1"/>
            </p:cNvSpPr>
            <p:nvPr/>
          </p:nvSpPr>
          <p:spPr bwMode="auto">
            <a:xfrm>
              <a:off x="263" y="6251"/>
              <a:ext cx="4303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600">
                  <a:latin typeface="Times New Roman" pitchFamily="18" charset="0"/>
                </a:rPr>
                <a:t> Probabilistic</a:t>
              </a:r>
              <a:endParaRPr lang="pt-BR" sz="1000">
                <a:latin typeface="Times New Roman" pitchFamily="18" charset="0"/>
              </a:endParaRPr>
            </a:p>
          </p:txBody>
        </p:sp>
        <p:sp>
          <p:nvSpPr>
            <p:cNvPr id="25617" name="Text Box 17"/>
            <p:cNvSpPr txBox="1">
              <a:spLocks noChangeAspect="1" noChangeArrowheads="1"/>
            </p:cNvSpPr>
            <p:nvPr/>
          </p:nvSpPr>
          <p:spPr bwMode="auto">
            <a:xfrm>
              <a:off x="257" y="7011"/>
              <a:ext cx="4309" cy="1504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1961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</a:t>
              </a:r>
              <a:r>
                <a:rPr lang="pt-BR" sz="1600">
                  <a:latin typeface="Times New Roman" pitchFamily="18" charset="0"/>
                </a:rPr>
                <a:t>Inference Network 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 Belief Network</a:t>
              </a:r>
              <a:endParaRPr lang="pt-BR" sz="1000">
                <a:latin typeface="Times New Roman" pitchFamily="18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397625" y="2236788"/>
            <a:ext cx="2286000" cy="1430337"/>
            <a:chOff x="257" y="2960"/>
            <a:chExt cx="4309" cy="2679"/>
          </a:xfrm>
        </p:grpSpPr>
        <p:sp>
          <p:nvSpPr>
            <p:cNvPr id="25619" name="Text Box 19"/>
            <p:cNvSpPr txBox="1">
              <a:spLocks noChangeAspect="1" noChangeArrowheads="1"/>
            </p:cNvSpPr>
            <p:nvPr/>
          </p:nvSpPr>
          <p:spPr bwMode="auto">
            <a:xfrm>
              <a:off x="257" y="2960"/>
              <a:ext cx="4309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</a:t>
              </a:r>
              <a:r>
                <a:rPr lang="pt-BR" sz="1600">
                  <a:latin typeface="Times New Roman" pitchFamily="18" charset="0"/>
                </a:rPr>
                <a:t>Algebraic</a:t>
              </a:r>
              <a:endParaRPr lang="pt-BR" sz="1000">
                <a:latin typeface="Times New Roman" pitchFamily="18" charset="0"/>
              </a:endParaRPr>
            </a:p>
          </p:txBody>
        </p:sp>
        <p:sp>
          <p:nvSpPr>
            <p:cNvPr id="25620" name="Text Box 20"/>
            <p:cNvSpPr txBox="1">
              <a:spLocks noChangeAspect="1" noChangeArrowheads="1"/>
            </p:cNvSpPr>
            <p:nvPr/>
          </p:nvSpPr>
          <p:spPr bwMode="auto">
            <a:xfrm>
              <a:off x="263" y="3720"/>
              <a:ext cx="4303" cy="191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1961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196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</a:t>
              </a:r>
              <a:r>
                <a:rPr lang="pt-BR" sz="1600">
                  <a:latin typeface="Times New Roman" pitchFamily="18" charset="0"/>
                </a:rPr>
                <a:t>Generalized Vector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 Lat. Semantic Index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 Neural Networks</a:t>
              </a:r>
              <a:endParaRPr lang="pt-BR" sz="1000">
                <a:latin typeface="Times New Roman" pitchFamily="18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052763" y="5187950"/>
            <a:ext cx="2027237" cy="1446213"/>
            <a:chOff x="12622" y="9042"/>
            <a:chExt cx="3821" cy="2712"/>
          </a:xfrm>
        </p:grpSpPr>
        <p:sp>
          <p:nvSpPr>
            <p:cNvPr id="25622" name="Text Box 22"/>
            <p:cNvSpPr txBox="1">
              <a:spLocks noChangeAspect="1" noChangeArrowheads="1"/>
            </p:cNvSpPr>
            <p:nvPr/>
          </p:nvSpPr>
          <p:spPr bwMode="auto">
            <a:xfrm>
              <a:off x="12622" y="9042"/>
              <a:ext cx="3821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600">
                  <a:latin typeface="Times New Roman" pitchFamily="18" charset="0"/>
                </a:rPr>
                <a:t>  Browsing</a:t>
              </a:r>
            </a:p>
          </p:txBody>
        </p:sp>
        <p:sp>
          <p:nvSpPr>
            <p:cNvPr id="25623" name="Text Box 23"/>
            <p:cNvSpPr txBox="1">
              <a:spLocks noChangeAspect="1" noChangeArrowheads="1"/>
            </p:cNvSpPr>
            <p:nvPr/>
          </p:nvSpPr>
          <p:spPr bwMode="auto">
            <a:xfrm>
              <a:off x="12622" y="9802"/>
              <a:ext cx="3821" cy="195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75686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5686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 </a:t>
              </a:r>
              <a:r>
                <a:rPr lang="pt-BR" sz="1600">
                  <a:latin typeface="Times New Roman" pitchFamily="18" charset="0"/>
                </a:rPr>
                <a:t>Flat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 Structure Guided</a:t>
              </a:r>
            </a:p>
            <a:p>
              <a:pPr eaLnBrk="0" hangingPunct="0"/>
              <a:r>
                <a:rPr lang="pt-BR" sz="1600">
                  <a:latin typeface="Times New Roman" pitchFamily="18" charset="0"/>
                </a:rPr>
                <a:t> Hypertext</a:t>
              </a:r>
              <a:endParaRPr lang="pt-BR" sz="1000">
                <a:latin typeface="Times New Roman" pitchFamily="18" charset="0"/>
              </a:endParaRPr>
            </a:p>
          </p:txBody>
        </p:sp>
      </p:grp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4614863" y="1163638"/>
            <a:ext cx="1782762" cy="12684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4614863" y="2432050"/>
            <a:ext cx="1782762" cy="211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4756150" y="3040063"/>
            <a:ext cx="1641475" cy="911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V="1">
            <a:off x="2073275" y="2051050"/>
            <a:ext cx="977900" cy="9890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073275" y="3040063"/>
            <a:ext cx="977900" cy="766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2073275" y="5014913"/>
            <a:ext cx="977900" cy="395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524000" y="1676400"/>
            <a:ext cx="5943600" cy="495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22860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 </a:t>
            </a:r>
          </a:p>
          <a:p>
            <a:r>
              <a:rPr lang="en-US" b="1" dirty="0" smtClean="0"/>
              <a:t>AI Perspective (pre-web)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819400" y="2406650"/>
            <a:ext cx="3429000" cy="31559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57800" y="4419600"/>
            <a:ext cx="146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Planning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29000" y="5562600"/>
            <a:ext cx="1962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Computer</a:t>
            </a:r>
          </a:p>
          <a:p>
            <a:r>
              <a:rPr lang="en-US" sz="2800" b="1"/>
              <a:t>Vision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19800" y="2489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NLP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47800" y="3581400"/>
            <a:ext cx="143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Expert</a:t>
            </a:r>
          </a:p>
          <a:p>
            <a:pPr algn="ctr"/>
            <a:r>
              <a:rPr lang="en-US" sz="2400" b="1"/>
              <a:t>Systems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717925" y="17526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Robotics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689350" y="3173413"/>
            <a:ext cx="184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Search, </a:t>
            </a:r>
          </a:p>
          <a:p>
            <a:pPr algn="ctr"/>
            <a:r>
              <a:rPr lang="en-US" sz="2400" b="1"/>
              <a:t>Reasoning,</a:t>
            </a:r>
          </a:p>
          <a:p>
            <a:pPr algn="ctr"/>
            <a:r>
              <a:rPr lang="en-US" sz="2400" b="1"/>
              <a:t>Learning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54864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248400" y="4114800"/>
            <a:ext cx="12192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562600" y="5257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2286000" y="4876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819400" y="2057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524000" y="1676400"/>
            <a:ext cx="5943600" cy="495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22860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 </a:t>
            </a:r>
          </a:p>
          <a:p>
            <a:r>
              <a:rPr lang="en-US" b="1" dirty="0" smtClean="0"/>
              <a:t>AI Perspective (post-web)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819400" y="2406650"/>
            <a:ext cx="3429000" cy="31559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57800" y="4419600"/>
            <a:ext cx="146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Planning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29000" y="5562600"/>
            <a:ext cx="1962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Computer</a:t>
            </a:r>
          </a:p>
          <a:p>
            <a:r>
              <a:rPr lang="en-US" sz="2800" b="1"/>
              <a:t>Vision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19800" y="2489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NLP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47800" y="3581400"/>
            <a:ext cx="143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Expert</a:t>
            </a:r>
          </a:p>
          <a:p>
            <a:pPr algn="ctr"/>
            <a:r>
              <a:rPr lang="en-US" sz="2400" b="1"/>
              <a:t>Systems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717925" y="17526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Robotics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689350" y="3173413"/>
            <a:ext cx="184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Search, </a:t>
            </a:r>
          </a:p>
          <a:p>
            <a:pPr algn="ctr"/>
            <a:r>
              <a:rPr lang="en-US" sz="2400" b="1"/>
              <a:t>Reasoning,</a:t>
            </a:r>
          </a:p>
          <a:p>
            <a:pPr algn="ctr"/>
            <a:r>
              <a:rPr lang="en-US" sz="2400" b="1"/>
              <a:t>Learning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54864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172200" y="4419600"/>
            <a:ext cx="12192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562600" y="5257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2286000" y="48768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819400" y="2057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172200" y="3429000"/>
            <a:ext cx="12192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324600" y="3657600"/>
            <a:ext cx="556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r>
              <a:rPr lang="en-US"/>
              <a:t>The elusive </a:t>
            </a:r>
            <a:r>
              <a:rPr lang="en-US" i="1">
                <a:solidFill>
                  <a:srgbClr val="FF3300"/>
                </a:solidFill>
              </a:rPr>
              <a:t>user satisfaction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427538" y="17732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Ranking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59338" y="2781300"/>
            <a:ext cx="2000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Correctness</a:t>
            </a:r>
          </a:p>
          <a:p>
            <a:pPr algn="ctr"/>
            <a:r>
              <a:rPr lang="en-US"/>
              <a:t>of</a:t>
            </a:r>
          </a:p>
          <a:p>
            <a:pPr algn="ctr"/>
            <a:r>
              <a:rPr lang="en-US"/>
              <a:t>Query Processing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95513" y="31416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Coverage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5292725" y="1198563"/>
            <a:ext cx="15113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3132138" y="2133600"/>
            <a:ext cx="14398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5219700" y="2278063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40200" y="414972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NER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916238" y="45100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Stemming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787900" y="46545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MWE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3563938" y="3646488"/>
            <a:ext cx="13684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4643438" y="3646488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5148263" y="3646488"/>
            <a:ext cx="5032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692275" y="40052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Crawling</a:t>
            </a:r>
            <a:r>
              <a:rPr lang="en-US"/>
              <a:t> 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184525" y="38100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Indexing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2411413" y="3502025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3203575" y="350202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3492500" y="4222750"/>
            <a:ext cx="714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3505200" y="609600"/>
            <a:ext cx="4176712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Query: Indian Tribes in Latin America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>
                <a:hlinkClick r:id="rId2"/>
              </a:rPr>
              <a:t>Indians of </a:t>
            </a:r>
            <a:r>
              <a:rPr lang="en-US" sz="1200" b="1" i="1">
                <a:hlinkClick r:id="rId2"/>
              </a:rPr>
              <a:t>Latin America</a:t>
            </a:r>
            <a:r>
              <a:rPr lang="en-US" sz="1200" b="1">
                <a:hlinkClick r:id="rId2"/>
              </a:rPr>
              <a:t>: an exhibition of materials in the Lilly ...</a:t>
            </a: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/>
              <a:t>Lilly Library: </a:t>
            </a:r>
            <a:r>
              <a:rPr lang="en-US" sz="1200" i="1"/>
              <a:t>Latin American</a:t>
            </a:r>
            <a:r>
              <a:rPr lang="en-US" sz="1200"/>
              <a:t> mss. Brazil. A large map in colors, this locates the course of rivers, towns, mountain ranges, and </a:t>
            </a:r>
            <a:r>
              <a:rPr lang="en-US" sz="1200" i="1"/>
              <a:t>Indian tribes</a:t>
            </a:r>
            <a:r>
              <a:rPr lang="en-US" sz="1200"/>
              <a:t>. </a:t>
            </a:r>
            <a:r>
              <a:rPr lang="en-US" sz="1200" b="1"/>
              <a:t>...</a:t>
            </a:r>
            <a:r>
              <a:rPr lang="en-US" sz="1200"/>
              <a:t/>
            </a:r>
            <a:br>
              <a:rPr lang="en-US" sz="1200"/>
            </a:br>
            <a:r>
              <a:rPr lang="en-US" sz="1200" i="1"/>
              <a:t>www.</a:t>
            </a:r>
            <a:r>
              <a:rPr lang="en-US" sz="1200" b="1" i="1"/>
              <a:t>indian</a:t>
            </a:r>
            <a:r>
              <a:rPr lang="en-US" sz="1200" i="1"/>
              <a:t>a.edu/~liblilly/etexts/ila/ - 241k - </a:t>
            </a:r>
            <a:r>
              <a:rPr lang="en-US" sz="1200">
                <a:hlinkClick r:id="rId3"/>
              </a:rPr>
              <a:t>Cached</a:t>
            </a:r>
            <a:r>
              <a:rPr lang="en-US" sz="1200"/>
              <a:t> - </a:t>
            </a:r>
            <a:r>
              <a:rPr lang="en-US" sz="1200">
                <a:hlinkClick r:id="rId4"/>
              </a:rPr>
              <a:t>Similar pages</a:t>
            </a:r>
            <a:r>
              <a:rPr lang="en-US" sz="1200"/>
              <a:t> - </a:t>
            </a:r>
            <a:r>
              <a:rPr lang="en-US" sz="1200">
                <a:hlinkClick r:id="rId5"/>
              </a:rPr>
              <a:t>Note this</a:t>
            </a:r>
            <a:endParaRPr lang="en-US" sz="1200"/>
          </a:p>
          <a:p>
            <a:pPr>
              <a:lnSpc>
                <a:spcPct val="80000"/>
              </a:lnSpc>
            </a:pPr>
            <a:r>
              <a:rPr lang="en-US" sz="1200" b="1">
                <a:hlinkClick r:id="rId6"/>
              </a:rPr>
              <a:t>Indigenous peoples of the Americas - Wikipedia, the free encyclopedia</a:t>
            </a: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i="1"/>
              <a:t>American Indian</a:t>
            </a:r>
            <a:r>
              <a:rPr lang="en-US" sz="1200"/>
              <a:t> creation legends tell of a variety of originations of </a:t>
            </a:r>
            <a:r>
              <a:rPr lang="en-US" sz="1200" b="1"/>
              <a:t>.....</a:t>
            </a:r>
            <a:r>
              <a:rPr lang="en-US" sz="1200"/>
              <a:t> that it had confirmed the presence of 67 different uncontacted </a:t>
            </a:r>
            <a:r>
              <a:rPr lang="en-US" sz="1200" i="1"/>
              <a:t>tribes</a:t>
            </a:r>
            <a:r>
              <a:rPr lang="en-US" sz="1200"/>
              <a:t> in Brazil, </a:t>
            </a:r>
            <a:r>
              <a:rPr lang="en-US" sz="1200" b="1"/>
              <a:t>...</a:t>
            </a:r>
            <a:r>
              <a:rPr lang="en-US" sz="1200"/>
              <a:t/>
            </a:r>
            <a:br>
              <a:rPr lang="en-US" sz="1200"/>
            </a:br>
            <a:r>
              <a:rPr lang="en-US" sz="1200" i="1"/>
              <a:t>en.wikipedia.org/wiki/Indigenous_peoples_of_the_</a:t>
            </a:r>
            <a:r>
              <a:rPr lang="en-US" sz="1200" b="1" i="1"/>
              <a:t>America</a:t>
            </a:r>
            <a:r>
              <a:rPr lang="en-US" sz="1200" i="1"/>
              <a:t>s - 178k - </a:t>
            </a:r>
            <a:r>
              <a:rPr lang="en-US" sz="1200">
                <a:hlinkClick r:id="rId7"/>
              </a:rPr>
              <a:t>Cached</a:t>
            </a:r>
            <a:r>
              <a:rPr lang="en-US" sz="1200"/>
              <a:t> - </a:t>
            </a:r>
            <a:r>
              <a:rPr lang="en-US" sz="1200">
                <a:hlinkClick r:id="rId8"/>
              </a:rPr>
              <a:t>Similar pages</a:t>
            </a:r>
            <a:r>
              <a:rPr lang="en-US" sz="1200"/>
              <a:t> - </a:t>
            </a:r>
            <a:r>
              <a:rPr lang="en-US" sz="1200">
                <a:hlinkClick r:id="rId5"/>
              </a:rPr>
              <a:t>Note this</a:t>
            </a:r>
            <a:endParaRPr lang="en-US" sz="1200"/>
          </a:p>
          <a:p>
            <a:pPr>
              <a:lnSpc>
                <a:spcPct val="80000"/>
              </a:lnSpc>
            </a:pPr>
            <a:r>
              <a:rPr lang="en-US" sz="1200" b="1">
                <a:hlinkClick r:id="rId9"/>
              </a:rPr>
              <a:t>Cognition :: Giving Technologies New Meaning</a:t>
            </a: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/>
              <a:t>The volumes that Farabee produced from his travels include </a:t>
            </a:r>
            <a:r>
              <a:rPr lang="en-US" sz="1200" i="1"/>
              <a:t>Indian Tribes</a:t>
            </a:r>
            <a:r>
              <a:rPr lang="en-US" sz="1200"/>
              <a:t> of Eastern Peru </a:t>
            </a:r>
            <a:r>
              <a:rPr lang="en-US" sz="1200" b="1"/>
              <a:t>...</a:t>
            </a:r>
            <a:r>
              <a:rPr lang="en-US" sz="1200"/>
              <a:t> motor vehicles that are lemons · </a:t>
            </a:r>
            <a:r>
              <a:rPr lang="en-US" sz="1200" i="1"/>
              <a:t>Indian tribes of Latin America</a:t>
            </a:r>
            <a:r>
              <a:rPr lang="en-US" sz="1200"/>
              <a:t> </a:t>
            </a:r>
            <a:r>
              <a:rPr lang="en-US" sz="1200" b="1"/>
              <a:t>...</a:t>
            </a:r>
            <a:r>
              <a:rPr lang="en-US" sz="1200"/>
              <a:t/>
            </a:r>
            <a:br>
              <a:rPr lang="en-US" sz="1200"/>
            </a:br>
            <a:r>
              <a:rPr lang="en-US" sz="1200" i="1"/>
              <a:t>wikipedia.cognition.com/?num=10&amp;from_val...</a:t>
            </a:r>
            <a:r>
              <a:rPr lang="en-US" sz="1200" b="1" i="1"/>
              <a:t>Indian</a:t>
            </a:r>
            <a:r>
              <a:rPr lang="en-US" sz="1200" i="1"/>
              <a:t>%20</a:t>
            </a:r>
            <a:r>
              <a:rPr lang="en-US" sz="1200" b="1" i="1"/>
              <a:t>tribes</a:t>
            </a:r>
            <a:r>
              <a:rPr lang="en-US" sz="1200" i="1"/>
              <a:t>%20of%20</a:t>
            </a:r>
            <a:r>
              <a:rPr lang="en-US" sz="1200" b="1" i="1"/>
              <a:t>Latin</a:t>
            </a:r>
            <a:r>
              <a:rPr lang="en-US" sz="1200" i="1"/>
              <a:t>%20</a:t>
            </a:r>
            <a:r>
              <a:rPr lang="en-US" sz="1200" b="1" i="1"/>
              <a:t>Ame</a:t>
            </a:r>
            <a:r>
              <a:rPr lang="en-US" sz="1200" i="1"/>
              <a:t>... - 54k - </a:t>
            </a:r>
            <a:r>
              <a:rPr lang="en-US" sz="1200">
                <a:hlinkClick r:id="rId10"/>
              </a:rPr>
              <a:t>Cached</a:t>
            </a:r>
            <a:r>
              <a:rPr lang="en-US" sz="1200"/>
              <a:t> - </a:t>
            </a:r>
            <a:r>
              <a:rPr lang="en-US" sz="1200">
                <a:hlinkClick r:id="rId11"/>
              </a:rPr>
              <a:t>Similar pages</a:t>
            </a:r>
            <a:r>
              <a:rPr lang="en-US" sz="1200"/>
              <a:t> - </a:t>
            </a:r>
            <a:r>
              <a:rPr lang="en-US" sz="1200">
                <a:hlinkClick r:id="rId5"/>
              </a:rPr>
              <a:t>Note this</a:t>
            </a:r>
            <a:endParaRPr lang="en-US" sz="1200"/>
          </a:p>
          <a:p>
            <a:pPr>
              <a:lnSpc>
                <a:spcPct val="80000"/>
              </a:lnSpc>
            </a:pPr>
            <a:r>
              <a:rPr lang="en-US" sz="1200" b="1">
                <a:hlinkClick r:id="rId12"/>
              </a:rPr>
              <a:t>Top 25 </a:t>
            </a:r>
            <a:r>
              <a:rPr lang="en-US" sz="1200" b="1" i="1">
                <a:hlinkClick r:id="rId12"/>
              </a:rPr>
              <a:t>American Indian Tribes</a:t>
            </a:r>
            <a:r>
              <a:rPr lang="en-US" sz="1200" b="1">
                <a:hlinkClick r:id="rId12"/>
              </a:rPr>
              <a:t> for the United</a:t>
            </a: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/>
              <a:t>Top 25 </a:t>
            </a:r>
            <a:r>
              <a:rPr lang="en-US" sz="1200" i="1"/>
              <a:t>American Indian Tribes</a:t>
            </a:r>
            <a:r>
              <a:rPr lang="en-US" sz="1200"/>
              <a:t> for the UnitedStates: 1990 and 1980--Con. </a:t>
            </a:r>
            <a:r>
              <a:rPr lang="en-US" sz="1200" b="1"/>
              <a:t>...</a:t>
            </a:r>
            <a:r>
              <a:rPr lang="en-US" sz="1200"/>
              <a:t> 16028 73.0 Canadian and </a:t>
            </a:r>
            <a:r>
              <a:rPr lang="en-US" sz="1200" i="1"/>
              <a:t>Latin American</a:t>
            </a:r>
            <a:r>
              <a:rPr lang="en-US" sz="1200"/>
              <a:t>... 19375 248.3 Chickasaw. </a:t>
            </a:r>
            <a:r>
              <a:rPr lang="en-US" sz="1200" b="1"/>
              <a:t>...</a:t>
            </a:r>
            <a:r>
              <a:rPr lang="en-US" sz="1200"/>
              <a:t/>
            </a:r>
            <a:br>
              <a:rPr lang="en-US" sz="1200"/>
            </a:br>
            <a:r>
              <a:rPr lang="en-US" sz="1200" i="1"/>
              <a:t>www.census.gov/population/socdemo/race/</a:t>
            </a:r>
            <a:r>
              <a:rPr lang="en-US" sz="1200" b="1" i="1"/>
              <a:t>indian</a:t>
            </a:r>
            <a:r>
              <a:rPr lang="en-US" sz="1200" i="1"/>
              <a:t>/ailang1.txt - 6k - </a:t>
            </a:r>
            <a:r>
              <a:rPr lang="en-US" sz="1200">
                <a:hlinkClick r:id="rId13"/>
              </a:rPr>
              <a:t>Cached</a:t>
            </a:r>
            <a:r>
              <a:rPr lang="en-US" sz="1200"/>
              <a:t> - </a:t>
            </a:r>
            <a:r>
              <a:rPr lang="en-US" sz="1200">
                <a:hlinkClick r:id="rId14"/>
              </a:rPr>
              <a:t>Similar pages</a:t>
            </a:r>
            <a:r>
              <a:rPr lang="en-US" sz="1200"/>
              <a:t> - </a:t>
            </a:r>
            <a:r>
              <a:rPr lang="en-US" sz="1200">
                <a:hlinkClick r:id="rId5"/>
              </a:rPr>
              <a:t>Note this</a:t>
            </a:r>
            <a:endParaRPr lang="en-US" sz="1200"/>
          </a:p>
          <a:p>
            <a:pPr>
              <a:lnSpc>
                <a:spcPct val="80000"/>
              </a:lnSpc>
            </a:pPr>
            <a:r>
              <a:rPr lang="en-US" sz="1200" b="1">
                <a:hlinkClick r:id="rId15"/>
              </a:rPr>
              <a:t>Ten Largest </a:t>
            </a:r>
            <a:r>
              <a:rPr lang="en-US" sz="1200" b="1" i="1">
                <a:hlinkClick r:id="rId15"/>
              </a:rPr>
              <a:t>American Indian Tribes</a:t>
            </a:r>
            <a:r>
              <a:rPr lang="en-US" sz="1200" b="1">
                <a:hlinkClick r:id="rId15"/>
              </a:rPr>
              <a:t>, 2000 — Infoplease.com</a:t>
            </a: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i="1"/>
              <a:t>Latin American Indian</a:t>
            </a:r>
            <a:r>
              <a:rPr lang="en-US" sz="1200"/>
              <a:t>, 180940. Choctaw, 158774. Sioux, 153360 </a:t>
            </a:r>
            <a:r>
              <a:rPr lang="en-US" sz="1200" b="1"/>
              <a:t>...</a:t>
            </a:r>
            <a:r>
              <a:rPr lang="en-US" sz="1200"/>
              <a:t> </a:t>
            </a:r>
            <a:r>
              <a:rPr lang="en-US" sz="1200" i="1"/>
              <a:t>American Indian</a:t>
            </a:r>
            <a:r>
              <a:rPr lang="en-US" sz="1200"/>
              <a:t> and Alaska Native Population by Selected </a:t>
            </a:r>
            <a:r>
              <a:rPr lang="en-US" sz="1200" i="1"/>
              <a:t>Tribes</a:t>
            </a:r>
            <a:r>
              <a:rPr lang="en-US" sz="1200"/>
              <a:t>, Census 2000 </a:t>
            </a:r>
            <a:r>
              <a:rPr lang="en-US" sz="1200" b="1"/>
              <a:t>...</a:t>
            </a:r>
            <a:r>
              <a:rPr lang="en-US" sz="1200"/>
              <a:t/>
            </a:r>
            <a:br>
              <a:rPr lang="en-US" sz="1200"/>
            </a:br>
            <a:r>
              <a:rPr lang="en-US" sz="1200" i="1"/>
              <a:t>www.infoplease.com/ipa/A0767349.html - 29k - </a:t>
            </a:r>
            <a:r>
              <a:rPr lang="en-US" sz="1200">
                <a:hlinkClick r:id="rId16"/>
              </a:rPr>
              <a:t>Cached</a:t>
            </a:r>
            <a:r>
              <a:rPr lang="en-US" sz="1200"/>
              <a:t> - </a:t>
            </a:r>
            <a:r>
              <a:rPr lang="en-US" sz="1200">
                <a:hlinkClick r:id="rId17"/>
              </a:rPr>
              <a:t>Similar pages</a:t>
            </a:r>
            <a:r>
              <a:rPr lang="en-US" sz="1200"/>
              <a:t> - </a:t>
            </a:r>
            <a:r>
              <a:rPr lang="en-US" sz="1200">
                <a:hlinkClick r:id="rId5"/>
              </a:rPr>
              <a:t>Note this</a:t>
            </a:r>
            <a:endParaRPr lang="en-US" sz="1200"/>
          </a:p>
          <a:p>
            <a:pPr>
              <a:lnSpc>
                <a:spcPct val="80000"/>
              </a:lnSpc>
            </a:pPr>
            <a:r>
              <a:rPr lang="en-US" sz="1200" b="1">
                <a:hlinkClick r:id="rId18"/>
              </a:rPr>
              <a:t>The </a:t>
            </a:r>
            <a:r>
              <a:rPr lang="en-US" sz="1200" b="1" i="1">
                <a:hlinkClick r:id="rId18"/>
              </a:rPr>
              <a:t>Indian Tribes</a:t>
            </a:r>
            <a:r>
              <a:rPr lang="en-US" sz="1200" b="1">
                <a:hlinkClick r:id="rId18"/>
              </a:rPr>
              <a:t> of North </a:t>
            </a:r>
            <a:r>
              <a:rPr lang="en-US" sz="1200" b="1" i="1">
                <a:hlinkClick r:id="rId18"/>
              </a:rPr>
              <a:t>America</a:t>
            </a:r>
            <a:r>
              <a:rPr lang="en-US" sz="1200" b="1">
                <a:hlinkClick r:id="rId18"/>
              </a:rPr>
              <a:t> by John R. Swanton at Questia ...</a:t>
            </a: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/>
              <a:t>Read the complete book The </a:t>
            </a:r>
            <a:r>
              <a:rPr lang="en-US" sz="1200" i="1"/>
              <a:t>Indian Tribes</a:t>
            </a:r>
            <a:r>
              <a:rPr lang="en-US" sz="1200"/>
              <a:t> of North </a:t>
            </a:r>
            <a:r>
              <a:rPr lang="en-US" sz="1200" i="1"/>
              <a:t>America</a:t>
            </a:r>
            <a:r>
              <a:rPr lang="en-US" sz="1200"/>
              <a:t> by becoming a </a:t>
            </a:r>
            <a:r>
              <a:rPr lang="en-US" sz="1200" b="1"/>
              <a:t>.....</a:t>
            </a:r>
            <a:r>
              <a:rPr lang="en-US" sz="1200"/>
              <a:t> Sao Paulo recently elected its...must cope with demands by </a:t>
            </a:r>
            <a:r>
              <a:rPr lang="en-US" sz="1200" i="1"/>
              <a:t>Latin America</a:t>
            </a:r>
            <a:r>
              <a:rPr lang="en-US" sz="1200"/>
              <a:t> for </a:t>
            </a:r>
            <a:r>
              <a:rPr lang="en-US" sz="1200" b="1"/>
              <a:t>...</a:t>
            </a:r>
            <a:r>
              <a:rPr lang="en-US" sz="1200"/>
              <a:t/>
            </a:r>
            <a:br>
              <a:rPr lang="en-US" sz="1200"/>
            </a:br>
            <a:r>
              <a:rPr lang="en-US" sz="1200" i="1"/>
              <a:t>www.questia.com/library/book/the-</a:t>
            </a:r>
            <a:r>
              <a:rPr lang="en-US" sz="1200" b="1" i="1"/>
              <a:t>indian</a:t>
            </a:r>
            <a:r>
              <a:rPr lang="en-US" sz="1200" i="1"/>
              <a:t>-</a:t>
            </a:r>
            <a:r>
              <a:rPr lang="en-US" sz="1200" b="1" i="1"/>
              <a:t>tribes</a:t>
            </a:r>
            <a:r>
              <a:rPr lang="en-US" sz="1200" i="1"/>
              <a:t>-of-north-</a:t>
            </a:r>
            <a:r>
              <a:rPr lang="en-US" sz="1200" b="1" i="1"/>
              <a:t>america</a:t>
            </a:r>
            <a:r>
              <a:rPr lang="en-US" sz="1200" i="1"/>
              <a:t>-by-john-r-swanton.jsp - </a:t>
            </a:r>
            <a:r>
              <a:rPr lang="en-US" sz="1200">
                <a:hlinkClick r:id="rId19"/>
              </a:rPr>
              <a:t>Similar pages</a:t>
            </a:r>
            <a:r>
              <a:rPr lang="en-US" sz="1200"/>
              <a:t> - </a:t>
            </a:r>
            <a:r>
              <a:rPr lang="en-US" sz="1200">
                <a:hlinkClick r:id="rId5"/>
              </a:rPr>
              <a:t>Note this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Yahoo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900">
                <a:hlinkClick r:id="rId2"/>
              </a:rPr>
              <a:t>different </a:t>
            </a:r>
            <a:r>
              <a:rPr lang="en-US" sz="900" b="1">
                <a:hlinkClick r:id="rId2"/>
              </a:rPr>
              <a:t>indian tribes of latin america</a:t>
            </a:r>
            <a:r>
              <a:rPr lang="en-US" sz="900"/>
              <a:t>,</a:t>
            </a:r>
          </a:p>
          <a:p>
            <a:pPr>
              <a:lnSpc>
                <a:spcPct val="80000"/>
              </a:lnSpc>
            </a:pPr>
            <a:r>
              <a:rPr lang="en-US" sz="900">
                <a:hlinkClick r:id="rId3" tooltip="See more suggestions like this"/>
              </a:rPr>
              <a:t>More...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 b="1"/>
              <a:t>WEB RESULTS</a:t>
            </a:r>
          </a:p>
          <a:p>
            <a:pPr>
              <a:lnSpc>
                <a:spcPct val="80000"/>
              </a:lnSpc>
            </a:pPr>
            <a:r>
              <a:rPr lang="en-US" sz="900" b="1">
                <a:hlinkClick r:id="rId4"/>
              </a:rPr>
              <a:t>South America Daily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 b="1"/>
              <a:t>Indian</a:t>
            </a:r>
            <a:r>
              <a:rPr lang="en-US" sz="900"/>
              <a:t> Pepper Photos Prices Spices. The Times of India </a:t>
            </a:r>
            <a:r>
              <a:rPr lang="en-US" sz="900" b="1"/>
              <a:t>...</a:t>
            </a:r>
            <a:r>
              <a:rPr lang="en-US" sz="900"/>
              <a:t> Archaeologists unearth ancient </a:t>
            </a:r>
            <a:r>
              <a:rPr lang="en-US" sz="900" b="1"/>
              <a:t>tribe</a:t>
            </a:r>
            <a:r>
              <a:rPr lang="en-US" sz="900"/>
              <a:t> members sacri London </a:t>
            </a:r>
            <a:r>
              <a:rPr lang="en-US" sz="900" b="1"/>
              <a:t>...</a:t>
            </a:r>
            <a:r>
              <a:rPr lang="en-US" sz="900"/>
              <a:t> Iran and the left in </a:t>
            </a:r>
            <a:r>
              <a:rPr lang="en-US" sz="900" b="1"/>
              <a:t>Latin</a:t>
            </a:r>
            <a:r>
              <a:rPr lang="en-US" sz="900"/>
              <a:t> </a:t>
            </a:r>
            <a:r>
              <a:rPr lang="en-US" sz="900" b="1"/>
              <a:t>America</a:t>
            </a:r>
            <a:r>
              <a:rPr lang="en-US" sz="900"/>
              <a:t> </a:t>
            </a:r>
            <a:r>
              <a:rPr lang="en-US" sz="900" b="1"/>
              <a:t>...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www.</a:t>
            </a:r>
            <a:r>
              <a:rPr lang="en-US" sz="900" b="1"/>
              <a:t>wn.com</a:t>
            </a:r>
            <a:r>
              <a:rPr lang="en-US" sz="900"/>
              <a:t>/LatinAmerica - </a:t>
            </a:r>
            <a:r>
              <a:rPr lang="en-US" sz="900" i="1"/>
              <a:t>192k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 b="1">
                <a:hlinkClick r:id="rId5"/>
              </a:rPr>
              <a:t>Native American Indian Cultures - Mexico, South America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/>
              <a:t>Also, many of the Yanomamo </a:t>
            </a:r>
            <a:r>
              <a:rPr lang="en-US" sz="900" b="1"/>
              <a:t>tribe</a:t>
            </a:r>
            <a:r>
              <a:rPr lang="en-US" sz="900"/>
              <a:t> are losing their members and culture by </a:t>
            </a:r>
            <a:r>
              <a:rPr lang="en-US" sz="900" b="1"/>
              <a:t>...</a:t>
            </a:r>
            <a:r>
              <a:rPr lang="en-US" sz="900"/>
              <a:t> of Amazon </a:t>
            </a:r>
            <a:r>
              <a:rPr lang="en-US" sz="900" b="1"/>
              <a:t>Indian</a:t>
            </a:r>
            <a:r>
              <a:rPr lang="en-US" sz="900"/>
              <a:t> tribal art in the world, with over 75 </a:t>
            </a:r>
            <a:r>
              <a:rPr lang="en-US" sz="900" b="1"/>
              <a:t>tribes</a:t>
            </a:r>
            <a:r>
              <a:rPr lang="en-US" sz="900"/>
              <a:t> represented. </a:t>
            </a:r>
            <a:r>
              <a:rPr lang="en-US" sz="900" b="1"/>
              <a:t>...</a:t>
            </a:r>
          </a:p>
          <a:p>
            <a:pPr>
              <a:lnSpc>
                <a:spcPct val="80000"/>
              </a:lnSpc>
            </a:pPr>
            <a:r>
              <a:rPr lang="en-US" sz="900" b="1"/>
              <a:t>indian-cultures.com</a:t>
            </a:r>
            <a:r>
              <a:rPr lang="en-US" sz="900"/>
              <a:t> - </a:t>
            </a:r>
            <a:r>
              <a:rPr lang="en-US" sz="900">
                <a:hlinkClick r:id="rId6"/>
              </a:rPr>
              <a:t>Cached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 b="1">
                <a:hlinkClick r:id="rId7"/>
              </a:rPr>
              <a:t>Native American Indian Cultures - links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/>
              <a:t>North American </a:t>
            </a:r>
            <a:r>
              <a:rPr lang="en-US" sz="900" b="1"/>
              <a:t>Tribes</a:t>
            </a:r>
            <a:r>
              <a:rPr lang="en-US" sz="900"/>
              <a:t>. rednation.org - RedNation of the Cherokee. Meso and </a:t>
            </a:r>
            <a:r>
              <a:rPr lang="en-US" sz="900" b="1"/>
              <a:t>Latin</a:t>
            </a:r>
            <a:r>
              <a:rPr lang="en-US" sz="900"/>
              <a:t> American </a:t>
            </a:r>
            <a:r>
              <a:rPr lang="en-US" sz="900" b="1"/>
              <a:t>Indians</a:t>
            </a:r>
            <a:r>
              <a:rPr lang="en-US" sz="900"/>
              <a:t> </a:t>
            </a:r>
            <a:r>
              <a:rPr lang="en-US" sz="900" b="1"/>
              <a:t>...</a:t>
            </a:r>
            <a:r>
              <a:rPr lang="en-US" sz="900"/>
              <a:t> Human Rights in </a:t>
            </a:r>
            <a:r>
              <a:rPr lang="en-US" sz="900" b="1"/>
              <a:t>Latin</a:t>
            </a:r>
            <a:r>
              <a:rPr lang="en-US" sz="900"/>
              <a:t> </a:t>
            </a:r>
            <a:r>
              <a:rPr lang="en-US" sz="900" b="1"/>
              <a:t>America</a:t>
            </a:r>
            <a:r>
              <a:rPr lang="en-US" sz="900"/>
              <a:t> </a:t>
            </a:r>
            <a:r>
              <a:rPr lang="en-US" sz="900" b="1"/>
              <a:t>...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www.</a:t>
            </a:r>
            <a:r>
              <a:rPr lang="en-US" sz="900" b="1"/>
              <a:t>indian-cultures.com</a:t>
            </a:r>
            <a:r>
              <a:rPr lang="en-US" sz="900"/>
              <a:t>/Cultures/Links.html - </a:t>
            </a:r>
            <a:r>
              <a:rPr lang="en-US" sz="900">
                <a:hlinkClick r:id="rId8"/>
              </a:rPr>
              <a:t>Cached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 b="1">
                <a:hlinkClick r:id="rId9"/>
              </a:rPr>
              <a:t>Indigenous peoples of the Americas - Wikipedia, the free encyclopedia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 b="1"/>
              <a:t>...</a:t>
            </a:r>
            <a:r>
              <a:rPr lang="en-US" sz="900"/>
              <a:t> in </a:t>
            </a:r>
            <a:r>
              <a:rPr lang="en-US" sz="900" b="1"/>
              <a:t>America</a:t>
            </a:r>
            <a:r>
              <a:rPr lang="en-US" sz="900"/>
              <a:t>, particularly with regards to native </a:t>
            </a:r>
            <a:r>
              <a:rPr lang="en-US" sz="900" b="1"/>
              <a:t>Indians</a:t>
            </a:r>
            <a:r>
              <a:rPr lang="en-US" sz="900"/>
              <a:t>. </a:t>
            </a:r>
            <a:r>
              <a:rPr lang="en-US" sz="900" b="1"/>
              <a:t>...</a:t>
            </a:r>
            <a:r>
              <a:rPr lang="en-US" sz="900"/>
              <a:t> Uncontacted </a:t>
            </a:r>
            <a:r>
              <a:rPr lang="en-US" sz="900" b="1"/>
              <a:t>Indian</a:t>
            </a:r>
            <a:r>
              <a:rPr lang="en-US" sz="900"/>
              <a:t> </a:t>
            </a:r>
            <a:r>
              <a:rPr lang="en-US" sz="900" b="1"/>
              <a:t>tribe</a:t>
            </a:r>
            <a:r>
              <a:rPr lang="en-US" sz="900"/>
              <a:t> found in Brazil's Amazon. The Peopling of the American Continents </a:t>
            </a:r>
            <a:r>
              <a:rPr lang="en-US" sz="900" b="1"/>
              <a:t>...</a:t>
            </a:r>
          </a:p>
          <a:p>
            <a:pPr>
              <a:lnSpc>
                <a:spcPct val="80000"/>
              </a:lnSpc>
            </a:pPr>
            <a:r>
              <a:rPr lang="en-US" sz="900" b="1"/>
              <a:t>en.wikipedia.org</a:t>
            </a:r>
            <a:r>
              <a:rPr lang="en-US" sz="900"/>
              <a:t>/wiki/Indigenous_peoples_</a:t>
            </a:r>
            <a:r>
              <a:rPr lang="en-US" sz="900" b="1"/>
              <a:t>of</a:t>
            </a:r>
            <a:r>
              <a:rPr lang="en-US" sz="900"/>
              <a:t>_the_</a:t>
            </a:r>
            <a:r>
              <a:rPr lang="en-US" sz="900" b="1"/>
              <a:t>Americas</a:t>
            </a:r>
            <a:r>
              <a:rPr lang="en-US" sz="900"/>
              <a:t> - </a:t>
            </a:r>
            <a:r>
              <a:rPr lang="en-US" sz="900" i="1"/>
              <a:t>179k</a:t>
            </a:r>
            <a:r>
              <a:rPr lang="en-US" sz="900"/>
              <a:t> - </a:t>
            </a:r>
            <a:r>
              <a:rPr lang="en-US" sz="900">
                <a:hlinkClick r:id="rId10"/>
              </a:rPr>
              <a:t>Cached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 b="1">
                <a:hlinkClick r:id="rId11"/>
              </a:rPr>
              <a:t>Native American Images - American Indian North America Tribe Map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/>
              <a:t>American </a:t>
            </a:r>
            <a:r>
              <a:rPr lang="en-US" sz="900" b="1"/>
              <a:t>Indian</a:t>
            </a:r>
            <a:r>
              <a:rPr lang="en-US" sz="900"/>
              <a:t> North </a:t>
            </a:r>
            <a:r>
              <a:rPr lang="en-US" sz="900" b="1"/>
              <a:t>America</a:t>
            </a:r>
            <a:r>
              <a:rPr lang="en-US" sz="900"/>
              <a:t> </a:t>
            </a:r>
            <a:r>
              <a:rPr lang="en-US" sz="900" b="1"/>
              <a:t>Tribe</a:t>
            </a:r>
            <a:r>
              <a:rPr lang="en-US" sz="900"/>
              <a:t> Map. Click here to view more images </a:t>
            </a:r>
            <a:r>
              <a:rPr lang="en-US" sz="900" b="1"/>
              <a:t>...</a:t>
            </a:r>
            <a:r>
              <a:rPr lang="en-US" sz="900"/>
              <a:t> Medal | History Hotline | Iraqi War | Korean War | </a:t>
            </a:r>
            <a:r>
              <a:rPr lang="en-US" sz="900" b="1"/>
              <a:t>Latin</a:t>
            </a:r>
            <a:r>
              <a:rPr lang="en-US" sz="900"/>
              <a:t> Americans | Medal of </a:t>
            </a:r>
            <a:r>
              <a:rPr lang="en-US" sz="900" b="1"/>
              <a:t>...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www.</a:t>
            </a:r>
            <a:r>
              <a:rPr lang="en-US" sz="900" b="1"/>
              <a:t>nativeamericans.com</a:t>
            </a:r>
            <a:r>
              <a:rPr lang="en-US" sz="900"/>
              <a:t>/NativeAmericanImages6.htm - </a:t>
            </a:r>
            <a:r>
              <a:rPr lang="en-US" sz="900">
                <a:hlinkClick r:id="rId12"/>
              </a:rPr>
              <a:t>Cached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 b="1">
                <a:hlinkClick r:id="rId13"/>
              </a:rPr>
              <a:t>Resources for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/>
              <a:t>Numbers of Native Americans or </a:t>
            </a:r>
            <a:r>
              <a:rPr lang="en-US" sz="900" b="1"/>
              <a:t>Indians</a:t>
            </a:r>
            <a:r>
              <a:rPr lang="en-US" sz="900"/>
              <a:t> in </a:t>
            </a:r>
            <a:r>
              <a:rPr lang="en-US" sz="900" b="1"/>
              <a:t>Latin</a:t>
            </a:r>
            <a:r>
              <a:rPr lang="en-US" sz="900"/>
              <a:t> </a:t>
            </a:r>
            <a:r>
              <a:rPr lang="en-US" sz="900" b="1"/>
              <a:t>America</a:t>
            </a:r>
            <a:r>
              <a:rPr lang="en-US" sz="900"/>
              <a:t>: 39,442,000 million </a:t>
            </a:r>
            <a:r>
              <a:rPr lang="en-US" sz="900" b="1"/>
              <a:t>...</a:t>
            </a:r>
            <a:r>
              <a:rPr lang="en-US" sz="900"/>
              <a:t> </a:t>
            </a:r>
            <a:r>
              <a:rPr lang="en-US" sz="900" b="1"/>
              <a:t>Indian</a:t>
            </a:r>
            <a:r>
              <a:rPr lang="en-US" sz="900"/>
              <a:t> </a:t>
            </a:r>
            <a:r>
              <a:rPr lang="en-US" sz="900" b="1"/>
              <a:t>Tribes</a:t>
            </a:r>
            <a:r>
              <a:rPr lang="en-US" sz="900"/>
              <a:t> in </a:t>
            </a:r>
            <a:r>
              <a:rPr lang="en-US" sz="900" b="1"/>
              <a:t>Latin</a:t>
            </a:r>
            <a:r>
              <a:rPr lang="en-US" sz="900"/>
              <a:t> </a:t>
            </a:r>
            <a:r>
              <a:rPr lang="en-US" sz="900" b="1"/>
              <a:t>America</a:t>
            </a:r>
            <a:r>
              <a:rPr lang="en-US" sz="900"/>
              <a:t> - </a:t>
            </a:r>
            <a:r>
              <a:rPr lang="en-US" sz="900" b="1"/>
              <a:t>Latin</a:t>
            </a:r>
            <a:r>
              <a:rPr lang="en-US" sz="900"/>
              <a:t> American </a:t>
            </a:r>
            <a:r>
              <a:rPr lang="en-US" sz="900" b="1"/>
              <a:t>Indian</a:t>
            </a:r>
            <a:r>
              <a:rPr lang="en-US" sz="900"/>
              <a:t> Population - Up date </a:t>
            </a:r>
            <a:r>
              <a:rPr lang="en-US" sz="900" b="1"/>
              <a:t>...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/>
              <a:t>www.</a:t>
            </a:r>
            <a:r>
              <a:rPr lang="en-US" sz="900" b="1"/>
              <a:t>xmission.com</a:t>
            </a:r>
            <a:r>
              <a:rPr lang="en-US" sz="900"/>
              <a:t>/~amauta/population.htm - </a:t>
            </a:r>
            <a:r>
              <a:rPr lang="en-US" sz="900">
                <a:hlinkClick r:id="rId14"/>
              </a:rPr>
              <a:t>Cached</a:t>
            </a:r>
            <a:endParaRPr lang="en-US" sz="900"/>
          </a:p>
          <a:p>
            <a:pPr>
              <a:lnSpc>
                <a:spcPct val="80000"/>
              </a:lnSpc>
            </a:pPr>
            <a:r>
              <a:rPr lang="en-US" sz="900" b="1">
                <a:hlinkClick r:id="rId15"/>
              </a:rPr>
              <a:t>Indian tribe found in Brazil's Amazon - Boston.com</a:t>
            </a:r>
            <a:endParaRPr lang="en-US" sz="900" b="1"/>
          </a:p>
          <a:p>
            <a:pPr>
              <a:lnSpc>
                <a:spcPct val="80000"/>
              </a:lnSpc>
            </a:pPr>
            <a:r>
              <a:rPr lang="en-US" sz="900" b="1"/>
              <a:t>Latin</a:t>
            </a:r>
            <a:r>
              <a:rPr lang="en-US" sz="900"/>
              <a:t> </a:t>
            </a:r>
            <a:r>
              <a:rPr lang="en-US" sz="900" b="1"/>
              <a:t>America</a:t>
            </a:r>
            <a:r>
              <a:rPr lang="en-US" sz="900"/>
              <a:t>/Caribbean. </a:t>
            </a:r>
            <a:r>
              <a:rPr lang="en-US" sz="900" b="1"/>
              <a:t>Indian</a:t>
            </a:r>
            <a:r>
              <a:rPr lang="en-US" sz="900"/>
              <a:t> </a:t>
            </a:r>
            <a:r>
              <a:rPr lang="en-US" sz="900" b="1"/>
              <a:t>tribe</a:t>
            </a:r>
            <a:r>
              <a:rPr lang="en-US" sz="900"/>
              <a:t> found in Brazil's Amazon </a:t>
            </a:r>
            <a:r>
              <a:rPr lang="en-US" sz="900" b="1"/>
              <a:t>...</a:t>
            </a:r>
            <a:r>
              <a:rPr lang="en-US" sz="900"/>
              <a:t> Uncontacted </a:t>
            </a:r>
            <a:r>
              <a:rPr lang="en-US" sz="900" b="1"/>
              <a:t>tribes</a:t>
            </a:r>
            <a:r>
              <a:rPr lang="en-US" sz="900"/>
              <a:t> are usually discovered when loggers and ranchers encroach on </a:t>
            </a:r>
            <a:r>
              <a:rPr lang="en-US" sz="900" b="1"/>
              <a:t>...</a:t>
            </a:r>
          </a:p>
          <a:p>
            <a:pPr>
              <a:lnSpc>
                <a:spcPct val="80000"/>
              </a:lnSpc>
            </a:pPr>
            <a:r>
              <a:rPr lang="en-US" sz="900" b="1"/>
              <a:t>boston.com</a:t>
            </a:r>
            <a:r>
              <a:rPr lang="en-US" sz="900"/>
              <a:t>/news/world/latinamerica/articles/2007/06/01/.../ News</a:t>
            </a:r>
          </a:p>
          <a:p>
            <a:pPr>
              <a:lnSpc>
                <a:spcPct val="80000"/>
              </a:lnSpc>
            </a:pP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AltaVista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800" b="1">
                <a:hlinkClick r:id="rId2"/>
              </a:rPr>
              <a:t>Latin</a:t>
            </a:r>
            <a:r>
              <a:rPr lang="en-US" sz="800">
                <a:hlinkClick r:id="rId2"/>
              </a:rPr>
              <a:t> </a:t>
            </a:r>
            <a:r>
              <a:rPr lang="en-US" sz="800" b="1">
                <a:hlinkClick r:id="rId2"/>
              </a:rPr>
              <a:t>America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Compare airfare prices from over 120 top websites and save up to 70%.</a:t>
            </a:r>
            <a:br>
              <a:rPr lang="en-US" sz="800"/>
            </a:br>
            <a:r>
              <a:rPr lang="en-US" sz="800"/>
              <a:t>Flights.SideStep.com</a:t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>
                <a:hlinkClick r:id="rId3"/>
              </a:rPr>
              <a:t>Regional Telecom Statistics &amp; Forecasts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Fixed, mobile, Internet, broadband telecom statistics and forecasts.</a:t>
            </a:r>
            <a:br>
              <a:rPr lang="en-US" sz="800"/>
            </a:br>
            <a:r>
              <a:rPr lang="en-US" sz="800"/>
              <a:t>www.hottelecom.com</a:t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 b="1">
                <a:hlinkClick r:id="rId4"/>
                <a:hlinkMouseOver r:id="" action="ppaction://noaction"/>
              </a:rPr>
              <a:t>AltaVista found 4,520,000 results</a:t>
            </a:r>
            <a:r>
              <a:rPr lang="en-US" sz="800"/>
              <a:t>  </a:t>
            </a:r>
          </a:p>
          <a:p>
            <a:pPr>
              <a:lnSpc>
                <a:spcPct val="80000"/>
              </a:lnSpc>
            </a:pPr>
            <a:r>
              <a:rPr lang="en-US" sz="800"/>
              <a:t/>
            </a:r>
            <a:br>
              <a:rPr lang="en-US" sz="800"/>
            </a:br>
            <a:r>
              <a:rPr lang="en-US" sz="800">
                <a:hlinkClick r:id="rId5"/>
              </a:rPr>
              <a:t>South </a:t>
            </a:r>
            <a:r>
              <a:rPr lang="en-US" sz="800" b="1">
                <a:hlinkClick r:id="rId5"/>
              </a:rPr>
              <a:t>America</a:t>
            </a:r>
            <a:r>
              <a:rPr lang="en-US" sz="800">
                <a:hlinkClick r:id="rId5"/>
              </a:rPr>
              <a:t> Daily</a:t>
            </a:r>
            <a:r>
              <a:rPr lang="en-US" sz="800"/>
              <a:t/>
            </a:r>
            <a:br>
              <a:rPr lang="en-US" sz="800"/>
            </a:br>
            <a:r>
              <a:rPr lang="en-US" sz="800" b="1"/>
              <a:t>Indian</a:t>
            </a:r>
            <a:r>
              <a:rPr lang="en-US" sz="800"/>
              <a:t> Pepper Photos Prices Spices. The Times of India </a:t>
            </a:r>
            <a:r>
              <a:rPr lang="en-US" sz="800" b="1"/>
              <a:t>...</a:t>
            </a:r>
            <a:r>
              <a:rPr lang="en-US" sz="800"/>
              <a:t> Archaeologists unearth ancient </a:t>
            </a:r>
            <a:r>
              <a:rPr lang="en-US" sz="800" b="1"/>
              <a:t>tribe</a:t>
            </a:r>
            <a:r>
              <a:rPr lang="en-US" sz="800"/>
              <a:t> members sacri London </a:t>
            </a:r>
            <a:r>
              <a:rPr lang="en-US" sz="800" b="1"/>
              <a:t>...</a:t>
            </a:r>
            <a:r>
              <a:rPr lang="en-US" sz="800"/>
              <a:t> Iran and the left in </a:t>
            </a:r>
            <a:r>
              <a:rPr lang="en-US" sz="800" b="1"/>
              <a:t>Latin</a:t>
            </a:r>
            <a:r>
              <a:rPr lang="en-US" sz="800"/>
              <a:t> </a:t>
            </a:r>
            <a:r>
              <a:rPr lang="en-US" sz="800" b="1"/>
              <a:t>America</a:t>
            </a:r>
            <a:r>
              <a:rPr lang="en-US" sz="800"/>
              <a:t> </a:t>
            </a:r>
            <a:r>
              <a:rPr lang="en-US" sz="800" b="1"/>
              <a:t>...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www.wn.com/LatinAmerica </a:t>
            </a:r>
            <a:br>
              <a:rPr lang="en-US" sz="800"/>
            </a:br>
            <a:r>
              <a:rPr lang="en-US" sz="800">
                <a:hlinkClick r:id="rId6"/>
              </a:rPr>
              <a:t>More pages from wn.com</a:t>
            </a:r>
            <a:r>
              <a:rPr lang="en-US" sz="800"/>
              <a:t> </a:t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>
                <a:hlinkClick r:id="rId7"/>
              </a:rPr>
              <a:t>Native American </a:t>
            </a:r>
            <a:r>
              <a:rPr lang="en-US" sz="800" b="1">
                <a:hlinkClick r:id="rId7"/>
              </a:rPr>
              <a:t>Indian</a:t>
            </a:r>
            <a:r>
              <a:rPr lang="en-US" sz="800">
                <a:hlinkClick r:id="rId7"/>
              </a:rPr>
              <a:t> Cultures - Mexico, South </a:t>
            </a:r>
            <a:r>
              <a:rPr lang="en-US" sz="800" b="1">
                <a:hlinkClick r:id="rId7"/>
              </a:rPr>
              <a:t>America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Also, many of the Yanomamo </a:t>
            </a:r>
            <a:r>
              <a:rPr lang="en-US" sz="800" b="1"/>
              <a:t>tribe</a:t>
            </a:r>
            <a:r>
              <a:rPr lang="en-US" sz="800"/>
              <a:t> are losing their members and culture by </a:t>
            </a:r>
            <a:r>
              <a:rPr lang="en-US" sz="800" b="1"/>
              <a:t>...</a:t>
            </a:r>
            <a:r>
              <a:rPr lang="en-US" sz="800"/>
              <a:t> of Amazon </a:t>
            </a:r>
            <a:r>
              <a:rPr lang="en-US" sz="800" b="1"/>
              <a:t>Indian</a:t>
            </a:r>
            <a:r>
              <a:rPr lang="en-US" sz="800"/>
              <a:t> tribal art in the world, with over 75 </a:t>
            </a:r>
            <a:r>
              <a:rPr lang="en-US" sz="800" b="1"/>
              <a:t>tribes</a:t>
            </a:r>
            <a:r>
              <a:rPr lang="en-US" sz="800"/>
              <a:t> represented. </a:t>
            </a:r>
            <a:r>
              <a:rPr lang="en-US" sz="800" b="1"/>
              <a:t>...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indian-cultures.com </a:t>
            </a:r>
            <a:br>
              <a:rPr lang="en-US" sz="800"/>
            </a:br>
            <a:r>
              <a:rPr lang="en-US" sz="800">
                <a:hlinkClick r:id="rId8"/>
              </a:rPr>
              <a:t>More pages from indian-cultures.com</a:t>
            </a:r>
            <a:r>
              <a:rPr lang="en-US" sz="800"/>
              <a:t> </a:t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 b="1">
                <a:hlinkClick r:id="rId9"/>
              </a:rPr>
              <a:t>Indian</a:t>
            </a:r>
            <a:r>
              <a:rPr lang="en-US" sz="800">
                <a:hlinkClick r:id="rId9"/>
              </a:rPr>
              <a:t> </a:t>
            </a:r>
            <a:r>
              <a:rPr lang="en-US" sz="800" b="1">
                <a:hlinkClick r:id="rId9"/>
              </a:rPr>
              <a:t>tribes</a:t>
            </a:r>
            <a:r>
              <a:rPr lang="en-US" sz="800">
                <a:hlinkClick r:id="rId9"/>
              </a:rPr>
              <a:t> in Suriname cross borders - Boston.com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Days of rain near Suriname's southern border have deluged Amerindian farmland, </a:t>
            </a:r>
            <a:r>
              <a:rPr lang="en-US" sz="800" b="1"/>
              <a:t>...</a:t>
            </a:r>
            <a:r>
              <a:rPr lang="en-US" sz="800"/>
              <a:t> </a:t>
            </a:r>
            <a:r>
              <a:rPr lang="en-US" sz="800" b="1"/>
              <a:t>Latin</a:t>
            </a:r>
            <a:r>
              <a:rPr lang="en-US" sz="800"/>
              <a:t> </a:t>
            </a:r>
            <a:r>
              <a:rPr lang="en-US" sz="800" b="1"/>
              <a:t>America</a:t>
            </a:r>
            <a:r>
              <a:rPr lang="en-US" sz="800"/>
              <a:t>/Caribbean. </a:t>
            </a:r>
            <a:r>
              <a:rPr lang="en-US" sz="800" b="1"/>
              <a:t>Indian</a:t>
            </a:r>
            <a:r>
              <a:rPr lang="en-US" sz="800"/>
              <a:t> </a:t>
            </a:r>
            <a:r>
              <a:rPr lang="en-US" sz="800" b="1"/>
              <a:t>tribes</a:t>
            </a:r>
            <a:r>
              <a:rPr lang="en-US" sz="800"/>
              <a:t> in Suriname cross borders </a:t>
            </a:r>
            <a:r>
              <a:rPr lang="en-US" sz="800" b="1"/>
              <a:t>...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www.boston.com/news/world/latinamerica/articles/2006/05/12...in_suriname_cross_borders </a:t>
            </a:r>
            <a:br>
              <a:rPr lang="en-US" sz="800"/>
            </a:br>
            <a:r>
              <a:rPr lang="en-US" sz="800">
                <a:hlinkClick r:id="rId10"/>
              </a:rPr>
              <a:t>More pages from boston.com</a:t>
            </a:r>
            <a:r>
              <a:rPr lang="en-US" sz="800"/>
              <a:t> </a:t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>
                <a:hlinkClick r:id="rId11"/>
              </a:rPr>
              <a:t>Indigenous peoples of the Americas - Wikipedia, the free encyclopedia</a:t>
            </a:r>
            <a:r>
              <a:rPr lang="en-US" sz="800"/>
              <a:t/>
            </a:r>
            <a:br>
              <a:rPr lang="en-US" sz="800"/>
            </a:br>
            <a:r>
              <a:rPr lang="en-US" sz="800" b="1"/>
              <a:t>...</a:t>
            </a:r>
            <a:r>
              <a:rPr lang="en-US" sz="800"/>
              <a:t> in </a:t>
            </a:r>
            <a:r>
              <a:rPr lang="en-US" sz="800" b="1"/>
              <a:t>America</a:t>
            </a:r>
            <a:r>
              <a:rPr lang="en-US" sz="800"/>
              <a:t>, particularly with regards to native </a:t>
            </a:r>
            <a:r>
              <a:rPr lang="en-US" sz="800" b="1"/>
              <a:t>Indians</a:t>
            </a:r>
            <a:r>
              <a:rPr lang="en-US" sz="800"/>
              <a:t>. </a:t>
            </a:r>
            <a:r>
              <a:rPr lang="en-US" sz="800" b="1"/>
              <a:t>...</a:t>
            </a:r>
            <a:r>
              <a:rPr lang="en-US" sz="800"/>
              <a:t> Uncontacted </a:t>
            </a:r>
            <a:r>
              <a:rPr lang="en-US" sz="800" b="1"/>
              <a:t>Indian</a:t>
            </a:r>
            <a:r>
              <a:rPr lang="en-US" sz="800"/>
              <a:t> </a:t>
            </a:r>
            <a:r>
              <a:rPr lang="en-US" sz="800" b="1"/>
              <a:t>tribe</a:t>
            </a:r>
            <a:r>
              <a:rPr lang="en-US" sz="800"/>
              <a:t> found in Brazil's Amazon. The Peopling of the American Continents </a:t>
            </a:r>
            <a:r>
              <a:rPr lang="en-US" sz="800" b="1"/>
              <a:t>...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en.wikipedia.org/wiki/Indigenous_peoples_of_the_Americas </a:t>
            </a:r>
            <a:br>
              <a:rPr lang="en-US" sz="800"/>
            </a:br>
            <a:r>
              <a:rPr lang="en-US" sz="800">
                <a:hlinkClick r:id="rId12"/>
              </a:rPr>
              <a:t>More pages from en.wikipedia.org</a:t>
            </a:r>
            <a:r>
              <a:rPr lang="en-US" sz="800"/>
              <a:t> </a:t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/>
              <a:t/>
            </a:r>
            <a:br>
              <a:rPr lang="en-US" sz="800"/>
            </a:br>
            <a:r>
              <a:rPr lang="en-US" sz="800">
                <a:hlinkClick r:id="rId13"/>
              </a:rPr>
              <a:t>Native American Images - American </a:t>
            </a:r>
            <a:r>
              <a:rPr lang="en-US" sz="800" b="1">
                <a:hlinkClick r:id="rId13"/>
              </a:rPr>
              <a:t>Indian</a:t>
            </a:r>
            <a:r>
              <a:rPr lang="en-US" sz="800">
                <a:hlinkClick r:id="rId13"/>
              </a:rPr>
              <a:t> North </a:t>
            </a:r>
            <a:r>
              <a:rPr lang="en-US" sz="800" b="1">
                <a:hlinkClick r:id="rId13"/>
              </a:rPr>
              <a:t>America</a:t>
            </a:r>
            <a:r>
              <a:rPr lang="en-US" sz="800">
                <a:hlinkClick r:id="rId13"/>
              </a:rPr>
              <a:t> </a:t>
            </a:r>
            <a:r>
              <a:rPr lang="en-US" sz="800" b="1">
                <a:hlinkClick r:id="rId13"/>
              </a:rPr>
              <a:t>Tribe</a:t>
            </a:r>
            <a:r>
              <a:rPr lang="en-US" sz="800">
                <a:hlinkClick r:id="rId13"/>
              </a:rPr>
              <a:t> Map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American </a:t>
            </a:r>
            <a:r>
              <a:rPr lang="en-US" sz="800" b="1"/>
              <a:t>Indian</a:t>
            </a:r>
            <a:r>
              <a:rPr lang="en-US" sz="800"/>
              <a:t> North </a:t>
            </a:r>
            <a:r>
              <a:rPr lang="en-US" sz="800" b="1"/>
              <a:t>America</a:t>
            </a:r>
            <a:r>
              <a:rPr lang="en-US" sz="800"/>
              <a:t> </a:t>
            </a:r>
            <a:r>
              <a:rPr lang="en-US" sz="800" b="1"/>
              <a:t>Tribe</a:t>
            </a:r>
            <a:r>
              <a:rPr lang="en-US" sz="800"/>
              <a:t> Map. Click here to view more images </a:t>
            </a:r>
            <a:r>
              <a:rPr lang="en-US" sz="800" b="1"/>
              <a:t>...</a:t>
            </a:r>
            <a:r>
              <a:rPr lang="en-US" sz="800"/>
              <a:t> Medal | History Hotline | Iraqi War | Korean War | </a:t>
            </a:r>
            <a:r>
              <a:rPr lang="en-US" sz="800" b="1"/>
              <a:t>Latin</a:t>
            </a:r>
            <a:r>
              <a:rPr lang="en-US" sz="800"/>
              <a:t> Americans | Medal of </a:t>
            </a:r>
            <a:r>
              <a:rPr lang="en-US" sz="800" b="1"/>
              <a:t>...</a:t>
            </a:r>
            <a:r>
              <a:rPr lang="en-US" sz="800"/>
              <a:t/>
            </a:r>
            <a:br>
              <a:rPr lang="en-US" sz="800"/>
            </a:br>
            <a:r>
              <a:rPr lang="en-US" sz="800"/>
              <a:t>www.nativeamericans.com/NativeAmericanImages6.htm </a:t>
            </a:r>
            <a:br>
              <a:rPr lang="en-US" sz="800"/>
            </a:br>
            <a:r>
              <a:rPr lang="en-US" sz="800">
                <a:hlinkClick r:id="rId14"/>
              </a:rPr>
              <a:t>More pages from nativeamericans.com</a:t>
            </a:r>
            <a:r>
              <a:rPr lang="en-US" sz="800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1579</Words>
  <Application>Microsoft PowerPoint</Application>
  <PresentationFormat>On-screen Show (4:3)</PresentationFormat>
  <Paragraphs>339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Blends</vt:lpstr>
      <vt:lpstr>CS344: Introduction to Artificial Intelligence </vt:lpstr>
      <vt:lpstr>IR and AI</vt:lpstr>
      <vt:lpstr>Slide 3</vt:lpstr>
      <vt:lpstr>Slide 4</vt:lpstr>
      <vt:lpstr>The elusive user satisfaction</vt:lpstr>
      <vt:lpstr>Query: Indian Tribes in Latin America</vt:lpstr>
      <vt:lpstr>Google</vt:lpstr>
      <vt:lpstr>Yahoo</vt:lpstr>
      <vt:lpstr>AltaVista</vt:lpstr>
      <vt:lpstr>MSN</vt:lpstr>
      <vt:lpstr>Personalized focused search (wikipedia.cognition)</vt:lpstr>
      <vt:lpstr>Example: Semantically precise search for relations/events</vt:lpstr>
      <vt:lpstr>Needs The robust textual inference task  [Dagan, Glickman, and Magnini 2005]</vt:lpstr>
      <vt:lpstr>India Wide Cross Lingual Information Access (CLIA)‏ Endeavour</vt:lpstr>
      <vt:lpstr>Motivation</vt:lpstr>
      <vt:lpstr>Cross Language Information Retrieval (CLIR)‏</vt:lpstr>
      <vt:lpstr>Challenges involved in CLIA</vt:lpstr>
      <vt:lpstr>Cross Language Information Access (CLIA) Consortia Project</vt:lpstr>
      <vt:lpstr>Portal</vt:lpstr>
      <vt:lpstr>Slide 20</vt:lpstr>
      <vt:lpstr>Recent Press Coverage</vt:lpstr>
      <vt:lpstr>Slide 22</vt:lpstr>
      <vt:lpstr>IR Basics</vt:lpstr>
      <vt:lpstr>Slide 24</vt:lpstr>
      <vt:lpstr>Slide 25</vt:lpstr>
      <vt:lpstr>Slide 26</vt:lpstr>
      <vt:lpstr>Slide 27</vt:lpstr>
      <vt:lpstr>Slide 28</vt:lpstr>
    </vt:vector>
  </TitlesOfParts>
  <Company>cfdvs,iit bombay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cfdvs</dc:creator>
  <cp:lastModifiedBy>Pushpak </cp:lastModifiedBy>
  <cp:revision>76</cp:revision>
  <dcterms:created xsi:type="dcterms:W3CDTF">2007-07-27T07:29:18Z</dcterms:created>
  <dcterms:modified xsi:type="dcterms:W3CDTF">2010-03-25T02:33:10Z</dcterms:modified>
</cp:coreProperties>
</file>