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sldIdLst>
    <p:sldId id="256" r:id="rId2"/>
    <p:sldId id="258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67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fld id="{55AA77F3-B50B-480E-83B8-2D663152BB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93416-AE84-4B91-9FA7-E4AFA8F797DD}" type="slidenum">
              <a:rPr lang="en-US"/>
              <a:pPr/>
              <a:t>1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3FF9A-8F01-479F-A25E-7A2F2EEBACDB}" type="slidenum">
              <a:rPr lang="en-US"/>
              <a:pPr/>
              <a:t>18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ABFCD-3B20-425C-9A15-DB8297577B06}" type="slidenum">
              <a:rPr lang="en-US"/>
              <a:pPr/>
              <a:t>19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F28FB2-0531-4ADA-8273-CA57910B72A5}" type="slidenum">
              <a:rPr lang="en-US"/>
              <a:pPr/>
              <a:t>20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7C4B1-A7F6-4360-8EBC-9D1C495D0540}" type="slidenum">
              <a:rPr lang="en-US"/>
              <a:pPr/>
              <a:t>21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69027-944A-4103-BE47-3D8E2B6E0E21}" type="slidenum">
              <a:rPr lang="en-US"/>
              <a:pPr/>
              <a:t>22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6F43FD-A724-429D-AF7E-0A1A0BB447FB}" type="slidenum">
              <a:rPr lang="en-US"/>
              <a:pPr/>
              <a:t>23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651D25-DBAD-401B-B04C-AE1C9D0036A1}" type="slidenum">
              <a:rPr lang="en-US"/>
              <a:pPr/>
              <a:t>24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A71E8-3B74-4B81-AD40-11D7CE7408F0}" type="slidenum">
              <a:rPr lang="en-US"/>
              <a:pPr/>
              <a:t>25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13E10-2830-43EE-8205-B55056D745B5}" type="slidenum">
              <a:rPr lang="en-US"/>
              <a:pPr/>
              <a:t>26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387BD0-4AE8-4C5F-9FC3-87A4BB5B706D}" type="slidenum">
              <a:rPr lang="en-US"/>
              <a:pPr/>
              <a:t>27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7A01D2-D977-4D30-971F-CCE60D2DF4F7}" type="slidenum">
              <a:rPr lang="en-US"/>
              <a:pPr/>
              <a:t>2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944C97-C56D-414A-9B5F-A826F9361F8C}" type="slidenum">
              <a:rPr lang="en-US"/>
              <a:pPr/>
              <a:t>11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5C7C2-7209-4805-9E6F-9A62D4A19326}" type="slidenum">
              <a:rPr lang="en-US"/>
              <a:pPr/>
              <a:t>12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2B009E-129A-4581-9971-C6049F8E5BAE}" type="slidenum">
              <a:rPr lang="en-US"/>
              <a:pPr/>
              <a:t>13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BC67A-5499-41DA-B8DD-6E41AAC0EA54}" type="slidenum">
              <a:rPr lang="en-US"/>
              <a:pPr/>
              <a:t>14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0EAFC-D863-4FE7-987C-624BB2DFED2D}" type="slidenum">
              <a:rPr lang="en-US"/>
              <a:pPr/>
              <a:t>15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194DD-A8E3-4509-9328-198DBBE4E850}" type="slidenum">
              <a:rPr lang="en-US"/>
              <a:pPr/>
              <a:t>16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31D06-25B5-428E-AAC2-FC28ABA349EB}" type="slidenum">
              <a:rPr lang="en-US"/>
              <a:pPr/>
              <a:t>17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D7B4BF6-2314-4E6B-91E7-A4265DB096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EFAD7-1158-4266-AD85-A98013F572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4411C-FCF6-4394-BB63-E53DDFC784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5EA67BE-5830-42C9-B277-1D075E5144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4DFC853-2BA4-4B64-AE43-905884D0FF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6BF2E08-5BDA-4A41-A024-73F5AE3854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D0176-6FCD-49B2-B0A5-03AED754B7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9577F-2B04-4B10-8E5C-6D52CE360A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A3278-9F8C-4C35-85EF-63862CD50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95747-FF68-458F-A2C2-16FEF68512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08EC4-2AFC-4618-9CE4-7D735334D0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D4B96-361F-4FE5-83EE-3226E3A0C7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A1E9A-C96C-4A84-8544-79DC84FE1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8C67A-9E6C-4251-859D-652ACD9135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0C2F78A-10DF-4E14-9927-04762B34FE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</a:rPr>
              <a:t>CS344: Introduction to Artificial Intelligence</a:t>
            </a:r>
            <a:r>
              <a:rPr lang="en-US" sz="3600" dirty="0">
                <a:latin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</a:rPr>
            </a:br>
            <a:endParaRPr lang="en-US" dirty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895600"/>
            <a:ext cx="6400800" cy="2743200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IIT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Bombay</a:t>
            </a:r>
          </a:p>
          <a:p>
            <a:r>
              <a:rPr lang="en-US" sz="2800" smtClean="0">
                <a:latin typeface="Times New Roman" pitchFamily="18" charset="0"/>
              </a:rPr>
              <a:t>Lecture 32-33: </a:t>
            </a:r>
            <a:r>
              <a:rPr lang="en-US" sz="2800" dirty="0" smtClean="0">
                <a:latin typeface="Times New Roman" pitchFamily="18" charset="0"/>
              </a:rPr>
              <a:t>Information Retrieval: Basic concepts and Model</a:t>
            </a:r>
          </a:p>
          <a:p>
            <a:endParaRPr lang="en-US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IR Basics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(mainly from </a:t>
            </a:r>
            <a:r>
              <a:rPr lang="en-US" sz="1800" i="1"/>
              <a:t>R. Baeza-Yates and B. Ribeiro-Neto. Modern Information RetrievalAddison-Wesley, Wokingham, UK, 1999.</a:t>
            </a:r>
            <a:r>
              <a:rPr lang="en-US" sz="1800"/>
              <a:t> </a:t>
            </a:r>
            <a:endParaRPr lang="en-US" sz="1800" i="1"/>
          </a:p>
          <a:p>
            <a:pPr>
              <a:lnSpc>
                <a:spcPct val="80000"/>
              </a:lnSpc>
            </a:pPr>
            <a:r>
              <a:rPr lang="en-US" sz="1800"/>
              <a:t>and</a:t>
            </a:r>
          </a:p>
          <a:p>
            <a:pPr>
              <a:lnSpc>
                <a:spcPct val="80000"/>
              </a:lnSpc>
            </a:pPr>
            <a:r>
              <a:rPr lang="en-US" sz="1800"/>
              <a:t>Christopher D. Manning, Prabhakar Raghavan and Hinrich Schütze, </a:t>
            </a:r>
            <a:r>
              <a:rPr lang="en-US" sz="1800" i="1"/>
              <a:t>Introduction to Information Retrieval</a:t>
            </a:r>
            <a:r>
              <a:rPr lang="en-US" sz="1800"/>
              <a:t>, Cambridge University Press. 2008.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IR Model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An IR model is a </a:t>
            </a:r>
            <a:r>
              <a:rPr lang="en-US" sz="2800" dirty="0" err="1"/>
              <a:t>quadrupul</a:t>
            </a:r>
            <a:r>
              <a:rPr lang="en-US" sz="2800" dirty="0"/>
              <a:t> </a:t>
            </a:r>
          </a:p>
          <a:p>
            <a:pPr>
              <a:buFontTx/>
              <a:buNone/>
            </a:pPr>
            <a:r>
              <a:rPr lang="en-US" sz="2800" dirty="0"/>
              <a:t>		</a:t>
            </a:r>
            <a:r>
              <a:rPr lang="en-US" sz="2800" i="1" dirty="0"/>
              <a:t>[D, Q, F, R(</a:t>
            </a:r>
            <a:r>
              <a:rPr lang="en-US" sz="2800" i="1" dirty="0" err="1"/>
              <a:t>q</a:t>
            </a:r>
            <a:r>
              <a:rPr lang="en-US" sz="2800" i="1" baseline="-25000" dirty="0" err="1"/>
              <a:t>i</a:t>
            </a:r>
            <a:r>
              <a:rPr lang="en-US" sz="2800" i="1" dirty="0"/>
              <a:t>, </a:t>
            </a:r>
            <a:r>
              <a:rPr lang="en-US" sz="2800" i="1" dirty="0" err="1"/>
              <a:t>d</a:t>
            </a:r>
            <a:r>
              <a:rPr lang="en-US" sz="2800" i="1" baseline="-25000" dirty="0" err="1"/>
              <a:t>j</a:t>
            </a:r>
            <a:r>
              <a:rPr lang="en-US" sz="2800" i="1" dirty="0"/>
              <a:t>)]</a:t>
            </a:r>
          </a:p>
          <a:p>
            <a:pPr>
              <a:buFontTx/>
              <a:buNone/>
            </a:pPr>
            <a:r>
              <a:rPr lang="en-US" sz="2800" i="1" dirty="0"/>
              <a:t>Where,</a:t>
            </a:r>
          </a:p>
          <a:p>
            <a:pPr>
              <a:buFontTx/>
              <a:buNone/>
            </a:pPr>
            <a:r>
              <a:rPr lang="en-US" sz="2800" i="1" dirty="0"/>
              <a:t>	D: </a:t>
            </a:r>
            <a:r>
              <a:rPr lang="en-US" sz="2800" dirty="0"/>
              <a:t>documents</a:t>
            </a:r>
          </a:p>
          <a:p>
            <a:pPr>
              <a:buFontTx/>
              <a:buNone/>
            </a:pPr>
            <a:r>
              <a:rPr lang="en-US" sz="2800" dirty="0"/>
              <a:t>	</a:t>
            </a:r>
            <a:r>
              <a:rPr lang="en-US" sz="2800" i="1" dirty="0"/>
              <a:t>Q</a:t>
            </a:r>
            <a:r>
              <a:rPr lang="en-US" sz="2800" dirty="0"/>
              <a:t>: Queries</a:t>
            </a:r>
          </a:p>
          <a:p>
            <a:pPr>
              <a:buFontTx/>
              <a:buNone/>
            </a:pPr>
            <a:r>
              <a:rPr lang="en-US" sz="2800" dirty="0"/>
              <a:t>	</a:t>
            </a:r>
            <a:r>
              <a:rPr lang="en-US" sz="2800" i="1" dirty="0"/>
              <a:t>F</a:t>
            </a:r>
            <a:r>
              <a:rPr lang="en-US" sz="2800" dirty="0"/>
              <a:t>: Framework for modeling document, query and their relationships</a:t>
            </a:r>
          </a:p>
          <a:p>
            <a:pPr>
              <a:buFontTx/>
              <a:buNone/>
            </a:pPr>
            <a:r>
              <a:rPr lang="en-US" sz="2800" dirty="0"/>
              <a:t>	</a:t>
            </a:r>
            <a:r>
              <a:rPr lang="en-US" sz="2800" i="1" dirty="0"/>
              <a:t>R(.,.)</a:t>
            </a:r>
            <a:r>
              <a:rPr lang="en-US" sz="2800" dirty="0"/>
              <a:t>: Ranking function returning a real no. expressing the relevance of </a:t>
            </a:r>
            <a:r>
              <a:rPr lang="en-US" sz="2800" i="1" dirty="0" err="1"/>
              <a:t>d</a:t>
            </a:r>
            <a:r>
              <a:rPr lang="en-US" sz="2800" i="1" baseline="-25000" dirty="0" err="1"/>
              <a:t>j</a:t>
            </a:r>
            <a:r>
              <a:rPr lang="en-US" sz="2800" dirty="0"/>
              <a:t> with </a:t>
            </a:r>
            <a:r>
              <a:rPr lang="en-US" sz="2800" i="1" dirty="0" err="1"/>
              <a:t>q</a:t>
            </a:r>
            <a:r>
              <a:rPr lang="en-US" sz="2800" i="1" baseline="-25000" dirty="0" err="1"/>
              <a:t>i</a:t>
            </a:r>
            <a:endParaRPr lang="en-US" sz="2800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 Terms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Keywords representing a document</a:t>
            </a:r>
          </a:p>
          <a:p>
            <a:r>
              <a:rPr lang="en-US"/>
              <a:t>Semantics of the word helps remember the main theme of the document</a:t>
            </a:r>
          </a:p>
          <a:p>
            <a:r>
              <a:rPr lang="en-US"/>
              <a:t>Generally nouns</a:t>
            </a:r>
          </a:p>
          <a:p>
            <a:r>
              <a:rPr lang="en-US"/>
              <a:t>Assign numerical weights to index terms to indicate their importance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914400" y="0"/>
            <a:ext cx="609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3200">
                <a:solidFill>
                  <a:schemeClr val="tx2"/>
                </a:solidFill>
              </a:rPr>
              <a:t>Introduction</a:t>
            </a:r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85800" y="6096000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pt-BR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pt-BR" sz="3200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1219200" y="1143000"/>
            <a:ext cx="762000" cy="5334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2209800" y="1828800"/>
            <a:ext cx="762000" cy="5334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1219200" y="1828800"/>
            <a:ext cx="762000" cy="5334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1219200" y="2514600"/>
            <a:ext cx="762000" cy="5334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AutoShape 8"/>
          <p:cNvSpPr>
            <a:spLocks noChangeArrowheads="1"/>
          </p:cNvSpPr>
          <p:nvPr/>
        </p:nvSpPr>
        <p:spPr bwMode="auto">
          <a:xfrm>
            <a:off x="2209800" y="2514600"/>
            <a:ext cx="762000" cy="5334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AutoShape 9"/>
          <p:cNvSpPr>
            <a:spLocks noChangeArrowheads="1"/>
          </p:cNvSpPr>
          <p:nvPr/>
        </p:nvSpPr>
        <p:spPr bwMode="auto">
          <a:xfrm>
            <a:off x="2209800" y="1143000"/>
            <a:ext cx="762000" cy="5334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1752600" y="533400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Docs</a:t>
            </a:r>
          </a:p>
        </p:txBody>
      </p:sp>
      <p:sp>
        <p:nvSpPr>
          <p:cNvPr id="48139" name="AutoShape 11"/>
          <p:cNvSpPr>
            <a:spLocks noChangeArrowheads="1"/>
          </p:cNvSpPr>
          <p:nvPr/>
        </p:nvSpPr>
        <p:spPr bwMode="auto">
          <a:xfrm>
            <a:off x="2057400" y="4267200"/>
            <a:ext cx="914400" cy="685800"/>
          </a:xfrm>
          <a:prstGeom prst="cloudCallout">
            <a:avLst>
              <a:gd name="adj1" fmla="val -35417"/>
              <a:gd name="adj2" fmla="val 5671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8140" name="AutoShape 12"/>
          <p:cNvSpPr>
            <a:spLocks noChangeArrowheads="1"/>
          </p:cNvSpPr>
          <p:nvPr/>
        </p:nvSpPr>
        <p:spPr bwMode="auto">
          <a:xfrm>
            <a:off x="1447800" y="4953000"/>
            <a:ext cx="762000" cy="838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1127125" y="3622675"/>
            <a:ext cx="2357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Information Need</a:t>
            </a:r>
          </a:p>
        </p:txBody>
      </p:sp>
      <p:sp>
        <p:nvSpPr>
          <p:cNvPr id="48142" name="AutoShape 14"/>
          <p:cNvSpPr>
            <a:spLocks noChangeArrowheads="1"/>
          </p:cNvSpPr>
          <p:nvPr/>
        </p:nvSpPr>
        <p:spPr bwMode="auto">
          <a:xfrm>
            <a:off x="3505200" y="1828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AutoShape 15"/>
          <p:cNvSpPr>
            <a:spLocks noChangeArrowheads="1"/>
          </p:cNvSpPr>
          <p:nvPr/>
        </p:nvSpPr>
        <p:spPr bwMode="auto">
          <a:xfrm>
            <a:off x="3505200" y="4724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Oval 16"/>
          <p:cNvSpPr>
            <a:spLocks noChangeArrowheads="1"/>
          </p:cNvSpPr>
          <p:nvPr/>
        </p:nvSpPr>
        <p:spPr bwMode="auto">
          <a:xfrm>
            <a:off x="4800600" y="1600200"/>
            <a:ext cx="1295400" cy="26670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Oval 17" descr="White marble"/>
          <p:cNvSpPr>
            <a:spLocks noChangeArrowheads="1"/>
          </p:cNvSpPr>
          <p:nvPr/>
        </p:nvSpPr>
        <p:spPr bwMode="auto">
          <a:xfrm>
            <a:off x="4724400" y="3581400"/>
            <a:ext cx="1524000" cy="1981200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5013325" y="650875"/>
            <a:ext cx="173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Index Terms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5943600" y="1905000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doc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6019800" y="5181600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query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7927975" y="3429000"/>
            <a:ext cx="1216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Ranking</a:t>
            </a:r>
          </a:p>
        </p:txBody>
      </p:sp>
      <p:sp>
        <p:nvSpPr>
          <p:cNvPr id="48150" name="AutoShape 22"/>
          <p:cNvSpPr>
            <a:spLocks noChangeArrowheads="1"/>
          </p:cNvSpPr>
          <p:nvPr/>
        </p:nvSpPr>
        <p:spPr bwMode="auto">
          <a:xfrm>
            <a:off x="6400800" y="3505200"/>
            <a:ext cx="1219200" cy="485775"/>
          </a:xfrm>
          <a:prstGeom prst="rightArrow">
            <a:avLst>
              <a:gd name="adj1" fmla="val 50000"/>
              <a:gd name="adj2" fmla="val 627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6400800" y="3048000"/>
            <a:ext cx="92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match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914400" y="30480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3200">
                <a:solidFill>
                  <a:schemeClr val="tx2"/>
                </a:solidFill>
              </a:rPr>
              <a:t>Classic IR Models - Basic Concepts</a:t>
            </a:r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457200" y="1143000"/>
            <a:ext cx="868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400"/>
              <a:t>The </a:t>
            </a:r>
            <a:r>
              <a:rPr lang="pt-BR" sz="2400" i="1"/>
              <a:t>importance</a:t>
            </a:r>
            <a:r>
              <a:rPr lang="pt-BR" sz="2400"/>
              <a:t> of the index terms is represented by weights associated to them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400"/>
              <a:t>Let</a:t>
            </a:r>
            <a:r>
              <a:rPr lang="pt-BR" sz="2400" i="1"/>
              <a:t>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i="1"/>
              <a:t>t</a:t>
            </a:r>
            <a:r>
              <a:rPr lang="pt-BR" sz="2400"/>
              <a:t> be the number of index terms in the system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i="1"/>
              <a:t>K= {k</a:t>
            </a:r>
            <a:r>
              <a:rPr lang="pt-BR" sz="2400" i="1" baseline="-25000"/>
              <a:t>1</a:t>
            </a:r>
            <a:r>
              <a:rPr lang="pt-BR" sz="2400" i="1"/>
              <a:t>, k</a:t>
            </a:r>
            <a:r>
              <a:rPr lang="pt-BR" sz="2400" i="1" baseline="-25000"/>
              <a:t>2</a:t>
            </a:r>
            <a:r>
              <a:rPr lang="pt-BR" sz="2400" i="1"/>
              <a:t>, k</a:t>
            </a:r>
            <a:r>
              <a:rPr lang="pt-BR" sz="2400" i="1" baseline="-25000"/>
              <a:t>3</a:t>
            </a:r>
            <a:r>
              <a:rPr lang="pt-BR" sz="2400" i="1"/>
              <a:t>,... k</a:t>
            </a:r>
            <a:r>
              <a:rPr lang="pt-BR" sz="2400" i="1" baseline="-25000"/>
              <a:t>t</a:t>
            </a:r>
            <a:r>
              <a:rPr lang="pt-BR" sz="2400" i="1"/>
              <a:t>} </a:t>
            </a:r>
            <a:r>
              <a:rPr lang="pt-BR" sz="2400"/>
              <a:t>set of all index terms</a:t>
            </a:r>
            <a:endParaRPr lang="pt-BR" sz="2400" i="1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i="1"/>
              <a:t>k</a:t>
            </a:r>
            <a:r>
              <a:rPr lang="pt-BR" sz="2400" i="1" baseline="-25000"/>
              <a:t>i</a:t>
            </a:r>
            <a:r>
              <a:rPr lang="pt-BR" sz="2400" i="1"/>
              <a:t>  </a:t>
            </a:r>
            <a:r>
              <a:rPr lang="pt-BR" sz="2400"/>
              <a:t>be an index term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i="1"/>
              <a:t>d</a:t>
            </a:r>
            <a:r>
              <a:rPr lang="pt-BR" sz="2400" i="1" baseline="-25000"/>
              <a:t>j</a:t>
            </a:r>
            <a:r>
              <a:rPr lang="pt-BR" sz="2400" i="1"/>
              <a:t>  </a:t>
            </a:r>
            <a:r>
              <a:rPr lang="pt-BR" sz="2400"/>
              <a:t>be a document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i="1"/>
              <a:t>w</a:t>
            </a:r>
            <a:r>
              <a:rPr lang="pt-BR" sz="2400" i="1" baseline="-25000"/>
              <a:t>ij</a:t>
            </a:r>
            <a:r>
              <a:rPr lang="pt-BR" sz="2400" i="1"/>
              <a:t>  </a:t>
            </a:r>
            <a:r>
              <a:rPr lang="pt-BR" sz="2400"/>
              <a:t>is a weight associated with </a:t>
            </a:r>
            <a:r>
              <a:rPr lang="pt-BR" sz="2400" i="1"/>
              <a:t>(k</a:t>
            </a:r>
            <a:r>
              <a:rPr lang="pt-BR" sz="2400" i="1" baseline="-25000"/>
              <a:t>i</a:t>
            </a:r>
            <a:r>
              <a:rPr lang="pt-BR" sz="2400" i="1"/>
              <a:t>,d</a:t>
            </a:r>
            <a:r>
              <a:rPr lang="pt-BR" sz="2400" i="1" baseline="-25000"/>
              <a:t>j</a:t>
            </a:r>
            <a:r>
              <a:rPr lang="pt-BR" sz="2400" i="1"/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i="1"/>
              <a:t>w</a:t>
            </a:r>
            <a:r>
              <a:rPr lang="pt-BR" sz="2400" i="1" baseline="-25000"/>
              <a:t>ij</a:t>
            </a:r>
            <a:r>
              <a:rPr lang="pt-BR" sz="2400" i="1"/>
              <a:t> = 0  </a:t>
            </a:r>
            <a:r>
              <a:rPr lang="pt-BR" sz="2400"/>
              <a:t>indicates that term does not belong to doc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i="1"/>
              <a:t>vec(d</a:t>
            </a:r>
            <a:r>
              <a:rPr lang="pt-BR" sz="2400" i="1" baseline="-25000"/>
              <a:t>j</a:t>
            </a:r>
            <a:r>
              <a:rPr lang="pt-BR" sz="2400" i="1"/>
              <a:t>) = (w</a:t>
            </a:r>
            <a:r>
              <a:rPr lang="pt-BR" sz="2400" i="1" baseline="-25000"/>
              <a:t>1j</a:t>
            </a:r>
            <a:r>
              <a:rPr lang="pt-BR" sz="2400" i="1"/>
              <a:t>, w</a:t>
            </a:r>
            <a:r>
              <a:rPr lang="pt-BR" sz="2400" i="1" baseline="-25000"/>
              <a:t>2j</a:t>
            </a:r>
            <a:r>
              <a:rPr lang="pt-BR" sz="2400" i="1"/>
              <a:t>, …, w</a:t>
            </a:r>
            <a:r>
              <a:rPr lang="pt-BR" sz="2400" i="1" baseline="-25000"/>
              <a:t>tj</a:t>
            </a:r>
            <a:r>
              <a:rPr lang="pt-BR" sz="2400" i="1"/>
              <a:t>)  </a:t>
            </a:r>
            <a:r>
              <a:rPr lang="pt-BR" sz="2400"/>
              <a:t>is a weighted vector associated with the document </a:t>
            </a:r>
            <a:r>
              <a:rPr lang="pt-BR" sz="2400" i="1"/>
              <a:t>dj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i="1"/>
              <a:t>g</a:t>
            </a:r>
            <a:r>
              <a:rPr lang="pt-BR" sz="2400" i="1" baseline="-25000"/>
              <a:t>i</a:t>
            </a:r>
            <a:r>
              <a:rPr lang="pt-BR" sz="2400" i="1"/>
              <a:t>(vec(dj)) = w</a:t>
            </a:r>
            <a:r>
              <a:rPr lang="pt-BR" sz="2400" i="1" baseline="-25000"/>
              <a:t>ij</a:t>
            </a:r>
            <a:r>
              <a:rPr lang="pt-BR" sz="2400" i="1"/>
              <a:t>   </a:t>
            </a:r>
            <a:r>
              <a:rPr lang="pt-BR" sz="2400"/>
              <a:t>is a function which returns the weight associated with pair </a:t>
            </a:r>
            <a:r>
              <a:rPr lang="pt-BR" sz="2400" i="1"/>
              <a:t>(k</a:t>
            </a:r>
            <a:r>
              <a:rPr lang="pt-BR" sz="2400" i="1" baseline="-25000"/>
              <a:t>i</a:t>
            </a:r>
            <a:r>
              <a:rPr lang="pt-BR" sz="2400" i="1"/>
              <a:t>,d</a:t>
            </a:r>
            <a:r>
              <a:rPr lang="pt-BR" sz="2400" i="1" baseline="-25000"/>
              <a:t>j</a:t>
            </a:r>
            <a:r>
              <a:rPr lang="pt-BR" sz="2400" i="1"/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914400" y="30480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3200">
                <a:solidFill>
                  <a:schemeClr val="tx2"/>
                </a:solidFill>
              </a:rPr>
              <a:t>The Boolean Model</a:t>
            </a:r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457200" y="1143000"/>
            <a:ext cx="868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400" dirty="0"/>
              <a:t>Simple model based on set theory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400" dirty="0"/>
              <a:t>Only </a:t>
            </a:r>
            <a:r>
              <a:rPr lang="pt-BR" sz="2400" i="1" dirty="0"/>
              <a:t>AND, OR </a:t>
            </a:r>
            <a:r>
              <a:rPr lang="pt-BR" sz="2400" dirty="0"/>
              <a:t>and </a:t>
            </a:r>
            <a:r>
              <a:rPr lang="pt-BR" sz="2400" i="1" dirty="0"/>
              <a:t>NOT </a:t>
            </a:r>
            <a:r>
              <a:rPr lang="pt-BR" sz="2400" dirty="0"/>
              <a:t>are used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400" dirty="0"/>
              <a:t>Queries specified as boolean expressions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dirty="0"/>
              <a:t>precise semantics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dirty="0"/>
              <a:t>neat formalism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i="1" dirty="0"/>
              <a:t>q = k</a:t>
            </a:r>
            <a:r>
              <a:rPr lang="pt-BR" sz="2400" i="1" baseline="-25000" dirty="0"/>
              <a:t>a</a:t>
            </a:r>
            <a:r>
              <a:rPr lang="pt-BR" sz="2400" i="1" dirty="0"/>
              <a:t>  </a:t>
            </a:r>
            <a:r>
              <a:rPr lang="pt-BR" sz="2400" dirty="0">
                <a:sym typeface="Symbol" pitchFamily="18" charset="2"/>
              </a:rPr>
              <a:t>  </a:t>
            </a:r>
            <a:r>
              <a:rPr lang="pt-BR" sz="2400" i="1" dirty="0">
                <a:sym typeface="Symbol" pitchFamily="18" charset="2"/>
              </a:rPr>
              <a:t>(k</a:t>
            </a:r>
            <a:r>
              <a:rPr lang="pt-BR" sz="2400" i="1" baseline="-25000" dirty="0">
                <a:sym typeface="Symbol" pitchFamily="18" charset="2"/>
              </a:rPr>
              <a:t>b</a:t>
            </a:r>
            <a:r>
              <a:rPr lang="pt-BR" sz="2400" i="1" dirty="0">
                <a:sym typeface="Symbol" pitchFamily="18" charset="2"/>
              </a:rPr>
              <a:t>  </a:t>
            </a:r>
            <a:r>
              <a:rPr lang="pt-BR" sz="2400" dirty="0">
                <a:sym typeface="Symbol" pitchFamily="18" charset="2"/>
              </a:rPr>
              <a:t>  </a:t>
            </a:r>
            <a:r>
              <a:rPr lang="pt-BR" sz="2400" i="1" dirty="0">
                <a:sym typeface="Symbol" pitchFamily="18" charset="2"/>
              </a:rPr>
              <a:t>k</a:t>
            </a:r>
            <a:r>
              <a:rPr lang="pt-BR" sz="2400" i="1" baseline="-25000" dirty="0">
                <a:sym typeface="Symbol" pitchFamily="18" charset="2"/>
              </a:rPr>
              <a:t>c</a:t>
            </a:r>
            <a:r>
              <a:rPr lang="pt-BR" sz="2400" i="1" dirty="0">
                <a:sym typeface="Symbol" pitchFamily="18" charset="2"/>
              </a:rPr>
              <a:t>)</a:t>
            </a:r>
            <a:endParaRPr lang="pt-BR" sz="24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400" dirty="0"/>
              <a:t>Terms are either present or absent. Thus,  </a:t>
            </a:r>
            <a:r>
              <a:rPr lang="pt-BR" sz="2400" i="1" dirty="0"/>
              <a:t>w</a:t>
            </a:r>
            <a:r>
              <a:rPr lang="pt-BR" sz="2400" i="1" baseline="-25000" dirty="0"/>
              <a:t>ij</a:t>
            </a:r>
            <a:r>
              <a:rPr lang="pt-BR" sz="2400" i="1" dirty="0"/>
              <a:t> </a:t>
            </a:r>
            <a:r>
              <a:rPr lang="pt-BR" sz="2400" i="1" dirty="0">
                <a:sym typeface="Symbol" pitchFamily="18" charset="2"/>
              </a:rPr>
              <a:t>  {0,1}</a:t>
            </a:r>
            <a:endParaRPr lang="pt-BR" sz="24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400" dirty="0"/>
              <a:t>Consider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i="1" dirty="0"/>
              <a:t>q = k</a:t>
            </a:r>
            <a:r>
              <a:rPr lang="pt-BR" sz="2400" i="1" baseline="-25000" dirty="0"/>
              <a:t>a</a:t>
            </a:r>
            <a:r>
              <a:rPr lang="pt-BR" sz="2400" i="1" dirty="0"/>
              <a:t>  </a:t>
            </a:r>
            <a:r>
              <a:rPr lang="pt-BR" sz="2400" dirty="0">
                <a:sym typeface="Symbol" pitchFamily="18" charset="2"/>
              </a:rPr>
              <a:t>  </a:t>
            </a:r>
            <a:r>
              <a:rPr lang="pt-BR" sz="2400" i="1" dirty="0">
                <a:sym typeface="Symbol" pitchFamily="18" charset="2"/>
              </a:rPr>
              <a:t>(k</a:t>
            </a:r>
            <a:r>
              <a:rPr lang="pt-BR" sz="2400" i="1" baseline="-25000" dirty="0">
                <a:sym typeface="Symbol" pitchFamily="18" charset="2"/>
              </a:rPr>
              <a:t>b</a:t>
            </a:r>
            <a:r>
              <a:rPr lang="pt-BR" sz="2400" i="1" dirty="0">
                <a:sym typeface="Symbol" pitchFamily="18" charset="2"/>
              </a:rPr>
              <a:t>  </a:t>
            </a:r>
            <a:r>
              <a:rPr lang="pt-BR" sz="2400" dirty="0">
                <a:sym typeface="Symbol" pitchFamily="18" charset="2"/>
              </a:rPr>
              <a:t>  </a:t>
            </a:r>
            <a:r>
              <a:rPr lang="pt-BR" sz="2400" i="1" dirty="0">
                <a:sym typeface="Symbol" pitchFamily="18" charset="2"/>
              </a:rPr>
              <a:t>k</a:t>
            </a:r>
            <a:r>
              <a:rPr lang="pt-BR" sz="2400" i="1" baseline="-25000" dirty="0">
                <a:sym typeface="Symbol" pitchFamily="18" charset="2"/>
              </a:rPr>
              <a:t>c</a:t>
            </a:r>
            <a:r>
              <a:rPr lang="pt-BR" sz="2400" i="1" dirty="0">
                <a:sym typeface="Symbol" pitchFamily="18" charset="2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i="1" dirty="0">
                <a:sym typeface="Symbol" pitchFamily="18" charset="2"/>
              </a:rPr>
              <a:t>vec(q</a:t>
            </a:r>
            <a:r>
              <a:rPr lang="pt-BR" sz="2400" i="1" baseline="-25000" dirty="0">
                <a:sym typeface="Symbol" pitchFamily="18" charset="2"/>
              </a:rPr>
              <a:t>dnf</a:t>
            </a:r>
            <a:r>
              <a:rPr lang="pt-BR" sz="2400" i="1" dirty="0">
                <a:sym typeface="Symbol" pitchFamily="18" charset="2"/>
              </a:rPr>
              <a:t>)  =  (1,1,1)  </a:t>
            </a:r>
            <a:r>
              <a:rPr lang="pt-BR" sz="2400" dirty="0">
                <a:sym typeface="Symbol" pitchFamily="18" charset="2"/>
              </a:rPr>
              <a:t>  </a:t>
            </a:r>
            <a:r>
              <a:rPr lang="pt-BR" sz="2400" i="1" dirty="0">
                <a:sym typeface="Symbol" pitchFamily="18" charset="2"/>
              </a:rPr>
              <a:t>(1,1,0)  </a:t>
            </a:r>
            <a:r>
              <a:rPr lang="pt-BR" sz="2400" dirty="0">
                <a:sym typeface="Symbol" pitchFamily="18" charset="2"/>
              </a:rPr>
              <a:t>  </a:t>
            </a:r>
            <a:r>
              <a:rPr lang="pt-BR" sz="2400" i="1" dirty="0">
                <a:sym typeface="Symbol" pitchFamily="18" charset="2"/>
              </a:rPr>
              <a:t>(1,0,0)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i="1" dirty="0">
                <a:sym typeface="Symbol" pitchFamily="18" charset="2"/>
              </a:rPr>
              <a:t>vec(q</a:t>
            </a:r>
            <a:r>
              <a:rPr lang="pt-BR" sz="2400" i="1" baseline="-25000" dirty="0">
                <a:sym typeface="Symbol" pitchFamily="18" charset="2"/>
              </a:rPr>
              <a:t>cc</a:t>
            </a:r>
            <a:r>
              <a:rPr lang="pt-BR" sz="2400" i="1" dirty="0">
                <a:sym typeface="Symbol" pitchFamily="18" charset="2"/>
              </a:rPr>
              <a:t>) = (1,1,0)  </a:t>
            </a:r>
            <a:r>
              <a:rPr lang="pt-BR" sz="2400" dirty="0">
                <a:sym typeface="Symbol" pitchFamily="18" charset="2"/>
              </a:rPr>
              <a:t>is a conjunctive component</a:t>
            </a:r>
            <a:endParaRPr lang="pt-BR" sz="2400" i="1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pt-BR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914400" y="30480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3200">
                <a:solidFill>
                  <a:schemeClr val="tx2"/>
                </a:solidFill>
              </a:rPr>
              <a:t>The Boolean Model</a:t>
            </a:r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457200" y="1828800"/>
            <a:ext cx="8686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800" i="1" dirty="0"/>
              <a:t>q = k</a:t>
            </a:r>
            <a:r>
              <a:rPr lang="pt-BR" sz="2800" i="1" baseline="-25000" dirty="0"/>
              <a:t>a</a:t>
            </a:r>
            <a:r>
              <a:rPr lang="pt-BR" sz="2800" i="1" dirty="0"/>
              <a:t>  </a:t>
            </a:r>
            <a:r>
              <a:rPr lang="pt-BR" sz="2800" dirty="0">
                <a:sym typeface="Symbol" pitchFamily="18" charset="2"/>
              </a:rPr>
              <a:t>  </a:t>
            </a:r>
            <a:r>
              <a:rPr lang="pt-BR" sz="2800" i="1" dirty="0">
                <a:sym typeface="Symbol" pitchFamily="18" charset="2"/>
              </a:rPr>
              <a:t>(k</a:t>
            </a:r>
            <a:r>
              <a:rPr lang="pt-BR" sz="2800" i="1" baseline="-25000" dirty="0">
                <a:sym typeface="Symbol" pitchFamily="18" charset="2"/>
              </a:rPr>
              <a:t>b</a:t>
            </a:r>
            <a:r>
              <a:rPr lang="pt-BR" sz="2800" i="1" dirty="0">
                <a:sym typeface="Symbol" pitchFamily="18" charset="2"/>
              </a:rPr>
              <a:t>  </a:t>
            </a:r>
            <a:r>
              <a:rPr lang="pt-BR" sz="2800" dirty="0">
                <a:sym typeface="Symbol" pitchFamily="18" charset="2"/>
              </a:rPr>
              <a:t>  </a:t>
            </a:r>
            <a:r>
              <a:rPr lang="pt-BR" sz="2800" i="1" dirty="0">
                <a:sym typeface="Symbol" pitchFamily="18" charset="2"/>
              </a:rPr>
              <a:t>k</a:t>
            </a:r>
            <a:r>
              <a:rPr lang="pt-BR" sz="2800" i="1" baseline="-25000" dirty="0">
                <a:sym typeface="Symbol" pitchFamily="18" charset="2"/>
              </a:rPr>
              <a:t>c</a:t>
            </a:r>
            <a:r>
              <a:rPr lang="pt-BR" sz="2800" i="1" dirty="0">
                <a:sym typeface="Symbol" pitchFamily="18" charset="2"/>
              </a:rPr>
              <a:t>)</a:t>
            </a:r>
            <a:r>
              <a:rPr lang="pt-BR" sz="2800" dirty="0"/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pt-BR" sz="2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pt-BR" sz="2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pt-BR" sz="2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pt-BR" sz="2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800" i="1" dirty="0"/>
              <a:t>sim(q,d</a:t>
            </a:r>
            <a:r>
              <a:rPr lang="pt-BR" sz="2800" i="1" baseline="-25000" dirty="0"/>
              <a:t>j</a:t>
            </a:r>
            <a:r>
              <a:rPr lang="pt-BR" sz="2800" i="1" dirty="0"/>
              <a:t>) = 1  if    </a:t>
            </a:r>
            <a:r>
              <a:rPr lang="pt-BR" sz="2800" i="1" dirty="0">
                <a:sym typeface="Symbol" pitchFamily="18" charset="2"/>
              </a:rPr>
              <a:t> vec(q</a:t>
            </a:r>
            <a:r>
              <a:rPr lang="pt-BR" sz="2800" i="1" baseline="-25000" dirty="0">
                <a:sym typeface="Symbol" pitchFamily="18" charset="2"/>
              </a:rPr>
              <a:t>cc</a:t>
            </a:r>
            <a:r>
              <a:rPr lang="pt-BR" sz="2800" i="1" dirty="0">
                <a:sym typeface="Symbol" pitchFamily="18" charset="2"/>
              </a:rPr>
              <a:t>) | 							      (vec(q</a:t>
            </a:r>
            <a:r>
              <a:rPr lang="pt-BR" sz="2800" i="1" baseline="-25000" dirty="0">
                <a:sym typeface="Symbol" pitchFamily="18" charset="2"/>
              </a:rPr>
              <a:t>cc</a:t>
            </a:r>
            <a:r>
              <a:rPr lang="pt-BR" sz="2800" i="1" dirty="0">
                <a:sym typeface="Symbol" pitchFamily="18" charset="2"/>
              </a:rPr>
              <a:t>)   vec(q</a:t>
            </a:r>
            <a:r>
              <a:rPr lang="pt-BR" sz="2800" i="1" baseline="-25000" dirty="0">
                <a:sym typeface="Symbol" pitchFamily="18" charset="2"/>
              </a:rPr>
              <a:t>dnf</a:t>
            </a:r>
            <a:r>
              <a:rPr lang="pt-BR" sz="2800" i="1" dirty="0">
                <a:sym typeface="Symbol" pitchFamily="18" charset="2"/>
              </a:rPr>
              <a:t>)) </a:t>
            </a:r>
            <a:r>
              <a:rPr lang="pt-BR" sz="2800" dirty="0">
                <a:sym typeface="Symbol" pitchFamily="18" charset="2"/>
              </a:rPr>
              <a:t> 					      </a:t>
            </a:r>
            <a:r>
              <a:rPr lang="pt-BR" sz="2800" i="1" dirty="0">
                <a:sym typeface="Symbol" pitchFamily="18" charset="2"/>
              </a:rPr>
              <a:t>(k</a:t>
            </a:r>
            <a:r>
              <a:rPr lang="pt-BR" sz="2800" i="1" baseline="-25000" dirty="0">
                <a:sym typeface="Symbol" pitchFamily="18" charset="2"/>
              </a:rPr>
              <a:t>i</a:t>
            </a:r>
            <a:r>
              <a:rPr lang="pt-BR" sz="2800" i="1" dirty="0">
                <a:sym typeface="Symbol" pitchFamily="18" charset="2"/>
              </a:rPr>
              <a:t>, g</a:t>
            </a:r>
            <a:r>
              <a:rPr lang="pt-BR" sz="2800" i="1" baseline="-25000" dirty="0">
                <a:sym typeface="Symbol" pitchFamily="18" charset="2"/>
              </a:rPr>
              <a:t>i</a:t>
            </a:r>
            <a:r>
              <a:rPr lang="pt-BR" sz="2800" i="1" dirty="0">
                <a:sym typeface="Symbol" pitchFamily="18" charset="2"/>
              </a:rPr>
              <a:t>(vec(d</a:t>
            </a:r>
            <a:r>
              <a:rPr lang="pt-BR" sz="2800" i="1" baseline="-25000" dirty="0">
                <a:sym typeface="Symbol" pitchFamily="18" charset="2"/>
              </a:rPr>
              <a:t>j</a:t>
            </a:r>
            <a:r>
              <a:rPr lang="pt-BR" sz="2800" i="1" dirty="0">
                <a:sym typeface="Symbol" pitchFamily="18" charset="2"/>
              </a:rPr>
              <a:t>)) = g</a:t>
            </a:r>
            <a:r>
              <a:rPr lang="pt-BR" sz="2800" i="1" baseline="-25000" dirty="0">
                <a:sym typeface="Symbol" pitchFamily="18" charset="2"/>
              </a:rPr>
              <a:t>i</a:t>
            </a:r>
            <a:r>
              <a:rPr lang="pt-BR" sz="2800" i="1" dirty="0">
                <a:sym typeface="Symbol" pitchFamily="18" charset="2"/>
              </a:rPr>
              <a:t>(vec(q</a:t>
            </a:r>
            <a:r>
              <a:rPr lang="pt-BR" sz="2800" i="1" baseline="-25000" dirty="0">
                <a:sym typeface="Symbol" pitchFamily="18" charset="2"/>
              </a:rPr>
              <a:t>cc</a:t>
            </a:r>
            <a:r>
              <a:rPr lang="pt-BR" sz="2800" i="1" dirty="0">
                <a:sym typeface="Symbol" pitchFamily="18" charset="2"/>
              </a:rPr>
              <a:t>))) 		   0  otherwise</a:t>
            </a:r>
            <a:endParaRPr lang="pt-BR" sz="2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pt-BR" sz="3200" i="1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pt-BR" sz="28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0" y="1219200"/>
            <a:ext cx="4038600" cy="3200400"/>
            <a:chOff x="1296" y="864"/>
            <a:chExt cx="2544" cy="2016"/>
          </a:xfrm>
        </p:grpSpPr>
        <p:sp>
          <p:nvSpPr>
            <p:cNvPr id="56325" name="Oval 5"/>
            <p:cNvSpPr>
              <a:spLocks noChangeArrowheads="1"/>
            </p:cNvSpPr>
            <p:nvPr/>
          </p:nvSpPr>
          <p:spPr bwMode="auto">
            <a:xfrm>
              <a:off x="1488" y="912"/>
              <a:ext cx="1392" cy="12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26" name="Oval 6"/>
            <p:cNvSpPr>
              <a:spLocks noChangeArrowheads="1"/>
            </p:cNvSpPr>
            <p:nvPr/>
          </p:nvSpPr>
          <p:spPr bwMode="auto">
            <a:xfrm>
              <a:off x="1968" y="1488"/>
              <a:ext cx="1392" cy="12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27" name="Oval 7"/>
            <p:cNvSpPr>
              <a:spLocks noChangeArrowheads="1"/>
            </p:cNvSpPr>
            <p:nvPr/>
          </p:nvSpPr>
          <p:spPr bwMode="auto">
            <a:xfrm>
              <a:off x="2160" y="864"/>
              <a:ext cx="1536" cy="12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28" name="Text Box 8"/>
            <p:cNvSpPr txBox="1">
              <a:spLocks noChangeArrowheads="1"/>
            </p:cNvSpPr>
            <p:nvPr/>
          </p:nvSpPr>
          <p:spPr bwMode="auto">
            <a:xfrm>
              <a:off x="2252" y="1536"/>
              <a:ext cx="6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Times New Roman" pitchFamily="18" charset="0"/>
                </a:rPr>
                <a:t>(1,1,1)</a:t>
              </a:r>
            </a:p>
          </p:txBody>
        </p:sp>
        <p:sp>
          <p:nvSpPr>
            <p:cNvPr id="56329" name="Text Box 9"/>
            <p:cNvSpPr txBox="1">
              <a:spLocks noChangeArrowheads="1"/>
            </p:cNvSpPr>
            <p:nvPr/>
          </p:nvSpPr>
          <p:spPr bwMode="auto">
            <a:xfrm>
              <a:off x="1536" y="1344"/>
              <a:ext cx="6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Times New Roman" pitchFamily="18" charset="0"/>
                </a:rPr>
                <a:t>(1,0,0)</a:t>
              </a:r>
            </a:p>
          </p:txBody>
        </p:sp>
        <p:sp>
          <p:nvSpPr>
            <p:cNvPr id="56330" name="Text Box 10"/>
            <p:cNvSpPr txBox="1">
              <a:spLocks noChangeArrowheads="1"/>
            </p:cNvSpPr>
            <p:nvPr/>
          </p:nvSpPr>
          <p:spPr bwMode="auto">
            <a:xfrm>
              <a:off x="2252" y="1200"/>
              <a:ext cx="6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Times New Roman" pitchFamily="18" charset="0"/>
                </a:rPr>
                <a:t>(1,1,0)</a:t>
              </a:r>
            </a:p>
          </p:txBody>
        </p:sp>
        <p:sp>
          <p:nvSpPr>
            <p:cNvPr id="56331" name="Text Box 11"/>
            <p:cNvSpPr txBox="1">
              <a:spLocks noChangeArrowheads="1"/>
            </p:cNvSpPr>
            <p:nvPr/>
          </p:nvSpPr>
          <p:spPr bwMode="auto">
            <a:xfrm>
              <a:off x="1296" y="912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Times New Roman" pitchFamily="18" charset="0"/>
                </a:rPr>
                <a:t>K</a:t>
              </a:r>
              <a:r>
                <a:rPr lang="en-US" sz="2400" b="1" baseline="-250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56332" name="Text Box 12"/>
            <p:cNvSpPr txBox="1">
              <a:spLocks noChangeArrowheads="1"/>
            </p:cNvSpPr>
            <p:nvPr/>
          </p:nvSpPr>
          <p:spPr bwMode="auto">
            <a:xfrm>
              <a:off x="3504" y="91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Times New Roman" pitchFamily="18" charset="0"/>
                </a:rPr>
                <a:t>K</a:t>
              </a:r>
              <a:r>
                <a:rPr lang="en-US" sz="2400" b="1" baseline="-250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56333" name="Text Box 13"/>
            <p:cNvSpPr txBox="1">
              <a:spLocks noChangeArrowheads="1"/>
            </p:cNvSpPr>
            <p:nvPr/>
          </p:nvSpPr>
          <p:spPr bwMode="auto">
            <a:xfrm>
              <a:off x="3120" y="2592"/>
              <a:ext cx="3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Times New Roman" pitchFamily="18" charset="0"/>
                </a:rPr>
                <a:t>K</a:t>
              </a:r>
              <a:r>
                <a:rPr lang="en-US" sz="2400" b="1" baseline="-25000">
                  <a:latin typeface="Times New Roman" pitchFamily="18" charset="0"/>
                </a:rPr>
                <a:t>c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914400" y="30480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3200">
                <a:solidFill>
                  <a:schemeClr val="tx2"/>
                </a:solidFill>
              </a:rPr>
              <a:t>Drawbacks of the Boolean Model</a:t>
            </a:r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1143000"/>
            <a:ext cx="868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400"/>
              <a:t>Retrieval based on binary decision criteria with no notion of partial matching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400"/>
              <a:t>No ranking of the documents is provided (absence of a grading scale)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400"/>
              <a:t>Information need has to be translated into a Boolean expression which most users find awkward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400"/>
              <a:t>The Boolean queries formulated by the users are most often too simplistic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400"/>
              <a:t>As a consequence, the Boolean model frequently returns either too few or too many documents in response to a user query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914400" y="30480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3200">
                <a:solidFill>
                  <a:schemeClr val="tx2"/>
                </a:solidFill>
              </a:rPr>
              <a:t>The Vector Model</a:t>
            </a:r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457200" y="1143000"/>
            <a:ext cx="868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3200"/>
              <a:t>Use of binary weights is too limiting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3200"/>
              <a:t>Non-binary weights provide consideration for partial matches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3200"/>
              <a:t>These term weights are used to compute a </a:t>
            </a:r>
            <a:r>
              <a:rPr lang="pt-BR" sz="3200" i="1"/>
              <a:t>degree of similarity</a:t>
            </a:r>
            <a:r>
              <a:rPr lang="pt-BR" sz="3200"/>
              <a:t> between a query and each document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3200"/>
              <a:t>Ranked set of documents provides for better matching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914400" y="15240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3200">
                <a:solidFill>
                  <a:schemeClr val="tx2"/>
                </a:solidFill>
              </a:rPr>
              <a:t>The Vector Model</a:t>
            </a:r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457200" y="692150"/>
            <a:ext cx="868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800"/>
              <a:t>Define: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800" i="1"/>
              <a:t>w</a:t>
            </a:r>
            <a:r>
              <a:rPr lang="pt-BR" sz="2800" i="1" baseline="-25000"/>
              <a:t>ij</a:t>
            </a:r>
            <a:r>
              <a:rPr lang="pt-BR" sz="2800" i="1"/>
              <a:t> &gt; 0  </a:t>
            </a:r>
            <a:r>
              <a:rPr lang="pt-BR" sz="2800"/>
              <a:t>whenever  </a:t>
            </a:r>
            <a:r>
              <a:rPr lang="pt-BR" sz="2800" i="1"/>
              <a:t>k</a:t>
            </a:r>
            <a:r>
              <a:rPr lang="pt-BR" sz="2800" i="1" baseline="-25000"/>
              <a:t>i</a:t>
            </a:r>
            <a:r>
              <a:rPr lang="pt-BR" sz="2800" i="1"/>
              <a:t> </a:t>
            </a:r>
            <a:r>
              <a:rPr lang="pt-BR" sz="2800" i="1">
                <a:sym typeface="Symbol" pitchFamily="18" charset="2"/>
              </a:rPr>
              <a:t>  d</a:t>
            </a:r>
            <a:r>
              <a:rPr lang="pt-BR" sz="2800" i="1" baseline="-25000">
                <a:sym typeface="Symbol" pitchFamily="18" charset="2"/>
              </a:rPr>
              <a:t>j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800" i="1">
                <a:sym typeface="Symbol" pitchFamily="18" charset="2"/>
              </a:rPr>
              <a:t>w</a:t>
            </a:r>
            <a:r>
              <a:rPr lang="pt-BR" sz="2800" i="1" baseline="-25000">
                <a:sym typeface="Symbol" pitchFamily="18" charset="2"/>
              </a:rPr>
              <a:t>iq</a:t>
            </a:r>
            <a:r>
              <a:rPr lang="pt-BR" sz="2800" i="1">
                <a:sym typeface="Symbol" pitchFamily="18" charset="2"/>
              </a:rPr>
              <a:t> &gt;= 0  </a:t>
            </a:r>
            <a:r>
              <a:rPr lang="pt-BR" sz="2800">
                <a:sym typeface="Symbol" pitchFamily="18" charset="2"/>
              </a:rPr>
              <a:t>associated with the pair  </a:t>
            </a:r>
            <a:r>
              <a:rPr lang="pt-BR" sz="2800" i="1">
                <a:sym typeface="Symbol" pitchFamily="18" charset="2"/>
              </a:rPr>
              <a:t>(k</a:t>
            </a:r>
            <a:r>
              <a:rPr lang="pt-BR" sz="2800" i="1" baseline="-25000">
                <a:sym typeface="Symbol" pitchFamily="18" charset="2"/>
              </a:rPr>
              <a:t>i</a:t>
            </a:r>
            <a:r>
              <a:rPr lang="pt-BR" sz="2800" i="1">
                <a:sym typeface="Symbol" pitchFamily="18" charset="2"/>
              </a:rPr>
              <a:t>,q)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800" i="1">
                <a:sym typeface="Symbol" pitchFamily="18" charset="2"/>
              </a:rPr>
              <a:t>  vec(d</a:t>
            </a:r>
            <a:r>
              <a:rPr lang="pt-BR" sz="2800" i="1" baseline="-25000">
                <a:sym typeface="Symbol" pitchFamily="18" charset="2"/>
              </a:rPr>
              <a:t>j</a:t>
            </a:r>
            <a:r>
              <a:rPr lang="pt-BR" sz="2800" i="1">
                <a:sym typeface="Symbol" pitchFamily="18" charset="2"/>
              </a:rPr>
              <a:t>) = (w</a:t>
            </a:r>
            <a:r>
              <a:rPr lang="pt-BR" sz="2800" i="1" baseline="-25000">
                <a:sym typeface="Symbol" pitchFamily="18" charset="2"/>
              </a:rPr>
              <a:t>1j</a:t>
            </a:r>
            <a:r>
              <a:rPr lang="pt-BR" sz="2800" i="1">
                <a:sym typeface="Symbol" pitchFamily="18" charset="2"/>
              </a:rPr>
              <a:t>, w</a:t>
            </a:r>
            <a:r>
              <a:rPr lang="pt-BR" sz="2800" i="1" baseline="-25000">
                <a:sym typeface="Symbol" pitchFamily="18" charset="2"/>
              </a:rPr>
              <a:t>2j</a:t>
            </a:r>
            <a:r>
              <a:rPr lang="pt-BR" sz="2800" i="1">
                <a:sym typeface="Symbol" pitchFamily="18" charset="2"/>
              </a:rPr>
              <a:t>, ..., w</a:t>
            </a:r>
            <a:r>
              <a:rPr lang="pt-BR" sz="2800" i="1" baseline="-25000">
                <a:sym typeface="Symbol" pitchFamily="18" charset="2"/>
              </a:rPr>
              <a:t>tj</a:t>
            </a:r>
            <a:r>
              <a:rPr lang="pt-BR" sz="2800" i="1">
                <a:sym typeface="Symbol" pitchFamily="18" charset="2"/>
              </a:rPr>
              <a:t>)					vec(q) = (w</a:t>
            </a:r>
            <a:r>
              <a:rPr lang="pt-BR" sz="2800" i="1" baseline="-25000">
                <a:sym typeface="Symbol" pitchFamily="18" charset="2"/>
              </a:rPr>
              <a:t>1q</a:t>
            </a:r>
            <a:r>
              <a:rPr lang="pt-BR" sz="2800" i="1">
                <a:sym typeface="Symbol" pitchFamily="18" charset="2"/>
              </a:rPr>
              <a:t>, w</a:t>
            </a:r>
            <a:r>
              <a:rPr lang="pt-BR" sz="2800" i="1" baseline="-25000">
                <a:sym typeface="Symbol" pitchFamily="18" charset="2"/>
              </a:rPr>
              <a:t>2q</a:t>
            </a:r>
            <a:r>
              <a:rPr lang="pt-BR" sz="2800" i="1">
                <a:sym typeface="Symbol" pitchFamily="18" charset="2"/>
              </a:rPr>
              <a:t>, ..., w</a:t>
            </a:r>
            <a:r>
              <a:rPr lang="pt-BR" sz="2800" i="1" baseline="-25000">
                <a:sym typeface="Symbol" pitchFamily="18" charset="2"/>
              </a:rPr>
              <a:t>tq</a:t>
            </a:r>
            <a:r>
              <a:rPr lang="pt-BR" sz="2800" i="1">
                <a:sym typeface="Symbol" pitchFamily="18" charset="2"/>
              </a:rPr>
              <a:t>)</a:t>
            </a:r>
          </a:p>
          <a:p>
            <a:pPr marL="742950" lvl="1" indent="-285750">
              <a:spcBef>
                <a:spcPct val="20000"/>
              </a:spcBef>
            </a:pPr>
            <a:endParaRPr lang="pt-BR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800"/>
              <a:t>In this space, queries and documents are represented as weighted vectors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008063"/>
          </a:xfrm>
        </p:spPr>
        <p:txBody>
          <a:bodyPr/>
          <a:lstStyle/>
          <a:p>
            <a:r>
              <a:rPr lang="en-US"/>
              <a:t>The elusive </a:t>
            </a:r>
            <a:r>
              <a:rPr lang="en-US" i="1">
                <a:solidFill>
                  <a:srgbClr val="FF3300"/>
                </a:solidFill>
              </a:rPr>
              <a:t>user satisfaction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427538" y="1773238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Ranking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859338" y="2781300"/>
            <a:ext cx="2000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Correctness</a:t>
            </a:r>
          </a:p>
          <a:p>
            <a:pPr algn="ctr"/>
            <a:r>
              <a:rPr lang="en-US"/>
              <a:t>of</a:t>
            </a:r>
          </a:p>
          <a:p>
            <a:pPr algn="ctr"/>
            <a:r>
              <a:rPr lang="en-US"/>
              <a:t>Query Processing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195513" y="3141663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Coverage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5292725" y="1198563"/>
            <a:ext cx="15113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3132138" y="2133600"/>
            <a:ext cx="14398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5219700" y="2278063"/>
            <a:ext cx="4318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140200" y="4149725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NER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916238" y="4510088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Stemming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787900" y="4654550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MWE</a:t>
            </a: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3563938" y="3646488"/>
            <a:ext cx="1368425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4643438" y="3646488"/>
            <a:ext cx="7207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5148263" y="3646488"/>
            <a:ext cx="5032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1692275" y="4005263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Crawling</a:t>
            </a:r>
            <a:r>
              <a:rPr lang="en-US"/>
              <a:t> 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3184525" y="3810000"/>
            <a:ext cx="104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Indexing</a:t>
            </a: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H="1">
            <a:off x="2411413" y="3502025"/>
            <a:ext cx="2889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3203575" y="3502025"/>
            <a:ext cx="2889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>
            <a:off x="3492500" y="4222750"/>
            <a:ext cx="7143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3505200" y="609600"/>
            <a:ext cx="4176712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914400" y="15240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3200">
                <a:solidFill>
                  <a:schemeClr val="tx2"/>
                </a:solidFill>
              </a:rPr>
              <a:t>The Vector Model</a:t>
            </a:r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228600" y="3124200"/>
            <a:ext cx="8686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000" i="1" dirty="0"/>
              <a:t>Sim(q,d</a:t>
            </a:r>
            <a:r>
              <a:rPr lang="pt-BR" sz="2000" i="1" baseline="-25000" dirty="0"/>
              <a:t>j</a:t>
            </a:r>
            <a:r>
              <a:rPr lang="pt-BR" sz="2000" i="1" dirty="0"/>
              <a:t>)  =  cos(</a:t>
            </a:r>
            <a:r>
              <a:rPr lang="pt-BR" sz="2000" i="1" dirty="0">
                <a:sym typeface="Symbol" pitchFamily="18" charset="2"/>
              </a:rPr>
              <a:t>)								 =  [vec(d</a:t>
            </a:r>
            <a:r>
              <a:rPr lang="pt-BR" sz="2000" i="1" baseline="-25000" dirty="0">
                <a:sym typeface="Symbol" pitchFamily="18" charset="2"/>
              </a:rPr>
              <a:t>j</a:t>
            </a:r>
            <a:r>
              <a:rPr lang="pt-BR" sz="2000" i="1" dirty="0">
                <a:sym typeface="Symbol" pitchFamily="18" charset="2"/>
              </a:rPr>
              <a:t>)   vec(q)]  /  |d</a:t>
            </a:r>
            <a:r>
              <a:rPr lang="pt-BR" sz="2000" i="1" baseline="-25000" dirty="0">
                <a:sym typeface="Symbol" pitchFamily="18" charset="2"/>
              </a:rPr>
              <a:t>j</a:t>
            </a:r>
            <a:r>
              <a:rPr lang="pt-BR" sz="2000" i="1" dirty="0">
                <a:sym typeface="Symbol" pitchFamily="18" charset="2"/>
              </a:rPr>
              <a:t>| *  |q</a:t>
            </a:r>
            <a:r>
              <a:rPr lang="pt-BR" sz="2000" i="1" dirty="0" smtClean="0">
                <a:sym typeface="Symbol" pitchFamily="18" charset="2"/>
              </a:rPr>
              <a:t>|</a:t>
            </a:r>
            <a:r>
              <a:rPr lang="pt-BR" sz="2000" i="1" dirty="0">
                <a:sym typeface="Symbol" pitchFamily="18" charset="2"/>
              </a:rPr>
              <a:t>=</a:t>
            </a:r>
            <a:r>
              <a:rPr lang="pt-BR" sz="2000" i="1" dirty="0" smtClean="0">
                <a:sym typeface="Symbol" pitchFamily="18" charset="2"/>
              </a:rPr>
              <a:t>  </a:t>
            </a:r>
            <a:r>
              <a:rPr lang="pt-BR" sz="2000" i="1" dirty="0">
                <a:sym typeface="Symbol" pitchFamily="18" charset="2"/>
              </a:rPr>
              <a:t>[  w</a:t>
            </a:r>
            <a:r>
              <a:rPr lang="pt-BR" sz="2000" i="1" baseline="-25000" dirty="0">
                <a:sym typeface="Symbol" pitchFamily="18" charset="2"/>
              </a:rPr>
              <a:t>ij</a:t>
            </a:r>
            <a:r>
              <a:rPr lang="pt-BR" sz="2000" i="1" dirty="0">
                <a:sym typeface="Symbol" pitchFamily="18" charset="2"/>
              </a:rPr>
              <a:t> * w</a:t>
            </a:r>
            <a:r>
              <a:rPr lang="pt-BR" sz="2000" i="1" baseline="-25000" dirty="0">
                <a:sym typeface="Symbol" pitchFamily="18" charset="2"/>
              </a:rPr>
              <a:t>iq</a:t>
            </a:r>
            <a:r>
              <a:rPr lang="pt-BR" sz="2000" i="1" dirty="0">
                <a:sym typeface="Symbol" pitchFamily="18" charset="2"/>
              </a:rPr>
              <a:t>]  /  |d</a:t>
            </a:r>
            <a:r>
              <a:rPr lang="pt-BR" sz="2000" i="1" baseline="-25000" dirty="0">
                <a:sym typeface="Symbol" pitchFamily="18" charset="2"/>
              </a:rPr>
              <a:t>j</a:t>
            </a:r>
            <a:r>
              <a:rPr lang="pt-BR" sz="2000" i="1" dirty="0">
                <a:sym typeface="Symbol" pitchFamily="18" charset="2"/>
              </a:rPr>
              <a:t>| * |q|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000" dirty="0">
                <a:sym typeface="Symbol" pitchFamily="18" charset="2"/>
              </a:rPr>
              <a:t>Since  </a:t>
            </a:r>
            <a:r>
              <a:rPr lang="pt-BR" sz="2000" i="1" dirty="0">
                <a:sym typeface="Symbol" pitchFamily="18" charset="2"/>
              </a:rPr>
              <a:t>w</a:t>
            </a:r>
            <a:r>
              <a:rPr lang="pt-BR" sz="2000" i="1" baseline="-25000" dirty="0">
                <a:sym typeface="Symbol" pitchFamily="18" charset="2"/>
              </a:rPr>
              <a:t>ij</a:t>
            </a:r>
            <a:r>
              <a:rPr lang="pt-BR" sz="2000" i="1" dirty="0">
                <a:sym typeface="Symbol" pitchFamily="18" charset="2"/>
              </a:rPr>
              <a:t> &gt; 0  </a:t>
            </a:r>
            <a:r>
              <a:rPr lang="pt-BR" sz="2000" dirty="0">
                <a:sym typeface="Symbol" pitchFamily="18" charset="2"/>
              </a:rPr>
              <a:t>and  </a:t>
            </a:r>
            <a:r>
              <a:rPr lang="pt-BR" sz="2000" i="1" dirty="0">
                <a:sym typeface="Symbol" pitchFamily="18" charset="2"/>
              </a:rPr>
              <a:t>w</a:t>
            </a:r>
            <a:r>
              <a:rPr lang="pt-BR" sz="2000" i="1" baseline="-25000" dirty="0">
                <a:sym typeface="Symbol" pitchFamily="18" charset="2"/>
              </a:rPr>
              <a:t>iq</a:t>
            </a:r>
            <a:r>
              <a:rPr lang="pt-BR" sz="2000" i="1" dirty="0">
                <a:sym typeface="Symbol" pitchFamily="18" charset="2"/>
              </a:rPr>
              <a:t> &gt; 0,  		0 &lt;= sim(q,d</a:t>
            </a:r>
            <a:r>
              <a:rPr lang="pt-BR" sz="2000" i="1" baseline="-25000" dirty="0">
                <a:sym typeface="Symbol" pitchFamily="18" charset="2"/>
              </a:rPr>
              <a:t>j</a:t>
            </a:r>
            <a:r>
              <a:rPr lang="pt-BR" sz="2000" i="1" dirty="0">
                <a:sym typeface="Symbol" pitchFamily="18" charset="2"/>
              </a:rPr>
              <a:t>) &lt;=1	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000" dirty="0">
                <a:sym typeface="Symbol" pitchFamily="18" charset="2"/>
              </a:rPr>
              <a:t>A document is retrieved even if it matches the query terms only partially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pt-BR" sz="2000" i="1" dirty="0"/>
          </a:p>
        </p:txBody>
      </p:sp>
      <p:cxnSp>
        <p:nvCxnSpPr>
          <p:cNvPr id="64516" name="AutoShape 4"/>
          <p:cNvCxnSpPr>
            <a:cxnSpLocks noChangeShapeType="1"/>
          </p:cNvCxnSpPr>
          <p:nvPr/>
        </p:nvCxnSpPr>
        <p:spPr bwMode="auto">
          <a:xfrm>
            <a:off x="2209800" y="2667000"/>
            <a:ext cx="2286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64517" name="AutoShape 5"/>
          <p:cNvCxnSpPr>
            <a:cxnSpLocks noChangeShapeType="1"/>
          </p:cNvCxnSpPr>
          <p:nvPr/>
        </p:nvCxnSpPr>
        <p:spPr bwMode="auto">
          <a:xfrm flipV="1">
            <a:off x="2209800" y="914400"/>
            <a:ext cx="0" cy="175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64518" name="AutoShape 6"/>
          <p:cNvCxnSpPr>
            <a:cxnSpLocks noChangeShapeType="1"/>
          </p:cNvCxnSpPr>
          <p:nvPr/>
        </p:nvCxnSpPr>
        <p:spPr bwMode="auto">
          <a:xfrm flipV="1">
            <a:off x="2209800" y="2209800"/>
            <a:ext cx="1676400" cy="457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4519" name="AutoShape 7"/>
          <p:cNvCxnSpPr>
            <a:cxnSpLocks noChangeShapeType="1"/>
          </p:cNvCxnSpPr>
          <p:nvPr/>
        </p:nvCxnSpPr>
        <p:spPr bwMode="auto">
          <a:xfrm flipV="1">
            <a:off x="2209800" y="1371600"/>
            <a:ext cx="990600" cy="12954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4343400" y="27432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600" b="1">
                <a:solidFill>
                  <a:schemeClr val="bg2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1905000" y="685800"/>
            <a:ext cx="252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600" b="1">
                <a:solidFill>
                  <a:schemeClr val="bg2"/>
                </a:solidFill>
                <a:latin typeface="Times New Roman" pitchFamily="18" charset="0"/>
              </a:rPr>
              <a:t>j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2819400" y="1066800"/>
            <a:ext cx="365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600" b="1">
                <a:solidFill>
                  <a:srgbClr val="FF0000"/>
                </a:solidFill>
                <a:latin typeface="Times New Roman" pitchFamily="18" charset="0"/>
              </a:rPr>
              <a:t>dj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3733800" y="22098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600" b="1">
                <a:latin typeface="Times New Roman" pitchFamily="18" charset="0"/>
              </a:rPr>
              <a:t>q</a:t>
            </a:r>
          </a:p>
        </p:txBody>
      </p:sp>
      <p:sp>
        <p:nvSpPr>
          <p:cNvPr id="64524" name="AutoShape 12"/>
          <p:cNvSpPr>
            <a:spLocks noChangeArrowheads="1"/>
          </p:cNvSpPr>
          <p:nvPr/>
        </p:nvSpPr>
        <p:spPr bwMode="auto">
          <a:xfrm>
            <a:off x="2667000" y="2057400"/>
            <a:ext cx="152400" cy="4572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2819400" y="1905000"/>
            <a:ext cx="40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24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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914400" y="15240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3200">
                <a:solidFill>
                  <a:schemeClr val="tx2"/>
                </a:solidFill>
              </a:rPr>
              <a:t>The Vector Model</a:t>
            </a:r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3200" i="1"/>
              <a:t>Sim(q,dj)  =  </a:t>
            </a:r>
            <a:r>
              <a:rPr lang="pt-BR" sz="3200" i="1">
                <a:sym typeface="Symbol" pitchFamily="18" charset="2"/>
              </a:rPr>
              <a:t>[  w</a:t>
            </a:r>
            <a:r>
              <a:rPr lang="pt-BR" sz="3200" i="1" baseline="-25000">
                <a:sym typeface="Symbol" pitchFamily="18" charset="2"/>
              </a:rPr>
              <a:t>ij</a:t>
            </a:r>
            <a:r>
              <a:rPr lang="pt-BR" sz="3200" i="1">
                <a:sym typeface="Symbol" pitchFamily="18" charset="2"/>
              </a:rPr>
              <a:t> * w</a:t>
            </a:r>
            <a:r>
              <a:rPr lang="pt-BR" sz="3200" i="1" baseline="-25000">
                <a:sym typeface="Symbol" pitchFamily="18" charset="2"/>
              </a:rPr>
              <a:t>iq</a:t>
            </a:r>
            <a:r>
              <a:rPr lang="pt-BR" sz="3200" i="1">
                <a:sym typeface="Symbol" pitchFamily="18" charset="2"/>
              </a:rPr>
              <a:t>]  /  |d</a:t>
            </a:r>
            <a:r>
              <a:rPr lang="pt-BR" sz="3200" i="1" baseline="-25000">
                <a:sym typeface="Symbol" pitchFamily="18" charset="2"/>
              </a:rPr>
              <a:t>j</a:t>
            </a:r>
            <a:r>
              <a:rPr lang="pt-BR" sz="3200" i="1">
                <a:sym typeface="Symbol" pitchFamily="18" charset="2"/>
              </a:rPr>
              <a:t>| * |q|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3200">
                <a:sym typeface="Symbol" pitchFamily="18" charset="2"/>
              </a:rPr>
              <a:t>How to compute the weights  </a:t>
            </a:r>
            <a:r>
              <a:rPr lang="pt-BR" sz="3200" i="1">
                <a:sym typeface="Symbol" pitchFamily="18" charset="2"/>
              </a:rPr>
              <a:t>w</a:t>
            </a:r>
            <a:r>
              <a:rPr lang="pt-BR" sz="3200" i="1" baseline="-25000">
                <a:sym typeface="Symbol" pitchFamily="18" charset="2"/>
              </a:rPr>
              <a:t>ij</a:t>
            </a:r>
            <a:r>
              <a:rPr lang="pt-BR" sz="3200" i="1">
                <a:sym typeface="Symbol" pitchFamily="18" charset="2"/>
              </a:rPr>
              <a:t>  </a:t>
            </a:r>
            <a:r>
              <a:rPr lang="pt-BR" sz="3200">
                <a:sym typeface="Symbol" pitchFamily="18" charset="2"/>
              </a:rPr>
              <a:t>and  </a:t>
            </a:r>
            <a:r>
              <a:rPr lang="pt-BR" sz="3200" i="1">
                <a:sym typeface="Symbol" pitchFamily="18" charset="2"/>
              </a:rPr>
              <a:t>w</a:t>
            </a:r>
            <a:r>
              <a:rPr lang="pt-BR" sz="3200" i="1" baseline="-25000">
                <a:sym typeface="Symbol" pitchFamily="18" charset="2"/>
              </a:rPr>
              <a:t>iq</a:t>
            </a:r>
            <a:r>
              <a:rPr lang="pt-BR" sz="3200">
                <a:sym typeface="Symbol" pitchFamily="18" charset="2"/>
              </a:rPr>
              <a:t> ?</a:t>
            </a:r>
            <a:r>
              <a:rPr lang="pt-BR" sz="3200" i="1">
                <a:sym typeface="Symbol" pitchFamily="18" charset="2"/>
              </a:rPr>
              <a:t>	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3200">
                <a:sym typeface="Symbol" pitchFamily="18" charset="2"/>
              </a:rPr>
              <a:t>A good weight must take into account two effects: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800">
                <a:sym typeface="Symbol" pitchFamily="18" charset="2"/>
              </a:rPr>
              <a:t>quantification of intra-document contents (similarity)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pt-BR" sz="2400" i="1">
                <a:sym typeface="Symbol" pitchFamily="18" charset="2"/>
              </a:rPr>
              <a:t>tf  </a:t>
            </a:r>
            <a:r>
              <a:rPr lang="pt-BR" sz="2400">
                <a:sym typeface="Symbol" pitchFamily="18" charset="2"/>
              </a:rPr>
              <a:t>factor, the </a:t>
            </a:r>
            <a:r>
              <a:rPr lang="pt-BR" sz="2400" i="1">
                <a:sym typeface="Symbol" pitchFamily="18" charset="2"/>
              </a:rPr>
              <a:t>term frequency</a:t>
            </a:r>
            <a:r>
              <a:rPr lang="pt-BR" sz="2400">
                <a:sym typeface="Symbol" pitchFamily="18" charset="2"/>
              </a:rPr>
              <a:t> within a document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800">
                <a:sym typeface="Symbol" pitchFamily="18" charset="2"/>
              </a:rPr>
              <a:t>quantification of inter-documents separation (dissi-milarity)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pt-BR" sz="2400" i="1">
                <a:sym typeface="Symbol" pitchFamily="18" charset="2"/>
              </a:rPr>
              <a:t>idf  </a:t>
            </a:r>
            <a:r>
              <a:rPr lang="pt-BR" sz="2400">
                <a:sym typeface="Symbol" pitchFamily="18" charset="2"/>
              </a:rPr>
              <a:t>factor, the </a:t>
            </a:r>
            <a:r>
              <a:rPr lang="pt-BR" sz="2400" i="1">
                <a:sym typeface="Symbol" pitchFamily="18" charset="2"/>
              </a:rPr>
              <a:t>inverse document frequency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800" i="1">
                <a:sym typeface="Symbol" pitchFamily="18" charset="2"/>
              </a:rPr>
              <a:t>wij = tf(i,j) * idf(i)</a:t>
            </a:r>
            <a:endParaRPr lang="pt-BR" sz="280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pt-BR" sz="3200" i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914400" y="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3200">
                <a:solidFill>
                  <a:schemeClr val="tx2"/>
                </a:solidFill>
              </a:rPr>
              <a:t>The Vector Model</a:t>
            </a:r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400" dirty="0">
                <a:sym typeface="Symbol" pitchFamily="18" charset="2"/>
              </a:rPr>
              <a:t>Let,</a:t>
            </a:r>
            <a:endParaRPr lang="pt-BR" sz="2400" i="1" dirty="0">
              <a:sym typeface="Symbol" pitchFamily="18" charset="2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i="1" dirty="0">
                <a:sym typeface="Symbol" pitchFamily="18" charset="2"/>
              </a:rPr>
              <a:t>N  </a:t>
            </a:r>
            <a:r>
              <a:rPr lang="pt-BR" sz="2400" dirty="0">
                <a:sym typeface="Symbol" pitchFamily="18" charset="2"/>
              </a:rPr>
              <a:t>be the total number of docs in the collection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i="1" dirty="0">
                <a:sym typeface="Symbol" pitchFamily="18" charset="2"/>
              </a:rPr>
              <a:t>n</a:t>
            </a:r>
            <a:r>
              <a:rPr lang="pt-BR" sz="2400" i="1" baseline="-25000" dirty="0">
                <a:sym typeface="Symbol" pitchFamily="18" charset="2"/>
              </a:rPr>
              <a:t>i</a:t>
            </a:r>
            <a:r>
              <a:rPr lang="pt-BR" sz="2400" i="1" dirty="0">
                <a:sym typeface="Symbol" pitchFamily="18" charset="2"/>
              </a:rPr>
              <a:t>  </a:t>
            </a:r>
            <a:r>
              <a:rPr lang="pt-BR" sz="2400" dirty="0">
                <a:sym typeface="Symbol" pitchFamily="18" charset="2"/>
              </a:rPr>
              <a:t>be the number of docs which contain </a:t>
            </a:r>
            <a:r>
              <a:rPr lang="pt-BR" sz="2400" i="1" dirty="0">
                <a:sym typeface="Symbol" pitchFamily="18" charset="2"/>
              </a:rPr>
              <a:t>k</a:t>
            </a:r>
            <a:r>
              <a:rPr lang="pt-BR" sz="2400" i="1" baseline="-25000" dirty="0">
                <a:sym typeface="Symbol" pitchFamily="18" charset="2"/>
              </a:rPr>
              <a:t>i</a:t>
            </a:r>
            <a:endParaRPr lang="pt-BR" sz="2400" baseline="-25000" dirty="0">
              <a:sym typeface="Symbol" pitchFamily="18" charset="2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i="1" dirty="0">
                <a:sym typeface="Symbol" pitchFamily="18" charset="2"/>
              </a:rPr>
              <a:t>freq(i,j)  </a:t>
            </a:r>
            <a:r>
              <a:rPr lang="pt-BR" sz="2400" dirty="0">
                <a:sym typeface="Symbol" pitchFamily="18" charset="2"/>
              </a:rPr>
              <a:t>raw frequency of </a:t>
            </a:r>
            <a:r>
              <a:rPr lang="pt-BR" sz="2400" i="1" dirty="0">
                <a:sym typeface="Symbol" pitchFamily="18" charset="2"/>
              </a:rPr>
              <a:t>k</a:t>
            </a:r>
            <a:r>
              <a:rPr lang="pt-BR" sz="2400" i="1" baseline="-25000" dirty="0">
                <a:sym typeface="Symbol" pitchFamily="18" charset="2"/>
              </a:rPr>
              <a:t>i</a:t>
            </a:r>
            <a:r>
              <a:rPr lang="pt-BR" sz="2400" i="1" dirty="0">
                <a:sym typeface="Symbol" pitchFamily="18" charset="2"/>
              </a:rPr>
              <a:t>  </a:t>
            </a:r>
            <a:r>
              <a:rPr lang="pt-BR" sz="2400" dirty="0">
                <a:sym typeface="Symbol" pitchFamily="18" charset="2"/>
              </a:rPr>
              <a:t>within  </a:t>
            </a:r>
            <a:r>
              <a:rPr lang="pt-BR" sz="2400" i="1" dirty="0">
                <a:sym typeface="Symbol" pitchFamily="18" charset="2"/>
              </a:rPr>
              <a:t>d</a:t>
            </a:r>
            <a:r>
              <a:rPr lang="pt-BR" sz="2400" i="1" baseline="-25000" dirty="0">
                <a:sym typeface="Symbol" pitchFamily="18" charset="2"/>
              </a:rPr>
              <a:t>j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400" dirty="0">
                <a:sym typeface="Symbol" pitchFamily="18" charset="2"/>
              </a:rPr>
              <a:t>A normalized  </a:t>
            </a:r>
            <a:r>
              <a:rPr lang="pt-BR" sz="2400" i="1" dirty="0">
                <a:sym typeface="Symbol" pitchFamily="18" charset="2"/>
              </a:rPr>
              <a:t>tf  </a:t>
            </a:r>
            <a:r>
              <a:rPr lang="pt-BR" sz="2400" dirty="0">
                <a:sym typeface="Symbol" pitchFamily="18" charset="2"/>
              </a:rPr>
              <a:t>factor is given by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i="1" dirty="0">
                <a:sym typeface="Symbol" pitchFamily="18" charset="2"/>
              </a:rPr>
              <a:t>f(i,j)  =  freq(i,j) /  max</a:t>
            </a:r>
            <a:r>
              <a:rPr lang="pt-BR" sz="2400" i="1" baseline="-25000" dirty="0">
                <a:sym typeface="Symbol" pitchFamily="18" charset="2"/>
              </a:rPr>
              <a:t>l</a:t>
            </a:r>
            <a:r>
              <a:rPr lang="pt-BR" sz="2400" i="1" dirty="0">
                <a:sym typeface="Symbol" pitchFamily="18" charset="2"/>
              </a:rPr>
              <a:t>(freq(l,j))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dirty="0">
                <a:sym typeface="Symbol" pitchFamily="18" charset="2"/>
              </a:rPr>
              <a:t>where the maximum is computed over all terms which occur within the document  </a:t>
            </a:r>
            <a:r>
              <a:rPr lang="pt-BR" sz="2400" i="1" dirty="0">
                <a:sym typeface="Symbol" pitchFamily="18" charset="2"/>
              </a:rPr>
              <a:t>dj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400" dirty="0">
                <a:sym typeface="Symbol" pitchFamily="18" charset="2"/>
              </a:rPr>
              <a:t>The </a:t>
            </a:r>
            <a:r>
              <a:rPr lang="pt-BR" sz="2400" i="1" dirty="0">
                <a:sym typeface="Symbol" pitchFamily="18" charset="2"/>
              </a:rPr>
              <a:t> idf  </a:t>
            </a:r>
            <a:r>
              <a:rPr lang="pt-BR" sz="2400" dirty="0">
                <a:sym typeface="Symbol" pitchFamily="18" charset="2"/>
              </a:rPr>
              <a:t>factor is computed as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i="1" dirty="0">
                <a:sym typeface="Symbol" pitchFamily="18" charset="2"/>
              </a:rPr>
              <a:t>idf(i) =  log (N/n</a:t>
            </a:r>
            <a:r>
              <a:rPr lang="pt-BR" sz="2400" i="1" baseline="-25000" dirty="0">
                <a:sym typeface="Symbol" pitchFamily="18" charset="2"/>
              </a:rPr>
              <a:t>i</a:t>
            </a:r>
            <a:r>
              <a:rPr lang="pt-BR" sz="2400" i="1" dirty="0">
                <a:sym typeface="Symbol" pitchFamily="18" charset="2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dirty="0">
                <a:sym typeface="Symbol" pitchFamily="18" charset="2"/>
              </a:rPr>
              <a:t>the </a:t>
            </a:r>
            <a:r>
              <a:rPr lang="pt-BR" sz="2400" i="1" dirty="0">
                <a:sym typeface="Symbol" pitchFamily="18" charset="2"/>
              </a:rPr>
              <a:t>log </a:t>
            </a:r>
            <a:r>
              <a:rPr lang="pt-BR" sz="2400" dirty="0">
                <a:sym typeface="Symbol" pitchFamily="18" charset="2"/>
              </a:rPr>
              <a:t>is used to make the values of  </a:t>
            </a:r>
            <a:r>
              <a:rPr lang="pt-BR" sz="2400" i="1" dirty="0">
                <a:sym typeface="Symbol" pitchFamily="18" charset="2"/>
              </a:rPr>
              <a:t>tf  </a:t>
            </a:r>
            <a:r>
              <a:rPr lang="pt-BR" sz="2400" dirty="0">
                <a:sym typeface="Symbol" pitchFamily="18" charset="2"/>
              </a:rPr>
              <a:t>and  </a:t>
            </a:r>
            <a:r>
              <a:rPr lang="pt-BR" sz="2400" i="1" dirty="0">
                <a:sym typeface="Symbol" pitchFamily="18" charset="2"/>
              </a:rPr>
              <a:t>idf  </a:t>
            </a:r>
            <a:r>
              <a:rPr lang="pt-BR" sz="2400" dirty="0">
                <a:sym typeface="Symbol" pitchFamily="18" charset="2"/>
              </a:rPr>
              <a:t>comparable. It can also be interpreted as the </a:t>
            </a:r>
            <a:r>
              <a:rPr lang="pt-BR" sz="2400" i="1" dirty="0">
                <a:sym typeface="Symbol" pitchFamily="18" charset="2"/>
              </a:rPr>
              <a:t>amount of information  </a:t>
            </a:r>
            <a:r>
              <a:rPr lang="pt-BR" sz="2400" dirty="0">
                <a:sym typeface="Symbol" pitchFamily="18" charset="2"/>
              </a:rPr>
              <a:t>associated with the term </a:t>
            </a:r>
            <a:r>
              <a:rPr lang="pt-BR" sz="2400" i="1" dirty="0">
                <a:sym typeface="Symbol" pitchFamily="18" charset="2"/>
              </a:rPr>
              <a:t>k</a:t>
            </a:r>
            <a:r>
              <a:rPr lang="pt-BR" sz="2400" i="1" baseline="-25000" dirty="0">
                <a:sym typeface="Symbol" pitchFamily="18" charset="2"/>
              </a:rPr>
              <a:t>i</a:t>
            </a:r>
            <a:r>
              <a:rPr lang="pt-BR" sz="2400" i="1" dirty="0">
                <a:sym typeface="Symbol" pitchFamily="18" charset="2"/>
              </a:rPr>
              <a:t>.	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990600" y="15240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3200">
                <a:solidFill>
                  <a:schemeClr val="tx2"/>
                </a:solidFill>
              </a:rPr>
              <a:t>The Vector Model</a:t>
            </a:r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400" dirty="0">
                <a:sym typeface="Symbol" pitchFamily="18" charset="2"/>
              </a:rPr>
              <a:t>The best term-weighting schemes use weights which are give by </a:t>
            </a:r>
            <a:endParaRPr lang="pt-BR" sz="2400" i="1" dirty="0">
              <a:sym typeface="Symbol" pitchFamily="18" charset="2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i="1" dirty="0">
                <a:sym typeface="Symbol" pitchFamily="18" charset="2"/>
              </a:rPr>
              <a:t>w</a:t>
            </a:r>
            <a:r>
              <a:rPr lang="pt-BR" sz="2400" i="1" baseline="-25000" dirty="0">
                <a:sym typeface="Symbol" pitchFamily="18" charset="2"/>
              </a:rPr>
              <a:t>ij</a:t>
            </a:r>
            <a:r>
              <a:rPr lang="pt-BR" sz="2400" i="1" dirty="0">
                <a:sym typeface="Symbol" pitchFamily="18" charset="2"/>
              </a:rPr>
              <a:t>  =  f(i,j) *  log(N/n</a:t>
            </a:r>
            <a:r>
              <a:rPr lang="pt-BR" sz="2400" i="1" baseline="-25000" dirty="0">
                <a:sym typeface="Symbol" pitchFamily="18" charset="2"/>
              </a:rPr>
              <a:t>i</a:t>
            </a:r>
            <a:r>
              <a:rPr lang="pt-BR" sz="2400" i="1" dirty="0">
                <a:sym typeface="Symbol" pitchFamily="18" charset="2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dirty="0">
                <a:sym typeface="Symbol" pitchFamily="18" charset="2"/>
              </a:rPr>
              <a:t>the strategy is called a </a:t>
            </a:r>
            <a:r>
              <a:rPr lang="pt-BR" sz="2400" i="1" dirty="0">
                <a:sym typeface="Symbol" pitchFamily="18" charset="2"/>
              </a:rPr>
              <a:t> tf-idf  </a:t>
            </a:r>
            <a:r>
              <a:rPr lang="pt-BR" sz="2400" dirty="0">
                <a:sym typeface="Symbol" pitchFamily="18" charset="2"/>
              </a:rPr>
              <a:t>weighting scheme</a:t>
            </a:r>
            <a:endParaRPr lang="pt-BR" sz="2400" i="1" dirty="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400" dirty="0">
                <a:sym typeface="Symbol" pitchFamily="18" charset="2"/>
              </a:rPr>
              <a:t>For the query term weights, a suggestion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400" i="1" dirty="0">
                <a:sym typeface="Symbol" pitchFamily="18" charset="2"/>
              </a:rPr>
              <a:t>w</a:t>
            </a:r>
            <a:r>
              <a:rPr lang="pt-BR" sz="2400" i="1" baseline="-25000" dirty="0">
                <a:sym typeface="Symbol" pitchFamily="18" charset="2"/>
              </a:rPr>
              <a:t>iq</a:t>
            </a:r>
            <a:r>
              <a:rPr lang="pt-BR" sz="2400" i="1" dirty="0">
                <a:sym typeface="Symbol" pitchFamily="18" charset="2"/>
              </a:rPr>
              <a:t>  =  (0.5  +  [0.5 * freq(i,q) / </a:t>
            </a:r>
            <a:r>
              <a:rPr lang="pt-BR" sz="2400" i="1" dirty="0" smtClean="0">
                <a:sym typeface="Symbol" pitchFamily="18" charset="2"/>
              </a:rPr>
              <a:t>max</a:t>
            </a:r>
            <a:r>
              <a:rPr lang="pt-BR" sz="2400" i="1" baseline="-25000" dirty="0" smtClean="0">
                <a:sym typeface="Symbol" pitchFamily="18" charset="2"/>
              </a:rPr>
              <a:t>l</a:t>
            </a:r>
            <a:r>
              <a:rPr lang="pt-BR" sz="2400" i="1" dirty="0" smtClean="0">
                <a:sym typeface="Symbol" pitchFamily="18" charset="2"/>
              </a:rPr>
              <a:t>(freq(l,q</a:t>
            </a:r>
            <a:r>
              <a:rPr lang="pt-BR" sz="2400" i="1" dirty="0">
                <a:sym typeface="Symbol" pitchFamily="18" charset="2"/>
              </a:rPr>
              <a:t>)]) *  log(N/ni)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400" dirty="0">
                <a:sym typeface="Symbol" pitchFamily="18" charset="2"/>
              </a:rPr>
              <a:t>The vector model with  </a:t>
            </a:r>
            <a:r>
              <a:rPr lang="pt-BR" sz="2400" i="1" dirty="0">
                <a:sym typeface="Symbol" pitchFamily="18" charset="2"/>
              </a:rPr>
              <a:t>tf-idf  </a:t>
            </a:r>
            <a:r>
              <a:rPr lang="pt-BR" sz="2400" dirty="0">
                <a:sym typeface="Symbol" pitchFamily="18" charset="2"/>
              </a:rPr>
              <a:t>weights is a good ranking strategy with general collections</a:t>
            </a:r>
            <a:r>
              <a:rPr lang="pt-BR" sz="2400" i="1" dirty="0">
                <a:sym typeface="Symbol" pitchFamily="18" charset="2"/>
              </a:rPr>
              <a:t>	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400" dirty="0">
                <a:sym typeface="Symbol" pitchFamily="18" charset="2"/>
              </a:rPr>
              <a:t>The vector model is usually as good as the known ranking alternatives. It is also simple and fast to compute.</a:t>
            </a:r>
            <a:endParaRPr lang="pt-BR" sz="2400" i="1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990600" y="15240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3200">
                <a:solidFill>
                  <a:schemeClr val="tx2"/>
                </a:solidFill>
              </a:rPr>
              <a:t>The Vector Model</a:t>
            </a:r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3200" dirty="0">
                <a:sym typeface="Symbol" pitchFamily="18" charset="2"/>
              </a:rPr>
              <a:t>Advantages: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800" dirty="0">
                <a:sym typeface="Symbol" pitchFamily="18" charset="2"/>
              </a:rPr>
              <a:t>term-weighting improves quality of the answer set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800" dirty="0">
                <a:sym typeface="Symbol" pitchFamily="18" charset="2"/>
              </a:rPr>
              <a:t>partial matching allows retrieval of docs that approximate the query conditions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800" dirty="0">
                <a:sym typeface="Symbol" pitchFamily="18" charset="2"/>
              </a:rPr>
              <a:t>cosine ranking formula sorts documents according to degree of similarity to the query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3200" dirty="0">
                <a:sym typeface="Symbol" pitchFamily="18" charset="2"/>
              </a:rPr>
              <a:t>Disadvantages: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t-BR" sz="2800" dirty="0">
                <a:sym typeface="Symbol" pitchFamily="18" charset="2"/>
              </a:rPr>
              <a:t>assumes independence of index </a:t>
            </a:r>
            <a:r>
              <a:rPr lang="pt-BR" sz="2800" dirty="0" smtClean="0">
                <a:sym typeface="Symbol" pitchFamily="18" charset="2"/>
              </a:rPr>
              <a:t>terms; </a:t>
            </a:r>
            <a:r>
              <a:rPr lang="pt-BR" sz="2800" dirty="0">
                <a:sym typeface="Symbol" pitchFamily="18" charset="2"/>
              </a:rPr>
              <a:t>not clear that this is bad though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152400"/>
            <a:ext cx="396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2800">
                <a:solidFill>
                  <a:schemeClr val="tx2"/>
                </a:solidFill>
              </a:rPr>
              <a:t>The Vector Model: Example  I</a:t>
            </a:r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0" y="624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ym typeface="Symbol" pitchFamily="18" charset="2"/>
            </a:endParaRPr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304800" y="3276600"/>
          <a:ext cx="8458200" cy="3455988"/>
        </p:xfrm>
        <a:graphic>
          <a:graphicData uri="http://schemas.openxmlformats.org/presentationml/2006/ole">
            <p:oleObj spid="_x0000_s453634" name="Documento" r:id="rId4" imgW="5707440" imgH="2332080" progId="Word.Document.8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343400" y="457200"/>
            <a:ext cx="3038475" cy="2373313"/>
            <a:chOff x="960" y="576"/>
            <a:chExt cx="1914" cy="1495"/>
          </a:xfrm>
        </p:grpSpPr>
        <p:sp>
          <p:nvSpPr>
            <p:cNvPr id="74758" name="Oval 6"/>
            <p:cNvSpPr>
              <a:spLocks noChangeArrowheads="1"/>
            </p:cNvSpPr>
            <p:nvPr/>
          </p:nvSpPr>
          <p:spPr bwMode="auto">
            <a:xfrm>
              <a:off x="1056" y="672"/>
              <a:ext cx="1056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59" name="Oval 7"/>
            <p:cNvSpPr>
              <a:spLocks noChangeArrowheads="1"/>
            </p:cNvSpPr>
            <p:nvPr/>
          </p:nvSpPr>
          <p:spPr bwMode="auto">
            <a:xfrm>
              <a:off x="1536" y="1104"/>
              <a:ext cx="1104" cy="960"/>
            </a:xfrm>
            <a:prstGeom prst="ellips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0" name="Oval 8"/>
            <p:cNvSpPr>
              <a:spLocks noChangeArrowheads="1"/>
            </p:cNvSpPr>
            <p:nvPr/>
          </p:nvSpPr>
          <p:spPr bwMode="auto">
            <a:xfrm>
              <a:off x="1728" y="576"/>
              <a:ext cx="1104" cy="100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1" name="Text Box 9"/>
            <p:cNvSpPr txBox="1">
              <a:spLocks noChangeArrowheads="1"/>
            </p:cNvSpPr>
            <p:nvPr/>
          </p:nvSpPr>
          <p:spPr bwMode="auto">
            <a:xfrm>
              <a:off x="1632" y="1392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chemeClr val="bg2"/>
                  </a:solidFill>
                  <a:latin typeface="Times New Roman" pitchFamily="18" charset="0"/>
                </a:rPr>
                <a:t>d1</a:t>
              </a:r>
              <a:endParaRPr lang="pt-BR" sz="1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74762" name="Text Box 10"/>
            <p:cNvSpPr txBox="1">
              <a:spLocks noChangeArrowheads="1"/>
            </p:cNvSpPr>
            <p:nvPr/>
          </p:nvSpPr>
          <p:spPr bwMode="auto">
            <a:xfrm>
              <a:off x="1296" y="960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chemeClr val="bg2"/>
                  </a:solidFill>
                  <a:latin typeface="Times New Roman" pitchFamily="18" charset="0"/>
                </a:rPr>
                <a:t>d2</a:t>
              </a:r>
            </a:p>
          </p:txBody>
        </p:sp>
        <p:sp>
          <p:nvSpPr>
            <p:cNvPr id="74763" name="Text Box 11"/>
            <p:cNvSpPr txBox="1">
              <a:spLocks noChangeArrowheads="1"/>
            </p:cNvSpPr>
            <p:nvPr/>
          </p:nvSpPr>
          <p:spPr bwMode="auto">
            <a:xfrm>
              <a:off x="2160" y="1296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chemeClr val="bg2"/>
                  </a:solidFill>
                  <a:latin typeface="Times New Roman" pitchFamily="18" charset="0"/>
                </a:rPr>
                <a:t>d3</a:t>
              </a:r>
            </a:p>
          </p:txBody>
        </p:sp>
        <p:sp>
          <p:nvSpPr>
            <p:cNvPr id="74764" name="Text Box 12"/>
            <p:cNvSpPr txBox="1">
              <a:spLocks noChangeArrowheads="1"/>
            </p:cNvSpPr>
            <p:nvPr/>
          </p:nvSpPr>
          <p:spPr bwMode="auto">
            <a:xfrm>
              <a:off x="1200" y="1200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chemeClr val="bg2"/>
                  </a:solidFill>
                  <a:latin typeface="Times New Roman" pitchFamily="18" charset="0"/>
                </a:rPr>
                <a:t>d4</a:t>
              </a:r>
            </a:p>
          </p:txBody>
        </p:sp>
        <p:sp>
          <p:nvSpPr>
            <p:cNvPr id="74765" name="Text Box 13"/>
            <p:cNvSpPr txBox="1">
              <a:spLocks noChangeArrowheads="1"/>
            </p:cNvSpPr>
            <p:nvPr/>
          </p:nvSpPr>
          <p:spPr bwMode="auto">
            <a:xfrm>
              <a:off x="1824" y="1200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chemeClr val="bg2"/>
                  </a:solidFill>
                  <a:latin typeface="Times New Roman" pitchFamily="18" charset="0"/>
                </a:rPr>
                <a:t>d5</a:t>
              </a:r>
            </a:p>
          </p:txBody>
        </p:sp>
        <p:sp>
          <p:nvSpPr>
            <p:cNvPr id="74766" name="Text Box 14"/>
            <p:cNvSpPr txBox="1">
              <a:spLocks noChangeArrowheads="1"/>
            </p:cNvSpPr>
            <p:nvPr/>
          </p:nvSpPr>
          <p:spPr bwMode="auto">
            <a:xfrm>
              <a:off x="1776" y="912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chemeClr val="bg2"/>
                  </a:solidFill>
                  <a:latin typeface="Times New Roman" pitchFamily="18" charset="0"/>
                </a:rPr>
                <a:t>d6</a:t>
              </a:r>
            </a:p>
          </p:txBody>
        </p:sp>
        <p:sp>
          <p:nvSpPr>
            <p:cNvPr id="74767" name="Text Box 15"/>
            <p:cNvSpPr txBox="1">
              <a:spLocks noChangeArrowheads="1"/>
            </p:cNvSpPr>
            <p:nvPr/>
          </p:nvSpPr>
          <p:spPr bwMode="auto">
            <a:xfrm>
              <a:off x="2352" y="816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chemeClr val="bg2"/>
                  </a:solidFill>
                  <a:latin typeface="Times New Roman" pitchFamily="18" charset="0"/>
                </a:rPr>
                <a:t>d7</a:t>
              </a:r>
            </a:p>
          </p:txBody>
        </p:sp>
        <p:sp>
          <p:nvSpPr>
            <p:cNvPr id="74768" name="Text Box 16"/>
            <p:cNvSpPr txBox="1">
              <a:spLocks noChangeArrowheads="1"/>
            </p:cNvSpPr>
            <p:nvPr/>
          </p:nvSpPr>
          <p:spPr bwMode="auto">
            <a:xfrm>
              <a:off x="960" y="672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latin typeface="Times New Roman" pitchFamily="18" charset="0"/>
                </a:rPr>
                <a:t>k1</a:t>
              </a:r>
              <a:endParaRPr lang="pt-BR" sz="14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74769" name="Text Box 17"/>
            <p:cNvSpPr txBox="1">
              <a:spLocks noChangeArrowheads="1"/>
            </p:cNvSpPr>
            <p:nvPr/>
          </p:nvSpPr>
          <p:spPr bwMode="auto">
            <a:xfrm>
              <a:off x="2640" y="576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rgbClr val="FF0000"/>
                  </a:solidFill>
                  <a:latin typeface="Times New Roman" pitchFamily="18" charset="0"/>
                </a:rPr>
                <a:t>k2</a:t>
              </a:r>
            </a:p>
          </p:txBody>
        </p:sp>
        <p:sp>
          <p:nvSpPr>
            <p:cNvPr id="74770" name="Text Box 18"/>
            <p:cNvSpPr txBox="1">
              <a:spLocks noChangeArrowheads="1"/>
            </p:cNvSpPr>
            <p:nvPr/>
          </p:nvSpPr>
          <p:spPr bwMode="auto">
            <a:xfrm>
              <a:off x="2486" y="1879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rgbClr val="009900"/>
                  </a:solidFill>
                  <a:latin typeface="Times New Roman" pitchFamily="18" charset="0"/>
                </a:rPr>
                <a:t>k3</a:t>
              </a:r>
              <a:endParaRPr lang="pt-BR" sz="14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1524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2800">
                <a:solidFill>
                  <a:schemeClr val="tx2"/>
                </a:solidFill>
              </a:rPr>
              <a:t>The Vector Model: Example  II</a:t>
            </a:r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0" y="624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43400" y="457200"/>
            <a:ext cx="3038475" cy="2373313"/>
            <a:chOff x="960" y="576"/>
            <a:chExt cx="1914" cy="1495"/>
          </a:xfrm>
        </p:grpSpPr>
        <p:sp>
          <p:nvSpPr>
            <p:cNvPr id="76805" name="Oval 5"/>
            <p:cNvSpPr>
              <a:spLocks noChangeArrowheads="1"/>
            </p:cNvSpPr>
            <p:nvPr/>
          </p:nvSpPr>
          <p:spPr bwMode="auto">
            <a:xfrm>
              <a:off x="1056" y="672"/>
              <a:ext cx="1056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06" name="Oval 6"/>
            <p:cNvSpPr>
              <a:spLocks noChangeArrowheads="1"/>
            </p:cNvSpPr>
            <p:nvPr/>
          </p:nvSpPr>
          <p:spPr bwMode="auto">
            <a:xfrm>
              <a:off x="1536" y="1104"/>
              <a:ext cx="1104" cy="960"/>
            </a:xfrm>
            <a:prstGeom prst="ellips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07" name="Oval 7"/>
            <p:cNvSpPr>
              <a:spLocks noChangeArrowheads="1"/>
            </p:cNvSpPr>
            <p:nvPr/>
          </p:nvSpPr>
          <p:spPr bwMode="auto">
            <a:xfrm>
              <a:off x="1728" y="576"/>
              <a:ext cx="1104" cy="100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08" name="Text Box 8"/>
            <p:cNvSpPr txBox="1">
              <a:spLocks noChangeArrowheads="1"/>
            </p:cNvSpPr>
            <p:nvPr/>
          </p:nvSpPr>
          <p:spPr bwMode="auto">
            <a:xfrm>
              <a:off x="1632" y="1392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chemeClr val="bg2"/>
                  </a:solidFill>
                  <a:latin typeface="Times New Roman" pitchFamily="18" charset="0"/>
                </a:rPr>
                <a:t>d1</a:t>
              </a:r>
              <a:endParaRPr lang="pt-BR" sz="1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76809" name="Text Box 9"/>
            <p:cNvSpPr txBox="1">
              <a:spLocks noChangeArrowheads="1"/>
            </p:cNvSpPr>
            <p:nvPr/>
          </p:nvSpPr>
          <p:spPr bwMode="auto">
            <a:xfrm>
              <a:off x="1296" y="960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chemeClr val="bg2"/>
                  </a:solidFill>
                  <a:latin typeface="Times New Roman" pitchFamily="18" charset="0"/>
                </a:rPr>
                <a:t>d2</a:t>
              </a:r>
            </a:p>
          </p:txBody>
        </p:sp>
        <p:sp>
          <p:nvSpPr>
            <p:cNvPr id="76810" name="Text Box 10"/>
            <p:cNvSpPr txBox="1">
              <a:spLocks noChangeArrowheads="1"/>
            </p:cNvSpPr>
            <p:nvPr/>
          </p:nvSpPr>
          <p:spPr bwMode="auto">
            <a:xfrm>
              <a:off x="2160" y="1296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chemeClr val="bg2"/>
                  </a:solidFill>
                  <a:latin typeface="Times New Roman" pitchFamily="18" charset="0"/>
                </a:rPr>
                <a:t>d3</a:t>
              </a:r>
            </a:p>
          </p:txBody>
        </p:sp>
        <p:sp>
          <p:nvSpPr>
            <p:cNvPr id="76811" name="Text Box 11"/>
            <p:cNvSpPr txBox="1">
              <a:spLocks noChangeArrowheads="1"/>
            </p:cNvSpPr>
            <p:nvPr/>
          </p:nvSpPr>
          <p:spPr bwMode="auto">
            <a:xfrm>
              <a:off x="1200" y="1200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chemeClr val="bg2"/>
                  </a:solidFill>
                  <a:latin typeface="Times New Roman" pitchFamily="18" charset="0"/>
                </a:rPr>
                <a:t>d4</a:t>
              </a:r>
            </a:p>
          </p:txBody>
        </p:sp>
        <p:sp>
          <p:nvSpPr>
            <p:cNvPr id="76812" name="Text Box 12"/>
            <p:cNvSpPr txBox="1">
              <a:spLocks noChangeArrowheads="1"/>
            </p:cNvSpPr>
            <p:nvPr/>
          </p:nvSpPr>
          <p:spPr bwMode="auto">
            <a:xfrm>
              <a:off x="1824" y="1200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chemeClr val="bg2"/>
                  </a:solidFill>
                  <a:latin typeface="Times New Roman" pitchFamily="18" charset="0"/>
                </a:rPr>
                <a:t>d5</a:t>
              </a:r>
            </a:p>
          </p:txBody>
        </p:sp>
        <p:sp>
          <p:nvSpPr>
            <p:cNvPr id="76813" name="Text Box 13"/>
            <p:cNvSpPr txBox="1">
              <a:spLocks noChangeArrowheads="1"/>
            </p:cNvSpPr>
            <p:nvPr/>
          </p:nvSpPr>
          <p:spPr bwMode="auto">
            <a:xfrm>
              <a:off x="1776" y="912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chemeClr val="bg2"/>
                  </a:solidFill>
                  <a:latin typeface="Times New Roman" pitchFamily="18" charset="0"/>
                </a:rPr>
                <a:t>d6</a:t>
              </a:r>
            </a:p>
          </p:txBody>
        </p:sp>
        <p:sp>
          <p:nvSpPr>
            <p:cNvPr id="76814" name="Text Box 14"/>
            <p:cNvSpPr txBox="1">
              <a:spLocks noChangeArrowheads="1"/>
            </p:cNvSpPr>
            <p:nvPr/>
          </p:nvSpPr>
          <p:spPr bwMode="auto">
            <a:xfrm>
              <a:off x="2352" y="816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chemeClr val="bg2"/>
                  </a:solidFill>
                  <a:latin typeface="Times New Roman" pitchFamily="18" charset="0"/>
                </a:rPr>
                <a:t>d7</a:t>
              </a:r>
            </a:p>
          </p:txBody>
        </p:sp>
        <p:sp>
          <p:nvSpPr>
            <p:cNvPr id="76815" name="Text Box 15"/>
            <p:cNvSpPr txBox="1">
              <a:spLocks noChangeArrowheads="1"/>
            </p:cNvSpPr>
            <p:nvPr/>
          </p:nvSpPr>
          <p:spPr bwMode="auto">
            <a:xfrm>
              <a:off x="960" y="672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latin typeface="Times New Roman" pitchFamily="18" charset="0"/>
                </a:rPr>
                <a:t>k1</a:t>
              </a:r>
              <a:endParaRPr lang="pt-BR" sz="14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76816" name="Text Box 16"/>
            <p:cNvSpPr txBox="1">
              <a:spLocks noChangeArrowheads="1"/>
            </p:cNvSpPr>
            <p:nvPr/>
          </p:nvSpPr>
          <p:spPr bwMode="auto">
            <a:xfrm>
              <a:off x="2640" y="576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rgbClr val="FF0000"/>
                  </a:solidFill>
                  <a:latin typeface="Times New Roman" pitchFamily="18" charset="0"/>
                </a:rPr>
                <a:t>k2</a:t>
              </a:r>
            </a:p>
          </p:txBody>
        </p:sp>
        <p:sp>
          <p:nvSpPr>
            <p:cNvPr id="76817" name="Text Box 17"/>
            <p:cNvSpPr txBox="1">
              <a:spLocks noChangeArrowheads="1"/>
            </p:cNvSpPr>
            <p:nvPr/>
          </p:nvSpPr>
          <p:spPr bwMode="auto">
            <a:xfrm>
              <a:off x="2486" y="1879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rgbClr val="009900"/>
                  </a:solidFill>
                  <a:latin typeface="Times New Roman" pitchFamily="18" charset="0"/>
                </a:rPr>
                <a:t>k3</a:t>
              </a:r>
              <a:endParaRPr lang="pt-BR" sz="14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76818" name="Object 18"/>
          <p:cNvGraphicFramePr>
            <a:graphicFrameLocks noChangeAspect="1"/>
          </p:cNvGraphicFramePr>
          <p:nvPr/>
        </p:nvGraphicFramePr>
        <p:xfrm>
          <a:off x="152400" y="3124200"/>
          <a:ext cx="8763000" cy="3579813"/>
        </p:xfrm>
        <a:graphic>
          <a:graphicData uri="http://schemas.openxmlformats.org/presentationml/2006/ole">
            <p:oleObj spid="_x0000_s454658" name="Documento" r:id="rId4" imgW="5707440" imgH="233208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1524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pt-BR" sz="2800">
                <a:solidFill>
                  <a:schemeClr val="tx2"/>
                </a:solidFill>
              </a:rPr>
              <a:t>The Vector Model: Example  III</a:t>
            </a:r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0" y="624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43400" y="457200"/>
            <a:ext cx="3038475" cy="2373313"/>
            <a:chOff x="960" y="576"/>
            <a:chExt cx="1914" cy="1495"/>
          </a:xfrm>
        </p:grpSpPr>
        <p:sp>
          <p:nvSpPr>
            <p:cNvPr id="78853" name="Oval 5"/>
            <p:cNvSpPr>
              <a:spLocks noChangeArrowheads="1"/>
            </p:cNvSpPr>
            <p:nvPr/>
          </p:nvSpPr>
          <p:spPr bwMode="auto">
            <a:xfrm>
              <a:off x="1056" y="672"/>
              <a:ext cx="1056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4" name="Oval 6"/>
            <p:cNvSpPr>
              <a:spLocks noChangeArrowheads="1"/>
            </p:cNvSpPr>
            <p:nvPr/>
          </p:nvSpPr>
          <p:spPr bwMode="auto">
            <a:xfrm>
              <a:off x="1536" y="1104"/>
              <a:ext cx="1104" cy="960"/>
            </a:xfrm>
            <a:prstGeom prst="ellips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5" name="Oval 7"/>
            <p:cNvSpPr>
              <a:spLocks noChangeArrowheads="1"/>
            </p:cNvSpPr>
            <p:nvPr/>
          </p:nvSpPr>
          <p:spPr bwMode="auto">
            <a:xfrm>
              <a:off x="1728" y="576"/>
              <a:ext cx="1104" cy="1008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6" name="Text Box 8"/>
            <p:cNvSpPr txBox="1">
              <a:spLocks noChangeArrowheads="1"/>
            </p:cNvSpPr>
            <p:nvPr/>
          </p:nvSpPr>
          <p:spPr bwMode="auto">
            <a:xfrm>
              <a:off x="1632" y="1392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chemeClr val="bg2"/>
                  </a:solidFill>
                  <a:latin typeface="Times New Roman" pitchFamily="18" charset="0"/>
                </a:rPr>
                <a:t>d1</a:t>
              </a:r>
              <a:endParaRPr lang="pt-BR" sz="1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78857" name="Text Box 9"/>
            <p:cNvSpPr txBox="1">
              <a:spLocks noChangeArrowheads="1"/>
            </p:cNvSpPr>
            <p:nvPr/>
          </p:nvSpPr>
          <p:spPr bwMode="auto">
            <a:xfrm>
              <a:off x="1296" y="960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chemeClr val="bg2"/>
                  </a:solidFill>
                  <a:latin typeface="Times New Roman" pitchFamily="18" charset="0"/>
                </a:rPr>
                <a:t>d2</a:t>
              </a:r>
            </a:p>
          </p:txBody>
        </p:sp>
        <p:sp>
          <p:nvSpPr>
            <p:cNvPr id="78858" name="Text Box 10"/>
            <p:cNvSpPr txBox="1">
              <a:spLocks noChangeArrowheads="1"/>
            </p:cNvSpPr>
            <p:nvPr/>
          </p:nvSpPr>
          <p:spPr bwMode="auto">
            <a:xfrm>
              <a:off x="2160" y="1296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chemeClr val="bg2"/>
                  </a:solidFill>
                  <a:latin typeface="Times New Roman" pitchFamily="18" charset="0"/>
                </a:rPr>
                <a:t>d3</a:t>
              </a:r>
            </a:p>
          </p:txBody>
        </p:sp>
        <p:sp>
          <p:nvSpPr>
            <p:cNvPr id="78859" name="Text Box 11"/>
            <p:cNvSpPr txBox="1">
              <a:spLocks noChangeArrowheads="1"/>
            </p:cNvSpPr>
            <p:nvPr/>
          </p:nvSpPr>
          <p:spPr bwMode="auto">
            <a:xfrm>
              <a:off x="1200" y="1200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chemeClr val="bg2"/>
                  </a:solidFill>
                  <a:latin typeface="Times New Roman" pitchFamily="18" charset="0"/>
                </a:rPr>
                <a:t>d4</a:t>
              </a:r>
            </a:p>
          </p:txBody>
        </p:sp>
        <p:sp>
          <p:nvSpPr>
            <p:cNvPr id="78860" name="Text Box 12"/>
            <p:cNvSpPr txBox="1">
              <a:spLocks noChangeArrowheads="1"/>
            </p:cNvSpPr>
            <p:nvPr/>
          </p:nvSpPr>
          <p:spPr bwMode="auto">
            <a:xfrm>
              <a:off x="1824" y="1200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chemeClr val="bg2"/>
                  </a:solidFill>
                  <a:latin typeface="Times New Roman" pitchFamily="18" charset="0"/>
                </a:rPr>
                <a:t>d5</a:t>
              </a:r>
            </a:p>
          </p:txBody>
        </p:sp>
        <p:sp>
          <p:nvSpPr>
            <p:cNvPr id="78861" name="Text Box 13"/>
            <p:cNvSpPr txBox="1">
              <a:spLocks noChangeArrowheads="1"/>
            </p:cNvSpPr>
            <p:nvPr/>
          </p:nvSpPr>
          <p:spPr bwMode="auto">
            <a:xfrm>
              <a:off x="1776" y="912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chemeClr val="bg2"/>
                  </a:solidFill>
                  <a:latin typeface="Times New Roman" pitchFamily="18" charset="0"/>
                </a:rPr>
                <a:t>d6</a:t>
              </a:r>
            </a:p>
          </p:txBody>
        </p:sp>
        <p:sp>
          <p:nvSpPr>
            <p:cNvPr id="78862" name="Text Box 14"/>
            <p:cNvSpPr txBox="1">
              <a:spLocks noChangeArrowheads="1"/>
            </p:cNvSpPr>
            <p:nvPr/>
          </p:nvSpPr>
          <p:spPr bwMode="auto">
            <a:xfrm>
              <a:off x="2352" y="816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chemeClr val="bg2"/>
                  </a:solidFill>
                  <a:latin typeface="Times New Roman" pitchFamily="18" charset="0"/>
                </a:rPr>
                <a:t>d7</a:t>
              </a:r>
            </a:p>
          </p:txBody>
        </p:sp>
        <p:sp>
          <p:nvSpPr>
            <p:cNvPr id="78863" name="Text Box 15"/>
            <p:cNvSpPr txBox="1">
              <a:spLocks noChangeArrowheads="1"/>
            </p:cNvSpPr>
            <p:nvPr/>
          </p:nvSpPr>
          <p:spPr bwMode="auto">
            <a:xfrm>
              <a:off x="960" y="672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latin typeface="Times New Roman" pitchFamily="18" charset="0"/>
                </a:rPr>
                <a:t>k1</a:t>
              </a:r>
              <a:endParaRPr lang="pt-BR" sz="14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78864" name="Text Box 16"/>
            <p:cNvSpPr txBox="1">
              <a:spLocks noChangeArrowheads="1"/>
            </p:cNvSpPr>
            <p:nvPr/>
          </p:nvSpPr>
          <p:spPr bwMode="auto">
            <a:xfrm>
              <a:off x="2640" y="576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rgbClr val="FF0000"/>
                  </a:solidFill>
                  <a:latin typeface="Times New Roman" pitchFamily="18" charset="0"/>
                </a:rPr>
                <a:t>k2</a:t>
              </a:r>
            </a:p>
          </p:txBody>
        </p:sp>
        <p:sp>
          <p:nvSpPr>
            <p:cNvPr id="78865" name="Text Box 17"/>
            <p:cNvSpPr txBox="1">
              <a:spLocks noChangeArrowheads="1"/>
            </p:cNvSpPr>
            <p:nvPr/>
          </p:nvSpPr>
          <p:spPr bwMode="auto">
            <a:xfrm>
              <a:off x="2486" y="1879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solidFill>
                    <a:srgbClr val="009900"/>
                  </a:solidFill>
                  <a:latin typeface="Times New Roman" pitchFamily="18" charset="0"/>
                </a:rPr>
                <a:t>k3</a:t>
              </a:r>
              <a:endParaRPr lang="pt-BR" sz="14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78866" name="Object 18"/>
          <p:cNvGraphicFramePr>
            <a:graphicFrameLocks noChangeAspect="1"/>
          </p:cNvGraphicFramePr>
          <p:nvPr/>
        </p:nvGraphicFramePr>
        <p:xfrm>
          <a:off x="457200" y="3121025"/>
          <a:ext cx="8534400" cy="3486150"/>
        </p:xfrm>
        <a:graphic>
          <a:graphicData uri="http://schemas.openxmlformats.org/presentationml/2006/ole">
            <p:oleObj spid="_x0000_s455682" name="Documento" r:id="rId4" imgW="5707440" imgH="233208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smtClean="0"/>
              <a:t>What happens in 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828800"/>
            <a:ext cx="4419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q</a:t>
            </a:r>
            <a:r>
              <a:rPr lang="en-US" baseline="-25000" dirty="0" smtClean="0"/>
              <a:t>2</a:t>
            </a:r>
            <a:r>
              <a:rPr lang="en-US" dirty="0" smtClean="0"/>
              <a:t> …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n</a:t>
            </a:r>
            <a:r>
              <a:rPr lang="en-US" dirty="0" smtClean="0"/>
              <a:t>   // Search Box,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smtClean="0"/>
              <a:t> are query terms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477000" y="1828800"/>
          <a:ext cx="1143000" cy="32575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43000"/>
              </a:tblGrid>
              <a:tr h="7810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.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r>
                        <a:rPr lang="en-US" baseline="-25000" dirty="0" err="1" smtClean="0"/>
                        <a:t>k</a:t>
                      </a:r>
                      <a:endParaRPr lang="en-US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008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Index Table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52600" y="3067050"/>
          <a:ext cx="1143000" cy="32575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43000"/>
              </a:tblGrid>
              <a:tr h="7810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.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m</a:t>
                      </a:r>
                      <a:endParaRPr lang="en-US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76400" y="2743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>
            <a:off x="3048000" y="3048000"/>
            <a:ext cx="609600" cy="32766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33800" y="4419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Ranked List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5638800"/>
            <a:ext cx="41148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Note: High ranked relevant document = user information need getting satisfied 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1143000"/>
            <a:ext cx="1828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Search Box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295400" y="2971800"/>
            <a:ext cx="1752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3276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User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3276600"/>
            <a:ext cx="198120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Index Table / Documents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hape 8"/>
          <p:cNvCxnSpPr>
            <a:stCxn id="5" idx="0"/>
            <a:endCxn id="4" idx="1"/>
          </p:cNvCxnSpPr>
          <p:nvPr/>
        </p:nvCxnSpPr>
        <p:spPr>
          <a:xfrm rot="5400000" flipH="1" flipV="1">
            <a:off x="2016383" y="1482983"/>
            <a:ext cx="1644134" cy="1333500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4" idx="3"/>
            <a:endCxn id="7" idx="0"/>
          </p:cNvCxnSpPr>
          <p:nvPr/>
        </p:nvCxnSpPr>
        <p:spPr>
          <a:xfrm>
            <a:off x="5334000" y="1327666"/>
            <a:ext cx="1676400" cy="1948934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6"/>
          </p:cNvCxnSpPr>
          <p:nvPr/>
        </p:nvCxnSpPr>
        <p:spPr>
          <a:xfrm flipV="1">
            <a:off x="3048000" y="3505200"/>
            <a:ext cx="28956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3048000" y="3657600"/>
            <a:ext cx="29718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52800" y="3200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Relevance/Feedback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2576520">
            <a:off x="6206330" y="1309812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Database, algorithm, </a:t>
            </a:r>
            <a:r>
              <a:rPr lang="en-US" dirty="0" err="1" smtClean="0"/>
              <a:t>datastructure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400800" y="1828800"/>
            <a:ext cx="2057400" cy="2057400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check quality of retrieval (P, R, F)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Three parameters</a:t>
            </a:r>
          </a:p>
          <a:p>
            <a:pPr lvl="1"/>
            <a:r>
              <a:rPr lang="en-US" sz="2000" dirty="0" smtClean="0"/>
              <a:t>Precision P = |A ^ O|/|O|</a:t>
            </a:r>
          </a:p>
          <a:p>
            <a:pPr lvl="2"/>
            <a:endParaRPr lang="en-US" sz="2000" dirty="0" smtClean="0"/>
          </a:p>
          <a:p>
            <a:pPr lvl="1"/>
            <a:r>
              <a:rPr lang="en-US" sz="2000" dirty="0" smtClean="0"/>
              <a:t>Recall R = |A ^ O| / |A|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F-score = 2PR/(P+R)</a:t>
            </a:r>
          </a:p>
          <a:p>
            <a:pPr lvl="2"/>
            <a:r>
              <a:rPr lang="en-US" sz="2000" dirty="0" smtClean="0"/>
              <a:t>Harmonic mean</a:t>
            </a:r>
          </a:p>
          <a:p>
            <a:pPr lvl="1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257800" y="1981200"/>
            <a:ext cx="1905000" cy="18288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10200" y="2667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Actual(A)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7315200" y="25146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Obtained(O)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26670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^ O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791200"/>
            <a:ext cx="82296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All the above formula are very general. We haven’t considered that the documents retrieved are ranked and thus the above expressions need to be modified.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P, R, F </a:t>
            </a:r>
            <a:r>
              <a:rPr lang="en-US" sz="3200" dirty="0" smtClean="0"/>
              <a:t>(contd.)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Precision is easy to calculate, Recall is not.</a:t>
            </a:r>
          </a:p>
          <a:p>
            <a:r>
              <a:rPr lang="en-US" dirty="0" smtClean="0"/>
              <a:t>Given a known set of pair of &lt;q, D&gt;</a:t>
            </a:r>
          </a:p>
          <a:p>
            <a:r>
              <a:rPr lang="en-US" dirty="0" smtClean="0"/>
              <a:t>Relevance </a:t>
            </a:r>
            <a:r>
              <a:rPr lang="en-US" dirty="0" err="1" smtClean="0"/>
              <a:t>judgement</a:t>
            </a:r>
            <a:r>
              <a:rPr lang="en-US" dirty="0" smtClean="0"/>
              <a:t> &lt;</a:t>
            </a:r>
            <a:r>
              <a:rPr lang="en-US" dirty="0" err="1" smtClean="0"/>
              <a:t>q,D</a:t>
            </a:r>
            <a:r>
              <a:rPr lang="en-US" dirty="0" smtClean="0"/>
              <a:t>&gt; </a:t>
            </a:r>
            <a:r>
              <a:rPr lang="en-US" dirty="0" smtClean="0">
                <a:latin typeface="Cambria Math"/>
                <a:ea typeface="Cambria Math"/>
              </a:rPr>
              <a:t>→{0, 1} </a:t>
            </a:r>
            <a:r>
              <a:rPr lang="en-US" dirty="0" smtClean="0">
                <a:ea typeface="Cambria Math"/>
              </a:rPr>
              <a:t>(Human evaluation)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between P &amp; R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228600" y="3505200"/>
            <a:ext cx="3200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52600" y="5105400"/>
            <a:ext cx="449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11811337">
            <a:off x="2420838" y="2627058"/>
            <a:ext cx="3657600" cy="1714231"/>
          </a:xfrm>
          <a:prstGeom prst="arc">
            <a:avLst>
              <a:gd name="adj1" fmla="val 13156169"/>
              <a:gd name="adj2" fmla="val 21159698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32004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Precision 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5257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Recall 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1828800"/>
            <a:ext cx="266700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u="sng" dirty="0" smtClean="0"/>
              <a:t>P is inversely related to R </a:t>
            </a:r>
            <a:r>
              <a:rPr lang="en-US" dirty="0" smtClean="0"/>
              <a:t>(unless additional knowledge is given)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at rank 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Choose the top k documents, see how many of them are relevant out of them.</a:t>
            </a:r>
            <a:endParaRPr lang="en-US" sz="2800" baseline="30000" dirty="0"/>
          </a:p>
          <a:p>
            <a:r>
              <a:rPr lang="en-US" sz="2800" dirty="0" err="1" smtClean="0"/>
              <a:t>P</a:t>
            </a:r>
            <a:r>
              <a:rPr lang="en-US" sz="2800" baseline="-25000" dirty="0" err="1" smtClean="0"/>
              <a:t>k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= (# of relevant documents)/k</a:t>
            </a:r>
          </a:p>
          <a:p>
            <a:endParaRPr lang="en-US" sz="2800" dirty="0"/>
          </a:p>
          <a:p>
            <a:r>
              <a:rPr lang="en-US" sz="2800" dirty="0" smtClean="0"/>
              <a:t>Mean Average Precision (MAP)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=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315200" y="3067050"/>
          <a:ext cx="1143000" cy="368877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43000"/>
              </a:tblGrid>
              <a:tr h="4278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</a:tr>
              <a:tr h="3169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7606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.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80307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baseline="-25000" dirty="0" err="1" smtClean="0"/>
                        <a:t>k</a:t>
                      </a:r>
                      <a:endParaRPr lang="en-US" baseline="-25000" dirty="0"/>
                    </a:p>
                  </a:txBody>
                  <a:tcPr/>
                </a:tc>
              </a:tr>
              <a:tr h="9507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.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.</a:t>
                      </a:r>
                    </a:p>
                  </a:txBody>
                  <a:tcPr/>
                </a:tc>
              </a:tr>
              <a:tr h="6496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m</a:t>
                      </a:r>
                      <a:endParaRPr lang="en-US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2743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4572000"/>
            <a:ext cx="914400" cy="7003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Delhi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FF0000"/>
                </a:solidFill>
              </a:rPr>
              <a:t>capital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India</a:t>
            </a:r>
            <a:r>
              <a:rPr lang="en-US" dirty="0" smtClean="0"/>
              <a:t>. It is a </a:t>
            </a:r>
            <a:r>
              <a:rPr lang="en-US" dirty="0" smtClean="0">
                <a:solidFill>
                  <a:srgbClr val="FF0000"/>
                </a:solidFill>
              </a:rPr>
              <a:t>large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FF0000"/>
                </a:solidFill>
              </a:rPr>
              <a:t>Mumbai</a:t>
            </a:r>
            <a:r>
              <a:rPr lang="en-US" dirty="0" smtClean="0"/>
              <a:t>, however is the </a:t>
            </a:r>
            <a:r>
              <a:rPr lang="en-US" dirty="0" smtClean="0">
                <a:solidFill>
                  <a:srgbClr val="FF0000"/>
                </a:solidFill>
              </a:rPr>
              <a:t>commercial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capital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million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dollars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inflow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outflow</a:t>
            </a:r>
            <a:r>
              <a:rPr lang="en-US" dirty="0" smtClean="0"/>
              <a:t>.</a:t>
            </a:r>
          </a:p>
          <a:p>
            <a:r>
              <a:rPr lang="en-US" dirty="0" smtClean="0"/>
              <a:t>D</a:t>
            </a:r>
            <a:r>
              <a:rPr lang="en-US" baseline="-25000" dirty="0" smtClean="0"/>
              <a:t>3</a:t>
            </a:r>
            <a:r>
              <a:rPr lang="en-US" dirty="0" smtClean="0"/>
              <a:t>: There is </a:t>
            </a:r>
            <a:r>
              <a:rPr lang="en-US" dirty="0" smtClean="0">
                <a:solidFill>
                  <a:srgbClr val="FF0000"/>
                </a:solidFill>
              </a:rPr>
              <a:t>rivalry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FF0000"/>
                </a:solidFill>
              </a:rPr>
              <a:t>supremacy</a:t>
            </a:r>
            <a:r>
              <a:rPr lang="en-US" dirty="0" smtClean="0"/>
              <a:t> between the two </a:t>
            </a:r>
            <a:r>
              <a:rPr lang="en-US" dirty="0" smtClean="0">
                <a:solidFill>
                  <a:srgbClr val="FF0000"/>
                </a:solidFill>
              </a:rPr>
              <a:t>cities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648200"/>
            <a:ext cx="80772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The words in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b="1" dirty="0" smtClean="0"/>
              <a:t> constitute the useful words from each sentence. The other words (those in </a:t>
            </a:r>
            <a:r>
              <a:rPr lang="en-US" b="1" dirty="0" smtClean="0">
                <a:solidFill>
                  <a:schemeClr val="tx1"/>
                </a:solidFill>
              </a:rPr>
              <a:t>black</a:t>
            </a:r>
            <a:r>
              <a:rPr lang="en-US" b="1" dirty="0" smtClean="0"/>
              <a:t>) are very common and thus do not add to the information content of the sentence.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5791200"/>
            <a:ext cx="65158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Vocabulary: unique red words, 11 in number; each doc will be</a:t>
            </a:r>
          </a:p>
          <a:p>
            <a:r>
              <a:rPr lang="en-US" dirty="0" smtClean="0"/>
              <a:t>r</a:t>
            </a:r>
            <a:r>
              <a:rPr lang="en-US" dirty="0" smtClean="0"/>
              <a:t>epresented by a 11-tuple vector: each component 1 or 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</TotalTime>
  <Words>1191</Words>
  <Application>Microsoft PowerPoint</Application>
  <PresentationFormat>On-screen Show (4:3)</PresentationFormat>
  <Paragraphs>248</Paragraphs>
  <Slides>27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Blends</vt:lpstr>
      <vt:lpstr>Documento</vt:lpstr>
      <vt:lpstr>CS344: Introduction to Artificial Intelligence </vt:lpstr>
      <vt:lpstr>The elusive user satisfaction</vt:lpstr>
      <vt:lpstr>What happens in IR</vt:lpstr>
      <vt:lpstr>Slide 4</vt:lpstr>
      <vt:lpstr>How to check quality of retrieval (P, R, F)</vt:lpstr>
      <vt:lpstr>P, R, F (contd.)</vt:lpstr>
      <vt:lpstr>Relation between P &amp; R</vt:lpstr>
      <vt:lpstr>Precision at rank k</vt:lpstr>
      <vt:lpstr>Sample Exercise</vt:lpstr>
      <vt:lpstr>IR Basics</vt:lpstr>
      <vt:lpstr>Definition of IR Model</vt:lpstr>
      <vt:lpstr>Index Terms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86</cp:revision>
  <dcterms:created xsi:type="dcterms:W3CDTF">2007-07-27T07:29:18Z</dcterms:created>
  <dcterms:modified xsi:type="dcterms:W3CDTF">2010-04-02T15:41:16Z</dcterms:modified>
</cp:coreProperties>
</file>