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7" r:id="rId2"/>
    <p:sldId id="270" r:id="rId3"/>
    <p:sldId id="260" r:id="rId4"/>
    <p:sldId id="273" r:id="rId5"/>
    <p:sldId id="262" r:id="rId6"/>
    <p:sldId id="263" r:id="rId7"/>
    <p:sldId id="274" r:id="rId8"/>
    <p:sldId id="257" r:id="rId9"/>
    <p:sldId id="268" r:id="rId10"/>
    <p:sldId id="269" r:id="rId11"/>
    <p:sldId id="272" r:id="rId12"/>
    <p:sldId id="271" r:id="rId13"/>
    <p:sldId id="264" r:id="rId14"/>
    <p:sldId id="265" r:id="rId15"/>
    <p:sldId id="266" r:id="rId16"/>
    <p:sldId id="267" r:id="rId17"/>
    <p:sldId id="275" r:id="rId18"/>
    <p:sldId id="276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7" d="100"/>
          <a:sy n="67" d="100"/>
        </p:scale>
        <p:origin x="-2268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75B3128-F2A3-4083-9A39-DF1A071ED615}" type="datetimeFigureOut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59917AF-9126-4036-9DF2-DBF7BAA20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93416-AE84-4B91-9FA7-E4AFA8F797DD}" type="slidenum">
              <a:rPr lang="en-US"/>
              <a:pPr/>
              <a:t>1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AF92B-0331-4F7F-92A9-E22037831194}" type="datetimeFigureOut">
              <a:rPr lang="en-US"/>
              <a:pPr>
                <a:defRPr/>
              </a:pPr>
              <a:t>4/2/2010</a:t>
            </a:fld>
            <a:endParaRPr lang="en-IN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46F2AD-2F08-444F-A996-E84877FA85C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F84E5-E6A0-48B5-9D38-2B79E95572C5}" type="datetimeFigureOut">
              <a:rPr lang="en-US"/>
              <a:pPr>
                <a:defRPr/>
              </a:pPr>
              <a:t>4/2/2010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DB793-EC2F-48B2-8485-87C7411638E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4245-6635-4DDF-8C38-328F8DCCBB92}" type="datetimeFigureOut">
              <a:rPr lang="en-US"/>
              <a:pPr>
                <a:defRPr/>
              </a:pPr>
              <a:t>4/2/2010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8969F-05C1-4B49-A25A-E2C941CD170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BB4CA-9E7C-46A7-B547-35D6279DD464}" type="datetimeFigureOut">
              <a:rPr lang="en-US"/>
              <a:pPr>
                <a:defRPr/>
              </a:pPr>
              <a:t>4/2/2010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157FC-8C83-486D-8284-5CE15F423F4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989B-D1A0-4A2C-8E31-17DE784E156C}" type="datetimeFigureOut">
              <a:rPr lang="en-US"/>
              <a:pPr>
                <a:defRPr/>
              </a:pPr>
              <a:t>4/2/2010</a:t>
            </a:fld>
            <a:endParaRPr lang="en-IN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C6FD-DB96-4130-BBC2-27C9E9DFC07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0966D-BEEA-4AB3-88B4-82A007C01E55}" type="datetimeFigureOut">
              <a:rPr lang="en-US"/>
              <a:pPr>
                <a:defRPr/>
              </a:pPr>
              <a:t>4/2/2010</a:t>
            </a:fld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7DB73-7297-4F11-BFCD-27B5AACE6D3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22AE5-BA63-47D5-9DE7-994D25EF131F}" type="datetimeFigureOut">
              <a:rPr lang="en-US"/>
              <a:pPr>
                <a:defRPr/>
              </a:pPr>
              <a:t>4/2/2010</a:t>
            </a:fld>
            <a:endParaRPr lang="en-IN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EF0D9-9B88-431E-B27E-47607EA0EC1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C36B4-099A-495A-8689-E27E7906C338}" type="datetimeFigureOut">
              <a:rPr lang="en-US"/>
              <a:pPr>
                <a:defRPr/>
              </a:pPr>
              <a:t>4/2/2010</a:t>
            </a:fld>
            <a:endParaRPr lang="en-IN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BBB01-8BC2-44B8-8020-A65765E19AA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F9EE8-301B-437A-A946-2F3F38455856}" type="datetimeFigureOut">
              <a:rPr lang="en-US"/>
              <a:pPr>
                <a:defRPr/>
              </a:pPr>
              <a:t>4/2/2010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17B4C-19B7-4292-809B-65EFDD2E48E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3E915-5A7D-4D87-91C4-A80BDD2D16F6}" type="datetimeFigureOut">
              <a:rPr lang="en-US"/>
              <a:pPr>
                <a:defRPr/>
              </a:pPr>
              <a:t>4/2/2010</a:t>
            </a:fld>
            <a:endParaRPr lang="en-IN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B03D8-6604-447B-BDE8-9803254B6B0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12353-2A49-4624-8E4D-1CC080DBDAB0}" type="datetimeFigureOut">
              <a:rPr lang="en-US"/>
              <a:pPr>
                <a:defRPr/>
              </a:pPr>
              <a:t>4/2/2010</a:t>
            </a:fld>
            <a:endParaRPr lang="en-IN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EEAE9-5C4F-4374-B250-B7BC23A0253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481A82-42F8-4765-A324-5E680B4AECAB}" type="datetimeFigureOut">
              <a:rPr lang="en-US"/>
              <a:pPr>
                <a:defRPr/>
              </a:pPr>
              <a:t>4/2/2010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43820E4-B964-45B4-A95E-0456D641274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</a:rPr>
              <a:t>CS344: Introduction to Artificial Intelligence</a:t>
            </a:r>
            <a:r>
              <a:rPr lang="en-US" sz="3600" dirty="0">
                <a:latin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</a:rPr>
            </a:br>
            <a:endParaRPr lang="en-US" dirty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414" y="2857496"/>
            <a:ext cx="6400800" cy="2743200"/>
          </a:xfrm>
        </p:spPr>
        <p:txBody>
          <a:bodyPr/>
          <a:lstStyle/>
          <a:p>
            <a:endParaRPr lang="en-US" sz="2800" dirty="0" smtClean="0">
              <a:latin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</a:rPr>
              <a:t>Vishal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Vachhani</a:t>
            </a:r>
            <a:endParaRPr lang="en-US" sz="2800" dirty="0" smtClean="0">
              <a:latin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</a:rPr>
              <a:t>M.Tech</a:t>
            </a:r>
            <a:r>
              <a:rPr lang="en-US" sz="2800" dirty="0" smtClean="0">
                <a:latin typeface="Times New Roman" pitchFamily="18" charset="0"/>
              </a:rPr>
              <a:t>, CSE</a:t>
            </a:r>
          </a:p>
          <a:p>
            <a:r>
              <a:rPr lang="en-US" sz="2800" smtClean="0">
                <a:latin typeface="Times New Roman" pitchFamily="18" charset="0"/>
              </a:rPr>
              <a:t>Lecture </a:t>
            </a:r>
            <a:r>
              <a:rPr lang="en-US" sz="2800" smtClean="0">
                <a:latin typeface="Times New Roman" pitchFamily="18" charset="0"/>
              </a:rPr>
              <a:t>34-35</a:t>
            </a:r>
            <a:r>
              <a:rPr lang="en-US" sz="2800" dirty="0" smtClean="0">
                <a:latin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</a:rPr>
              <a:t>CLIR and Ranking in IR</a:t>
            </a:r>
          </a:p>
          <a:p>
            <a:endParaRPr lang="en-US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 analysis</a:t>
            </a:r>
            <a:endParaRPr lang="en-IN" sz="220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Calculates the importance of the pages using web graph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Node: pages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Edge: hyperlinks between pages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Motivation: link analysis based score is hard to manipulate  using spamming techniques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Plays an important role in web IR scoring function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Page rank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Hub and Authority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Online Page Importance Computation (OPIC)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Link analysis score is used along with the </a:t>
            </a:r>
            <a:r>
              <a:rPr lang="en-US" dirty="0" err="1" smtClean="0"/>
              <a:t>tf-idf</a:t>
            </a:r>
            <a:r>
              <a:rPr lang="en-US" dirty="0" smtClean="0"/>
              <a:t> based score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We use OPIC score as a factor in CLIA.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web_pag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357188"/>
            <a:ext cx="8572500" cy="6215062"/>
          </a:xfrm>
        </p:spPr>
      </p:pic>
      <p:sp>
        <p:nvSpPr>
          <p:cNvPr id="12" name="Flowchart: Connector 11"/>
          <p:cNvSpPr/>
          <p:nvPr/>
        </p:nvSpPr>
        <p:spPr>
          <a:xfrm>
            <a:off x="7643813" y="214313"/>
            <a:ext cx="428625" cy="35718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3" name="Flowchart: Connector 12"/>
          <p:cNvSpPr/>
          <p:nvPr/>
        </p:nvSpPr>
        <p:spPr>
          <a:xfrm>
            <a:off x="5929313" y="714375"/>
            <a:ext cx="428625" cy="3571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4" name="Flowchart: Connector 13"/>
          <p:cNvSpPr/>
          <p:nvPr/>
        </p:nvSpPr>
        <p:spPr>
          <a:xfrm>
            <a:off x="6215063" y="3286125"/>
            <a:ext cx="428625" cy="3571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5" name="Flowchart: Connector 14"/>
          <p:cNvSpPr/>
          <p:nvPr/>
        </p:nvSpPr>
        <p:spPr>
          <a:xfrm>
            <a:off x="5072063" y="4857750"/>
            <a:ext cx="428625" cy="3571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 a ranking function</a:t>
            </a:r>
            <a:endParaRPr lang="en-IN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How much weight should be given to different part of the web documents while ranking the documents?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ranking function can be learned using following method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Machine learning algorithms: SVM, Max-entropy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Training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A set of query and its some relevant and non-relevant docs for each query 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A set of features to capture the similarity of docs and query 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In short, learn the optimal value of features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Ranking 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Use a Trained model and generate score by combining different feature score for the documents set where query words appears 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Sort the document by using score and display to user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Extended Features for Web IR</a:t>
            </a:r>
            <a:endParaRPr lang="en-IN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Content based features </a:t>
            </a:r>
          </a:p>
          <a:p>
            <a:pPr marL="914400" lvl="1" indent="-514350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Tf</a:t>
            </a:r>
            <a:r>
              <a:rPr lang="en-US" dirty="0" smtClean="0"/>
              <a:t>, IDF, length, co-</a:t>
            </a:r>
            <a:r>
              <a:rPr lang="en-US" dirty="0" err="1" smtClean="0"/>
              <a:t>ord</a:t>
            </a:r>
            <a:r>
              <a:rPr lang="en-US" dirty="0" smtClean="0"/>
              <a:t>, etc 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Link analysis based features</a:t>
            </a:r>
          </a:p>
          <a:p>
            <a:pPr marL="914400" lvl="1" indent="-514350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OPIC score</a:t>
            </a:r>
          </a:p>
          <a:p>
            <a:pPr marL="914400" lvl="1" indent="-514350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Domains based OPIC score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Standard IR algorithm based features</a:t>
            </a:r>
          </a:p>
          <a:p>
            <a:pPr marL="914400" lvl="1" indent="-514350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BM25 score</a:t>
            </a:r>
          </a:p>
          <a:p>
            <a:pPr marL="914400" lvl="1" indent="-514350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Lucene</a:t>
            </a:r>
            <a:r>
              <a:rPr lang="en-US" dirty="0" smtClean="0"/>
              <a:t> score</a:t>
            </a:r>
          </a:p>
          <a:p>
            <a:pPr marL="914400" lvl="1" indent="-514350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LM based score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Language categories based features </a:t>
            </a:r>
          </a:p>
          <a:p>
            <a:pPr marL="914400" lvl="1" indent="-514350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Named Entity</a:t>
            </a:r>
          </a:p>
          <a:p>
            <a:pPr marL="914400" lvl="1" indent="-514350" fontAlgn="auto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Phrase based features 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Content based Features  </a:t>
            </a:r>
            <a:endParaRPr lang="en-IN" smtClean="0"/>
          </a:p>
        </p:txBody>
      </p:sp>
      <p:graphicFrame>
        <p:nvGraphicFramePr>
          <p:cNvPr id="2050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714375" y="1357313"/>
          <a:ext cx="7532688" cy="5211762"/>
        </p:xfrm>
        <a:graphic>
          <a:graphicData uri="http://schemas.openxmlformats.org/presentationml/2006/ole">
            <p:oleObj spid="_x0000_s2050" name="Document" r:id="rId3" imgW="8764237" imgH="606364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Details of features</a:t>
            </a:r>
            <a:endParaRPr lang="en-IN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488"/>
                <a:gridCol w="47625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 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Length of body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length of title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length of URL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length of Anchor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C1-C10</a:t>
                      </a:r>
                      <a:r>
                        <a:rPr lang="en-US" baseline="0" dirty="0" smtClean="0"/>
                        <a:t> for Title of the page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15-24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C1-C10 for Body</a:t>
                      </a:r>
                      <a:r>
                        <a:rPr lang="en-US" baseline="0" dirty="0" smtClean="0"/>
                        <a:t> of the page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25-34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C1-C10</a:t>
                      </a:r>
                      <a:r>
                        <a:rPr lang="en-US" baseline="0" dirty="0" smtClean="0"/>
                        <a:t> for URL of the page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35-44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C1-C10 for Anchor of the</a:t>
                      </a:r>
                      <a:r>
                        <a:rPr lang="en-US" baseline="0" dirty="0" smtClean="0"/>
                        <a:t> page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45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OPIC</a:t>
                      </a:r>
                      <a:r>
                        <a:rPr lang="en-US" baseline="0" dirty="0" smtClean="0"/>
                        <a:t> score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 based</a:t>
                      </a:r>
                      <a:r>
                        <a:rPr lang="en-US" baseline="0" dirty="0" smtClean="0"/>
                        <a:t> classification score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Details of features(Cont)</a:t>
            </a:r>
            <a:endParaRPr lang="en-IN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488"/>
                <a:gridCol w="47625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 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BM25 Score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49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Lucene</a:t>
                      </a:r>
                      <a:r>
                        <a:rPr lang="en-US" dirty="0" smtClean="0"/>
                        <a:t> score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50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r>
                        <a:rPr lang="en-US" baseline="0" dirty="0" smtClean="0"/>
                        <a:t> Modeling score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51 -54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Named entity</a:t>
                      </a:r>
                      <a:r>
                        <a:rPr lang="en-US" baseline="0" dirty="0" smtClean="0"/>
                        <a:t>  weight for title, body , anchor , </a:t>
                      </a:r>
                      <a:r>
                        <a:rPr lang="en-US" baseline="0" dirty="0" err="1" smtClean="0"/>
                        <a:t>url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55-58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Multi-word  weight for </a:t>
                      </a:r>
                      <a:r>
                        <a:rPr lang="en-US" baseline="0" dirty="0" smtClean="0"/>
                        <a:t>title, body , anchor , </a:t>
                      </a:r>
                      <a:r>
                        <a:rPr lang="en-US" baseline="0" dirty="0" err="1" smtClean="0"/>
                        <a:t>url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59-62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Phrasal score for</a:t>
                      </a:r>
                      <a:r>
                        <a:rPr lang="en-US" baseline="0" dirty="0" smtClean="0"/>
                        <a:t> title, body , anchor , </a:t>
                      </a:r>
                      <a:r>
                        <a:rPr lang="en-US" baseline="0" dirty="0" err="1" smtClean="0"/>
                        <a:t>url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63-66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Co-</a:t>
                      </a:r>
                      <a:r>
                        <a:rPr lang="en-US" dirty="0" err="1" smtClean="0"/>
                        <a:t>ord</a:t>
                      </a:r>
                      <a:r>
                        <a:rPr lang="en-US" dirty="0" smtClean="0"/>
                        <a:t> factor for </a:t>
                      </a:r>
                      <a:r>
                        <a:rPr lang="en-US" baseline="0" dirty="0" smtClean="0"/>
                        <a:t>title, body , anchor , </a:t>
                      </a:r>
                      <a:r>
                        <a:rPr lang="en-US" baseline="0" dirty="0" err="1" smtClean="0"/>
                        <a:t>url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71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Co-</a:t>
                      </a:r>
                      <a:r>
                        <a:rPr lang="en-US" dirty="0" err="1" smtClean="0"/>
                        <a:t>ord</a:t>
                      </a:r>
                      <a:r>
                        <a:rPr lang="en-US" dirty="0" smtClean="0"/>
                        <a:t> factor</a:t>
                      </a:r>
                      <a:r>
                        <a:rPr lang="en-US" baseline="0" dirty="0" smtClean="0"/>
                        <a:t> for H1 tag of web document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Experiments and results </a:t>
            </a:r>
            <a:endParaRPr lang="en-IN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57250" y="1928813"/>
          <a:ext cx="777241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286"/>
                <a:gridCol w="1057308"/>
                <a:gridCol w="785819"/>
                <a:gridCol w="928694"/>
                <a:gridCol w="1557303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MAP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Nutch</a:t>
                      </a:r>
                      <a:r>
                        <a:rPr lang="en-US" b="1" baseline="0" dirty="0" smtClean="0"/>
                        <a:t> Ranking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0.2267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0.2267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0.2667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0.2137</a:t>
                      </a:r>
                      <a:endParaRPr lang="en-IN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DIR with Title + content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0.6933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0.64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0.3444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DIR with URL+ content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0.5333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0.3449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DIR with Title + URL + content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0.6533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0.36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DIR with </a:t>
                      </a:r>
                      <a:r>
                        <a:rPr lang="en-IN" dirty="0" err="1" smtClean="0"/>
                        <a:t>Title+URL+content+anchor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0.3734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b="1" dirty="0" smtClean="0"/>
                        <a:t>DIR with </a:t>
                      </a:r>
                      <a:r>
                        <a:rPr lang="en-IN" b="1" dirty="0" err="1" smtClean="0"/>
                        <a:t>Title+URL</a:t>
                      </a:r>
                      <a:r>
                        <a:rPr lang="en-IN" b="1" dirty="0" smtClean="0"/>
                        <a:t>+ content + anchor+ NE feature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0.76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0.63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0.4</a:t>
                      </a:r>
                      <a:endParaRPr lang="en-IN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42938" y="3000375"/>
            <a:ext cx="7772400" cy="1143000"/>
          </a:xfrm>
        </p:spPr>
        <p:txBody>
          <a:bodyPr/>
          <a:lstStyle/>
          <a:p>
            <a:r>
              <a:rPr lang="en-US" smtClean="0"/>
              <a:t>Thanks </a:t>
            </a:r>
            <a:endParaRPr lang="en-IN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 Map</a:t>
            </a:r>
            <a:endParaRPr lang="en-IN" smtClean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Cross Lingual IR</a:t>
            </a:r>
          </a:p>
          <a:p>
            <a:pPr lvl="1"/>
            <a:r>
              <a:rPr lang="en-US" smtClean="0"/>
              <a:t>Motivation </a:t>
            </a:r>
          </a:p>
          <a:p>
            <a:pPr lvl="1"/>
            <a:r>
              <a:rPr lang="en-US" smtClean="0"/>
              <a:t>CLIA architecture</a:t>
            </a:r>
          </a:p>
          <a:p>
            <a:pPr lvl="1"/>
            <a:r>
              <a:rPr lang="en-US" smtClean="0"/>
              <a:t>CLIA demo </a:t>
            </a:r>
          </a:p>
          <a:p>
            <a:r>
              <a:rPr lang="en-US" smtClean="0"/>
              <a:t>Ranking </a:t>
            </a:r>
          </a:p>
          <a:p>
            <a:pPr lvl="1"/>
            <a:r>
              <a:rPr lang="en-US" smtClean="0"/>
              <a:t>Various Ranking methods </a:t>
            </a:r>
          </a:p>
          <a:p>
            <a:pPr lvl="1"/>
            <a:r>
              <a:rPr lang="en-US" smtClean="0"/>
              <a:t>Nutch/lucene Ranking </a:t>
            </a:r>
          </a:p>
          <a:p>
            <a:pPr lvl="1"/>
            <a:r>
              <a:rPr lang="en-US" smtClean="0"/>
              <a:t>Learning a ranking function </a:t>
            </a:r>
            <a:endParaRPr lang="en-IN" smtClean="0"/>
          </a:p>
          <a:p>
            <a:pPr lvl="1"/>
            <a:r>
              <a:rPr lang="en-US" smtClean="0"/>
              <a:t>Experiments and results 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Cross Lingual IR</a:t>
            </a:r>
            <a:endParaRPr lang="en-IN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Motivation </a:t>
            </a:r>
          </a:p>
          <a:p>
            <a:pPr lvl="1"/>
            <a:r>
              <a:rPr lang="en-US" smtClean="0"/>
              <a:t>Information unavailability in some languages </a:t>
            </a:r>
          </a:p>
          <a:p>
            <a:pPr lvl="1"/>
            <a:r>
              <a:rPr lang="en-US" smtClean="0"/>
              <a:t>Language barrier </a:t>
            </a:r>
          </a:p>
          <a:p>
            <a:r>
              <a:rPr lang="en-US" smtClean="0"/>
              <a:t>Definition:</a:t>
            </a:r>
          </a:p>
          <a:p>
            <a:pPr lvl="1"/>
            <a:r>
              <a:rPr lang="en-IN" b="1" smtClean="0"/>
              <a:t>Cross-language information retrieval (CLIR)</a:t>
            </a:r>
            <a:r>
              <a:rPr lang="en-IN" smtClean="0"/>
              <a:t> is a subfield of information retrieval dealing with retrieving information written in a language different from the language of the user's query (wikipedia)</a:t>
            </a:r>
            <a:endParaRPr lang="en-US" smtClean="0"/>
          </a:p>
          <a:p>
            <a:r>
              <a:rPr lang="en-US" smtClean="0"/>
              <a:t>Example: </a:t>
            </a:r>
          </a:p>
          <a:p>
            <a:pPr lvl="1"/>
            <a:r>
              <a:rPr lang="en-IN" smtClean="0"/>
              <a:t>A user may ask query in Hindi but retrieve relevant documents written in English.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2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C6CFDB-42C6-4D23-B04F-77296A7685E4}" type="slidenum">
              <a:rPr lang="en-I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IN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7188"/>
            <a:ext cx="8229600" cy="1143000"/>
          </a:xfrm>
        </p:spPr>
        <p:txBody>
          <a:bodyPr/>
          <a:lstStyle/>
          <a:p>
            <a:r>
              <a:rPr lang="en-US" smtClean="0"/>
              <a:t>Why CLIR?</a:t>
            </a:r>
            <a:endParaRPr lang="en-US" smtClean="0">
              <a:solidFill>
                <a:srgbClr val="000066"/>
              </a:solidFill>
              <a:latin typeface="Arial Rounded MT Bold" pitchFamily="34" charset="0"/>
            </a:endParaRPr>
          </a:p>
        </p:txBody>
      </p:sp>
      <p:pic>
        <p:nvPicPr>
          <p:cNvPr id="44035" name="Picture 3" descr="PE0365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429000"/>
            <a:ext cx="11366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1714500"/>
            <a:ext cx="2943225" cy="1597025"/>
            <a:chOff x="1104" y="866"/>
            <a:chExt cx="1854" cy="1006"/>
          </a:xfrm>
        </p:grpSpPr>
        <p:sp>
          <p:nvSpPr>
            <p:cNvPr id="11287" name="Text Box 5"/>
            <p:cNvSpPr txBox="1">
              <a:spLocks noChangeArrowheads="1"/>
            </p:cNvSpPr>
            <p:nvPr/>
          </p:nvSpPr>
          <p:spPr bwMode="auto">
            <a:xfrm>
              <a:off x="1854" y="866"/>
              <a:ext cx="1104" cy="4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Lucida Sans Unicode" pitchFamily="34" charset="0"/>
                </a:rPr>
                <a:t>Query in Tamil</a:t>
              </a:r>
            </a:p>
          </p:txBody>
        </p:sp>
        <p:sp>
          <p:nvSpPr>
            <p:cNvPr id="11288" name="Line 6"/>
            <p:cNvSpPr>
              <a:spLocks noChangeShapeType="1"/>
            </p:cNvSpPr>
            <p:nvPr/>
          </p:nvSpPr>
          <p:spPr bwMode="auto">
            <a:xfrm flipV="1">
              <a:off x="1104" y="1226"/>
              <a:ext cx="840" cy="6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562600" y="2168525"/>
            <a:ext cx="2895600" cy="2743200"/>
            <a:chOff x="3648" y="1152"/>
            <a:chExt cx="1824" cy="1728"/>
          </a:xfrm>
        </p:grpSpPr>
        <p:sp>
          <p:nvSpPr>
            <p:cNvPr id="11281" name="Text Box 8"/>
            <p:cNvSpPr txBox="1">
              <a:spLocks noChangeArrowheads="1"/>
            </p:cNvSpPr>
            <p:nvPr/>
          </p:nvSpPr>
          <p:spPr bwMode="auto">
            <a:xfrm>
              <a:off x="3936" y="1584"/>
              <a:ext cx="1296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Lucida Sans Unicode" pitchFamily="34" charset="0"/>
                </a:rPr>
                <a:t>English Document</a:t>
              </a:r>
            </a:p>
          </p:txBody>
        </p:sp>
        <p:grpSp>
          <p:nvGrpSpPr>
            <p:cNvPr id="11282" name="Group 9"/>
            <p:cNvGrpSpPr>
              <a:grpSpLocks/>
            </p:cNvGrpSpPr>
            <p:nvPr/>
          </p:nvGrpSpPr>
          <p:grpSpPr bwMode="auto">
            <a:xfrm>
              <a:off x="3648" y="1152"/>
              <a:ext cx="1824" cy="1728"/>
              <a:chOff x="3648" y="1152"/>
              <a:chExt cx="1824" cy="1728"/>
            </a:xfrm>
          </p:grpSpPr>
          <p:sp>
            <p:nvSpPr>
              <p:cNvPr id="11285" name="Rectangle 10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1824" cy="1440"/>
              </a:xfrm>
              <a:prstGeom prst="rect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IN">
                  <a:latin typeface="Lucida Sans Unicode" pitchFamily="34" charset="0"/>
                </a:endParaRPr>
              </a:p>
            </p:txBody>
          </p:sp>
          <p:sp>
            <p:nvSpPr>
              <p:cNvPr id="11286" name="Text Box 11"/>
              <p:cNvSpPr txBox="1">
                <a:spLocks noChangeArrowheads="1"/>
              </p:cNvSpPr>
              <p:nvPr/>
            </p:nvSpPr>
            <p:spPr bwMode="auto">
              <a:xfrm>
                <a:off x="4560" y="1152"/>
                <a:ext cx="9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Lucida Sans Unicode" pitchFamily="34" charset="0"/>
                  </a:rPr>
                  <a:t>System</a:t>
                </a:r>
              </a:p>
            </p:txBody>
          </p:sp>
        </p:grpSp>
        <p:sp>
          <p:nvSpPr>
            <p:cNvPr id="11283" name="Text Box 12"/>
            <p:cNvSpPr txBox="1">
              <a:spLocks noChangeArrowheads="1"/>
            </p:cNvSpPr>
            <p:nvPr/>
          </p:nvSpPr>
          <p:spPr bwMode="auto">
            <a:xfrm>
              <a:off x="3936" y="2112"/>
              <a:ext cx="1296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Lucida Sans Unicode" pitchFamily="34" charset="0"/>
                </a:rPr>
                <a:t>Marathi Document</a:t>
              </a:r>
            </a:p>
          </p:txBody>
        </p:sp>
        <p:sp>
          <p:nvSpPr>
            <p:cNvPr id="11284" name="Line 13"/>
            <p:cNvSpPr>
              <a:spLocks noChangeShapeType="1"/>
            </p:cNvSpPr>
            <p:nvPr/>
          </p:nvSpPr>
          <p:spPr bwMode="auto">
            <a:xfrm>
              <a:off x="4608" y="2592"/>
              <a:ext cx="0" cy="24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500563" y="2071688"/>
            <a:ext cx="1143000" cy="841375"/>
            <a:chOff x="2928" y="1488"/>
            <a:chExt cx="720" cy="530"/>
          </a:xfrm>
        </p:grpSpPr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2928" y="1488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2984" y="1787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Tahoma" pitchFamily="34" charset="0"/>
                </a:rPr>
                <a:t>search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5500688" y="4929188"/>
            <a:ext cx="1676400" cy="1293812"/>
            <a:chOff x="3114" y="2666"/>
            <a:chExt cx="1056" cy="815"/>
          </a:xfrm>
        </p:grpSpPr>
        <p:sp>
          <p:nvSpPr>
            <p:cNvPr id="11277" name="Text Box 18"/>
            <p:cNvSpPr txBox="1">
              <a:spLocks noChangeArrowheads="1"/>
            </p:cNvSpPr>
            <p:nvPr/>
          </p:nvSpPr>
          <p:spPr bwMode="auto">
            <a:xfrm>
              <a:off x="3114" y="3071"/>
              <a:ext cx="1056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Lucida Sans Unicode" pitchFamily="34" charset="0"/>
                </a:rPr>
                <a:t>English Document</a:t>
              </a:r>
            </a:p>
          </p:txBody>
        </p:sp>
        <p:sp>
          <p:nvSpPr>
            <p:cNvPr id="11278" name="Line 19"/>
            <p:cNvSpPr>
              <a:spLocks noChangeShapeType="1"/>
            </p:cNvSpPr>
            <p:nvPr/>
          </p:nvSpPr>
          <p:spPr bwMode="auto">
            <a:xfrm flipH="1">
              <a:off x="4014" y="2666"/>
              <a:ext cx="135" cy="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2428875" y="5286375"/>
            <a:ext cx="3005138" cy="1200150"/>
            <a:chOff x="603" y="3024"/>
            <a:chExt cx="1893" cy="756"/>
          </a:xfrm>
        </p:grpSpPr>
        <p:sp>
          <p:nvSpPr>
            <p:cNvPr id="11275" name="Text Box 21"/>
            <p:cNvSpPr txBox="1">
              <a:spLocks noChangeArrowheads="1"/>
            </p:cNvSpPr>
            <p:nvPr/>
          </p:nvSpPr>
          <p:spPr bwMode="auto">
            <a:xfrm>
              <a:off x="603" y="3024"/>
              <a:ext cx="1056" cy="7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Lucida Sans Unicode" pitchFamily="34" charset="0"/>
                </a:rPr>
                <a:t>Snippet Generation and Translation </a:t>
              </a:r>
            </a:p>
          </p:txBody>
        </p:sp>
        <p:sp>
          <p:nvSpPr>
            <p:cNvPr id="11276" name="Line 22"/>
            <p:cNvSpPr>
              <a:spLocks noChangeShapeType="1"/>
            </p:cNvSpPr>
            <p:nvPr/>
          </p:nvSpPr>
          <p:spPr bwMode="auto">
            <a:xfrm flipH="1" flipV="1">
              <a:off x="1683" y="3331"/>
              <a:ext cx="813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55" name="Line 23"/>
          <p:cNvSpPr>
            <a:spLocks noChangeShapeType="1"/>
          </p:cNvSpPr>
          <p:nvPr/>
        </p:nvSpPr>
        <p:spPr bwMode="auto">
          <a:xfrm flipH="1" flipV="1">
            <a:off x="1714500" y="4572000"/>
            <a:ext cx="785813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Cross Lingual Information Access </a:t>
            </a:r>
            <a:endParaRPr lang="en-IN" smtClean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Cross Lingual Information Access (CLIA)</a:t>
            </a:r>
          </a:p>
          <a:p>
            <a:pPr lvl="1"/>
            <a:r>
              <a:rPr lang="en-US" smtClean="0"/>
              <a:t>A web portal supporting monolingual and cross lingual IR in 6 Indian languages and English</a:t>
            </a:r>
          </a:p>
          <a:p>
            <a:pPr lvl="1"/>
            <a:r>
              <a:rPr lang="en-US" smtClean="0"/>
              <a:t>Domain : Tourism </a:t>
            </a:r>
          </a:p>
          <a:p>
            <a:pPr lvl="1"/>
            <a:r>
              <a:rPr lang="en-US" smtClean="0"/>
              <a:t>It supports :</a:t>
            </a:r>
          </a:p>
          <a:p>
            <a:pPr lvl="2"/>
            <a:r>
              <a:rPr lang="en-IN" smtClean="0"/>
              <a:t>Summarization</a:t>
            </a:r>
            <a:r>
              <a:rPr lang="en-IN" b="1" smtClean="0"/>
              <a:t> </a:t>
            </a:r>
            <a:r>
              <a:rPr lang="en-US" smtClean="0"/>
              <a:t>of web documents </a:t>
            </a:r>
          </a:p>
          <a:p>
            <a:pPr lvl="2"/>
            <a:r>
              <a:rPr lang="en-US" smtClean="0"/>
              <a:t>Snippet translation into query language </a:t>
            </a:r>
          </a:p>
          <a:p>
            <a:pPr lvl="2"/>
            <a:r>
              <a:rPr lang="en-US" smtClean="0"/>
              <a:t>Temple based information extraction </a:t>
            </a:r>
          </a:p>
          <a:p>
            <a:pPr lvl="1"/>
            <a:r>
              <a:rPr lang="en-US" smtClean="0"/>
              <a:t>The CLIA system is publicly available at </a:t>
            </a:r>
          </a:p>
          <a:p>
            <a:pPr lvl="2"/>
            <a:r>
              <a:rPr lang="en-US" smtClean="0"/>
              <a:t>http://www.clia.iitb.ac.in/clia-beta-ext</a:t>
            </a:r>
          </a:p>
          <a:p>
            <a:pPr lvl="2"/>
            <a:endParaRPr lang="en-US" smtClean="0"/>
          </a:p>
          <a:p>
            <a:pPr lvl="1"/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Vishal\Desktop\M.tech-5\CLIA\cli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28688" y="2857500"/>
            <a:ext cx="7772400" cy="1143000"/>
          </a:xfrm>
        </p:spPr>
        <p:txBody>
          <a:bodyPr/>
          <a:lstStyle/>
          <a:p>
            <a:r>
              <a:rPr lang="en-US" smtClean="0"/>
              <a:t>CLIA Demo 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Various Ranking methods </a:t>
            </a:r>
            <a:endParaRPr lang="en-IN" smtClean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Vector Space Model </a:t>
            </a:r>
          </a:p>
          <a:p>
            <a:pPr lvl="1"/>
            <a:r>
              <a:rPr lang="en-US" smtClean="0"/>
              <a:t>Lucene, Nutch , Lemur , etc </a:t>
            </a:r>
          </a:p>
          <a:p>
            <a:r>
              <a:rPr lang="en-US" smtClean="0"/>
              <a:t>Probabilistic Ranking Model </a:t>
            </a:r>
          </a:p>
          <a:p>
            <a:pPr lvl="1"/>
            <a:r>
              <a:rPr lang="en-US" smtClean="0"/>
              <a:t> Classical spark John’s ranking (Log ODD ratio)</a:t>
            </a:r>
          </a:p>
          <a:p>
            <a:pPr lvl="1"/>
            <a:r>
              <a:rPr lang="en-US" smtClean="0"/>
              <a:t> Language Model</a:t>
            </a:r>
          </a:p>
          <a:p>
            <a:r>
              <a:rPr lang="en-US" smtClean="0"/>
              <a:t>Ranking using Machine Learning Algo</a:t>
            </a:r>
          </a:p>
          <a:p>
            <a:pPr lvl="1"/>
            <a:r>
              <a:rPr lang="en-US" smtClean="0"/>
              <a:t>SVM, Learn to Rank, SVM-Map, etc</a:t>
            </a:r>
          </a:p>
          <a:p>
            <a:r>
              <a:rPr lang="en-US" smtClean="0"/>
              <a:t>Link analysis based Ranking </a:t>
            </a:r>
          </a:p>
          <a:p>
            <a:pPr lvl="1"/>
            <a:r>
              <a:rPr lang="en-US" smtClean="0"/>
              <a:t>Page Rank, Hubs and Authorities, OPIC , etc 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4857750" y="5214938"/>
            <a:ext cx="1285875" cy="4286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6" name="Oval 15"/>
          <p:cNvSpPr/>
          <p:nvPr/>
        </p:nvSpPr>
        <p:spPr>
          <a:xfrm>
            <a:off x="2214563" y="3429000"/>
            <a:ext cx="2071687" cy="3571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7" name="Oval 16"/>
          <p:cNvSpPr/>
          <p:nvPr/>
        </p:nvSpPr>
        <p:spPr>
          <a:xfrm>
            <a:off x="2000250" y="4071938"/>
            <a:ext cx="2928938" cy="3571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4" name="Oval 13"/>
          <p:cNvSpPr/>
          <p:nvPr/>
        </p:nvSpPr>
        <p:spPr>
          <a:xfrm>
            <a:off x="4857750" y="4786313"/>
            <a:ext cx="1214438" cy="4286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3" name="Oval 12"/>
          <p:cNvSpPr/>
          <p:nvPr/>
        </p:nvSpPr>
        <p:spPr>
          <a:xfrm>
            <a:off x="5500688" y="3071813"/>
            <a:ext cx="3000375" cy="10001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642938" y="3000375"/>
          <a:ext cx="8043862" cy="2014538"/>
        </p:xfrm>
        <a:graphic>
          <a:graphicData uri="http://schemas.openxmlformats.org/presentationml/2006/ole">
            <p:oleObj spid="_x0000_s1026" name="Document" r:id="rId3" imgW="8115727" imgH="2049799" progId="Word.Document.12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714500" y="4857750"/>
          <a:ext cx="6096000" cy="960438"/>
        </p:xfrm>
        <a:graphic>
          <a:graphicData uri="http://schemas.openxmlformats.org/presentationml/2006/ole">
            <p:oleObj spid="_x0000_s1027" name="Document" r:id="rId4" imgW="6084638" imgH="969232" progId="Word.Document.12">
              <p:embed/>
            </p:oleObj>
          </a:graphicData>
        </a:graphic>
      </p:graphicFrame>
      <p:sp>
        <p:nvSpPr>
          <p:cNvPr id="1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Nutch Ranking</a:t>
            </a:r>
            <a:endParaRPr lang="en-IN" sz="220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CLIA is built on top on Nutch – A open source web search engine. </a:t>
            </a:r>
          </a:p>
          <a:p>
            <a:r>
              <a:rPr lang="en-US" smtClean="0"/>
              <a:t>It is based on Vector space model</a:t>
            </a:r>
          </a:p>
        </p:txBody>
      </p:sp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IN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4" grpId="0" animBg="1"/>
      <p:bldP spid="13" grpId="0" animBg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417</TotalTime>
  <Words>641</Words>
  <Application>Microsoft Office PowerPoint</Application>
  <PresentationFormat>On-screen Show (4:3)</PresentationFormat>
  <Paragraphs>168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Equity</vt:lpstr>
      <vt:lpstr>Document</vt:lpstr>
      <vt:lpstr>CS344: Introduction to Artificial Intelligence </vt:lpstr>
      <vt:lpstr>Road Map</vt:lpstr>
      <vt:lpstr>Cross Lingual IR</vt:lpstr>
      <vt:lpstr>Why CLIR?</vt:lpstr>
      <vt:lpstr>Cross Lingual Information Access </vt:lpstr>
      <vt:lpstr>Slide 6</vt:lpstr>
      <vt:lpstr>CLIA Demo </vt:lpstr>
      <vt:lpstr>Various Ranking methods </vt:lpstr>
      <vt:lpstr>Nutch Ranking</vt:lpstr>
      <vt:lpstr>Link analysis</vt:lpstr>
      <vt:lpstr>Slide 11</vt:lpstr>
      <vt:lpstr>Learning  a ranking function</vt:lpstr>
      <vt:lpstr>Extended Features for Web IR</vt:lpstr>
      <vt:lpstr>Content based Features  </vt:lpstr>
      <vt:lpstr>Details of features</vt:lpstr>
      <vt:lpstr>Details of features(Cont)</vt:lpstr>
      <vt:lpstr>Experiments and results </vt:lpstr>
      <vt:lpstr>Thanks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lingual Information Access</dc:title>
  <dc:creator>Vishal</dc:creator>
  <cp:lastModifiedBy>Pushpak </cp:lastModifiedBy>
  <cp:revision>10</cp:revision>
  <dcterms:created xsi:type="dcterms:W3CDTF">2010-03-29T10:33:18Z</dcterms:created>
  <dcterms:modified xsi:type="dcterms:W3CDTF">2010-04-02T15:30:03Z</dcterms:modified>
</cp:coreProperties>
</file>