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312" r:id="rId2"/>
    <p:sldId id="307" r:id="rId3"/>
    <p:sldId id="308" r:id="rId4"/>
    <p:sldId id="309" r:id="rId5"/>
    <p:sldId id="310" r:id="rId6"/>
    <p:sldId id="271" r:id="rId7"/>
    <p:sldId id="272" r:id="rId8"/>
    <p:sldId id="273" r:id="rId9"/>
    <p:sldId id="293" r:id="rId10"/>
    <p:sldId id="274" r:id="rId11"/>
    <p:sldId id="294" r:id="rId12"/>
    <p:sldId id="276" r:id="rId13"/>
    <p:sldId id="277" r:id="rId14"/>
    <p:sldId id="278" r:id="rId15"/>
    <p:sldId id="295" r:id="rId16"/>
    <p:sldId id="279" r:id="rId17"/>
    <p:sldId id="281" r:id="rId18"/>
    <p:sldId id="282" r:id="rId19"/>
    <p:sldId id="284" r:id="rId20"/>
    <p:sldId id="311" r:id="rId21"/>
    <p:sldId id="285" r:id="rId22"/>
    <p:sldId id="287" r:id="rId23"/>
    <p:sldId id="288" r:id="rId24"/>
    <p:sldId id="289" r:id="rId25"/>
    <p:sldId id="290" r:id="rId26"/>
    <p:sldId id="291" r:id="rId27"/>
    <p:sldId id="296" r:id="rId28"/>
    <p:sldId id="297" r:id="rId29"/>
    <p:sldId id="298" r:id="rId30"/>
    <p:sldId id="299" r:id="rId31"/>
    <p:sldId id="300" r:id="rId32"/>
    <p:sldId id="301" r:id="rId33"/>
    <p:sldId id="304" r:id="rId34"/>
    <p:sldId id="305" r:id="rId35"/>
    <p:sldId id="303" r:id="rId3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143" autoAdjust="0"/>
    <p:restoredTop sz="94660"/>
  </p:normalViewPr>
  <p:slideViewPr>
    <p:cSldViewPr>
      <p:cViewPr>
        <p:scale>
          <a:sx n="50" d="100"/>
          <a:sy n="50" d="100"/>
        </p:scale>
        <p:origin x="-3174" y="-1332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39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0" tIns="49525" rIns="99050" bIns="49525" numCol="1" anchor="t" anchorCtr="0" compatLnSpc="1">
            <a:prstTxWarp prst="textNoShape">
              <a:avLst/>
            </a:prstTxWarp>
          </a:bodyPr>
          <a:lstStyle>
            <a:lvl1pPr algn="l" defTabSz="99049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220" y="1"/>
            <a:ext cx="316939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0" tIns="49525" rIns="99050" bIns="49525" numCol="1" anchor="t" anchorCtr="0" compatLnSpc="1">
            <a:prstTxWarp prst="textNoShape">
              <a:avLst/>
            </a:prstTxWarp>
          </a:bodyPr>
          <a:lstStyle>
            <a:lvl1pPr algn="r" defTabSz="99049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0" tIns="49525" rIns="99050" bIns="49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551"/>
            <a:ext cx="316939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0" tIns="49525" rIns="99050" bIns="49525" numCol="1" anchor="b" anchorCtr="0" compatLnSpc="1">
            <a:prstTxWarp prst="textNoShape">
              <a:avLst/>
            </a:prstTxWarp>
          </a:bodyPr>
          <a:lstStyle>
            <a:lvl1pPr algn="l" defTabSz="99049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220" y="9119551"/>
            <a:ext cx="316939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0" tIns="49525" rIns="99050" bIns="49525" numCol="1" anchor="b" anchorCtr="0" compatLnSpc="1">
            <a:prstTxWarp prst="textNoShape">
              <a:avLst/>
            </a:prstTxWarp>
          </a:bodyPr>
          <a:lstStyle>
            <a:lvl1pPr algn="r" defTabSz="990497">
              <a:defRPr sz="1300"/>
            </a:lvl1pPr>
          </a:lstStyle>
          <a:p>
            <a:pPr>
              <a:defRPr/>
            </a:pPr>
            <a:fld id="{C371CE79-70A7-40AF-9CB9-E2AD3DD50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93416-AE84-4B91-9FA7-E4AFA8F797DD}" type="slidenum">
              <a:rPr lang="en-US"/>
              <a:pPr/>
              <a:t>1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606CC5-44B4-47C5-B204-8A02A84944B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73196B-1F5A-49C3-A414-B369776951C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60F17-E305-47F9-BF83-B0A845875BE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AE5338-FB27-4C1C-AF44-9852746F2C4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276404-094C-491E-BCC6-EDD3EB61C57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452B75-1764-4425-BA57-2FE0B01D721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D8D6A-B5D9-43AD-B07F-51C4BDE2422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DFA6C-60D3-4DC5-965A-AFDE81371F5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D28FD4-63FC-4069-B7D3-49C20B412FA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A1DDD-CC31-44A5-A9FA-D125431CF68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5AE9A8-B19B-4216-B9C7-501F79D86BD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B79B9-6994-4C73-9DA2-3E444E34638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7DB618-AD22-41C5-9B1B-594821E488A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D08B7-A2B8-4443-9467-86B74CCED96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62F868-C0EB-418C-AA03-50668384AB1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8954C-3900-4133-A4D1-C4E78FADF22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132937-2220-4AD6-808A-814AD3394F4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72B7D-4004-449B-ACCF-FAFAAA9239F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86C03-9B69-4B26-85BC-FAAF6CB0825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17226-4F3E-429A-9F20-AEAE8EB51A0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5953B9-05B0-4275-9971-AA17E89986B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9FF49-C4D2-42F8-8B24-2E14334698D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600D8-875E-4C0F-A783-712A559C6C4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0157E-30B7-490E-8519-890683A8465D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C453C-5DBB-41A9-89B3-F874D23D3510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2FABF4-FBF5-450E-B568-CDBA6F91C05F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90E02-1BF1-45A0-9539-C705866B3DEB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E921C5-116D-4E80-9B1A-C696ADB4C9C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4529DA-DA81-437F-9D08-49C9CC1FAC5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8A540-605D-436A-83BA-5B33F266445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1DCEB-9311-4318-BDB1-88A606E1F5C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F0B34-010C-439A-94F4-1FD549AFB39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5EAD1-F7C8-487E-92F0-DA8E0C8E20F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7455CE-4EF4-4D57-8314-95F8B045433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IIT Bombay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DB56-FA41-4DBF-9235-851A358F5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IIT Bombay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17337-77F6-456C-9257-E4B1B97F7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IIT Bombay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CC039-14F6-4DC1-8E0A-0AA378CF1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IIT Bombay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B7A5C-3F4F-4F7E-A4D5-8AE6688A1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IIT Bombay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07BE-EA97-45CE-B868-E4652FCD5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IIT Bombay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84CC7-8E03-462F-9673-2D942E122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IIT Bombay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1FBCE-E08B-4C71-9DC7-172D96B15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IIT Bombay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E11EF-47E6-41EC-B22F-292D9087D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IIT Bombay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FFE61-CAC8-4D6E-8E66-8A5488314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IIT Bombay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B07F4-F411-416A-8BC5-2ACAA7147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IIT Bombay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77FAE-8395-4145-98CE-7E988146C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IIT Bombay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B8A345-500E-40BD-98B4-4AC5F9F4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CS344: Introduction to Artificial Intelligence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</a:b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95600"/>
            <a:ext cx="6400800" cy="2743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Pushpak Bhattacharyya</a:t>
            </a:r>
            <a:b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CSE Dept., </a:t>
            </a:r>
            <a:b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IIT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Bombay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Lecture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36-37: Foundation of Machine Learning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09600"/>
            <a:ext cx="7772400" cy="5638800"/>
          </a:xfrm>
        </p:spPr>
        <p:txBody>
          <a:bodyPr/>
          <a:lstStyle/>
          <a:p>
            <a:pPr algn="l" eaLnBrk="1" hangingPunct="1"/>
            <a:r>
              <a:rPr lang="en-US" sz="4400" smtClean="0">
                <a:solidFill>
                  <a:schemeClr val="bg1"/>
                </a:solidFill>
              </a:rPr>
              <a:t>Key insights from 40 years of machine Learning Research:</a:t>
            </a:r>
          </a:p>
          <a:p>
            <a:pPr algn="l" eaLnBrk="1" hangingPunct="1"/>
            <a:endParaRPr lang="en-US" sz="2800" smtClean="0">
              <a:solidFill>
                <a:schemeClr val="bg1"/>
              </a:solidFill>
            </a:endParaRPr>
          </a:p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1) What is it that is being learnt , and how the hypothesis should be produced ? This is a “MUST”. This is called Inductive Bias .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800" y="41910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rabicParenR" startAt="2"/>
            </a:pPr>
            <a:r>
              <a:rPr lang="en-US" sz="2800">
                <a:solidFill>
                  <a:schemeClr val="bg1"/>
                </a:solidFill>
              </a:rPr>
              <a:t>“Learning in the Vacuum” is not possible. A learner already has crucial given pieces of knowledge at its disposal.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09467FC-046C-4EE9-BB6C-FD6BA0B1D93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124200" y="1752600"/>
            <a:ext cx="1752600" cy="21336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352800" y="2057400"/>
            <a:ext cx="1295400" cy="14478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640013" y="1196975"/>
            <a:ext cx="4206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938713" y="1196975"/>
            <a:ext cx="4206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630488" y="37719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992688" y="36957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094038" y="1577975"/>
            <a:ext cx="3921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703638" y="2171700"/>
            <a:ext cx="3921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627438" y="2628900"/>
            <a:ext cx="3921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1524000" y="381000"/>
            <a:ext cx="0" cy="5638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533400" y="4343400"/>
            <a:ext cx="7467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724650" y="16541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877050" y="18065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029450" y="19589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764338" y="25527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6459538" y="32385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611938" y="36957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2000250" y="15017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2152650" y="16541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305050" y="18065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2039938" y="24003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1735138" y="30861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1887538" y="35433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7024688" y="4549775"/>
            <a:ext cx="361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915988" y="434975"/>
            <a:ext cx="361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V="1">
            <a:off x="1219200" y="533400"/>
            <a:ext cx="0" cy="1905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5181600" y="4648200"/>
            <a:ext cx="2590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09600"/>
            <a:ext cx="7772400" cy="5638800"/>
          </a:xfrm>
        </p:spPr>
        <p:txBody>
          <a:bodyPr/>
          <a:lstStyle/>
          <a:p>
            <a:pPr algn="just" eaLnBrk="1" hangingPunct="1"/>
            <a:r>
              <a:rPr lang="en-US" sz="4400" smtClean="0">
                <a:solidFill>
                  <a:schemeClr val="bg1"/>
                </a:solidFill>
              </a:rPr>
              <a:t>Algo:	</a:t>
            </a:r>
          </a:p>
          <a:p>
            <a:pPr algn="just" eaLnBrk="1" hangingPunct="1"/>
            <a:r>
              <a:rPr lang="en-US" sz="2800" smtClean="0">
                <a:solidFill>
                  <a:schemeClr val="bg1"/>
                </a:solidFill>
              </a:rPr>
              <a:t>		</a:t>
            </a:r>
          </a:p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1. Ignore –ve example.</a:t>
            </a:r>
          </a:p>
          <a:p>
            <a:pPr algn="l" eaLnBrk="1" hangingPunct="1"/>
            <a:endParaRPr lang="en-US" sz="2800" smtClean="0">
              <a:solidFill>
                <a:schemeClr val="bg1"/>
              </a:solidFill>
            </a:endParaRPr>
          </a:p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2. Find the closest fitting axis parallel rectangle for the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267200"/>
            <a:ext cx="7391400" cy="1905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en-US" sz="2800" smtClean="0"/>
          </a:p>
          <a:p>
            <a:pPr algn="just" eaLnBrk="1" hangingPunct="1">
              <a:lnSpc>
                <a:spcPct val="90000"/>
              </a:lnSpc>
            </a:pPr>
            <a:endParaRPr lang="en-US" sz="2800" smtClean="0"/>
          </a:p>
          <a:p>
            <a:pPr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Case 1: If   P([]ABCD) &lt; </a:t>
            </a:r>
            <a:r>
              <a:rPr lang="ru-RU" sz="2800" smtClean="0">
                <a:solidFill>
                  <a:schemeClr val="bg1"/>
                </a:solidFill>
              </a:rPr>
              <a:t>Є</a:t>
            </a:r>
            <a:r>
              <a:rPr lang="en-US" sz="2800" smtClean="0">
                <a:solidFill>
                  <a:schemeClr val="bg1"/>
                </a:solidFill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bg1"/>
                </a:solidFill>
              </a:rPr>
              <a:t>                   than the Algo is PAC.</a:t>
            </a:r>
          </a:p>
          <a:p>
            <a:pPr algn="just" eaLnBrk="1" hangingPunct="1">
              <a:lnSpc>
                <a:spcPct val="90000"/>
              </a:lnSpc>
            </a:pPr>
            <a:endParaRPr lang="en-US" sz="280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1524000"/>
            <a:ext cx="1752600" cy="21336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352800" y="1828800"/>
            <a:ext cx="1295400" cy="14478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640013" y="968375"/>
            <a:ext cx="4206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938713" y="968375"/>
            <a:ext cx="4206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630488" y="35433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992688" y="34671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352800" y="1905000"/>
            <a:ext cx="3921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703638" y="1943100"/>
            <a:ext cx="3921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627438" y="2400300"/>
            <a:ext cx="3921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524000" y="152400"/>
            <a:ext cx="0" cy="426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533400" y="4114800"/>
            <a:ext cx="7467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724650" y="14255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877050" y="15779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7029450" y="17303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764338" y="23241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459538" y="30099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611938" y="34671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2000250" y="12731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152650" y="14255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2305050" y="15779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2039938" y="21717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1735138" y="28575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887538" y="33147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7024688" y="4168775"/>
            <a:ext cx="361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915988" y="206375"/>
            <a:ext cx="361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058988" y="663575"/>
            <a:ext cx="361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4365" name="Line 30"/>
          <p:cNvSpPr>
            <a:spLocks noChangeShapeType="1"/>
          </p:cNvSpPr>
          <p:nvPr/>
        </p:nvSpPr>
        <p:spPr bwMode="auto">
          <a:xfrm flipH="1" flipV="1">
            <a:off x="2286000" y="1143000"/>
            <a:ext cx="914400" cy="838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Text Box 31"/>
          <p:cNvSpPr txBox="1">
            <a:spLocks noChangeArrowheads="1"/>
          </p:cNvSpPr>
          <p:nvPr/>
        </p:nvSpPr>
        <p:spPr bwMode="auto">
          <a:xfrm>
            <a:off x="5657850" y="2628900"/>
            <a:ext cx="3825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4367" name="Line 32"/>
          <p:cNvSpPr>
            <a:spLocks noChangeShapeType="1"/>
          </p:cNvSpPr>
          <p:nvPr/>
        </p:nvSpPr>
        <p:spPr bwMode="auto">
          <a:xfrm>
            <a:off x="4572000" y="2819400"/>
            <a:ext cx="9144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Line 33"/>
          <p:cNvSpPr>
            <a:spLocks noChangeShapeType="1"/>
          </p:cNvSpPr>
          <p:nvPr/>
        </p:nvSpPr>
        <p:spPr bwMode="auto">
          <a:xfrm flipV="1">
            <a:off x="4800600" y="1295400"/>
            <a:ext cx="99060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Rectangle 34"/>
          <p:cNvSpPr>
            <a:spLocks noChangeArrowheads="1"/>
          </p:cNvSpPr>
          <p:nvPr/>
        </p:nvSpPr>
        <p:spPr bwMode="auto">
          <a:xfrm>
            <a:off x="3806825" y="42863"/>
            <a:ext cx="41179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Pr(P(c   h) &lt;= </a:t>
            </a:r>
            <a:r>
              <a:rPr lang="ru-RU" sz="2800">
                <a:solidFill>
                  <a:schemeClr val="bg1"/>
                </a:solidFill>
              </a:rPr>
              <a:t>Є</a:t>
            </a:r>
            <a:r>
              <a:rPr lang="en-US" sz="2800">
                <a:solidFill>
                  <a:schemeClr val="bg1"/>
                </a:solidFill>
              </a:rPr>
              <a:t> ) &gt;= 1- </a:t>
            </a:r>
            <a:r>
              <a:rPr lang="el-GR" sz="2800">
                <a:solidFill>
                  <a:schemeClr val="bg1"/>
                </a:solidFill>
              </a:rPr>
              <a:t>δ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14370" name="Rectangle 38"/>
          <p:cNvSpPr>
            <a:spLocks noChangeArrowheads="1"/>
          </p:cNvSpPr>
          <p:nvPr/>
        </p:nvSpPr>
        <p:spPr bwMode="auto">
          <a:xfrm>
            <a:off x="5424488" y="714375"/>
            <a:ext cx="142716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C        h</a:t>
            </a:r>
          </a:p>
        </p:txBody>
      </p:sp>
      <p:sp>
        <p:nvSpPr>
          <p:cNvPr id="14371" name="Oval 42"/>
          <p:cNvSpPr>
            <a:spLocks noChangeArrowheads="1"/>
          </p:cNvSpPr>
          <p:nvPr/>
        </p:nvSpPr>
        <p:spPr bwMode="auto">
          <a:xfrm>
            <a:off x="4953000" y="228600"/>
            <a:ext cx="228600" cy="2286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4372" name="Oval 43"/>
          <p:cNvSpPr>
            <a:spLocks noChangeArrowheads="1"/>
          </p:cNvSpPr>
          <p:nvPr/>
        </p:nvSpPr>
        <p:spPr bwMode="auto">
          <a:xfrm>
            <a:off x="5943600" y="838200"/>
            <a:ext cx="304800" cy="3048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4373" name="Line 44"/>
          <p:cNvSpPr>
            <a:spLocks noChangeShapeType="1"/>
          </p:cNvSpPr>
          <p:nvPr/>
        </p:nvSpPr>
        <p:spPr bwMode="auto">
          <a:xfrm flipV="1">
            <a:off x="1219200" y="381000"/>
            <a:ext cx="0" cy="1447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Line 45"/>
          <p:cNvSpPr>
            <a:spLocks noChangeShapeType="1"/>
          </p:cNvSpPr>
          <p:nvPr/>
        </p:nvSpPr>
        <p:spPr bwMode="auto">
          <a:xfrm>
            <a:off x="5867400" y="4267200"/>
            <a:ext cx="1905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7772400" cy="5638800"/>
          </a:xfrm>
        </p:spPr>
        <p:txBody>
          <a:bodyPr/>
          <a:lstStyle/>
          <a:p>
            <a:pPr algn="just" eaLnBrk="1" hangingPunct="1"/>
            <a:r>
              <a:rPr lang="en-US" sz="2800" smtClean="0"/>
              <a:t>Case 2: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3124200" y="1524000"/>
            <a:ext cx="1752600" cy="21336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2640013" y="968375"/>
            <a:ext cx="4206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4938713" y="968375"/>
            <a:ext cx="4206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2630488" y="35433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992688" y="34671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5368" name="Line 13"/>
          <p:cNvSpPr>
            <a:spLocks noChangeShapeType="1"/>
          </p:cNvSpPr>
          <p:nvPr/>
        </p:nvSpPr>
        <p:spPr bwMode="auto">
          <a:xfrm>
            <a:off x="1524000" y="152400"/>
            <a:ext cx="0" cy="457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Line 14"/>
          <p:cNvSpPr>
            <a:spLocks noChangeShapeType="1"/>
          </p:cNvSpPr>
          <p:nvPr/>
        </p:nvSpPr>
        <p:spPr bwMode="auto">
          <a:xfrm>
            <a:off x="533400" y="4114800"/>
            <a:ext cx="7467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5"/>
          <p:cNvSpPr txBox="1">
            <a:spLocks noChangeArrowheads="1"/>
          </p:cNvSpPr>
          <p:nvPr/>
        </p:nvSpPr>
        <p:spPr bwMode="auto">
          <a:xfrm>
            <a:off x="6724650" y="14255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5371" name="Text Box 16"/>
          <p:cNvSpPr txBox="1">
            <a:spLocks noChangeArrowheads="1"/>
          </p:cNvSpPr>
          <p:nvPr/>
        </p:nvSpPr>
        <p:spPr bwMode="auto">
          <a:xfrm>
            <a:off x="6877050" y="15779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5372" name="Text Box 17"/>
          <p:cNvSpPr txBox="1">
            <a:spLocks noChangeArrowheads="1"/>
          </p:cNvSpPr>
          <p:nvPr/>
        </p:nvSpPr>
        <p:spPr bwMode="auto">
          <a:xfrm>
            <a:off x="7029450" y="17303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5373" name="Text Box 18"/>
          <p:cNvSpPr txBox="1">
            <a:spLocks noChangeArrowheads="1"/>
          </p:cNvSpPr>
          <p:nvPr/>
        </p:nvSpPr>
        <p:spPr bwMode="auto">
          <a:xfrm>
            <a:off x="6764338" y="23241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5374" name="Text Box 19"/>
          <p:cNvSpPr txBox="1">
            <a:spLocks noChangeArrowheads="1"/>
          </p:cNvSpPr>
          <p:nvPr/>
        </p:nvSpPr>
        <p:spPr bwMode="auto">
          <a:xfrm>
            <a:off x="6459538" y="30099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5375" name="Text Box 20"/>
          <p:cNvSpPr txBox="1">
            <a:spLocks noChangeArrowheads="1"/>
          </p:cNvSpPr>
          <p:nvPr/>
        </p:nvSpPr>
        <p:spPr bwMode="auto">
          <a:xfrm>
            <a:off x="6611938" y="34671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5376" name="Text Box 21"/>
          <p:cNvSpPr txBox="1">
            <a:spLocks noChangeArrowheads="1"/>
          </p:cNvSpPr>
          <p:nvPr/>
        </p:nvSpPr>
        <p:spPr bwMode="auto">
          <a:xfrm>
            <a:off x="2000250" y="12731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5377" name="Text Box 22"/>
          <p:cNvSpPr txBox="1">
            <a:spLocks noChangeArrowheads="1"/>
          </p:cNvSpPr>
          <p:nvPr/>
        </p:nvSpPr>
        <p:spPr bwMode="auto">
          <a:xfrm>
            <a:off x="2152650" y="14255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5378" name="Text Box 23"/>
          <p:cNvSpPr txBox="1">
            <a:spLocks noChangeArrowheads="1"/>
          </p:cNvSpPr>
          <p:nvPr/>
        </p:nvSpPr>
        <p:spPr bwMode="auto">
          <a:xfrm>
            <a:off x="2305050" y="15779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5379" name="Text Box 24"/>
          <p:cNvSpPr txBox="1">
            <a:spLocks noChangeArrowheads="1"/>
          </p:cNvSpPr>
          <p:nvPr/>
        </p:nvSpPr>
        <p:spPr bwMode="auto">
          <a:xfrm>
            <a:off x="2039938" y="21717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5380" name="Text Box 25"/>
          <p:cNvSpPr txBox="1">
            <a:spLocks noChangeArrowheads="1"/>
          </p:cNvSpPr>
          <p:nvPr/>
        </p:nvSpPr>
        <p:spPr bwMode="auto">
          <a:xfrm>
            <a:off x="1735138" y="28575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5381" name="Text Box 26"/>
          <p:cNvSpPr txBox="1">
            <a:spLocks noChangeArrowheads="1"/>
          </p:cNvSpPr>
          <p:nvPr/>
        </p:nvSpPr>
        <p:spPr bwMode="auto">
          <a:xfrm>
            <a:off x="1887538" y="33147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5382" name="Text Box 27"/>
          <p:cNvSpPr txBox="1">
            <a:spLocks noChangeArrowheads="1"/>
          </p:cNvSpPr>
          <p:nvPr/>
        </p:nvSpPr>
        <p:spPr bwMode="auto">
          <a:xfrm>
            <a:off x="7024688" y="4321175"/>
            <a:ext cx="361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5383" name="Text Box 28"/>
          <p:cNvSpPr txBox="1">
            <a:spLocks noChangeArrowheads="1"/>
          </p:cNvSpPr>
          <p:nvPr/>
        </p:nvSpPr>
        <p:spPr bwMode="auto">
          <a:xfrm>
            <a:off x="914400" y="623888"/>
            <a:ext cx="3619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5384" name="Rectangle 34"/>
          <p:cNvSpPr>
            <a:spLocks noChangeArrowheads="1"/>
          </p:cNvSpPr>
          <p:nvPr/>
        </p:nvSpPr>
        <p:spPr bwMode="auto">
          <a:xfrm>
            <a:off x="4918075" y="166688"/>
            <a:ext cx="26622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 p([]ABCD)  &gt; </a:t>
            </a:r>
            <a:r>
              <a:rPr lang="ru-RU" sz="2800">
                <a:solidFill>
                  <a:schemeClr val="bg1"/>
                </a:solidFill>
              </a:rPr>
              <a:t>Є</a:t>
            </a:r>
            <a:endParaRPr lang="en-US" sz="2800">
              <a:solidFill>
                <a:schemeClr val="bg1"/>
              </a:solidFill>
            </a:endParaRPr>
          </a:p>
        </p:txBody>
      </p:sp>
      <p:sp>
        <p:nvSpPr>
          <p:cNvPr id="15385" name="Line 42"/>
          <p:cNvSpPr>
            <a:spLocks noChangeShapeType="1"/>
          </p:cNvSpPr>
          <p:nvPr/>
        </p:nvSpPr>
        <p:spPr bwMode="auto">
          <a:xfrm>
            <a:off x="3505200" y="762000"/>
            <a:ext cx="0" cy="396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Line 43"/>
          <p:cNvSpPr>
            <a:spLocks noChangeShapeType="1"/>
          </p:cNvSpPr>
          <p:nvPr/>
        </p:nvSpPr>
        <p:spPr bwMode="auto">
          <a:xfrm>
            <a:off x="4495800" y="762000"/>
            <a:ext cx="0" cy="3962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Line 44"/>
          <p:cNvSpPr>
            <a:spLocks noChangeShapeType="1"/>
          </p:cNvSpPr>
          <p:nvPr/>
        </p:nvSpPr>
        <p:spPr bwMode="auto">
          <a:xfrm>
            <a:off x="1981200" y="1981200"/>
            <a:ext cx="457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Line 45"/>
          <p:cNvSpPr>
            <a:spLocks noChangeShapeType="1"/>
          </p:cNvSpPr>
          <p:nvPr/>
        </p:nvSpPr>
        <p:spPr bwMode="auto">
          <a:xfrm>
            <a:off x="1981200" y="3200400"/>
            <a:ext cx="457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Line 46"/>
          <p:cNvSpPr>
            <a:spLocks noChangeShapeType="1"/>
          </p:cNvSpPr>
          <p:nvPr/>
        </p:nvSpPr>
        <p:spPr bwMode="auto">
          <a:xfrm flipV="1">
            <a:off x="4191000" y="1447800"/>
            <a:ext cx="1524000" cy="22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Line 47"/>
          <p:cNvSpPr>
            <a:spLocks noChangeShapeType="1"/>
          </p:cNvSpPr>
          <p:nvPr/>
        </p:nvSpPr>
        <p:spPr bwMode="auto">
          <a:xfrm flipH="1">
            <a:off x="1143000" y="2590800"/>
            <a:ext cx="2057400" cy="304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1" name="Line 48"/>
          <p:cNvSpPr>
            <a:spLocks noChangeShapeType="1"/>
          </p:cNvSpPr>
          <p:nvPr/>
        </p:nvSpPr>
        <p:spPr bwMode="auto">
          <a:xfrm flipV="1">
            <a:off x="4724400" y="2667000"/>
            <a:ext cx="106680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2" name="Line 49"/>
          <p:cNvSpPr>
            <a:spLocks noChangeShapeType="1"/>
          </p:cNvSpPr>
          <p:nvPr/>
        </p:nvSpPr>
        <p:spPr bwMode="auto">
          <a:xfrm>
            <a:off x="4038600" y="3429000"/>
            <a:ext cx="152400" cy="1371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93" name="Text Box 50"/>
          <p:cNvSpPr txBox="1">
            <a:spLocks noChangeArrowheads="1"/>
          </p:cNvSpPr>
          <p:nvPr/>
        </p:nvSpPr>
        <p:spPr bwMode="auto">
          <a:xfrm>
            <a:off x="3608388" y="4662488"/>
            <a:ext cx="13112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Bottom</a:t>
            </a:r>
          </a:p>
        </p:txBody>
      </p:sp>
      <p:sp>
        <p:nvSpPr>
          <p:cNvPr id="15394" name="Text Box 51"/>
          <p:cNvSpPr txBox="1">
            <a:spLocks noChangeArrowheads="1"/>
          </p:cNvSpPr>
          <p:nvPr/>
        </p:nvSpPr>
        <p:spPr bwMode="auto">
          <a:xfrm>
            <a:off x="5689600" y="2339975"/>
            <a:ext cx="1016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Right</a:t>
            </a:r>
          </a:p>
        </p:txBody>
      </p:sp>
      <p:sp>
        <p:nvSpPr>
          <p:cNvPr id="15395" name="Text Box 52"/>
          <p:cNvSpPr txBox="1">
            <a:spLocks noChangeArrowheads="1"/>
          </p:cNvSpPr>
          <p:nvPr/>
        </p:nvSpPr>
        <p:spPr bwMode="auto">
          <a:xfrm>
            <a:off x="534988" y="2781300"/>
            <a:ext cx="7778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Left</a:t>
            </a:r>
          </a:p>
        </p:txBody>
      </p:sp>
      <p:sp>
        <p:nvSpPr>
          <p:cNvPr id="15396" name="Text Box 53"/>
          <p:cNvSpPr txBox="1">
            <a:spLocks noChangeArrowheads="1"/>
          </p:cNvSpPr>
          <p:nvPr/>
        </p:nvSpPr>
        <p:spPr bwMode="auto">
          <a:xfrm>
            <a:off x="5559425" y="1104900"/>
            <a:ext cx="7985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Top</a:t>
            </a:r>
          </a:p>
        </p:txBody>
      </p:sp>
      <p:sp>
        <p:nvSpPr>
          <p:cNvPr id="15397" name="Text Box 54"/>
          <p:cNvSpPr txBox="1">
            <a:spLocks noChangeArrowheads="1"/>
          </p:cNvSpPr>
          <p:nvPr/>
        </p:nvSpPr>
        <p:spPr bwMode="auto">
          <a:xfrm>
            <a:off x="395288" y="5283200"/>
            <a:ext cx="748506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P(Top) = P(Bottom) = P(Right) = P(Left) = </a:t>
            </a:r>
            <a:r>
              <a:rPr lang="ru-RU" sz="2800">
                <a:solidFill>
                  <a:schemeClr val="bg1"/>
                </a:solidFill>
              </a:rPr>
              <a:t>Є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sz="2800">
                <a:solidFill>
                  <a:schemeClr val="bg1"/>
                </a:solidFill>
              </a:rPr>
              <a:t>/4</a:t>
            </a:r>
          </a:p>
        </p:txBody>
      </p:sp>
      <p:sp>
        <p:nvSpPr>
          <p:cNvPr id="15398" name="Text Box 55"/>
          <p:cNvSpPr txBox="1">
            <a:spLocks noChangeArrowheads="1"/>
          </p:cNvSpPr>
          <p:nvPr/>
        </p:nvSpPr>
        <p:spPr bwMode="auto">
          <a:xfrm>
            <a:off x="261938" y="28575"/>
            <a:ext cx="1312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Case 2</a:t>
            </a:r>
          </a:p>
        </p:txBody>
      </p:sp>
      <p:sp>
        <p:nvSpPr>
          <p:cNvPr id="15399" name="Line 56"/>
          <p:cNvSpPr>
            <a:spLocks noChangeShapeType="1"/>
          </p:cNvSpPr>
          <p:nvPr/>
        </p:nvSpPr>
        <p:spPr bwMode="auto">
          <a:xfrm flipV="1">
            <a:off x="1295400" y="685800"/>
            <a:ext cx="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Line 57"/>
          <p:cNvSpPr>
            <a:spLocks noChangeShapeType="1"/>
          </p:cNvSpPr>
          <p:nvPr/>
        </p:nvSpPr>
        <p:spPr bwMode="auto">
          <a:xfrm>
            <a:off x="5943600" y="4419600"/>
            <a:ext cx="1600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02386A2-8084-4A68-9F18-3560F5A6794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76288" y="762000"/>
            <a:ext cx="37957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</a:rPr>
              <a:t>Let # of examples = m.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685800" y="1143000"/>
            <a:ext cx="7772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endParaRPr lang="en-US" sz="2800">
              <a:solidFill>
                <a:schemeClr val="bg1"/>
              </a:solidFill>
            </a:endParaRP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bg1"/>
                </a:solidFill>
              </a:rPr>
              <a:t>Probability that a point comes from top  = </a:t>
            </a:r>
            <a:r>
              <a:rPr lang="ru-RU" sz="2800">
                <a:solidFill>
                  <a:schemeClr val="bg1"/>
                </a:solidFill>
              </a:rPr>
              <a:t>Є</a:t>
            </a:r>
            <a:r>
              <a:rPr lang="en-US" sz="2800">
                <a:solidFill>
                  <a:schemeClr val="bg1"/>
                </a:solidFill>
              </a:rPr>
              <a:t>/4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2800">
              <a:solidFill>
                <a:schemeClr val="bg1"/>
              </a:solidFill>
            </a:endParaRP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bg1"/>
                </a:solidFill>
              </a:rPr>
              <a:t>Probability that none of the m example come from top = (1- </a:t>
            </a:r>
            <a:r>
              <a:rPr lang="ru-RU" sz="2800">
                <a:solidFill>
                  <a:schemeClr val="bg1"/>
                </a:solidFill>
              </a:rPr>
              <a:t>Є</a:t>
            </a:r>
            <a:r>
              <a:rPr lang="en-US" sz="2800">
                <a:solidFill>
                  <a:schemeClr val="bg1"/>
                </a:solidFill>
              </a:rPr>
              <a:t>/4)</a:t>
            </a:r>
            <a:r>
              <a:rPr lang="en-US" sz="2800" baseline="30000">
                <a:solidFill>
                  <a:schemeClr val="bg1"/>
                </a:solidFill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533400" y="990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</a:rPr>
              <a:t>Probability that none of m examples come from one of top/bottom/left/right = 4(1 - </a:t>
            </a:r>
            <a:r>
              <a:rPr lang="ru-RU" sz="2800">
                <a:solidFill>
                  <a:schemeClr val="bg1"/>
                </a:solidFill>
              </a:rPr>
              <a:t>Є</a:t>
            </a:r>
            <a:r>
              <a:rPr lang="en-US" sz="2800">
                <a:solidFill>
                  <a:schemeClr val="bg1"/>
                </a:solidFill>
              </a:rPr>
              <a:t>/4)</a:t>
            </a:r>
            <a:r>
              <a:rPr lang="en-US" sz="2800" baseline="30000">
                <a:solidFill>
                  <a:schemeClr val="bg1"/>
                </a:solidFill>
              </a:rPr>
              <a:t>m</a:t>
            </a:r>
          </a:p>
          <a:p>
            <a:pPr marL="342900" indent="-342900" algn="l">
              <a:spcBef>
                <a:spcPct val="20000"/>
              </a:spcBef>
            </a:pPr>
            <a:endParaRPr lang="en-US" sz="2800" baseline="30000">
              <a:solidFill>
                <a:schemeClr val="bg1"/>
              </a:solidFill>
            </a:endParaRPr>
          </a:p>
          <a:p>
            <a:pPr marL="342900" indent="-342900" algn="l">
              <a:spcBef>
                <a:spcPct val="20000"/>
              </a:spcBef>
            </a:pPr>
            <a:endParaRPr lang="en-US" sz="2800" baseline="30000">
              <a:solidFill>
                <a:schemeClr val="bg1"/>
              </a:solidFill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sz="2800">
                <a:solidFill>
                  <a:schemeClr val="bg1"/>
                </a:solidFill>
              </a:rPr>
              <a:t>Probability that at least one example will come from the 4 regions = 1- 4(1 - </a:t>
            </a:r>
            <a:r>
              <a:rPr lang="ru-RU" sz="2800">
                <a:solidFill>
                  <a:schemeClr val="bg1"/>
                </a:solidFill>
              </a:rPr>
              <a:t>Є</a:t>
            </a:r>
            <a:r>
              <a:rPr lang="en-US" sz="2800">
                <a:solidFill>
                  <a:schemeClr val="bg1"/>
                </a:solidFill>
              </a:rPr>
              <a:t>/4)</a:t>
            </a:r>
            <a:r>
              <a:rPr lang="en-US" sz="2800" baseline="30000">
                <a:solidFill>
                  <a:schemeClr val="bg1"/>
                </a:solidFill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09600"/>
            <a:ext cx="7772400" cy="5638800"/>
          </a:xfrm>
        </p:spPr>
        <p:txBody>
          <a:bodyPr/>
          <a:lstStyle/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This fact must have probability greater than or  equal to 1- </a:t>
            </a:r>
            <a:r>
              <a:rPr lang="el-GR" sz="2800" smtClean="0">
                <a:solidFill>
                  <a:schemeClr val="bg1"/>
                </a:solidFill>
                <a:cs typeface="Arial" charset="0"/>
              </a:rPr>
              <a:t>δ</a:t>
            </a:r>
            <a:endParaRPr lang="en-US" sz="2800" smtClean="0">
              <a:solidFill>
                <a:schemeClr val="bg1"/>
              </a:solidFill>
            </a:endParaRPr>
          </a:p>
          <a:p>
            <a:pPr eaLnBrk="1" hangingPunct="1"/>
            <a:endParaRPr lang="en-US" sz="2800" smtClean="0">
              <a:solidFill>
                <a:schemeClr val="bg1"/>
              </a:solidFill>
            </a:endParaRPr>
          </a:p>
          <a:p>
            <a:pPr algn="just" eaLnBrk="1" hangingPunct="1"/>
            <a:r>
              <a:rPr lang="en-US" sz="2800" smtClean="0">
                <a:solidFill>
                  <a:schemeClr val="bg1"/>
                </a:solidFill>
              </a:rPr>
              <a:t>		1-4 (1 - </a:t>
            </a:r>
            <a:r>
              <a:rPr lang="ru-RU" sz="2800" smtClean="0">
                <a:solidFill>
                  <a:schemeClr val="bg1"/>
                </a:solidFill>
              </a:rPr>
              <a:t>Є</a:t>
            </a:r>
            <a:r>
              <a:rPr lang="en-US" sz="2800" smtClean="0">
                <a:solidFill>
                  <a:schemeClr val="bg1"/>
                </a:solidFill>
              </a:rPr>
              <a:t>/4 )</a:t>
            </a:r>
            <a:r>
              <a:rPr lang="en-US" sz="2800" baseline="30000" smtClean="0">
                <a:solidFill>
                  <a:schemeClr val="bg1"/>
                </a:solidFill>
              </a:rPr>
              <a:t>m </a:t>
            </a:r>
            <a:r>
              <a:rPr lang="en-US" sz="2800" smtClean="0">
                <a:solidFill>
                  <a:schemeClr val="bg1"/>
                </a:solidFill>
              </a:rPr>
              <a:t>&gt;1- </a:t>
            </a:r>
            <a:r>
              <a:rPr lang="el-GR" sz="2800" smtClean="0">
                <a:solidFill>
                  <a:schemeClr val="bg1"/>
                </a:solidFill>
                <a:cs typeface="Arial" charset="0"/>
              </a:rPr>
              <a:t>δ</a:t>
            </a:r>
            <a:endParaRPr lang="en-US" sz="2800" smtClean="0">
              <a:solidFill>
                <a:schemeClr val="bg1"/>
              </a:solidFill>
              <a:cs typeface="Arial" charset="0"/>
            </a:endParaRPr>
          </a:p>
          <a:p>
            <a:pPr algn="just" eaLnBrk="1" hangingPunct="1"/>
            <a:endParaRPr lang="en-US" sz="2800" smtClean="0">
              <a:solidFill>
                <a:schemeClr val="bg1"/>
              </a:solidFill>
            </a:endParaRPr>
          </a:p>
          <a:p>
            <a:pPr algn="just" eaLnBrk="1" hangingPunct="1"/>
            <a:r>
              <a:rPr lang="en-US" sz="2800" smtClean="0">
                <a:solidFill>
                  <a:schemeClr val="bg1"/>
                </a:solidFill>
              </a:rPr>
              <a:t>		or  4(1 - </a:t>
            </a:r>
            <a:r>
              <a:rPr lang="ru-RU" sz="2800" smtClean="0">
                <a:solidFill>
                  <a:schemeClr val="bg1"/>
                </a:solidFill>
              </a:rPr>
              <a:t>Є</a:t>
            </a:r>
            <a:r>
              <a:rPr lang="en-US" sz="2800" smtClean="0">
                <a:solidFill>
                  <a:schemeClr val="bg1"/>
                </a:solidFill>
              </a:rPr>
              <a:t>/4 )</a:t>
            </a:r>
            <a:r>
              <a:rPr lang="en-US" sz="2800" baseline="30000" smtClean="0">
                <a:solidFill>
                  <a:schemeClr val="bg1"/>
                </a:solidFill>
              </a:rPr>
              <a:t>m</a:t>
            </a:r>
            <a:r>
              <a:rPr lang="en-US" sz="2800" smtClean="0">
                <a:solidFill>
                  <a:schemeClr val="bg1"/>
                </a:solidFill>
              </a:rPr>
              <a:t> &lt; </a:t>
            </a:r>
            <a:r>
              <a:rPr lang="el-GR" sz="2800" smtClean="0">
                <a:solidFill>
                  <a:schemeClr val="bg1"/>
                </a:solidFill>
                <a:cs typeface="Arial" charset="0"/>
              </a:rPr>
              <a:t>δ</a:t>
            </a:r>
            <a:r>
              <a:rPr lang="en-US" sz="2800" smtClean="0">
                <a:solidFill>
                  <a:schemeClr val="bg1"/>
                </a:solidFill>
              </a:rPr>
              <a:t> </a:t>
            </a:r>
          </a:p>
          <a:p>
            <a:pPr algn="just" eaLnBrk="1" hangingPunct="1"/>
            <a:endParaRPr lang="en-US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3124200" y="1752600"/>
            <a:ext cx="1752600" cy="21336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2640013" y="1196975"/>
            <a:ext cx="4206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4938713" y="1196975"/>
            <a:ext cx="4206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2630488" y="37719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4992688" y="36957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4286250" y="2187575"/>
            <a:ext cx="3921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3703638" y="2171700"/>
            <a:ext cx="3921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3627438" y="2628900"/>
            <a:ext cx="3921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9466" name="Line 13"/>
          <p:cNvSpPr>
            <a:spLocks noChangeShapeType="1"/>
          </p:cNvSpPr>
          <p:nvPr/>
        </p:nvSpPr>
        <p:spPr bwMode="auto">
          <a:xfrm>
            <a:off x="1524000" y="381000"/>
            <a:ext cx="0" cy="5638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4"/>
          <p:cNvSpPr>
            <a:spLocks noChangeShapeType="1"/>
          </p:cNvSpPr>
          <p:nvPr/>
        </p:nvSpPr>
        <p:spPr bwMode="auto">
          <a:xfrm>
            <a:off x="533400" y="4343400"/>
            <a:ext cx="7467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27"/>
          <p:cNvSpPr txBox="1">
            <a:spLocks noChangeArrowheads="1"/>
          </p:cNvSpPr>
          <p:nvPr/>
        </p:nvSpPr>
        <p:spPr bwMode="auto">
          <a:xfrm>
            <a:off x="7024688" y="4549775"/>
            <a:ext cx="361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9469" name="Text Box 28"/>
          <p:cNvSpPr txBox="1">
            <a:spLocks noChangeArrowheads="1"/>
          </p:cNvSpPr>
          <p:nvPr/>
        </p:nvSpPr>
        <p:spPr bwMode="auto">
          <a:xfrm>
            <a:off x="915988" y="434975"/>
            <a:ext cx="361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9470" name="Text Box 29"/>
          <p:cNvSpPr txBox="1">
            <a:spLocks noChangeArrowheads="1"/>
          </p:cNvSpPr>
          <p:nvPr/>
        </p:nvSpPr>
        <p:spPr bwMode="auto">
          <a:xfrm>
            <a:off x="4084638" y="2797175"/>
            <a:ext cx="3921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9471" name="Line 30"/>
          <p:cNvSpPr>
            <a:spLocks noChangeShapeType="1"/>
          </p:cNvSpPr>
          <p:nvPr/>
        </p:nvSpPr>
        <p:spPr bwMode="auto">
          <a:xfrm flipV="1">
            <a:off x="1219200" y="457200"/>
            <a:ext cx="0" cy="990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31"/>
          <p:cNvSpPr>
            <a:spLocks noChangeShapeType="1"/>
          </p:cNvSpPr>
          <p:nvPr/>
        </p:nvSpPr>
        <p:spPr bwMode="auto">
          <a:xfrm>
            <a:off x="6324600" y="4572000"/>
            <a:ext cx="121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143000"/>
            <a:ext cx="7772400" cy="5638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(1 - </a:t>
            </a:r>
            <a:r>
              <a:rPr lang="ru-RU" sz="2800" smtClean="0">
                <a:solidFill>
                  <a:schemeClr val="bg1"/>
                </a:solidFill>
              </a:rPr>
              <a:t>Є</a:t>
            </a:r>
            <a:r>
              <a:rPr lang="en-US" sz="2800" smtClean="0">
                <a:solidFill>
                  <a:schemeClr val="bg1"/>
                </a:solidFill>
              </a:rPr>
              <a:t>/4)</a:t>
            </a:r>
            <a:r>
              <a:rPr lang="en-US" sz="2800" baseline="30000" smtClean="0">
                <a:solidFill>
                  <a:schemeClr val="bg1"/>
                </a:solidFill>
              </a:rPr>
              <a:t>m</a:t>
            </a:r>
            <a:r>
              <a:rPr lang="en-US" sz="2800" smtClean="0">
                <a:solidFill>
                  <a:schemeClr val="bg1"/>
                </a:solidFill>
              </a:rPr>
              <a:t> &lt; e</a:t>
            </a:r>
            <a:r>
              <a:rPr lang="en-US" sz="2800" baseline="30000" smtClean="0">
                <a:solidFill>
                  <a:schemeClr val="bg1"/>
                </a:solidFill>
              </a:rPr>
              <a:t>(-</a:t>
            </a:r>
            <a:r>
              <a:rPr lang="ru-RU" sz="2800" baseline="30000" smtClean="0">
                <a:solidFill>
                  <a:schemeClr val="bg1"/>
                </a:solidFill>
              </a:rPr>
              <a:t>Є</a:t>
            </a:r>
            <a:r>
              <a:rPr lang="en-US" sz="2800" baseline="30000" smtClean="0">
                <a:solidFill>
                  <a:schemeClr val="bg1"/>
                </a:solidFill>
              </a:rPr>
              <a:t>m/4)</a:t>
            </a:r>
          </a:p>
          <a:p>
            <a:pPr eaLnBrk="1" hangingPunct="1"/>
            <a:endParaRPr lang="en-US" sz="2800" baseline="300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We must have</a:t>
            </a:r>
          </a:p>
          <a:p>
            <a:pPr eaLnBrk="1" hangingPunct="1"/>
            <a:endParaRPr lang="en-US" sz="28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4 e</a:t>
            </a:r>
            <a:r>
              <a:rPr lang="en-US" sz="2800" baseline="30000" smtClean="0">
                <a:solidFill>
                  <a:schemeClr val="bg1"/>
                </a:solidFill>
              </a:rPr>
              <a:t>(-</a:t>
            </a:r>
            <a:r>
              <a:rPr lang="ru-RU" sz="2800" baseline="30000" smtClean="0">
                <a:solidFill>
                  <a:schemeClr val="bg1"/>
                </a:solidFill>
              </a:rPr>
              <a:t>Є</a:t>
            </a:r>
            <a:r>
              <a:rPr lang="en-US" sz="2800" baseline="30000" smtClean="0">
                <a:solidFill>
                  <a:schemeClr val="bg1"/>
                </a:solidFill>
              </a:rPr>
              <a:t>m/4)</a:t>
            </a:r>
            <a:r>
              <a:rPr lang="en-US" sz="2800" smtClean="0">
                <a:solidFill>
                  <a:schemeClr val="bg1"/>
                </a:solidFill>
              </a:rPr>
              <a:t>  &lt;  </a:t>
            </a:r>
            <a:r>
              <a:rPr lang="el-GR" sz="2800" smtClean="0">
                <a:solidFill>
                  <a:schemeClr val="bg1"/>
                </a:solidFill>
                <a:cs typeface="Arial" charset="0"/>
              </a:rPr>
              <a:t>δ</a:t>
            </a:r>
            <a:endParaRPr lang="en-US" sz="2800" smtClean="0">
              <a:solidFill>
                <a:schemeClr val="bg1"/>
              </a:solidFill>
            </a:endParaRPr>
          </a:p>
          <a:p>
            <a:pPr eaLnBrk="1" hangingPunct="1"/>
            <a:endParaRPr lang="en-US" sz="28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Or  m &gt; (4/</a:t>
            </a:r>
            <a:r>
              <a:rPr lang="ru-RU" sz="2800" smtClean="0">
                <a:solidFill>
                  <a:schemeClr val="bg1"/>
                </a:solidFill>
              </a:rPr>
              <a:t>Є</a:t>
            </a:r>
            <a:r>
              <a:rPr lang="en-US" sz="2800" smtClean="0">
                <a:solidFill>
                  <a:schemeClr val="bg1"/>
                </a:solidFill>
              </a:rPr>
              <a:t>) ln(4/</a:t>
            </a:r>
            <a:r>
              <a:rPr lang="el-GR" sz="2800" smtClean="0">
                <a:solidFill>
                  <a:schemeClr val="bg1"/>
                </a:solidFill>
                <a:cs typeface="Arial" charset="0"/>
              </a:rPr>
              <a:t>δ</a:t>
            </a:r>
            <a:r>
              <a:rPr lang="en-US" sz="2800" smtClean="0">
                <a:solidFill>
                  <a:schemeClr val="bg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4A50C1D-E1BA-4475-B8DD-F117A149E6C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Attempt at formalizing Machine Learning</a:t>
            </a:r>
          </a:p>
          <a:p>
            <a:pPr algn="ctr"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(Landmark paper by L.G.Valiant, 1984, </a:t>
            </a:r>
            <a:r>
              <a:rPr lang="en-US" i="1" smtClean="0">
                <a:solidFill>
                  <a:schemeClr val="bg1"/>
                </a:solidFill>
              </a:rPr>
              <a:t>A Theory of Learnable, </a:t>
            </a:r>
            <a:r>
              <a:rPr lang="en-US" smtClean="0">
                <a:solidFill>
                  <a:schemeClr val="bg1"/>
                </a:solidFill>
              </a:rPr>
              <a:t>CACM Journal</a:t>
            </a:r>
            <a:r>
              <a:rPr lang="en-US" i="1" smtClean="0">
                <a:solidFill>
                  <a:schemeClr val="bg1"/>
                </a:solidFill>
              </a:rPr>
              <a:t>)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609600"/>
            <a:ext cx="8153400" cy="5638800"/>
          </a:xfrm>
        </p:spPr>
        <p:txBody>
          <a:bodyPr/>
          <a:lstStyle/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Lets say we want 10% error with 90% confidence</a:t>
            </a:r>
          </a:p>
          <a:p>
            <a:pPr eaLnBrk="1" hangingPunct="1"/>
            <a:endParaRPr lang="en-US" sz="28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M &gt; ((4/0.1) ln (4/0.1))</a:t>
            </a:r>
          </a:p>
          <a:p>
            <a:pPr eaLnBrk="1" hangingPunct="1"/>
            <a:endParaRPr lang="en-US" sz="28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Which is nearly equal to  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09600"/>
            <a:ext cx="7772400" cy="5638800"/>
          </a:xfrm>
        </p:spPr>
        <p:txBody>
          <a:bodyPr/>
          <a:lstStyle/>
          <a:p>
            <a:pPr marL="609600" indent="-609600" eaLnBrk="1" hangingPunct="1"/>
            <a:r>
              <a:rPr lang="en-US" sz="4400" smtClean="0">
                <a:solidFill>
                  <a:schemeClr val="bg1"/>
                </a:solidFill>
              </a:rPr>
              <a:t>Criticism against PAC learning</a:t>
            </a:r>
          </a:p>
          <a:p>
            <a:pPr marL="609600" indent="-609600" algn="l" eaLnBrk="1" hangingPunct="1"/>
            <a:endParaRPr lang="en-US" sz="440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</a:rPr>
              <a:t>The model produces too many –ve results. </a:t>
            </a:r>
          </a:p>
          <a:p>
            <a:pPr marL="609600" indent="-609600" algn="l" eaLnBrk="1" hangingPunct="1">
              <a:buFontTx/>
              <a:buAutoNum type="arabicPeriod"/>
            </a:pPr>
            <a:endParaRPr lang="en-US" sz="280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FontTx/>
              <a:buAutoNum type="arabicPeriod"/>
            </a:pPr>
            <a:r>
              <a:rPr lang="en-US" sz="2800" smtClean="0">
                <a:solidFill>
                  <a:schemeClr val="bg1"/>
                </a:solidFill>
              </a:rPr>
              <a:t>The Constrain of  arbitrary probability distribution is too restrictive.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133600"/>
            <a:ext cx="8077200" cy="5638800"/>
          </a:xfrm>
        </p:spPr>
        <p:txBody>
          <a:bodyPr/>
          <a:lstStyle/>
          <a:p>
            <a:pPr algn="l" eaLnBrk="1" hangingPunct="1"/>
            <a:r>
              <a:rPr lang="en-US" sz="4400" smtClean="0">
                <a:solidFill>
                  <a:schemeClr val="bg1"/>
                </a:solidFill>
              </a:rPr>
              <a:t>In spite of –ve results, so much learning takes place around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09600"/>
            <a:ext cx="7772400" cy="5638800"/>
          </a:xfrm>
        </p:spPr>
        <p:txBody>
          <a:bodyPr/>
          <a:lstStyle/>
          <a:p>
            <a:pPr eaLnBrk="1" hangingPunct="1"/>
            <a:r>
              <a:rPr lang="en-US" sz="4400" smtClean="0">
                <a:solidFill>
                  <a:schemeClr val="bg1"/>
                </a:solidFill>
              </a:rPr>
              <a:t>VC-dimension</a:t>
            </a:r>
          </a:p>
          <a:p>
            <a:pPr eaLnBrk="1" hangingPunct="1"/>
            <a:endParaRPr lang="en-US" sz="4400" smtClean="0">
              <a:solidFill>
                <a:schemeClr val="bg1"/>
              </a:solidFill>
            </a:endParaRPr>
          </a:p>
          <a:p>
            <a:pPr algn="l" eaLnBrk="1" hangingPunct="1"/>
            <a:endParaRPr lang="en-US" sz="2800" smtClean="0">
              <a:solidFill>
                <a:schemeClr val="bg1"/>
              </a:solidFill>
            </a:endParaRPr>
          </a:p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Gives a necessary and sufficient condition for PAC learnability.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09600"/>
            <a:ext cx="7772400" cy="5638800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solidFill>
                  <a:schemeClr val="bg1"/>
                </a:solidFill>
              </a:rPr>
              <a:t>Def:-	</a:t>
            </a:r>
          </a:p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	Let C be a concept class, i.e., it has members c1,c2,c3,…… as concepts in it.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2076450" y="2805113"/>
            <a:ext cx="4800600" cy="26670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2990850" y="3338513"/>
            <a:ext cx="762000" cy="6858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105150" y="3395663"/>
            <a:ext cx="6397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chemeClr val="bg1"/>
                </a:solidFill>
              </a:rPr>
              <a:t>C1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3600450" y="4329113"/>
            <a:ext cx="762000" cy="6858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733800" y="4371975"/>
            <a:ext cx="63976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chemeClr val="bg1"/>
                </a:solidFill>
              </a:rPr>
              <a:t>C2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5353050" y="3490913"/>
            <a:ext cx="762000" cy="6858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467350" y="3548063"/>
            <a:ext cx="6397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chemeClr val="bg1"/>
                </a:solidFill>
              </a:rPr>
              <a:t>C3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1524000" y="2862263"/>
            <a:ext cx="4413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>
            <a:off x="2000250" y="3186113"/>
            <a:ext cx="914400" cy="1066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09600"/>
            <a:ext cx="7772400" cy="5638800"/>
          </a:xfrm>
        </p:spPr>
        <p:txBody>
          <a:bodyPr/>
          <a:lstStyle/>
          <a:p>
            <a:pPr algn="just" eaLnBrk="1" hangingPunct="1"/>
            <a:r>
              <a:rPr lang="en-US" sz="2800" smtClean="0">
                <a:solidFill>
                  <a:schemeClr val="bg1"/>
                </a:solidFill>
              </a:rPr>
              <a:t>Let S be a subset of U (universe).</a:t>
            </a:r>
          </a:p>
          <a:p>
            <a:pPr algn="just" eaLnBrk="1" hangingPunct="1"/>
            <a:endParaRPr lang="en-US" sz="2800" smtClean="0">
              <a:solidFill>
                <a:schemeClr val="bg1"/>
              </a:solidFill>
            </a:endParaRPr>
          </a:p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	Now if all the subsets of S can be produced by intersecting with C</a:t>
            </a:r>
            <a:r>
              <a:rPr lang="en-US" sz="2800" baseline="-25000" smtClean="0">
                <a:solidFill>
                  <a:schemeClr val="bg1"/>
                </a:solidFill>
              </a:rPr>
              <a:t>i</a:t>
            </a:r>
            <a:r>
              <a:rPr lang="en-US" sz="2800" baseline="30000" smtClean="0">
                <a:solidFill>
                  <a:schemeClr val="bg1"/>
                </a:solidFill>
              </a:rPr>
              <a:t>s</a:t>
            </a:r>
            <a:r>
              <a:rPr lang="en-US" sz="2800" smtClean="0">
                <a:solidFill>
                  <a:schemeClr val="bg1"/>
                </a:solidFill>
              </a:rPr>
              <a:t>, then we say C shatters 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09600"/>
            <a:ext cx="8229600" cy="5638800"/>
          </a:xfrm>
        </p:spPr>
        <p:txBody>
          <a:bodyPr/>
          <a:lstStyle/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The highest cardinality set S that can be</a:t>
            </a:r>
          </a:p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 shattered gives the VC-dimension of C.</a:t>
            </a:r>
          </a:p>
          <a:p>
            <a:pPr algn="just" eaLnBrk="1" hangingPunct="1"/>
            <a:endParaRPr lang="en-US" sz="2800" smtClean="0">
              <a:solidFill>
                <a:schemeClr val="bg1"/>
              </a:solidFill>
            </a:endParaRPr>
          </a:p>
          <a:p>
            <a:pPr algn="just" eaLnBrk="1" hangingPunct="1"/>
            <a:r>
              <a:rPr lang="en-US" sz="2800" smtClean="0">
                <a:solidFill>
                  <a:schemeClr val="bg1"/>
                </a:solidFill>
              </a:rPr>
              <a:t>VC-dim(C)= |S|</a:t>
            </a:r>
          </a:p>
          <a:p>
            <a:pPr eaLnBrk="1" hangingPunct="1"/>
            <a:endParaRPr lang="en-US" sz="2800" smtClean="0">
              <a:solidFill>
                <a:schemeClr val="bg1"/>
              </a:solidFill>
            </a:endParaRPr>
          </a:p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VC-dim: Vapnik-Cherronenkis  dimension.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E6A27A7-6756-466F-93BB-FE776457F0A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8676" name="Line 10"/>
          <p:cNvSpPr>
            <a:spLocks noChangeShapeType="1"/>
          </p:cNvSpPr>
          <p:nvPr/>
        </p:nvSpPr>
        <p:spPr bwMode="auto">
          <a:xfrm>
            <a:off x="1295400" y="533400"/>
            <a:ext cx="0" cy="4419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11"/>
          <p:cNvSpPr>
            <a:spLocks noChangeShapeType="1"/>
          </p:cNvSpPr>
          <p:nvPr/>
        </p:nvSpPr>
        <p:spPr bwMode="auto">
          <a:xfrm>
            <a:off x="685800" y="4343400"/>
            <a:ext cx="662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8" name="Group 22"/>
          <p:cNvGrpSpPr>
            <a:grpSpLocks/>
          </p:cNvGrpSpPr>
          <p:nvPr/>
        </p:nvGrpSpPr>
        <p:grpSpPr bwMode="auto">
          <a:xfrm>
            <a:off x="838200" y="1143000"/>
            <a:ext cx="3276600" cy="1905000"/>
            <a:chOff x="528" y="720"/>
            <a:chExt cx="2064" cy="1200"/>
          </a:xfrm>
        </p:grpSpPr>
        <p:sp>
          <p:nvSpPr>
            <p:cNvPr id="28695" name="Line 12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Line 13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Line 14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8" name="Line 15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Line 16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Line 17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1" name="Line 18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Line 19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20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Line 21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79" name="Group 23"/>
          <p:cNvGrpSpPr>
            <a:grpSpLocks/>
          </p:cNvGrpSpPr>
          <p:nvPr/>
        </p:nvGrpSpPr>
        <p:grpSpPr bwMode="auto">
          <a:xfrm rot="-6611227">
            <a:off x="114300" y="1333500"/>
            <a:ext cx="5943600" cy="2667000"/>
            <a:chOff x="528" y="720"/>
            <a:chExt cx="2064" cy="1200"/>
          </a:xfrm>
        </p:grpSpPr>
        <p:sp>
          <p:nvSpPr>
            <p:cNvPr id="28685" name="Line 24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Line 25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Line 26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Line 27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Line 28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Line 29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Line 30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Line 31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Line 32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Line 33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0" name="Text Box 43"/>
          <p:cNvSpPr txBox="1">
            <a:spLocks noChangeArrowheads="1"/>
          </p:cNvSpPr>
          <p:nvPr/>
        </p:nvSpPr>
        <p:spPr bwMode="auto">
          <a:xfrm>
            <a:off x="4756150" y="863600"/>
            <a:ext cx="2906713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2 – Dim surface</a:t>
            </a:r>
          </a:p>
          <a:p>
            <a:r>
              <a:rPr lang="en-US" sz="2800">
                <a:solidFill>
                  <a:schemeClr val="bg1"/>
                </a:solidFill>
              </a:rPr>
              <a:t>C = { half planes}</a:t>
            </a:r>
          </a:p>
        </p:txBody>
      </p:sp>
      <p:sp>
        <p:nvSpPr>
          <p:cNvPr id="28681" name="Text Box 44"/>
          <p:cNvSpPr txBox="1">
            <a:spLocks noChangeArrowheads="1"/>
          </p:cNvSpPr>
          <p:nvPr/>
        </p:nvSpPr>
        <p:spPr bwMode="auto">
          <a:xfrm>
            <a:off x="6534150" y="4321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8682" name="Line 45"/>
          <p:cNvSpPr>
            <a:spLocks noChangeShapeType="1"/>
          </p:cNvSpPr>
          <p:nvPr/>
        </p:nvSpPr>
        <p:spPr bwMode="auto">
          <a:xfrm>
            <a:off x="5562600" y="4495800"/>
            <a:ext cx="1447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Text Box 46"/>
          <p:cNvSpPr txBox="1">
            <a:spLocks noChangeArrowheads="1"/>
          </p:cNvSpPr>
          <p:nvPr/>
        </p:nvSpPr>
        <p:spPr bwMode="auto">
          <a:xfrm>
            <a:off x="666750" y="8159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28684" name="Line 47"/>
          <p:cNvSpPr>
            <a:spLocks noChangeShapeType="1"/>
          </p:cNvSpPr>
          <p:nvPr/>
        </p:nvSpPr>
        <p:spPr bwMode="auto">
          <a:xfrm flipV="1">
            <a:off x="1066800" y="762000"/>
            <a:ext cx="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68002F-9677-4F2F-B4E3-A7C2CDEE3CD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9700" name="Line 2"/>
          <p:cNvSpPr>
            <a:spLocks noChangeShapeType="1"/>
          </p:cNvSpPr>
          <p:nvPr/>
        </p:nvSpPr>
        <p:spPr bwMode="auto">
          <a:xfrm>
            <a:off x="1295400" y="533400"/>
            <a:ext cx="0" cy="4419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3"/>
          <p:cNvSpPr>
            <a:spLocks noChangeShapeType="1"/>
          </p:cNvSpPr>
          <p:nvPr/>
        </p:nvSpPr>
        <p:spPr bwMode="auto">
          <a:xfrm>
            <a:off x="685800" y="4343400"/>
            <a:ext cx="662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2" name="Group 4"/>
          <p:cNvGrpSpPr>
            <a:grpSpLocks/>
          </p:cNvGrpSpPr>
          <p:nvPr/>
        </p:nvGrpSpPr>
        <p:grpSpPr bwMode="auto">
          <a:xfrm rot="-9631152">
            <a:off x="838200" y="1066800"/>
            <a:ext cx="4267200" cy="1981200"/>
            <a:chOff x="528" y="720"/>
            <a:chExt cx="2064" cy="1200"/>
          </a:xfrm>
        </p:grpSpPr>
        <p:sp>
          <p:nvSpPr>
            <p:cNvPr id="29733" name="Line 5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Line 6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Line 7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Line 8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Line 9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Line 10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Line 11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0" name="Line 12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Line 13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Line 14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3" name="Group 27"/>
          <p:cNvGrpSpPr>
            <a:grpSpLocks/>
          </p:cNvGrpSpPr>
          <p:nvPr/>
        </p:nvGrpSpPr>
        <p:grpSpPr bwMode="auto">
          <a:xfrm rot="-5805355">
            <a:off x="381000" y="1371600"/>
            <a:ext cx="4267200" cy="1981200"/>
            <a:chOff x="528" y="720"/>
            <a:chExt cx="2064" cy="1200"/>
          </a:xfrm>
        </p:grpSpPr>
        <p:sp>
          <p:nvSpPr>
            <p:cNvPr id="29723" name="Line 28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Line 29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Line 30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Line 31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32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Line 33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Line 34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Line 35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Line 36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Line 37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4" name="Group 38"/>
          <p:cNvGrpSpPr>
            <a:grpSpLocks/>
          </p:cNvGrpSpPr>
          <p:nvPr/>
        </p:nvGrpSpPr>
        <p:grpSpPr bwMode="auto">
          <a:xfrm rot="-5849698">
            <a:off x="2743200" y="1143000"/>
            <a:ext cx="4267200" cy="1981200"/>
            <a:chOff x="528" y="720"/>
            <a:chExt cx="2064" cy="1200"/>
          </a:xfrm>
        </p:grpSpPr>
        <p:sp>
          <p:nvSpPr>
            <p:cNvPr id="29713" name="Line 39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4" name="Line 40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5" name="Line 41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6" name="Line 42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43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44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45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Line 46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Line 47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Line 48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5" name="Oval 49"/>
          <p:cNvSpPr>
            <a:spLocks noChangeArrowheads="1"/>
          </p:cNvSpPr>
          <p:nvPr/>
        </p:nvSpPr>
        <p:spPr bwMode="auto">
          <a:xfrm>
            <a:off x="3429000" y="13716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Text Box 50"/>
          <p:cNvSpPr txBox="1">
            <a:spLocks noChangeArrowheads="1"/>
          </p:cNvSpPr>
          <p:nvPr/>
        </p:nvSpPr>
        <p:spPr bwMode="auto">
          <a:xfrm>
            <a:off x="3033713" y="939800"/>
            <a:ext cx="3825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9707" name="Text Box 51"/>
          <p:cNvSpPr txBox="1">
            <a:spLocks noChangeArrowheads="1"/>
          </p:cNvSpPr>
          <p:nvPr/>
        </p:nvSpPr>
        <p:spPr bwMode="auto">
          <a:xfrm>
            <a:off x="2336800" y="4826000"/>
            <a:ext cx="39020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|s| = 1 can be shattered</a:t>
            </a:r>
          </a:p>
        </p:txBody>
      </p:sp>
      <p:sp>
        <p:nvSpPr>
          <p:cNvPr id="29708" name="Text Box 52"/>
          <p:cNvSpPr txBox="1">
            <a:spLocks noChangeArrowheads="1"/>
          </p:cNvSpPr>
          <p:nvPr/>
        </p:nvSpPr>
        <p:spPr bwMode="auto">
          <a:xfrm>
            <a:off x="5653088" y="561975"/>
            <a:ext cx="14954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S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  <a:r>
              <a:rPr lang="en-US" sz="2800">
                <a:solidFill>
                  <a:schemeClr val="bg1"/>
                </a:solidFill>
              </a:rPr>
              <a:t>= { a }</a:t>
            </a:r>
          </a:p>
          <a:p>
            <a:endParaRPr lang="en-US" sz="2800">
              <a:solidFill>
                <a:schemeClr val="bg1"/>
              </a:solidFill>
            </a:endParaRPr>
          </a:p>
          <a:p>
            <a:r>
              <a:rPr lang="en-US" sz="2800">
                <a:solidFill>
                  <a:schemeClr val="bg1"/>
                </a:solidFill>
              </a:rPr>
              <a:t>{a}, Ø</a:t>
            </a:r>
          </a:p>
        </p:txBody>
      </p:sp>
      <p:sp>
        <p:nvSpPr>
          <p:cNvPr id="29709" name="Text Box 53"/>
          <p:cNvSpPr txBox="1">
            <a:spLocks noChangeArrowheads="1"/>
          </p:cNvSpPr>
          <p:nvPr/>
        </p:nvSpPr>
        <p:spPr bwMode="auto">
          <a:xfrm>
            <a:off x="666750" y="4349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29710" name="Text Box 54"/>
          <p:cNvSpPr txBox="1">
            <a:spLocks noChangeArrowheads="1"/>
          </p:cNvSpPr>
          <p:nvPr/>
        </p:nvSpPr>
        <p:spPr bwMode="auto">
          <a:xfrm>
            <a:off x="6534150" y="4321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9711" name="Line 55"/>
          <p:cNvSpPr>
            <a:spLocks noChangeShapeType="1"/>
          </p:cNvSpPr>
          <p:nvPr/>
        </p:nvSpPr>
        <p:spPr bwMode="auto">
          <a:xfrm>
            <a:off x="5562600" y="4495800"/>
            <a:ext cx="1447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56"/>
          <p:cNvSpPr>
            <a:spLocks noChangeShapeType="1"/>
          </p:cNvSpPr>
          <p:nvPr/>
        </p:nvSpPr>
        <p:spPr bwMode="auto">
          <a:xfrm flipV="1">
            <a:off x="1066800" y="381000"/>
            <a:ext cx="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FDA03B-2D7F-4776-98A4-A11E3B019DB4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0724" name="Line 2"/>
          <p:cNvSpPr>
            <a:spLocks noChangeShapeType="1"/>
          </p:cNvSpPr>
          <p:nvPr/>
        </p:nvSpPr>
        <p:spPr bwMode="auto">
          <a:xfrm>
            <a:off x="1295400" y="533400"/>
            <a:ext cx="0" cy="3352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3"/>
          <p:cNvSpPr>
            <a:spLocks noChangeShapeType="1"/>
          </p:cNvSpPr>
          <p:nvPr/>
        </p:nvSpPr>
        <p:spPr bwMode="auto">
          <a:xfrm>
            <a:off x="685800" y="3505200"/>
            <a:ext cx="7391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26" name="Group 15"/>
          <p:cNvGrpSpPr>
            <a:grpSpLocks/>
          </p:cNvGrpSpPr>
          <p:nvPr/>
        </p:nvGrpSpPr>
        <p:grpSpPr bwMode="auto">
          <a:xfrm rot="-5805355">
            <a:off x="-152400" y="1981200"/>
            <a:ext cx="4267200" cy="1981200"/>
            <a:chOff x="528" y="720"/>
            <a:chExt cx="2064" cy="1200"/>
          </a:xfrm>
        </p:grpSpPr>
        <p:sp>
          <p:nvSpPr>
            <p:cNvPr id="30770" name="Line 16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1" name="Line 17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2" name="Line 18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3" name="Line 19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4" name="Line 20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5" name="Line 21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6" name="Line 22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7" name="Line 23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8" name="Line 24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Line 25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27" name="Group 26"/>
          <p:cNvGrpSpPr>
            <a:grpSpLocks/>
          </p:cNvGrpSpPr>
          <p:nvPr/>
        </p:nvGrpSpPr>
        <p:grpSpPr bwMode="auto">
          <a:xfrm rot="-5849698">
            <a:off x="2743200" y="1143000"/>
            <a:ext cx="4267200" cy="1981200"/>
            <a:chOff x="528" y="720"/>
            <a:chExt cx="2064" cy="1200"/>
          </a:xfrm>
        </p:grpSpPr>
        <p:sp>
          <p:nvSpPr>
            <p:cNvPr id="30760" name="Line 27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1" name="Line 28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2" name="Line 29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3" name="Line 30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4" name="Line 31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5" name="Line 32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6" name="Line 33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7" name="Line 34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8" name="Line 35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9" name="Line 36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8" name="Oval 37"/>
          <p:cNvSpPr>
            <a:spLocks noChangeArrowheads="1"/>
          </p:cNvSpPr>
          <p:nvPr/>
        </p:nvSpPr>
        <p:spPr bwMode="auto">
          <a:xfrm>
            <a:off x="2590800" y="1600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Text Box 38"/>
          <p:cNvSpPr txBox="1">
            <a:spLocks noChangeArrowheads="1"/>
          </p:cNvSpPr>
          <p:nvPr/>
        </p:nvSpPr>
        <p:spPr bwMode="auto">
          <a:xfrm>
            <a:off x="2195513" y="1168400"/>
            <a:ext cx="3825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0730" name="Text Box 39"/>
          <p:cNvSpPr txBox="1">
            <a:spLocks noChangeArrowheads="1"/>
          </p:cNvSpPr>
          <p:nvPr/>
        </p:nvSpPr>
        <p:spPr bwMode="auto">
          <a:xfrm>
            <a:off x="2336800" y="5207000"/>
            <a:ext cx="39020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|s| = 2 can be shattered</a:t>
            </a:r>
          </a:p>
        </p:txBody>
      </p:sp>
      <p:grpSp>
        <p:nvGrpSpPr>
          <p:cNvPr id="30731" name="Group 40"/>
          <p:cNvGrpSpPr>
            <a:grpSpLocks/>
          </p:cNvGrpSpPr>
          <p:nvPr/>
        </p:nvGrpSpPr>
        <p:grpSpPr bwMode="auto">
          <a:xfrm rot="7923804">
            <a:off x="1066800" y="1524000"/>
            <a:ext cx="4267200" cy="1981200"/>
            <a:chOff x="528" y="720"/>
            <a:chExt cx="2064" cy="1200"/>
          </a:xfrm>
        </p:grpSpPr>
        <p:sp>
          <p:nvSpPr>
            <p:cNvPr id="30750" name="Line 41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Line 42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Line 43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Line 44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Line 45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Line 46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6" name="Line 47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7" name="Line 48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49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9" name="Line 50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2" name="Group 51"/>
          <p:cNvGrpSpPr>
            <a:grpSpLocks/>
          </p:cNvGrpSpPr>
          <p:nvPr/>
        </p:nvGrpSpPr>
        <p:grpSpPr bwMode="auto">
          <a:xfrm rot="-1967328">
            <a:off x="3581400" y="1981200"/>
            <a:ext cx="4267200" cy="1981200"/>
            <a:chOff x="528" y="720"/>
            <a:chExt cx="2064" cy="1200"/>
          </a:xfrm>
        </p:grpSpPr>
        <p:sp>
          <p:nvSpPr>
            <p:cNvPr id="30740" name="Line 52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Line 53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Line 54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Line 55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Line 56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Line 57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58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59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Line 60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Line 61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3" name="Oval 73"/>
          <p:cNvSpPr>
            <a:spLocks noChangeArrowheads="1"/>
          </p:cNvSpPr>
          <p:nvPr/>
        </p:nvSpPr>
        <p:spPr bwMode="auto">
          <a:xfrm>
            <a:off x="5562600" y="10668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Text Box 74"/>
          <p:cNvSpPr txBox="1">
            <a:spLocks noChangeArrowheads="1"/>
          </p:cNvSpPr>
          <p:nvPr/>
        </p:nvSpPr>
        <p:spPr bwMode="auto">
          <a:xfrm>
            <a:off x="5167313" y="635000"/>
            <a:ext cx="3825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0735" name="Rectangle 75"/>
          <p:cNvSpPr>
            <a:spLocks noChangeArrowheads="1"/>
          </p:cNvSpPr>
          <p:nvPr/>
        </p:nvSpPr>
        <p:spPr bwMode="auto">
          <a:xfrm>
            <a:off x="6934200" y="457200"/>
            <a:ext cx="18288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S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  <a:r>
              <a:rPr lang="en-US" sz="2800">
                <a:solidFill>
                  <a:schemeClr val="bg1"/>
                </a:solidFill>
              </a:rPr>
              <a:t>= { a,b }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{a,b},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{a},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{b},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Ø</a:t>
            </a:r>
          </a:p>
        </p:txBody>
      </p:sp>
      <p:sp>
        <p:nvSpPr>
          <p:cNvPr id="30736" name="Text Box 76"/>
          <p:cNvSpPr txBox="1">
            <a:spLocks noChangeArrowheads="1"/>
          </p:cNvSpPr>
          <p:nvPr/>
        </p:nvSpPr>
        <p:spPr bwMode="auto">
          <a:xfrm>
            <a:off x="7448550" y="3559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0737" name="Line 77"/>
          <p:cNvSpPr>
            <a:spLocks noChangeShapeType="1"/>
          </p:cNvSpPr>
          <p:nvPr/>
        </p:nvSpPr>
        <p:spPr bwMode="auto">
          <a:xfrm>
            <a:off x="6477000" y="3733800"/>
            <a:ext cx="1447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Text Box 78"/>
          <p:cNvSpPr txBox="1">
            <a:spLocks noChangeArrowheads="1"/>
          </p:cNvSpPr>
          <p:nvPr/>
        </p:nvSpPr>
        <p:spPr bwMode="auto">
          <a:xfrm>
            <a:off x="819150" y="2825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30739" name="Line 79"/>
          <p:cNvSpPr>
            <a:spLocks noChangeShapeType="1"/>
          </p:cNvSpPr>
          <p:nvPr/>
        </p:nvSpPr>
        <p:spPr bwMode="auto">
          <a:xfrm flipV="1">
            <a:off x="1219200" y="228600"/>
            <a:ext cx="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D6E3C76-5593-48EC-A43B-252BA723E0C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Learning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				Training (Loading)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				Testing (Generalization)</a:t>
            </a:r>
          </a:p>
        </p:txBody>
      </p:sp>
      <p:sp>
        <p:nvSpPr>
          <p:cNvPr id="4101" name="Line 3"/>
          <p:cNvSpPr>
            <a:spLocks noChangeShapeType="1"/>
          </p:cNvSpPr>
          <p:nvPr/>
        </p:nvSpPr>
        <p:spPr bwMode="auto">
          <a:xfrm>
            <a:off x="1981200" y="2667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4"/>
          <p:cNvSpPr>
            <a:spLocks noChangeShapeType="1"/>
          </p:cNvSpPr>
          <p:nvPr/>
        </p:nvSpPr>
        <p:spPr bwMode="auto">
          <a:xfrm>
            <a:off x="19812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Line 5"/>
          <p:cNvSpPr>
            <a:spLocks noChangeShapeType="1"/>
          </p:cNvSpPr>
          <p:nvPr/>
        </p:nvSpPr>
        <p:spPr bwMode="auto">
          <a:xfrm>
            <a:off x="1981200" y="457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EF13CF-769E-43A3-99B3-EE7472D404E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1748" name="Line 2"/>
          <p:cNvSpPr>
            <a:spLocks noChangeShapeType="1"/>
          </p:cNvSpPr>
          <p:nvPr/>
        </p:nvSpPr>
        <p:spPr bwMode="auto">
          <a:xfrm>
            <a:off x="1295400" y="533400"/>
            <a:ext cx="0" cy="4419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3"/>
          <p:cNvSpPr>
            <a:spLocks noChangeShapeType="1"/>
          </p:cNvSpPr>
          <p:nvPr/>
        </p:nvSpPr>
        <p:spPr bwMode="auto">
          <a:xfrm>
            <a:off x="685800" y="3505200"/>
            <a:ext cx="6629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50" name="Group 4"/>
          <p:cNvGrpSpPr>
            <a:grpSpLocks/>
          </p:cNvGrpSpPr>
          <p:nvPr/>
        </p:nvGrpSpPr>
        <p:grpSpPr bwMode="auto">
          <a:xfrm rot="-5805355">
            <a:off x="-152400" y="1981200"/>
            <a:ext cx="4267200" cy="1981200"/>
            <a:chOff x="528" y="720"/>
            <a:chExt cx="2064" cy="1200"/>
          </a:xfrm>
        </p:grpSpPr>
        <p:sp>
          <p:nvSpPr>
            <p:cNvPr id="31807" name="Line 5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8" name="Line 6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9" name="Line 7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0" name="Line 8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1" name="Line 9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2" name="Line 10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3" name="Line 11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4" name="Line 12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5" name="Line 13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16" name="Line 14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1" name="Group 15"/>
          <p:cNvGrpSpPr>
            <a:grpSpLocks/>
          </p:cNvGrpSpPr>
          <p:nvPr/>
        </p:nvGrpSpPr>
        <p:grpSpPr bwMode="auto">
          <a:xfrm rot="-8249320">
            <a:off x="3276600" y="609600"/>
            <a:ext cx="4267200" cy="1981200"/>
            <a:chOff x="528" y="720"/>
            <a:chExt cx="2064" cy="1200"/>
          </a:xfrm>
        </p:grpSpPr>
        <p:sp>
          <p:nvSpPr>
            <p:cNvPr id="31797" name="Line 16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8" name="Line 17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9" name="Line 18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0" name="Line 19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1" name="Line 20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2" name="Line 21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3" name="Line 22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4" name="Line 23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5" name="Line 24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06" name="Line 25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2" name="Oval 26"/>
          <p:cNvSpPr>
            <a:spLocks noChangeArrowheads="1"/>
          </p:cNvSpPr>
          <p:nvPr/>
        </p:nvSpPr>
        <p:spPr bwMode="auto">
          <a:xfrm>
            <a:off x="2590800" y="1600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Text Box 27"/>
          <p:cNvSpPr txBox="1">
            <a:spLocks noChangeArrowheads="1"/>
          </p:cNvSpPr>
          <p:nvPr/>
        </p:nvSpPr>
        <p:spPr bwMode="auto">
          <a:xfrm>
            <a:off x="2195513" y="1168400"/>
            <a:ext cx="3825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1754" name="Text Box 28"/>
          <p:cNvSpPr txBox="1">
            <a:spLocks noChangeArrowheads="1"/>
          </p:cNvSpPr>
          <p:nvPr/>
        </p:nvSpPr>
        <p:spPr bwMode="auto">
          <a:xfrm>
            <a:off x="2336800" y="5043488"/>
            <a:ext cx="39020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|s| = 3 can be shattered</a:t>
            </a:r>
          </a:p>
        </p:txBody>
      </p:sp>
      <p:grpSp>
        <p:nvGrpSpPr>
          <p:cNvPr id="31755" name="Group 29"/>
          <p:cNvGrpSpPr>
            <a:grpSpLocks/>
          </p:cNvGrpSpPr>
          <p:nvPr/>
        </p:nvGrpSpPr>
        <p:grpSpPr bwMode="auto">
          <a:xfrm rot="7923804">
            <a:off x="1066800" y="1524000"/>
            <a:ext cx="4267200" cy="1981200"/>
            <a:chOff x="528" y="720"/>
            <a:chExt cx="2064" cy="1200"/>
          </a:xfrm>
        </p:grpSpPr>
        <p:sp>
          <p:nvSpPr>
            <p:cNvPr id="31787" name="Line 30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8" name="Line 31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9" name="Line 32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0" name="Line 33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1" name="Line 34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2" name="Line 35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3" name="Line 36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4" name="Line 37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5" name="Line 38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96" name="Line 39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756" name="Group 40"/>
          <p:cNvGrpSpPr>
            <a:grpSpLocks/>
          </p:cNvGrpSpPr>
          <p:nvPr/>
        </p:nvGrpSpPr>
        <p:grpSpPr bwMode="auto">
          <a:xfrm rot="-1967328">
            <a:off x="3581400" y="1981200"/>
            <a:ext cx="4267200" cy="1981200"/>
            <a:chOff x="528" y="720"/>
            <a:chExt cx="2064" cy="1200"/>
          </a:xfrm>
        </p:grpSpPr>
        <p:sp>
          <p:nvSpPr>
            <p:cNvPr id="31777" name="Line 41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8" name="Line 42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9" name="Line 43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0" name="Line 44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1" name="Line 45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2" name="Line 46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3" name="Line 47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4" name="Line 48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5" name="Line 49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86" name="Line 50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7" name="Oval 51"/>
          <p:cNvSpPr>
            <a:spLocks noChangeArrowheads="1"/>
          </p:cNvSpPr>
          <p:nvPr/>
        </p:nvSpPr>
        <p:spPr bwMode="auto">
          <a:xfrm>
            <a:off x="5562600" y="10668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Text Box 52"/>
          <p:cNvSpPr txBox="1">
            <a:spLocks noChangeArrowheads="1"/>
          </p:cNvSpPr>
          <p:nvPr/>
        </p:nvSpPr>
        <p:spPr bwMode="auto">
          <a:xfrm>
            <a:off x="5167313" y="635000"/>
            <a:ext cx="3825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1759" name="Oval 53"/>
          <p:cNvSpPr>
            <a:spLocks noChangeArrowheads="1"/>
          </p:cNvSpPr>
          <p:nvPr/>
        </p:nvSpPr>
        <p:spPr bwMode="auto">
          <a:xfrm>
            <a:off x="45720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Text Box 54"/>
          <p:cNvSpPr txBox="1">
            <a:spLocks noChangeArrowheads="1"/>
          </p:cNvSpPr>
          <p:nvPr/>
        </p:nvSpPr>
        <p:spPr bwMode="auto">
          <a:xfrm>
            <a:off x="4186238" y="2235200"/>
            <a:ext cx="361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1761" name="Text Box 55"/>
          <p:cNvSpPr txBox="1">
            <a:spLocks noChangeArrowheads="1"/>
          </p:cNvSpPr>
          <p:nvPr/>
        </p:nvSpPr>
        <p:spPr bwMode="auto">
          <a:xfrm>
            <a:off x="7448550" y="35591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1762" name="Line 56"/>
          <p:cNvSpPr>
            <a:spLocks noChangeShapeType="1"/>
          </p:cNvSpPr>
          <p:nvPr/>
        </p:nvSpPr>
        <p:spPr bwMode="auto">
          <a:xfrm>
            <a:off x="6477000" y="3733800"/>
            <a:ext cx="1447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Text Box 57"/>
          <p:cNvSpPr txBox="1">
            <a:spLocks noChangeArrowheads="1"/>
          </p:cNvSpPr>
          <p:nvPr/>
        </p:nvSpPr>
        <p:spPr bwMode="auto">
          <a:xfrm>
            <a:off x="819150" y="2825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31764" name="Line 58"/>
          <p:cNvSpPr>
            <a:spLocks noChangeShapeType="1"/>
          </p:cNvSpPr>
          <p:nvPr/>
        </p:nvSpPr>
        <p:spPr bwMode="auto">
          <a:xfrm flipV="1">
            <a:off x="1219200" y="228600"/>
            <a:ext cx="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59"/>
          <p:cNvSpPr>
            <a:spLocks noChangeArrowheads="1"/>
          </p:cNvSpPr>
          <p:nvPr/>
        </p:nvSpPr>
        <p:spPr bwMode="auto">
          <a:xfrm>
            <a:off x="6934200" y="457200"/>
            <a:ext cx="1828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S</a:t>
            </a:r>
            <a:r>
              <a:rPr lang="en-US" sz="2800" baseline="-25000">
                <a:solidFill>
                  <a:schemeClr val="bg1"/>
                </a:solidFill>
              </a:rPr>
              <a:t>3</a:t>
            </a:r>
            <a:r>
              <a:rPr lang="en-US" sz="2800">
                <a:solidFill>
                  <a:schemeClr val="bg1"/>
                </a:solidFill>
              </a:rPr>
              <a:t>= { a,b,c }</a:t>
            </a:r>
          </a:p>
        </p:txBody>
      </p:sp>
      <p:grpSp>
        <p:nvGrpSpPr>
          <p:cNvPr id="31766" name="Group 60"/>
          <p:cNvGrpSpPr>
            <a:grpSpLocks/>
          </p:cNvGrpSpPr>
          <p:nvPr/>
        </p:nvGrpSpPr>
        <p:grpSpPr bwMode="auto">
          <a:xfrm rot="-4747921">
            <a:off x="1752600" y="1828800"/>
            <a:ext cx="4267200" cy="1981200"/>
            <a:chOff x="528" y="720"/>
            <a:chExt cx="2064" cy="1200"/>
          </a:xfrm>
        </p:grpSpPr>
        <p:sp>
          <p:nvSpPr>
            <p:cNvPr id="31767" name="Line 61"/>
            <p:cNvSpPr>
              <a:spLocks noChangeShapeType="1"/>
            </p:cNvSpPr>
            <p:nvPr/>
          </p:nvSpPr>
          <p:spPr bwMode="auto">
            <a:xfrm flipV="1">
              <a:off x="528" y="728"/>
              <a:ext cx="2064" cy="1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Line 62"/>
            <p:cNvSpPr>
              <a:spLocks noChangeShapeType="1"/>
            </p:cNvSpPr>
            <p:nvPr/>
          </p:nvSpPr>
          <p:spPr bwMode="auto">
            <a:xfrm>
              <a:off x="528" y="1584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9" name="Line 63"/>
            <p:cNvSpPr>
              <a:spLocks noChangeShapeType="1"/>
            </p:cNvSpPr>
            <p:nvPr/>
          </p:nvSpPr>
          <p:spPr bwMode="auto">
            <a:xfrm>
              <a:off x="912" y="139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0" name="Line 64"/>
            <p:cNvSpPr>
              <a:spLocks noChangeShapeType="1"/>
            </p:cNvSpPr>
            <p:nvPr/>
          </p:nvSpPr>
          <p:spPr bwMode="auto">
            <a:xfrm>
              <a:off x="725" y="148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Line 65"/>
            <p:cNvSpPr>
              <a:spLocks noChangeShapeType="1"/>
            </p:cNvSpPr>
            <p:nvPr/>
          </p:nvSpPr>
          <p:spPr bwMode="auto">
            <a:xfrm>
              <a:off x="1104" y="1248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Line 66"/>
            <p:cNvSpPr>
              <a:spLocks noChangeShapeType="1"/>
            </p:cNvSpPr>
            <p:nvPr/>
          </p:nvSpPr>
          <p:spPr bwMode="auto">
            <a:xfrm>
              <a:off x="1488" y="105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3" name="Line 67"/>
            <p:cNvSpPr>
              <a:spLocks noChangeShapeType="1"/>
            </p:cNvSpPr>
            <p:nvPr/>
          </p:nvSpPr>
          <p:spPr bwMode="auto">
            <a:xfrm>
              <a:off x="1301" y="115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Line 68"/>
            <p:cNvSpPr>
              <a:spLocks noChangeShapeType="1"/>
            </p:cNvSpPr>
            <p:nvPr/>
          </p:nvSpPr>
          <p:spPr bwMode="auto">
            <a:xfrm>
              <a:off x="1685" y="912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5" name="Line 69"/>
            <p:cNvSpPr>
              <a:spLocks noChangeShapeType="1"/>
            </p:cNvSpPr>
            <p:nvPr/>
          </p:nvSpPr>
          <p:spPr bwMode="auto">
            <a:xfrm>
              <a:off x="2069" y="720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Line 70"/>
            <p:cNvSpPr>
              <a:spLocks noChangeShapeType="1"/>
            </p:cNvSpPr>
            <p:nvPr/>
          </p:nvSpPr>
          <p:spPr bwMode="auto">
            <a:xfrm>
              <a:off x="1882" y="816"/>
              <a:ext cx="139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36C226-DEB8-4629-9218-BE01470DFE11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2772" name="Line 2"/>
          <p:cNvSpPr>
            <a:spLocks noChangeShapeType="1"/>
          </p:cNvSpPr>
          <p:nvPr/>
        </p:nvSpPr>
        <p:spPr bwMode="auto">
          <a:xfrm flipH="1">
            <a:off x="2438400" y="1219200"/>
            <a:ext cx="2743200" cy="388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3"/>
          <p:cNvSpPr>
            <a:spLocks noChangeShapeType="1"/>
          </p:cNvSpPr>
          <p:nvPr/>
        </p:nvSpPr>
        <p:spPr bwMode="auto">
          <a:xfrm>
            <a:off x="2286000" y="1447800"/>
            <a:ext cx="3124200" cy="3657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Oval 5"/>
          <p:cNvSpPr>
            <a:spLocks noChangeArrowheads="1"/>
          </p:cNvSpPr>
          <p:nvPr/>
        </p:nvSpPr>
        <p:spPr bwMode="auto">
          <a:xfrm>
            <a:off x="22860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Oval 6"/>
          <p:cNvSpPr>
            <a:spLocks noChangeArrowheads="1"/>
          </p:cNvSpPr>
          <p:nvPr/>
        </p:nvSpPr>
        <p:spPr bwMode="auto">
          <a:xfrm>
            <a:off x="36576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Oval 7"/>
          <p:cNvSpPr>
            <a:spLocks noChangeArrowheads="1"/>
          </p:cNvSpPr>
          <p:nvPr/>
        </p:nvSpPr>
        <p:spPr bwMode="auto">
          <a:xfrm>
            <a:off x="5181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E0EF095-1758-4439-B287-3DCA42A2CA33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2640013" y="1196975"/>
            <a:ext cx="4206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4938713" y="1196975"/>
            <a:ext cx="4206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2630488" y="37719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4992688" y="36957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3800" name="Line 12"/>
          <p:cNvSpPr>
            <a:spLocks noChangeShapeType="1"/>
          </p:cNvSpPr>
          <p:nvPr/>
        </p:nvSpPr>
        <p:spPr bwMode="auto">
          <a:xfrm>
            <a:off x="1524000" y="381000"/>
            <a:ext cx="0" cy="5638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3"/>
          <p:cNvSpPr>
            <a:spLocks noChangeShapeType="1"/>
          </p:cNvSpPr>
          <p:nvPr/>
        </p:nvSpPr>
        <p:spPr bwMode="auto">
          <a:xfrm>
            <a:off x="533400" y="4343400"/>
            <a:ext cx="7467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14"/>
          <p:cNvSpPr txBox="1">
            <a:spLocks noChangeArrowheads="1"/>
          </p:cNvSpPr>
          <p:nvPr/>
        </p:nvSpPr>
        <p:spPr bwMode="auto">
          <a:xfrm>
            <a:off x="7024688" y="4549775"/>
            <a:ext cx="361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3803" name="Text Box 15"/>
          <p:cNvSpPr txBox="1">
            <a:spLocks noChangeArrowheads="1"/>
          </p:cNvSpPr>
          <p:nvPr/>
        </p:nvSpPr>
        <p:spPr bwMode="auto">
          <a:xfrm>
            <a:off x="915988" y="434975"/>
            <a:ext cx="3619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33804" name="Rectangle 16"/>
          <p:cNvSpPr>
            <a:spLocks noChangeArrowheads="1"/>
          </p:cNvSpPr>
          <p:nvPr/>
        </p:nvSpPr>
        <p:spPr bwMode="auto">
          <a:xfrm>
            <a:off x="1849438" y="4981575"/>
            <a:ext cx="4495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|s| = 4 cannot  be shattered</a:t>
            </a:r>
          </a:p>
        </p:txBody>
      </p:sp>
      <p:sp>
        <p:nvSpPr>
          <p:cNvPr id="33805" name="Oval 17"/>
          <p:cNvSpPr>
            <a:spLocks noChangeArrowheads="1"/>
          </p:cNvSpPr>
          <p:nvPr/>
        </p:nvSpPr>
        <p:spPr bwMode="auto">
          <a:xfrm>
            <a:off x="2819400" y="167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Oval 18"/>
          <p:cNvSpPr>
            <a:spLocks noChangeArrowheads="1"/>
          </p:cNvSpPr>
          <p:nvPr/>
        </p:nvSpPr>
        <p:spPr bwMode="auto">
          <a:xfrm>
            <a:off x="4953000" y="167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Oval 19"/>
          <p:cNvSpPr>
            <a:spLocks noChangeArrowheads="1"/>
          </p:cNvSpPr>
          <p:nvPr/>
        </p:nvSpPr>
        <p:spPr bwMode="auto">
          <a:xfrm>
            <a:off x="2819400" y="3733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Oval 20"/>
          <p:cNvSpPr>
            <a:spLocks noChangeArrowheads="1"/>
          </p:cNvSpPr>
          <p:nvPr/>
        </p:nvSpPr>
        <p:spPr bwMode="auto">
          <a:xfrm>
            <a:off x="4953000" y="3733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21"/>
          <p:cNvSpPr>
            <a:spLocks noChangeArrowheads="1"/>
          </p:cNvSpPr>
          <p:nvPr/>
        </p:nvSpPr>
        <p:spPr bwMode="auto">
          <a:xfrm>
            <a:off x="6248400" y="4572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S</a:t>
            </a:r>
            <a:r>
              <a:rPr lang="en-US" sz="2800" baseline="-25000">
                <a:solidFill>
                  <a:schemeClr val="bg1"/>
                </a:solidFill>
              </a:rPr>
              <a:t>4</a:t>
            </a:r>
            <a:r>
              <a:rPr lang="en-US" sz="2800">
                <a:solidFill>
                  <a:schemeClr val="bg1"/>
                </a:solidFill>
              </a:rPr>
              <a:t>= { a,b,c,d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5699D4-044F-4B1C-89C2-D2313D9ABEB3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bg1"/>
                </a:solidFill>
              </a:rPr>
              <a:t>Fundamental Theorem of PAC learning </a:t>
            </a:r>
            <a:r>
              <a:rPr lang="en-US" sz="3200" i="1" smtClean="0">
                <a:solidFill>
                  <a:schemeClr val="bg1"/>
                </a:solidFill>
              </a:rPr>
              <a:t>(Ehrenfeuct et. al, 1989)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 Concept Class </a:t>
            </a:r>
            <a:r>
              <a:rPr lang="en-US" i="1" smtClean="0">
                <a:solidFill>
                  <a:schemeClr val="bg1"/>
                </a:solidFill>
              </a:rPr>
              <a:t>C</a:t>
            </a:r>
            <a:r>
              <a:rPr lang="en-US" smtClean="0">
                <a:solidFill>
                  <a:schemeClr val="bg1"/>
                </a:solidFill>
              </a:rPr>
              <a:t> is learnable for all probability distributions and all concepts in </a:t>
            </a:r>
            <a:r>
              <a:rPr lang="en-US" i="1" smtClean="0">
                <a:solidFill>
                  <a:schemeClr val="bg1"/>
                </a:solidFill>
              </a:rPr>
              <a:t>C</a:t>
            </a:r>
            <a:r>
              <a:rPr lang="en-US" smtClean="0">
                <a:solidFill>
                  <a:schemeClr val="bg1"/>
                </a:solidFill>
              </a:rPr>
              <a:t> if and only if the VC dimension of </a:t>
            </a:r>
            <a:r>
              <a:rPr lang="en-US" i="1" smtClean="0">
                <a:solidFill>
                  <a:schemeClr val="bg1"/>
                </a:solidFill>
              </a:rPr>
              <a:t>C</a:t>
            </a:r>
            <a:r>
              <a:rPr lang="en-US" smtClean="0">
                <a:solidFill>
                  <a:schemeClr val="bg1"/>
                </a:solidFill>
              </a:rPr>
              <a:t> is finite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If the VC dimension of </a:t>
            </a:r>
            <a:r>
              <a:rPr lang="en-US" i="1" smtClean="0">
                <a:solidFill>
                  <a:schemeClr val="bg1"/>
                </a:solidFill>
              </a:rPr>
              <a:t>C</a:t>
            </a:r>
            <a:r>
              <a:rPr lang="en-US" smtClean="0">
                <a:solidFill>
                  <a:schemeClr val="bg1"/>
                </a:solidFill>
              </a:rPr>
              <a:t> is </a:t>
            </a:r>
            <a:r>
              <a:rPr lang="en-US" i="1" smtClean="0">
                <a:solidFill>
                  <a:schemeClr val="bg1"/>
                </a:solidFill>
              </a:rPr>
              <a:t>d</a:t>
            </a:r>
            <a:r>
              <a:rPr lang="en-US" smtClean="0">
                <a:solidFill>
                  <a:schemeClr val="bg1"/>
                </a:solidFill>
              </a:rPr>
              <a:t>, then…(next page)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2C91A0A-AED6-4419-A133-E228749DC99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Fundamental theorem (contd)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(a) for 0&lt;</a:t>
            </a:r>
            <a:r>
              <a:rPr lang="el-GR" smtClean="0">
                <a:solidFill>
                  <a:schemeClr val="bg1"/>
                </a:solidFill>
                <a:cs typeface="Arial" charset="0"/>
              </a:rPr>
              <a:t>ε</a:t>
            </a:r>
            <a:r>
              <a:rPr lang="en-US" smtClean="0">
                <a:solidFill>
                  <a:schemeClr val="bg1"/>
                </a:solidFill>
                <a:cs typeface="Arial" charset="0"/>
              </a:rPr>
              <a:t>&lt;1 and the sample size at least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  <a:cs typeface="Arial" charset="0"/>
              </a:rPr>
              <a:t>      </a:t>
            </a:r>
            <a:r>
              <a:rPr lang="en-US" b="1" i="1" smtClean="0">
                <a:solidFill>
                  <a:schemeClr val="bg1"/>
                </a:solidFill>
                <a:cs typeface="Arial" charset="0"/>
              </a:rPr>
              <a:t>max[(4/</a:t>
            </a:r>
            <a:r>
              <a:rPr lang="el-GR" b="1" i="1" smtClean="0">
                <a:solidFill>
                  <a:schemeClr val="bg1"/>
                </a:solidFill>
                <a:cs typeface="Arial" charset="0"/>
              </a:rPr>
              <a:t>ε</a:t>
            </a:r>
            <a:r>
              <a:rPr lang="en-US" b="1" i="1" smtClean="0">
                <a:solidFill>
                  <a:schemeClr val="bg1"/>
                </a:solidFill>
                <a:cs typeface="Arial" charset="0"/>
              </a:rPr>
              <a:t>)log(2/</a:t>
            </a:r>
            <a:r>
              <a:rPr lang="el-GR" b="1" i="1" smtClean="0">
                <a:solidFill>
                  <a:schemeClr val="bg1"/>
                </a:solidFill>
                <a:cs typeface="Arial" charset="0"/>
              </a:rPr>
              <a:t>δ</a:t>
            </a:r>
            <a:r>
              <a:rPr lang="en-US" b="1" i="1" smtClean="0">
                <a:solidFill>
                  <a:schemeClr val="bg1"/>
                </a:solidFill>
                <a:cs typeface="Arial" charset="0"/>
              </a:rPr>
              <a:t>), (8d/</a:t>
            </a:r>
            <a:r>
              <a:rPr lang="el-GR" b="1" i="1" smtClean="0">
                <a:solidFill>
                  <a:schemeClr val="bg1"/>
                </a:solidFill>
                <a:cs typeface="Arial" charset="0"/>
              </a:rPr>
              <a:t>ε</a:t>
            </a:r>
            <a:r>
              <a:rPr lang="en-US" b="1" i="1" smtClean="0">
                <a:solidFill>
                  <a:schemeClr val="bg1"/>
                </a:solidFill>
                <a:cs typeface="Arial" charset="0"/>
              </a:rPr>
              <a:t>)log(13/</a:t>
            </a:r>
            <a:r>
              <a:rPr lang="el-GR" b="1" i="1" smtClean="0">
                <a:solidFill>
                  <a:schemeClr val="bg1"/>
                </a:solidFill>
                <a:cs typeface="Arial" charset="0"/>
              </a:rPr>
              <a:t>ε</a:t>
            </a:r>
            <a:r>
              <a:rPr lang="en-US" b="1" i="1" smtClean="0">
                <a:solidFill>
                  <a:schemeClr val="bg1"/>
                </a:solidFill>
                <a:cs typeface="Arial" charset="0"/>
              </a:rPr>
              <a:t>)]</a:t>
            </a:r>
            <a:r>
              <a:rPr lang="en-US" smtClean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  <a:cs typeface="Arial" charset="0"/>
              </a:rPr>
              <a:t>    any consistent function </a:t>
            </a:r>
            <a:r>
              <a:rPr lang="en-US" i="1" smtClean="0">
                <a:solidFill>
                  <a:schemeClr val="bg1"/>
                </a:solidFill>
                <a:cs typeface="Arial" charset="0"/>
              </a:rPr>
              <a:t>A:S</a:t>
            </a:r>
            <a:r>
              <a:rPr lang="en-US" i="1" baseline="-25000" smtClean="0">
                <a:solidFill>
                  <a:schemeClr val="bg1"/>
                </a:solidFill>
                <a:cs typeface="Arial" charset="0"/>
              </a:rPr>
              <a:t>c</a:t>
            </a:r>
            <a:r>
              <a:rPr lang="en-US" i="1" smtClean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C</a:t>
            </a:r>
            <a:r>
              <a:rPr lang="en-US" smtClean="0">
                <a:solidFill>
                  <a:schemeClr val="bg1"/>
                </a:solidFill>
                <a:cs typeface="Arial" charset="0"/>
                <a:sym typeface="Wingdings" pitchFamily="2" charset="2"/>
              </a:rPr>
              <a:t> is a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  <a:cs typeface="Arial" charset="0"/>
                <a:sym typeface="Wingdings" pitchFamily="2" charset="2"/>
              </a:rPr>
              <a:t>    learning function for 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  <a:cs typeface="Arial" charset="0"/>
                <a:sym typeface="Wingdings" pitchFamily="2" charset="2"/>
              </a:rPr>
              <a:t>(b) for </a:t>
            </a:r>
            <a:r>
              <a:rPr lang="en-US" smtClean="0">
                <a:solidFill>
                  <a:schemeClr val="bg1"/>
                </a:solidFill>
              </a:rPr>
              <a:t>0&lt;</a:t>
            </a:r>
            <a:r>
              <a:rPr lang="el-GR" smtClean="0">
                <a:solidFill>
                  <a:schemeClr val="bg1"/>
                </a:solidFill>
                <a:cs typeface="Arial" charset="0"/>
              </a:rPr>
              <a:t>ε</a:t>
            </a:r>
            <a:r>
              <a:rPr lang="en-US" smtClean="0">
                <a:solidFill>
                  <a:schemeClr val="bg1"/>
                </a:solidFill>
                <a:cs typeface="Arial" charset="0"/>
              </a:rPr>
              <a:t>&lt;1/2 and sample size less than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i="1" smtClean="0">
                <a:solidFill>
                  <a:schemeClr val="bg1"/>
                </a:solidFill>
                <a:cs typeface="Arial" charset="0"/>
              </a:rPr>
              <a:t>      max[((1-</a:t>
            </a:r>
            <a:r>
              <a:rPr lang="el-GR" b="1" i="1" smtClean="0">
                <a:solidFill>
                  <a:schemeClr val="bg1"/>
                </a:solidFill>
                <a:cs typeface="Arial" charset="0"/>
              </a:rPr>
              <a:t>ε</a:t>
            </a:r>
            <a:r>
              <a:rPr lang="en-US" b="1" i="1" smtClean="0">
                <a:solidFill>
                  <a:schemeClr val="bg1"/>
                </a:solidFill>
                <a:cs typeface="Arial" charset="0"/>
              </a:rPr>
              <a:t>)/ </a:t>
            </a:r>
            <a:r>
              <a:rPr lang="el-GR" b="1" i="1" smtClean="0">
                <a:solidFill>
                  <a:schemeClr val="bg1"/>
                </a:solidFill>
                <a:cs typeface="Arial" charset="0"/>
              </a:rPr>
              <a:t>ε</a:t>
            </a:r>
            <a:r>
              <a:rPr lang="en-US" b="1" i="1" smtClean="0">
                <a:solidFill>
                  <a:schemeClr val="bg1"/>
                </a:solidFill>
                <a:cs typeface="Arial" charset="0"/>
              </a:rPr>
              <a:t>)ln(1/ </a:t>
            </a:r>
            <a:r>
              <a:rPr lang="el-GR" b="1" i="1" smtClean="0">
                <a:solidFill>
                  <a:schemeClr val="bg1"/>
                </a:solidFill>
                <a:cs typeface="Arial" charset="0"/>
              </a:rPr>
              <a:t>δ</a:t>
            </a:r>
            <a:r>
              <a:rPr lang="en-US" b="1" i="1" smtClean="0">
                <a:solidFill>
                  <a:schemeClr val="bg1"/>
                </a:solidFill>
                <a:cs typeface="Arial" charset="0"/>
              </a:rPr>
              <a:t>), d(1-2(</a:t>
            </a:r>
            <a:r>
              <a:rPr lang="el-GR" b="1" i="1" smtClean="0">
                <a:solidFill>
                  <a:schemeClr val="bg1"/>
                </a:solidFill>
                <a:cs typeface="Arial" charset="0"/>
              </a:rPr>
              <a:t>ε</a:t>
            </a:r>
            <a:r>
              <a:rPr lang="en-US" b="1" i="1" smtClean="0">
                <a:solidFill>
                  <a:schemeClr val="bg1"/>
                </a:solidFill>
                <a:cs typeface="Arial" charset="0"/>
              </a:rPr>
              <a:t>(1- </a:t>
            </a:r>
            <a:r>
              <a:rPr lang="el-GR" b="1" i="1" smtClean="0">
                <a:solidFill>
                  <a:schemeClr val="bg1"/>
                </a:solidFill>
                <a:cs typeface="Arial" charset="0"/>
              </a:rPr>
              <a:t>δ</a:t>
            </a:r>
            <a:r>
              <a:rPr lang="en-US" b="1" i="1" smtClean="0">
                <a:solidFill>
                  <a:schemeClr val="bg1"/>
                </a:solidFill>
                <a:cs typeface="Arial" charset="0"/>
              </a:rPr>
              <a:t>)+ </a:t>
            </a:r>
            <a:r>
              <a:rPr lang="el-GR" b="1" i="1" smtClean="0">
                <a:solidFill>
                  <a:schemeClr val="bg1"/>
                </a:solidFill>
                <a:cs typeface="Arial" charset="0"/>
              </a:rPr>
              <a:t>δ</a:t>
            </a:r>
            <a:r>
              <a:rPr lang="en-US" b="1" i="1" smtClean="0">
                <a:solidFill>
                  <a:schemeClr val="bg1"/>
                </a:solidFill>
                <a:cs typeface="Arial" charset="0"/>
              </a:rPr>
              <a:t>))]</a:t>
            </a:r>
            <a:endParaRPr lang="el-GR" b="1" i="1" smtClean="0">
              <a:solidFill>
                <a:schemeClr val="bg1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  <a:cs typeface="Arial" charset="0"/>
              </a:rPr>
              <a:t>     No function </a:t>
            </a:r>
            <a:r>
              <a:rPr lang="en-US" i="1" smtClean="0">
                <a:solidFill>
                  <a:schemeClr val="bg1"/>
                </a:solidFill>
                <a:cs typeface="Arial" charset="0"/>
              </a:rPr>
              <a:t>A:S</a:t>
            </a:r>
            <a:r>
              <a:rPr lang="en-US" i="1" baseline="-25000" smtClean="0">
                <a:solidFill>
                  <a:schemeClr val="bg1"/>
                </a:solidFill>
                <a:cs typeface="Arial" charset="0"/>
              </a:rPr>
              <a:t>c</a:t>
            </a:r>
            <a:r>
              <a:rPr lang="en-US" i="1" smtClean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H, </a:t>
            </a:r>
            <a:r>
              <a:rPr lang="en-US" smtClean="0">
                <a:solidFill>
                  <a:schemeClr val="bg1"/>
                </a:solidFill>
                <a:cs typeface="Arial" charset="0"/>
                <a:sym typeface="Wingdings" pitchFamily="2" charset="2"/>
              </a:rPr>
              <a:t>for any hypothesis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bg1"/>
                </a:solidFill>
                <a:cs typeface="Arial" charset="0"/>
                <a:sym typeface="Wingdings" pitchFamily="2" charset="2"/>
              </a:rPr>
              <a:t>     space is a learning function for </a:t>
            </a:r>
            <a:r>
              <a:rPr lang="en-US" i="1" smtClean="0">
                <a:solidFill>
                  <a:schemeClr val="bg1"/>
                </a:solidFill>
                <a:cs typeface="Arial" charset="0"/>
                <a:sym typeface="Wingdings" pitchFamily="2" charset="2"/>
              </a:rPr>
              <a:t>C.</a:t>
            </a:r>
            <a:endParaRPr lang="el-GR" i="1" smtClean="0">
              <a:solidFill>
                <a:schemeClr val="bg1"/>
              </a:solidFill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4800"/>
            <a:ext cx="7924800" cy="2438400"/>
          </a:xfrm>
        </p:spPr>
        <p:txBody>
          <a:bodyPr/>
          <a:lstStyle/>
          <a:p>
            <a:pPr marL="609600" indent="-609600" algn="l" eaLnBrk="1" hangingPunct="1"/>
            <a:r>
              <a:rPr lang="en-US" sz="4400" smtClean="0">
                <a:solidFill>
                  <a:schemeClr val="bg1"/>
                </a:solidFill>
              </a:rPr>
              <a:t>Book</a:t>
            </a:r>
            <a:r>
              <a:rPr lang="en-US" sz="4800" smtClean="0">
                <a:solidFill>
                  <a:schemeClr val="bg1"/>
                </a:solidFill>
              </a:rPr>
              <a:t>	</a:t>
            </a:r>
          </a:p>
          <a:p>
            <a:pPr marL="990600" lvl="1" indent="-533400" algn="l" eaLnBrk="1" hangingPunct="1">
              <a:buFontTx/>
              <a:buAutoNum type="arabicPeriod"/>
            </a:pPr>
            <a:r>
              <a:rPr lang="en-US" smtClean="0">
                <a:solidFill>
                  <a:schemeClr val="bg1"/>
                </a:solidFill>
              </a:rPr>
              <a:t>Computational Learning Theory, M. H. G. Anthony, N. Biggs, Cambridge Tracts in Theoretical Computer Science, 1997.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1000" y="2895600"/>
            <a:ext cx="8229600" cy="3324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l"/>
            <a:r>
              <a:rPr lang="en-US" sz="4400">
                <a:solidFill>
                  <a:schemeClr val="bg1"/>
                </a:solidFill>
              </a:rPr>
              <a:t> Paper’s</a:t>
            </a:r>
          </a:p>
          <a:p>
            <a:pPr marL="342900" indent="-342900" algn="l"/>
            <a:r>
              <a:rPr lang="en-US" sz="2800">
                <a:solidFill>
                  <a:schemeClr val="bg1"/>
                </a:solidFill>
              </a:rPr>
              <a:t>     1. A theory of the learnable, Valiant, LG (1984),  Communications of the ACM 27(11):1134 -1142.</a:t>
            </a:r>
          </a:p>
          <a:p>
            <a:pPr marL="342900" indent="-342900" algn="l"/>
            <a:r>
              <a:rPr lang="en-US" sz="2800">
                <a:solidFill>
                  <a:schemeClr val="bg1"/>
                </a:solidFill>
              </a:rPr>
              <a:t>	</a:t>
            </a:r>
          </a:p>
          <a:p>
            <a:pPr marL="342900" indent="-342900" algn="l"/>
            <a:r>
              <a:rPr lang="en-US" sz="2800">
                <a:solidFill>
                  <a:schemeClr val="bg1"/>
                </a:solidFill>
              </a:rPr>
              <a:t>    2. Learnability and the VC-dimension, A Blumer, A Ehrenfeucht, D Haussler, M Warmuth - Journal of the ACM, 1989.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BD0D39-B2B5-4C19-AD7A-EC051E57D8B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Training</a:t>
            </a:r>
          </a:p>
          <a:p>
            <a:pPr algn="ctr"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Internalization		Hypothesis Production</a:t>
            </a:r>
          </a:p>
        </p:txBody>
      </p:sp>
      <p:sp>
        <p:nvSpPr>
          <p:cNvPr id="5125" name="Line 3"/>
          <p:cNvSpPr>
            <a:spLocks noChangeShapeType="1"/>
          </p:cNvSpPr>
          <p:nvPr/>
        </p:nvSpPr>
        <p:spPr bwMode="auto">
          <a:xfrm flipH="1">
            <a:off x="2895600" y="2514600"/>
            <a:ext cx="1676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4"/>
          <p:cNvSpPr>
            <a:spLocks noChangeShapeType="1"/>
          </p:cNvSpPr>
          <p:nvPr/>
        </p:nvSpPr>
        <p:spPr bwMode="auto">
          <a:xfrm>
            <a:off x="4572000" y="2514600"/>
            <a:ext cx="1981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5"/>
          <p:cNvSpPr>
            <a:spLocks noChangeShapeType="1"/>
          </p:cNvSpPr>
          <p:nvPr/>
        </p:nvSpPr>
        <p:spPr bwMode="auto">
          <a:xfrm flipH="1">
            <a:off x="2286000" y="2209800"/>
            <a:ext cx="1905000" cy="1752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Line 6"/>
          <p:cNvSpPr>
            <a:spLocks noChangeShapeType="1"/>
          </p:cNvSpPr>
          <p:nvPr/>
        </p:nvSpPr>
        <p:spPr bwMode="auto">
          <a:xfrm>
            <a:off x="4419600" y="2286000"/>
            <a:ext cx="990600" cy="1600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6D22C05-3B88-48D2-965F-99DC44AA645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Hypothesis Production		</a:t>
            </a:r>
          </a:p>
          <a:p>
            <a:pPr algn="ctr"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			Inductive Bias</a:t>
            </a:r>
          </a:p>
          <a:p>
            <a:pPr algn="ctr"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In what form is the hypothesis produced?</a:t>
            </a:r>
          </a:p>
        </p:txBody>
      </p:sp>
      <p:sp>
        <p:nvSpPr>
          <p:cNvPr id="6149" name="Line 3"/>
          <p:cNvSpPr>
            <a:spLocks noChangeShapeType="1"/>
          </p:cNvSpPr>
          <p:nvPr/>
        </p:nvSpPr>
        <p:spPr bwMode="auto">
          <a:xfrm>
            <a:off x="3352800" y="2590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4"/>
          <p:cNvSpPr>
            <a:spLocks noChangeShapeType="1"/>
          </p:cNvSpPr>
          <p:nvPr/>
        </p:nvSpPr>
        <p:spPr bwMode="auto">
          <a:xfrm>
            <a:off x="3200400" y="3048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5"/>
          <p:cNvSpPr>
            <a:spLocks noChangeShapeType="1"/>
          </p:cNvSpPr>
          <p:nvPr/>
        </p:nvSpPr>
        <p:spPr bwMode="auto">
          <a:xfrm flipH="1">
            <a:off x="4648200" y="2133600"/>
            <a:ext cx="76200" cy="609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6"/>
          <p:cNvSpPr>
            <a:spLocks noChangeShapeType="1"/>
          </p:cNvSpPr>
          <p:nvPr/>
        </p:nvSpPr>
        <p:spPr bwMode="auto">
          <a:xfrm>
            <a:off x="4724400" y="3352800"/>
            <a:ext cx="0" cy="990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4"/>
          <p:cNvSpPr>
            <a:spLocks noChangeArrowheads="1"/>
          </p:cNvSpPr>
          <p:nvPr/>
        </p:nvSpPr>
        <p:spPr bwMode="auto">
          <a:xfrm>
            <a:off x="2971800" y="1066800"/>
            <a:ext cx="1828800" cy="18288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Oval 5"/>
          <p:cNvSpPr>
            <a:spLocks noChangeArrowheads="1"/>
          </p:cNvSpPr>
          <p:nvPr/>
        </p:nvSpPr>
        <p:spPr bwMode="auto">
          <a:xfrm>
            <a:off x="2286000" y="1066800"/>
            <a:ext cx="1828800" cy="1828800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1600200" y="609600"/>
            <a:ext cx="3657600" cy="28194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2438400" y="16764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4219575" y="1676400"/>
            <a:ext cx="3825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4648200" y="623888"/>
            <a:ext cx="24384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      Universe</a:t>
            </a: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5745163" y="1752600"/>
            <a:ext cx="206692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C      h = </a:t>
            </a:r>
          </a:p>
          <a:p>
            <a:r>
              <a:rPr lang="en-US" sz="2800">
                <a:solidFill>
                  <a:schemeClr val="bg1"/>
                </a:solidFill>
              </a:rPr>
              <a:t>Error region</a:t>
            </a:r>
          </a:p>
        </p:txBody>
      </p:sp>
      <p:sp>
        <p:nvSpPr>
          <p:cNvPr id="7177" name="Text Box 14"/>
          <p:cNvSpPr txBox="1">
            <a:spLocks noChangeArrowheads="1"/>
          </p:cNvSpPr>
          <p:nvPr/>
        </p:nvSpPr>
        <p:spPr bwMode="auto">
          <a:xfrm>
            <a:off x="2971800" y="4216400"/>
            <a:ext cx="2770188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</a:rPr>
              <a:t>P(C      h ) &lt;=  </a:t>
            </a:r>
            <a:r>
              <a:rPr lang="ru-RU" sz="2800" dirty="0">
                <a:solidFill>
                  <a:schemeClr val="bg1"/>
                </a:solidFill>
                <a:cs typeface="Arial" charset="0"/>
              </a:rPr>
              <a:t>Є</a:t>
            </a:r>
            <a:endParaRPr lang="en-US" sz="2800" dirty="0">
              <a:solidFill>
                <a:schemeClr val="bg1"/>
              </a:solidFill>
              <a:cs typeface="Arial" charset="0"/>
            </a:endParaRPr>
          </a:p>
          <a:p>
            <a:pPr algn="r"/>
            <a:endParaRPr lang="en-US" sz="2800" dirty="0">
              <a:solidFill>
                <a:schemeClr val="bg1"/>
              </a:solidFill>
              <a:cs typeface="Arial" charset="0"/>
            </a:endParaRPr>
          </a:p>
          <a:p>
            <a:pPr algn="r"/>
            <a:endParaRPr lang="en-US" sz="2800" dirty="0">
              <a:solidFill>
                <a:schemeClr val="bg1"/>
              </a:solidFill>
              <a:cs typeface="Arial" charset="0"/>
            </a:endParaRPr>
          </a:p>
          <a:p>
            <a:pPr algn="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178" name="Line 24"/>
          <p:cNvSpPr>
            <a:spLocks noChangeShapeType="1"/>
          </p:cNvSpPr>
          <p:nvPr/>
        </p:nvSpPr>
        <p:spPr bwMode="auto">
          <a:xfrm flipH="1">
            <a:off x="5029200" y="914400"/>
            <a:ext cx="533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Oval 25"/>
          <p:cNvSpPr>
            <a:spLocks noChangeArrowheads="1"/>
          </p:cNvSpPr>
          <p:nvPr/>
        </p:nvSpPr>
        <p:spPr bwMode="auto">
          <a:xfrm>
            <a:off x="3810000" y="4343400"/>
            <a:ext cx="304800" cy="3048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7180" name="Oval 27"/>
          <p:cNvSpPr>
            <a:spLocks noChangeArrowheads="1"/>
          </p:cNvSpPr>
          <p:nvPr/>
        </p:nvSpPr>
        <p:spPr bwMode="auto">
          <a:xfrm>
            <a:off x="6477000" y="1828800"/>
            <a:ext cx="304800" cy="3048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7181" name="Rectangle 30"/>
          <p:cNvSpPr>
            <a:spLocks noChangeArrowheads="1"/>
          </p:cNvSpPr>
          <p:nvPr/>
        </p:nvSpPr>
        <p:spPr bwMode="auto">
          <a:xfrm>
            <a:off x="5257800" y="5348288"/>
            <a:ext cx="33337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accuracy parameter</a:t>
            </a:r>
          </a:p>
        </p:txBody>
      </p:sp>
      <p:sp>
        <p:nvSpPr>
          <p:cNvPr id="7182" name="Rectangle 31"/>
          <p:cNvSpPr>
            <a:spLocks noChangeArrowheads="1"/>
          </p:cNvSpPr>
          <p:nvPr/>
        </p:nvSpPr>
        <p:spPr bwMode="auto">
          <a:xfrm>
            <a:off x="1058863" y="5410200"/>
            <a:ext cx="28575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Prob. distribution</a:t>
            </a:r>
          </a:p>
        </p:txBody>
      </p:sp>
      <p:sp>
        <p:nvSpPr>
          <p:cNvPr id="7183" name="Line 32"/>
          <p:cNvSpPr>
            <a:spLocks noChangeShapeType="1"/>
          </p:cNvSpPr>
          <p:nvPr/>
        </p:nvSpPr>
        <p:spPr bwMode="auto">
          <a:xfrm flipV="1">
            <a:off x="3124200" y="46482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33"/>
          <p:cNvSpPr>
            <a:spLocks noChangeShapeType="1"/>
          </p:cNvSpPr>
          <p:nvPr/>
        </p:nvSpPr>
        <p:spPr bwMode="auto">
          <a:xfrm flipV="1">
            <a:off x="5486400" y="4648200"/>
            <a:ext cx="0" cy="762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09600"/>
            <a:ext cx="7772400" cy="5638800"/>
          </a:xfrm>
        </p:spPr>
        <p:txBody>
          <a:bodyPr/>
          <a:lstStyle/>
          <a:p>
            <a:pPr algn="l" eaLnBrk="1" hangingPunct="1"/>
            <a:r>
              <a:rPr lang="en-US" sz="2800" smtClean="0">
                <a:solidFill>
                  <a:schemeClr val="bg1"/>
                </a:solidFill>
              </a:rPr>
              <a:t>P(X) = Prob that x is generated by the teacher – the “oracle” and is labeled</a:t>
            </a:r>
          </a:p>
          <a:p>
            <a:pPr eaLnBrk="1" hangingPunct="1"/>
            <a:endParaRPr lang="en-US" sz="28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&lt;x, +&gt; : Positive example.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&lt;x, -&gt; : Negative example.</a:t>
            </a:r>
          </a:p>
          <a:p>
            <a:pPr eaLnBrk="1" hangingPunct="1"/>
            <a:endParaRPr lang="en-US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33400"/>
            <a:ext cx="7772400" cy="4495800"/>
          </a:xfrm>
        </p:spPr>
        <p:txBody>
          <a:bodyPr/>
          <a:lstStyle/>
          <a:p>
            <a:pPr eaLnBrk="1" hangingPunct="1"/>
            <a:r>
              <a:rPr lang="en-US" sz="4400" smtClean="0">
                <a:solidFill>
                  <a:schemeClr val="bg1"/>
                </a:solidFill>
              </a:rPr>
              <a:t>Learning Means the following</a:t>
            </a:r>
          </a:p>
          <a:p>
            <a:pPr eaLnBrk="1" hangingPunct="1"/>
            <a:r>
              <a:rPr lang="en-US" sz="4400" smtClean="0">
                <a:solidFill>
                  <a:schemeClr val="bg1"/>
                </a:solidFill>
              </a:rPr>
              <a:t>Should happen:</a:t>
            </a:r>
          </a:p>
          <a:p>
            <a:pPr eaLnBrk="1" hangingPunct="1"/>
            <a:endParaRPr lang="en-US" sz="44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Pr(P(c    h) &lt;= </a:t>
            </a:r>
            <a:r>
              <a:rPr lang="ru-RU" sz="2800" smtClean="0">
                <a:solidFill>
                  <a:schemeClr val="bg1"/>
                </a:solidFill>
              </a:rPr>
              <a:t>Є</a:t>
            </a:r>
            <a:r>
              <a:rPr lang="en-US" sz="2800" smtClean="0">
                <a:solidFill>
                  <a:schemeClr val="bg1"/>
                </a:solidFill>
              </a:rPr>
              <a:t>) &gt;= 1- </a:t>
            </a:r>
            <a:r>
              <a:rPr lang="el-GR" sz="2800" smtClean="0">
                <a:solidFill>
                  <a:schemeClr val="bg1"/>
                </a:solidFill>
                <a:cs typeface="Arial" charset="0"/>
              </a:rPr>
              <a:t>δ</a:t>
            </a:r>
            <a:endParaRPr lang="en-US" sz="2800" smtClean="0">
              <a:solidFill>
                <a:schemeClr val="bg1"/>
              </a:solidFill>
              <a:cs typeface="Arial" charset="0"/>
            </a:endParaRPr>
          </a:p>
          <a:p>
            <a:pPr eaLnBrk="1" hangingPunct="1"/>
            <a:endParaRPr lang="el-GR" sz="2800" smtClean="0">
              <a:solidFill>
                <a:schemeClr val="bg1"/>
              </a:solidFill>
              <a:cs typeface="Arial" charset="0"/>
            </a:endParaRP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</a:rPr>
              <a:t>PAC model of learning correct.</a:t>
            </a:r>
          </a:p>
        </p:txBody>
      </p:sp>
      <p:sp>
        <p:nvSpPr>
          <p:cNvPr id="9219" name="Oval 7"/>
          <p:cNvSpPr>
            <a:spLocks noChangeArrowheads="1"/>
          </p:cNvSpPr>
          <p:nvPr/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-25400" y="5438775"/>
            <a:ext cx="6838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Probably 	Approximately 		Correct</a:t>
            </a:r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H="1">
            <a:off x="1143000" y="4419600"/>
            <a:ext cx="91440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10"/>
          <p:cNvSpPr>
            <a:spLocks noChangeShapeType="1"/>
          </p:cNvSpPr>
          <p:nvPr/>
        </p:nvSpPr>
        <p:spPr bwMode="auto">
          <a:xfrm>
            <a:off x="2362200" y="4419600"/>
            <a:ext cx="838200" cy="1143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2667000" y="4419600"/>
            <a:ext cx="3048000" cy="990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IIT Bombay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AEA0C3-5401-4839-8BFD-8D6BBD95531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92150" y="53975"/>
            <a:ext cx="3228769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An Example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810000" y="2286000"/>
            <a:ext cx="1752600" cy="21336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362200" y="2743200"/>
            <a:ext cx="1828800" cy="11430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876800" y="3200400"/>
            <a:ext cx="1752600" cy="21336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325813" y="1730375"/>
            <a:ext cx="4206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5624513" y="1730375"/>
            <a:ext cx="420687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3316288" y="43053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5678488" y="4229100"/>
            <a:ext cx="4413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4667250" y="2416175"/>
            <a:ext cx="3921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4389438" y="2705100"/>
            <a:ext cx="3921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4313238" y="3162300"/>
            <a:ext cx="3921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0255" name="Line 16"/>
          <p:cNvSpPr>
            <a:spLocks noChangeShapeType="1"/>
          </p:cNvSpPr>
          <p:nvPr/>
        </p:nvSpPr>
        <p:spPr bwMode="auto">
          <a:xfrm>
            <a:off x="1828800" y="914400"/>
            <a:ext cx="0" cy="5638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/>
        </p:nvSpPr>
        <p:spPr bwMode="auto">
          <a:xfrm>
            <a:off x="1219200" y="5791200"/>
            <a:ext cx="7467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Text Box 18"/>
          <p:cNvSpPr txBox="1">
            <a:spLocks noChangeArrowheads="1"/>
          </p:cNvSpPr>
          <p:nvPr/>
        </p:nvSpPr>
        <p:spPr bwMode="auto">
          <a:xfrm>
            <a:off x="2452688" y="1730375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2605088" y="1882775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2757488" y="2035175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7410450" y="21875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0261" name="Text Box 22"/>
          <p:cNvSpPr txBox="1">
            <a:spLocks noChangeArrowheads="1"/>
          </p:cNvSpPr>
          <p:nvPr/>
        </p:nvSpPr>
        <p:spPr bwMode="auto">
          <a:xfrm>
            <a:off x="7562850" y="23399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0262" name="Text Box 23"/>
          <p:cNvSpPr txBox="1">
            <a:spLocks noChangeArrowheads="1"/>
          </p:cNvSpPr>
          <p:nvPr/>
        </p:nvSpPr>
        <p:spPr bwMode="auto">
          <a:xfrm>
            <a:off x="7715250" y="2492375"/>
            <a:ext cx="3032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0263" name="Text Box 24"/>
          <p:cNvSpPr txBox="1">
            <a:spLocks noChangeArrowheads="1"/>
          </p:cNvSpPr>
          <p:nvPr/>
        </p:nvSpPr>
        <p:spPr bwMode="auto">
          <a:xfrm>
            <a:off x="7450138" y="30861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0264" name="Text Box 25"/>
          <p:cNvSpPr txBox="1">
            <a:spLocks noChangeArrowheads="1"/>
          </p:cNvSpPr>
          <p:nvPr/>
        </p:nvSpPr>
        <p:spPr bwMode="auto">
          <a:xfrm>
            <a:off x="7145338" y="37719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0265" name="Text Box 26"/>
          <p:cNvSpPr txBox="1">
            <a:spLocks noChangeArrowheads="1"/>
          </p:cNvSpPr>
          <p:nvPr/>
        </p:nvSpPr>
        <p:spPr bwMode="auto">
          <a:xfrm>
            <a:off x="7297738" y="4229100"/>
            <a:ext cx="3032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-</a:t>
            </a:r>
          </a:p>
        </p:txBody>
      </p:sp>
      <p:sp>
        <p:nvSpPr>
          <p:cNvPr id="10268" name="Text Box 30"/>
          <p:cNvSpPr txBox="1">
            <a:spLocks noChangeArrowheads="1"/>
          </p:cNvSpPr>
          <p:nvPr/>
        </p:nvSpPr>
        <p:spPr bwMode="auto">
          <a:xfrm>
            <a:off x="4114800" y="206375"/>
            <a:ext cx="479107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Universe:</a:t>
            </a:r>
            <a:endParaRPr lang="en-US" sz="2800" dirty="0">
              <a:solidFill>
                <a:schemeClr val="bg1"/>
              </a:solidFill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2- Dimensional Plane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914</Words>
  <Application>Microsoft PowerPoint</Application>
  <PresentationFormat>On-screen Show (4:3)</PresentationFormat>
  <Paragraphs>332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Times New Roman</vt:lpstr>
      <vt:lpstr>Wingdings</vt:lpstr>
      <vt:lpstr>Default Design</vt:lpstr>
      <vt:lpstr>CS344: Introduction to Artificial Intelligence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Fundamental Theorem of PAC learning (Ehrenfeuct et. al, 1989)</vt:lpstr>
      <vt:lpstr>Fundamental theorem (contd)</vt:lpstr>
      <vt:lpstr>Slide 35</vt:lpstr>
    </vt:vector>
  </TitlesOfParts>
  <Company>Merovingian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Srinath</dc:creator>
  <cp:lastModifiedBy>Pushpak </cp:lastModifiedBy>
  <cp:revision>406</cp:revision>
  <dcterms:created xsi:type="dcterms:W3CDTF">2005-08-29T09:42:48Z</dcterms:created>
  <dcterms:modified xsi:type="dcterms:W3CDTF">2010-04-02T15:28:14Z</dcterms:modified>
</cp:coreProperties>
</file>