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notesMasterIdLst>
    <p:notesMasterId r:id="rId32"/>
  </p:notesMasterIdLst>
  <p:sldIdLst>
    <p:sldId id="256" r:id="rId3"/>
    <p:sldId id="363" r:id="rId4"/>
    <p:sldId id="350" r:id="rId5"/>
    <p:sldId id="377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1" r:id="rId26"/>
    <p:sldId id="372" r:id="rId27"/>
    <p:sldId id="373" r:id="rId28"/>
    <p:sldId id="374" r:id="rId29"/>
    <p:sldId id="375" r:id="rId30"/>
    <p:sldId id="376" r:id="rId3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07/7/12/main">
          <a:srgbClr xmlns:mc="http://schemas.openxmlformats.org/markup-compatibility/2006" xmlns:a14="http://schemas.microsoft.com/office/drawing/2007/7/7/main" val="FF0000" mc:Ignorable=""/>
        </p14:laserClr>
      </p:ext>
      <p:ext uri="{2FDB2607-1784-4EEB-B798-7EB5836EED8A}">
        <p14:showMediaCtrls xmlns:p14="http://schemas.microsoft.com/office/powerpoint/2007/7/12/main" val="1"/>
      </p:ext>
    </p:extLst>
  </p:showPr>
  <p:extLst>
    <p:ext uri="{E76CE94A-603C-4142-B9EB-6D1370010A27}">
      <p14:discardImageEditData xmlns:p14="http://schemas.microsoft.com/office/powerpoint/2007/7/12/main" val="0"/>
    </p:ext>
    <p:ext uri="{D31A062A-798A-4329-ABDD-BBA856620510}">
      <p14:defaultImageDpi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4.w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emf"/><Relationship Id="rId7" Type="http://schemas.openxmlformats.org/officeDocument/2006/relationships/image" Target="../media/image21.w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6" Type="http://schemas.openxmlformats.org/officeDocument/2006/relationships/image" Target="../media/image20.wmf"/><Relationship Id="rId5" Type="http://schemas.openxmlformats.org/officeDocument/2006/relationships/image" Target="../media/image19.emf"/><Relationship Id="rId10" Type="http://schemas.openxmlformats.org/officeDocument/2006/relationships/image" Target="../media/image24.wmf"/><Relationship Id="rId4" Type="http://schemas.openxmlformats.org/officeDocument/2006/relationships/image" Target="../media/image18.emf"/><Relationship Id="rId9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319154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B8063D-DB34-4ED2-ADD9-C1C700D9B9B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FA8254-FF58-42D2-9D13-465D67A6135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6CF796-1141-4D81-BCDF-947789815C6E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789595-0103-4E0E-AB25-8D039A49107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07/7/7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A96C26-CAB1-4B5F-A9F3-53EC5FC57AF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290638" y="728663"/>
            <a:ext cx="4733925" cy="360045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FFFFFF" mc:Ignorable=""/>
          </a:solidFill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9937" cy="4319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07/7/7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98AFB5-12F7-4A85-8886-C939BB9F0A1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290638" y="728663"/>
            <a:ext cx="4733925" cy="360045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FFFFFF" mc:Ignorable=""/>
          </a:solidFill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9937" cy="4319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07/7/7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53A72-7615-4AA9-AD74-182D3822F29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290638" y="728663"/>
            <a:ext cx="4733925" cy="360045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FFFFFF" mc:Ignorable=""/>
          </a:solidFill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9937" cy="4319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07/7/7/main" val="FFFF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701ABC-C4EE-4835-99C1-2ED67FF8173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290638" y="728663"/>
            <a:ext cx="4733925" cy="360045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FFFFFF" mc:Ignorable=""/>
          </a:solidFill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9937" cy="4319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17DFDD-3D89-4591-BC9B-BA45414187B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87CD9C-6C3C-457A-AC68-AABE5FAC0C3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58E81C-EBDA-4227-8961-D994C64E629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4B3EA9-8096-4566-8DE6-6CE30CFF0BD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FF28C-220D-45D8-9AB5-10CA8B1FA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e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emf"/><Relationship Id="rId5" Type="http://schemas.openxmlformats.org/officeDocument/2006/relationships/image" Target="../media/image8.e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emf"/><Relationship Id="rId1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1.bin"/><Relationship Id="rId18" Type="http://schemas.openxmlformats.org/officeDocument/2006/relationships/oleObject" Target="../embeddings/oleObject24.bin"/><Relationship Id="rId26" Type="http://schemas.openxmlformats.org/officeDocument/2006/relationships/image" Target="../media/image21.wmf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27.bin"/><Relationship Id="rId7" Type="http://schemas.openxmlformats.org/officeDocument/2006/relationships/image" Target="../media/image16.emf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emf"/><Relationship Id="rId20" Type="http://schemas.openxmlformats.org/officeDocument/2006/relationships/oleObject" Target="../embeddings/oleObject26.bin"/><Relationship Id="rId29" Type="http://schemas.openxmlformats.org/officeDocument/2006/relationships/oleObject" Target="../embeddings/oleObject3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0.wmf"/><Relationship Id="rId32" Type="http://schemas.openxmlformats.org/officeDocument/2006/relationships/image" Target="../media/image24.wmf"/><Relationship Id="rId5" Type="http://schemas.openxmlformats.org/officeDocument/2006/relationships/image" Target="../media/image15.emf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9.bin"/><Relationship Id="rId28" Type="http://schemas.openxmlformats.org/officeDocument/2006/relationships/image" Target="../media/image22.wmf"/><Relationship Id="rId10" Type="http://schemas.openxmlformats.org/officeDocument/2006/relationships/image" Target="../media/image17.emf"/><Relationship Id="rId19" Type="http://schemas.openxmlformats.org/officeDocument/2006/relationships/oleObject" Target="../embeddings/oleObject25.bin"/><Relationship Id="rId31" Type="http://schemas.openxmlformats.org/officeDocument/2006/relationships/oleObject" Target="../embeddings/oleObject33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8.emf"/><Relationship Id="rId22" Type="http://schemas.openxmlformats.org/officeDocument/2006/relationships/oleObject" Target="../embeddings/oleObject28.bin"/><Relationship Id="rId27" Type="http://schemas.openxmlformats.org/officeDocument/2006/relationships/oleObject" Target="../embeddings/oleObject31.bin"/><Relationship Id="rId30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sz="3200" i="1" smtClean="0">
                <a:latin typeface="Times New Roman" pitchFamily="18" charset="0"/>
              </a:rPr>
              <a:t>(associated </a:t>
            </a:r>
            <a:r>
              <a:rPr lang="en-US" sz="3200" i="1" dirty="0" smtClean="0">
                <a:latin typeface="Times New Roman" pitchFamily="18" charset="0"/>
              </a:rPr>
              <a:t>lab: CS386)</a:t>
            </a:r>
            <a:r>
              <a:rPr lang="en-US" sz="4000" dirty="0" smtClean="0">
                <a:latin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endParaRPr lang="en-US" sz="28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Lecture–4: </a:t>
            </a:r>
            <a:r>
              <a:rPr lang="en-US" sz="2800" dirty="0" smtClean="0">
                <a:latin typeface="Times New Roman" pitchFamily="18" charset="0"/>
              </a:rPr>
              <a:t>Fuzzy Control of Inverted Pendulum + Propositional Calculus based puzzles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915400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Linguistic variables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Zero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+ve small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-ve small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Profiles</a:t>
            </a:r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>
            <a:off x="381000" y="60960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4038600" y="28194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V="1">
            <a:off x="1219200" y="4038600"/>
            <a:ext cx="6858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4648200" y="4038600"/>
            <a:ext cx="1524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33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6172200" y="4038600"/>
            <a:ext cx="7620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 flipH="1">
            <a:off x="35052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40386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19050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61722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32766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43434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60960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18288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762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6858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 flipV="1">
            <a:off x="6477000" y="4343400"/>
            <a:ext cx="609600" cy="838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7086600" y="40386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latin typeface="Times New Roman" pitchFamily="18" charset="0"/>
              </a:rPr>
              <a:t>+ve small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304800" y="411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latin typeface="Times New Roman" pitchFamily="18" charset="0"/>
              </a:rPr>
              <a:t>-ve small</a:t>
            </a:r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 flipH="1" flipV="1">
            <a:off x="838200" y="4495800"/>
            <a:ext cx="838200" cy="914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4038600" y="3581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36" name="Line 24"/>
          <p:cNvSpPr>
            <a:spLocks noChangeShapeType="1"/>
          </p:cNvSpPr>
          <p:nvPr/>
        </p:nvSpPr>
        <p:spPr bwMode="auto">
          <a:xfrm>
            <a:off x="6172200" y="6248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6248400" y="62484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Quantity (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 baseline="60000">
                <a:latin typeface="Times New Roman" pitchFamily="18" charset="0"/>
              </a:rPr>
              <a:t>.</a:t>
            </a:r>
            <a:r>
              <a:rPr lang="en-US" sz="2000">
                <a:latin typeface="Times New Roman" pitchFamily="18" charset="0"/>
              </a:rPr>
              <a:t>, i)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3048000" y="3352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zero</a:t>
            </a:r>
          </a:p>
        </p:txBody>
      </p:sp>
      <p:sp>
        <p:nvSpPr>
          <p:cNvPr id="64539" name="Line 27"/>
          <p:cNvSpPr>
            <a:spLocks noChangeShapeType="1"/>
          </p:cNvSpPr>
          <p:nvPr/>
        </p:nvSpPr>
        <p:spPr bwMode="auto">
          <a:xfrm flipV="1">
            <a:off x="4038600" y="4038600"/>
            <a:ext cx="6096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0" name="Line 28"/>
          <p:cNvSpPr>
            <a:spLocks noChangeShapeType="1"/>
          </p:cNvSpPr>
          <p:nvPr/>
        </p:nvSpPr>
        <p:spPr bwMode="auto">
          <a:xfrm flipH="1" flipV="1">
            <a:off x="3581400" y="4038600"/>
            <a:ext cx="4572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1" name="Line 29"/>
          <p:cNvSpPr>
            <a:spLocks noChangeShapeType="1"/>
          </p:cNvSpPr>
          <p:nvPr/>
        </p:nvSpPr>
        <p:spPr bwMode="auto">
          <a:xfrm>
            <a:off x="1905000" y="4038600"/>
            <a:ext cx="16764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2" name="Line 30"/>
          <p:cNvSpPr>
            <a:spLocks noChangeShapeType="1"/>
          </p:cNvSpPr>
          <p:nvPr/>
        </p:nvSpPr>
        <p:spPr bwMode="auto">
          <a:xfrm flipH="1" flipV="1">
            <a:off x="3581400" y="3657600"/>
            <a:ext cx="381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Inference procedure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Read actual numerical values of </a:t>
            </a:r>
            <a:r>
              <a:rPr lang="el-GR" sz="2400" dirty="0" smtClean="0">
                <a:latin typeface="Times New Roman" pitchFamily="18" charset="0"/>
              </a:rPr>
              <a:t>θ</a:t>
            </a:r>
            <a:r>
              <a:rPr lang="en-US" sz="2400" dirty="0" smtClean="0">
                <a:latin typeface="Times New Roman" pitchFamily="18" charset="0"/>
              </a:rPr>
              <a:t> and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baseline="56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Get the corresponding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values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Zero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(+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small)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small)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This is called FUZZIFICATION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different rules, get the fuzzy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values from the R.H.S of the rules.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“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Collate</a:t>
            </a:r>
            <a:r>
              <a:rPr lang="en-US" sz="2800" dirty="0" smtClean="0">
                <a:cs typeface="Times New Roman" pitchFamily="18" charset="0"/>
              </a:rPr>
              <a:t>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some method and get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current value. This is called DEFUZZIFICATION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Result is one numerical value of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8229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 is Zero and d</a:t>
            </a:r>
            <a:r>
              <a:rPr lang="el-GR" b="1"/>
              <a:t>θ</a:t>
            </a:r>
            <a:r>
              <a:rPr lang="en-US" b="1"/>
              <a:t>/dt  is Zero then i is Zero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is Zero</a:t>
            </a:r>
            <a:r>
              <a:rPr lang="en-US"/>
              <a:t> </a:t>
            </a:r>
            <a:r>
              <a:rPr lang="en-US" b="1"/>
              <a:t>and d</a:t>
            </a:r>
            <a:r>
              <a:rPr lang="el-GR" b="1"/>
              <a:t>θ</a:t>
            </a:r>
            <a:r>
              <a:rPr lang="en-US" b="1"/>
              <a:t>/dt is +ve small then i is –ve small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is +ve small</a:t>
            </a:r>
            <a:r>
              <a:rPr lang="en-US"/>
              <a:t> </a:t>
            </a:r>
            <a:r>
              <a:rPr lang="en-US" b="1"/>
              <a:t>and d</a:t>
            </a:r>
            <a:r>
              <a:rPr lang="el-GR" b="1"/>
              <a:t>θ</a:t>
            </a:r>
            <a:r>
              <a:rPr lang="en-US" b="1"/>
              <a:t>/dt is Zero then i is –ve small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+ve small and d</a:t>
            </a:r>
            <a:r>
              <a:rPr lang="el-GR" b="1"/>
              <a:t>θ</a:t>
            </a:r>
            <a:r>
              <a:rPr lang="en-US" b="1"/>
              <a:t>/dt is +ve small then i is -ve medium</a:t>
            </a:r>
          </a:p>
        </p:txBody>
      </p:sp>
      <p:sp>
        <p:nvSpPr>
          <p:cNvPr id="69635" name="Line 3"/>
          <p:cNvSpPr>
            <a:spLocks noChangeShapeType="1"/>
          </p:cNvSpPr>
          <p:nvPr/>
        </p:nvSpPr>
        <p:spPr bwMode="auto">
          <a:xfrm>
            <a:off x="381000" y="60960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4038600" y="28194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 flipV="1">
            <a:off x="1219200" y="4038600"/>
            <a:ext cx="6858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4648200" y="4038600"/>
            <a:ext cx="1524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33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6172200" y="4038600"/>
            <a:ext cx="7620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 flipH="1">
            <a:off x="35052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40386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>
            <a:off x="19050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>
            <a:off x="61722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32766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43434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60960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8288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762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6858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V="1">
            <a:off x="6553200" y="4343400"/>
            <a:ext cx="533400" cy="6858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7086600" y="40386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latin typeface="Times New Roman" pitchFamily="18" charset="0"/>
              </a:rPr>
              <a:t>+ve small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304800" y="411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latin typeface="Times New Roman" pitchFamily="18" charset="0"/>
              </a:rPr>
              <a:t>-ve small</a:t>
            </a:r>
          </a:p>
        </p:txBody>
      </p:sp>
      <p:sp>
        <p:nvSpPr>
          <p:cNvPr id="69653" name="Line 21"/>
          <p:cNvSpPr>
            <a:spLocks noChangeShapeType="1"/>
          </p:cNvSpPr>
          <p:nvPr/>
        </p:nvSpPr>
        <p:spPr bwMode="auto">
          <a:xfrm flipH="1" flipV="1">
            <a:off x="838200" y="4495800"/>
            <a:ext cx="685800" cy="6858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4038600" y="3581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5" name="Line 23"/>
          <p:cNvSpPr>
            <a:spLocks noChangeShapeType="1"/>
          </p:cNvSpPr>
          <p:nvPr/>
        </p:nvSpPr>
        <p:spPr bwMode="auto">
          <a:xfrm>
            <a:off x="6172200" y="6248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6248400" y="62484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Quantity (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 baseline="60000">
                <a:latin typeface="Times New Roman" pitchFamily="18" charset="0"/>
              </a:rPr>
              <a:t>.</a:t>
            </a:r>
            <a:r>
              <a:rPr lang="en-US" sz="2000">
                <a:latin typeface="Times New Roman" pitchFamily="18" charset="0"/>
              </a:rPr>
              <a:t>, i)</a:t>
            </a: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3048000" y="3352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zero</a:t>
            </a:r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 flipV="1">
            <a:off x="4038600" y="4038600"/>
            <a:ext cx="6096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9" name="Line 27"/>
          <p:cNvSpPr>
            <a:spLocks noChangeShapeType="1"/>
          </p:cNvSpPr>
          <p:nvPr/>
        </p:nvSpPr>
        <p:spPr bwMode="auto">
          <a:xfrm flipH="1" flipV="1">
            <a:off x="3581400" y="4038600"/>
            <a:ext cx="4572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0" name="Line 28"/>
          <p:cNvSpPr>
            <a:spLocks noChangeShapeType="1"/>
          </p:cNvSpPr>
          <p:nvPr/>
        </p:nvSpPr>
        <p:spPr bwMode="auto">
          <a:xfrm>
            <a:off x="1905000" y="4038600"/>
            <a:ext cx="16764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1" name="Line 29"/>
          <p:cNvSpPr>
            <a:spLocks noChangeShapeType="1"/>
          </p:cNvSpPr>
          <p:nvPr/>
        </p:nvSpPr>
        <p:spPr bwMode="auto">
          <a:xfrm flipH="1" flipV="1">
            <a:off x="3581400" y="3657600"/>
            <a:ext cx="381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2" name="Line 30"/>
          <p:cNvSpPr>
            <a:spLocks noChangeShapeType="1"/>
          </p:cNvSpPr>
          <p:nvPr/>
        </p:nvSpPr>
        <p:spPr bwMode="auto">
          <a:xfrm flipV="1">
            <a:off x="4495800" y="4495800"/>
            <a:ext cx="0" cy="1600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FF" mc:Ignorable="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3" name="Line 31"/>
          <p:cNvSpPr>
            <a:spLocks noChangeShapeType="1"/>
          </p:cNvSpPr>
          <p:nvPr/>
        </p:nvSpPr>
        <p:spPr bwMode="auto">
          <a:xfrm flipV="1">
            <a:off x="4191000" y="4495800"/>
            <a:ext cx="0" cy="16002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2743200" y="381000"/>
            <a:ext cx="2697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Rules Involved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8229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 dirty="0"/>
              <a:t>Suppose </a:t>
            </a:r>
            <a:r>
              <a:rPr lang="el-GR" b="1" dirty="0"/>
              <a:t>θ</a:t>
            </a:r>
            <a:r>
              <a:rPr lang="en-US" b="1" dirty="0"/>
              <a:t>  is 1 radian and d</a:t>
            </a:r>
            <a:r>
              <a:rPr lang="el-GR" b="1" dirty="0"/>
              <a:t>θ</a:t>
            </a:r>
            <a:r>
              <a:rPr lang="en-US" b="1" dirty="0"/>
              <a:t>/</a:t>
            </a:r>
            <a:r>
              <a:rPr lang="en-US" b="1" dirty="0" err="1"/>
              <a:t>dt</a:t>
            </a:r>
            <a:r>
              <a:rPr lang="en-US" b="1" dirty="0"/>
              <a:t>  is 1 </a:t>
            </a:r>
            <a:r>
              <a:rPr lang="en-US" b="1" dirty="0" err="1"/>
              <a:t>rad</a:t>
            </a:r>
            <a:r>
              <a:rPr lang="en-US" b="1" dirty="0"/>
              <a:t>/sec</a:t>
            </a:r>
          </a:p>
          <a:p>
            <a:pPr marL="342900" indent="-342900"/>
            <a:r>
              <a:rPr lang="el-GR" b="1" dirty="0"/>
              <a:t>μ</a:t>
            </a:r>
            <a:r>
              <a:rPr lang="en-US" b="1" baseline="-25000" dirty="0"/>
              <a:t>zero</a:t>
            </a:r>
            <a:r>
              <a:rPr lang="en-US" b="1" dirty="0"/>
              <a:t>(</a:t>
            </a:r>
            <a:r>
              <a:rPr lang="el-GR" b="1" dirty="0"/>
              <a:t>θ</a:t>
            </a:r>
            <a:r>
              <a:rPr lang="en-US" b="1" dirty="0"/>
              <a:t> =1)=0.8 (say)</a:t>
            </a:r>
            <a:endParaRPr lang="el-GR" b="1" dirty="0"/>
          </a:p>
          <a:p>
            <a:pPr marL="342900" indent="-342900"/>
            <a:r>
              <a:rPr lang="el-GR" b="1" dirty="0" smtClean="0"/>
              <a:t>μ </a:t>
            </a:r>
            <a:r>
              <a:rPr lang="en-US" b="1" baseline="-25000" dirty="0" smtClean="0"/>
              <a:t>+</a:t>
            </a:r>
            <a:r>
              <a:rPr lang="en-US" b="1" baseline="-25000" dirty="0" err="1"/>
              <a:t>ve</a:t>
            </a:r>
            <a:r>
              <a:rPr lang="en-US" b="1" baseline="-25000" dirty="0"/>
              <a:t>-small</a:t>
            </a:r>
            <a:r>
              <a:rPr lang="en-US" b="1" dirty="0"/>
              <a:t>(</a:t>
            </a:r>
            <a:r>
              <a:rPr lang="el-GR" b="1" dirty="0"/>
              <a:t>θ</a:t>
            </a:r>
            <a:r>
              <a:rPr lang="en-US" b="1" dirty="0"/>
              <a:t> =1)=0.4 (say)</a:t>
            </a:r>
          </a:p>
          <a:p>
            <a:pPr marL="342900" indent="-342900"/>
            <a:r>
              <a:rPr lang="el-GR" b="1" dirty="0"/>
              <a:t>μ</a:t>
            </a:r>
            <a:r>
              <a:rPr lang="en-US" b="1" baseline="-25000" dirty="0"/>
              <a:t>zero</a:t>
            </a:r>
            <a:r>
              <a:rPr lang="en-US" b="1" dirty="0"/>
              <a:t>(d</a:t>
            </a:r>
            <a:r>
              <a:rPr lang="el-GR" b="1" dirty="0"/>
              <a:t>θ</a:t>
            </a:r>
            <a:r>
              <a:rPr lang="en-US" b="1" dirty="0"/>
              <a:t>/</a:t>
            </a:r>
            <a:r>
              <a:rPr lang="en-US" b="1" dirty="0" err="1"/>
              <a:t>dt</a:t>
            </a:r>
            <a:r>
              <a:rPr lang="en-US" b="1" dirty="0"/>
              <a:t> =1)=0.3 (say)</a:t>
            </a:r>
            <a:endParaRPr lang="el-GR" b="1" dirty="0"/>
          </a:p>
          <a:p>
            <a:pPr marL="342900" indent="-342900"/>
            <a:r>
              <a:rPr lang="el-GR" b="1" dirty="0"/>
              <a:t>μ</a:t>
            </a:r>
            <a:r>
              <a:rPr lang="en-US" b="1" baseline="-25000" dirty="0"/>
              <a:t>+</a:t>
            </a:r>
            <a:r>
              <a:rPr lang="en-US" b="1" baseline="-25000" dirty="0" err="1"/>
              <a:t>ve</a:t>
            </a:r>
            <a:r>
              <a:rPr lang="en-US" b="1" baseline="-25000" dirty="0"/>
              <a:t>-small</a:t>
            </a:r>
            <a:r>
              <a:rPr lang="en-US" b="1" dirty="0"/>
              <a:t>(d</a:t>
            </a:r>
            <a:r>
              <a:rPr lang="el-GR" b="1" dirty="0"/>
              <a:t>θ</a:t>
            </a:r>
            <a:r>
              <a:rPr lang="en-US" b="1" dirty="0"/>
              <a:t>/</a:t>
            </a:r>
            <a:r>
              <a:rPr lang="en-US" b="1" dirty="0" err="1"/>
              <a:t>dt</a:t>
            </a:r>
            <a:r>
              <a:rPr lang="en-US" b="1" dirty="0"/>
              <a:t> =1)=0.7 (say)</a:t>
            </a:r>
          </a:p>
          <a:p>
            <a:pPr marL="342900" indent="-342900"/>
            <a:endParaRPr lang="en-US" b="1" dirty="0"/>
          </a:p>
        </p:txBody>
      </p:sp>
      <p:sp>
        <p:nvSpPr>
          <p:cNvPr id="71683" name="Line 3"/>
          <p:cNvSpPr>
            <a:spLocks noChangeShapeType="1"/>
          </p:cNvSpPr>
          <p:nvPr/>
        </p:nvSpPr>
        <p:spPr bwMode="auto">
          <a:xfrm>
            <a:off x="381000" y="60960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4038600" y="3505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 flipV="1">
            <a:off x="1219200" y="4038600"/>
            <a:ext cx="6858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4648200" y="4038600"/>
            <a:ext cx="1524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33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6172200" y="4038600"/>
            <a:ext cx="7620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 flipH="1">
            <a:off x="35052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4038600" y="40386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>
            <a:off x="19050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>
            <a:off x="6172200" y="4038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32766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4343400" y="601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60960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18288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762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68580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 flipV="1">
            <a:off x="6553200" y="4343400"/>
            <a:ext cx="533400" cy="6858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7086600" y="40386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latin typeface="Times New Roman" pitchFamily="18" charset="0"/>
              </a:rPr>
              <a:t>+ve small</a:t>
            </a: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304800" y="411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latin typeface="Times New Roman" pitchFamily="18" charset="0"/>
              </a:rPr>
              <a:t>-ve small</a:t>
            </a:r>
          </a:p>
        </p:txBody>
      </p:sp>
      <p:sp>
        <p:nvSpPr>
          <p:cNvPr id="71701" name="Line 21"/>
          <p:cNvSpPr>
            <a:spLocks noChangeShapeType="1"/>
          </p:cNvSpPr>
          <p:nvPr/>
        </p:nvSpPr>
        <p:spPr bwMode="auto">
          <a:xfrm flipH="1" flipV="1">
            <a:off x="838200" y="4495800"/>
            <a:ext cx="685800" cy="6858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4038600" y="3581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3" name="Line 23"/>
          <p:cNvSpPr>
            <a:spLocks noChangeShapeType="1"/>
          </p:cNvSpPr>
          <p:nvPr/>
        </p:nvSpPr>
        <p:spPr bwMode="auto">
          <a:xfrm>
            <a:off x="6172200" y="6248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6248400" y="62484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Quantity (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</a:rPr>
              <a:t>θ</a:t>
            </a:r>
            <a:r>
              <a:rPr lang="en-US" sz="2000" baseline="60000">
                <a:latin typeface="Times New Roman" pitchFamily="18" charset="0"/>
              </a:rPr>
              <a:t>.</a:t>
            </a:r>
            <a:r>
              <a:rPr lang="en-US" sz="2000">
                <a:latin typeface="Times New Roman" pitchFamily="18" charset="0"/>
              </a:rPr>
              <a:t>, i)</a:t>
            </a:r>
          </a:p>
        </p:txBody>
      </p:sp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3048000" y="3352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zero</a:t>
            </a:r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 flipV="1">
            <a:off x="4038600" y="4038600"/>
            <a:ext cx="6096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 flipH="1" flipV="1">
            <a:off x="3581400" y="4038600"/>
            <a:ext cx="4572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8" name="Line 28"/>
          <p:cNvSpPr>
            <a:spLocks noChangeShapeType="1"/>
          </p:cNvSpPr>
          <p:nvPr/>
        </p:nvSpPr>
        <p:spPr bwMode="auto">
          <a:xfrm>
            <a:off x="1905000" y="4038600"/>
            <a:ext cx="16764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9" name="Line 29"/>
          <p:cNvSpPr>
            <a:spLocks noChangeShapeType="1"/>
          </p:cNvSpPr>
          <p:nvPr/>
        </p:nvSpPr>
        <p:spPr bwMode="auto">
          <a:xfrm flipH="1" flipV="1">
            <a:off x="3581400" y="3657600"/>
            <a:ext cx="381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0" name="Line 30"/>
          <p:cNvSpPr>
            <a:spLocks noChangeShapeType="1"/>
          </p:cNvSpPr>
          <p:nvPr/>
        </p:nvSpPr>
        <p:spPr bwMode="auto">
          <a:xfrm flipV="1">
            <a:off x="4495800" y="4495800"/>
            <a:ext cx="0" cy="1600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FF" mc:Ignorable="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1" name="Line 31"/>
          <p:cNvSpPr>
            <a:spLocks noChangeShapeType="1"/>
          </p:cNvSpPr>
          <p:nvPr/>
        </p:nvSpPr>
        <p:spPr bwMode="auto">
          <a:xfrm flipV="1">
            <a:off x="4191000" y="4495800"/>
            <a:ext cx="0" cy="16002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2" name="Text Box 32"/>
          <p:cNvSpPr txBox="1">
            <a:spLocks noChangeArrowheads="1"/>
          </p:cNvSpPr>
          <p:nvPr/>
        </p:nvSpPr>
        <p:spPr bwMode="auto">
          <a:xfrm>
            <a:off x="2743200" y="381000"/>
            <a:ext cx="2339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Fuzzification</a:t>
            </a:r>
          </a:p>
        </p:txBody>
      </p:sp>
      <p:sp>
        <p:nvSpPr>
          <p:cNvPr id="71713" name="Text Box 33"/>
          <p:cNvSpPr txBox="1">
            <a:spLocks noChangeArrowheads="1"/>
          </p:cNvSpPr>
          <p:nvPr/>
        </p:nvSpPr>
        <p:spPr bwMode="auto">
          <a:xfrm>
            <a:off x="3733800" y="62484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1rad</a:t>
            </a:r>
          </a:p>
        </p:txBody>
      </p:sp>
      <p:sp>
        <p:nvSpPr>
          <p:cNvPr id="71714" name="Text Box 34"/>
          <p:cNvSpPr txBox="1">
            <a:spLocks noChangeArrowheads="1"/>
          </p:cNvSpPr>
          <p:nvPr/>
        </p:nvSpPr>
        <p:spPr bwMode="auto">
          <a:xfrm>
            <a:off x="4632325" y="5522913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 rad/sec</a:t>
            </a:r>
          </a:p>
        </p:txBody>
      </p:sp>
      <p:sp>
        <p:nvSpPr>
          <p:cNvPr id="71715" name="Line 35"/>
          <p:cNvSpPr>
            <a:spLocks noChangeShapeType="1"/>
          </p:cNvSpPr>
          <p:nvPr/>
        </p:nvSpPr>
        <p:spPr bwMode="auto">
          <a:xfrm flipH="1">
            <a:off x="4495800" y="5715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6" name="Line 36"/>
          <p:cNvSpPr>
            <a:spLocks noChangeShapeType="1"/>
          </p:cNvSpPr>
          <p:nvPr/>
        </p:nvSpPr>
        <p:spPr bwMode="auto">
          <a:xfrm flipV="1">
            <a:off x="4114800" y="617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81000" y="1143000"/>
            <a:ext cx="8229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/>
              <a:t>Suppose </a:t>
            </a:r>
            <a:r>
              <a:rPr lang="el-GR" b="1"/>
              <a:t>θ</a:t>
            </a:r>
            <a:r>
              <a:rPr lang="en-US" b="1"/>
              <a:t>  is 1 radian and d</a:t>
            </a:r>
            <a:r>
              <a:rPr lang="el-GR" b="1"/>
              <a:t>θ</a:t>
            </a:r>
            <a:r>
              <a:rPr lang="en-US" b="1"/>
              <a:t>/dt  is 1 rad/sec</a:t>
            </a:r>
          </a:p>
          <a:p>
            <a:pPr marL="342900" indent="-342900"/>
            <a:r>
              <a:rPr lang="el-GR" b="1"/>
              <a:t>μ</a:t>
            </a:r>
            <a:r>
              <a:rPr lang="en-US" b="1" baseline="-25000"/>
              <a:t>zero</a:t>
            </a:r>
            <a:r>
              <a:rPr lang="en-US" b="1"/>
              <a:t>(</a:t>
            </a:r>
            <a:r>
              <a:rPr lang="el-GR" b="1"/>
              <a:t>θ</a:t>
            </a:r>
            <a:r>
              <a:rPr lang="en-US" b="1"/>
              <a:t> =1)=0.8 (say)</a:t>
            </a:r>
            <a:endParaRPr lang="el-GR" b="1"/>
          </a:p>
          <a:p>
            <a:pPr marL="342900" indent="-342900"/>
            <a:r>
              <a:rPr lang="el-GR" b="1"/>
              <a:t>μ</a:t>
            </a:r>
            <a:r>
              <a:rPr lang="el-GR"/>
              <a:t> </a:t>
            </a:r>
            <a:r>
              <a:rPr lang="en-US" b="1" baseline="-25000"/>
              <a:t>+ve-small</a:t>
            </a:r>
            <a:r>
              <a:rPr lang="en-US" b="1"/>
              <a:t>(</a:t>
            </a:r>
            <a:r>
              <a:rPr lang="el-GR" b="1"/>
              <a:t>θ</a:t>
            </a:r>
            <a:r>
              <a:rPr lang="en-US" b="1"/>
              <a:t> =1)=0.4 (say)</a:t>
            </a:r>
          </a:p>
          <a:p>
            <a:pPr marL="342900" indent="-342900"/>
            <a:r>
              <a:rPr lang="el-GR" b="1"/>
              <a:t>μ</a:t>
            </a:r>
            <a:r>
              <a:rPr lang="en-US" b="1" baseline="-25000"/>
              <a:t>zero</a:t>
            </a:r>
            <a:r>
              <a:rPr lang="en-US" b="1"/>
              <a:t>(d</a:t>
            </a:r>
            <a:r>
              <a:rPr lang="el-GR" b="1"/>
              <a:t>θ</a:t>
            </a:r>
            <a:r>
              <a:rPr lang="en-US" b="1"/>
              <a:t>/dt =1)=0.3 (say)</a:t>
            </a:r>
            <a:endParaRPr lang="el-GR" b="1"/>
          </a:p>
          <a:p>
            <a:pPr marL="342900" indent="-342900"/>
            <a:r>
              <a:rPr lang="el-GR" b="1"/>
              <a:t>μ</a:t>
            </a:r>
            <a:r>
              <a:rPr lang="en-US" b="1" baseline="-25000"/>
              <a:t>+ve-small</a:t>
            </a:r>
            <a:r>
              <a:rPr lang="en-US" b="1"/>
              <a:t>(d</a:t>
            </a:r>
            <a:r>
              <a:rPr lang="el-GR" b="1"/>
              <a:t>θ</a:t>
            </a:r>
            <a:r>
              <a:rPr lang="en-US" b="1"/>
              <a:t>/dt =1)=0.7 (say)</a:t>
            </a:r>
          </a:p>
          <a:p>
            <a:pPr marL="342900" indent="-342900"/>
            <a:endParaRPr lang="en-US" b="1"/>
          </a:p>
        </p:txBody>
      </p:sp>
      <p:sp>
        <p:nvSpPr>
          <p:cNvPr id="72736" name="Text Box 32"/>
          <p:cNvSpPr txBox="1">
            <a:spLocks noChangeArrowheads="1"/>
          </p:cNvSpPr>
          <p:nvPr/>
        </p:nvSpPr>
        <p:spPr bwMode="auto">
          <a:xfrm>
            <a:off x="2743200" y="381000"/>
            <a:ext cx="2339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Fuzzification</a:t>
            </a:r>
          </a:p>
        </p:txBody>
      </p:sp>
      <p:sp>
        <p:nvSpPr>
          <p:cNvPr id="72741" name="Text Box 37"/>
          <p:cNvSpPr txBox="1">
            <a:spLocks noChangeArrowheads="1"/>
          </p:cNvSpPr>
          <p:nvPr/>
        </p:nvSpPr>
        <p:spPr bwMode="auto">
          <a:xfrm>
            <a:off x="228600" y="3124200"/>
            <a:ext cx="82296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l-GR" b="1">
                <a:ea typeface="Arial Unicode MS" pitchFamily="34" charset="-128"/>
                <a:cs typeface="Arial Unicode MS" pitchFamily="34" charset="-128"/>
              </a:rPr>
              <a:t>θ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>  is Zero and d</a:t>
            </a:r>
            <a:r>
              <a:rPr lang="el-GR" b="1">
                <a:ea typeface="Arial Unicode MS" pitchFamily="34" charset="-128"/>
                <a:cs typeface="Arial Unicode MS" pitchFamily="34" charset="-128"/>
              </a:rPr>
              <a:t>θ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>/dt  is Zero then i is Zero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	min(0.8, 0.3)=0.3</a:t>
            </a:r>
          </a:p>
          <a:p>
            <a:pPr marL="342900" indent="-342900"/>
            <a:r>
              <a:rPr lang="en-US" b="1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		hence </a:t>
            </a:r>
            <a:r>
              <a:rPr lang="el-GR" b="1" i="1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b="1" i="1" baseline="-25000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zero</a:t>
            </a:r>
            <a:r>
              <a:rPr lang="en-US" b="1" i="1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(i)=0.3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is Zero</a:t>
            </a:r>
            <a:r>
              <a:rPr lang="en-US"/>
              <a:t> </a:t>
            </a:r>
            <a:r>
              <a:rPr lang="en-US" b="1"/>
              <a:t>and d</a:t>
            </a:r>
            <a:r>
              <a:rPr lang="el-GR" b="1"/>
              <a:t>θ</a:t>
            </a:r>
            <a:r>
              <a:rPr lang="en-US" b="1"/>
              <a:t>/dt is +ve small then i is –ve small</a:t>
            </a:r>
          </a:p>
          <a:p>
            <a:pPr marL="342900" indent="-342900"/>
            <a:r>
              <a:rPr lang="en-US" b="1"/>
              <a:t>	</a:t>
            </a:r>
            <a:r>
              <a:rPr lang="en-US" b="1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ea typeface="Arial Unicode MS" pitchFamily="34" charset="-128"/>
                <a:cs typeface="Arial Unicode MS" pitchFamily="34" charset="-128"/>
              </a:rPr>
              <a:t>min(0.8, 0.7)=0.7</a:t>
            </a:r>
          </a:p>
          <a:p>
            <a:pPr marL="342900" indent="-342900"/>
            <a:r>
              <a:rPr lang="en-US" b="1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ea typeface="Arial Unicode MS" pitchFamily="34" charset="-128"/>
                <a:cs typeface="Arial Unicode MS" pitchFamily="34" charset="-128"/>
              </a:rPr>
              <a:t>		hence </a:t>
            </a:r>
            <a:r>
              <a:rPr lang="el-GR" b="1" i="1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b="1" i="1" baseline="-25000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ea typeface="Arial Unicode MS" pitchFamily="34" charset="-128"/>
                <a:cs typeface="Arial Unicode MS" pitchFamily="34" charset="-128"/>
              </a:rPr>
              <a:t>-ve-small</a:t>
            </a:r>
            <a:r>
              <a:rPr lang="en-US" b="1" i="1">
                <a:solidFill>
                  <a:srgbClr xmlns:mc="http://schemas.openxmlformats.org/markup-compatibility/2006" xmlns:a14="http://schemas.microsoft.com/office/drawing/2007/7/7/main" val="FF3300" mc:Ignorable=""/>
                </a:solidFill>
                <a:ea typeface="Arial Unicode MS" pitchFamily="34" charset="-128"/>
                <a:cs typeface="Arial Unicode MS" pitchFamily="34" charset="-128"/>
              </a:rPr>
              <a:t>(i)=0.7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is +ve small</a:t>
            </a:r>
            <a:r>
              <a:rPr lang="en-US"/>
              <a:t> </a:t>
            </a:r>
            <a:r>
              <a:rPr lang="en-US" b="1"/>
              <a:t>and d</a:t>
            </a:r>
            <a:r>
              <a:rPr lang="el-GR" b="1"/>
              <a:t>θ</a:t>
            </a:r>
            <a:r>
              <a:rPr lang="en-US" b="1"/>
              <a:t>/dt is Zero then i is –ve small</a:t>
            </a:r>
          </a:p>
          <a:p>
            <a:pPr marL="342900" indent="-342900"/>
            <a:r>
              <a:rPr lang="en-US" b="1">
                <a:solidFill>
                  <a:srgbClr xmlns:mc="http://schemas.openxmlformats.org/markup-compatibility/2006" xmlns:a14="http://schemas.microsoft.com/office/drawing/2007/7/7/main" val="FF33CC" mc:Ignorable=""/>
                </a:solidFill>
                <a:ea typeface="Arial Unicode MS" pitchFamily="34" charset="-128"/>
                <a:cs typeface="Arial Unicode MS" pitchFamily="34" charset="-128"/>
              </a:rPr>
              <a:t>	min(0.4, 0.3)=0.3</a:t>
            </a:r>
          </a:p>
          <a:p>
            <a:pPr marL="342900" indent="-342900"/>
            <a:r>
              <a:rPr lang="en-US" b="1">
                <a:solidFill>
                  <a:srgbClr xmlns:mc="http://schemas.openxmlformats.org/markup-compatibility/2006" xmlns:a14="http://schemas.microsoft.com/office/drawing/2007/7/7/main" val="FF33CC" mc:Ignorable=""/>
                </a:solidFill>
                <a:ea typeface="Arial Unicode MS" pitchFamily="34" charset="-128"/>
                <a:cs typeface="Arial Unicode MS" pitchFamily="34" charset="-128"/>
              </a:rPr>
              <a:t>		hence </a:t>
            </a:r>
            <a:r>
              <a:rPr lang="el-GR" b="1" i="1">
                <a:solidFill>
                  <a:srgbClr xmlns:mc="http://schemas.openxmlformats.org/markup-compatibility/2006" xmlns:a14="http://schemas.microsoft.com/office/drawing/2007/7/7/main" val="FF33CC" mc:Ignorable=""/>
                </a:solidFill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b="1" i="1">
                <a:solidFill>
                  <a:srgbClr xmlns:mc="http://schemas.openxmlformats.org/markup-compatibility/2006" xmlns:a14="http://schemas.microsoft.com/office/drawing/2007/7/7/main" val="FF33CC" mc:Ignorable=""/>
                </a:solidFill>
                <a:ea typeface="Arial Unicode MS" pitchFamily="34" charset="-128"/>
                <a:cs typeface="Arial Unicode MS" pitchFamily="34" charset="-128"/>
              </a:rPr>
              <a:t>-ve-small(i)=0.3</a:t>
            </a:r>
          </a:p>
          <a:p>
            <a:pPr marL="342900" indent="-342900"/>
            <a:r>
              <a:rPr lang="en-US" b="1"/>
              <a:t>if </a:t>
            </a:r>
            <a:r>
              <a:rPr lang="el-GR" b="1"/>
              <a:t>θ</a:t>
            </a:r>
            <a:r>
              <a:rPr lang="en-US" b="1"/>
              <a:t> +ve small and d</a:t>
            </a:r>
            <a:r>
              <a:rPr lang="el-GR" b="1"/>
              <a:t>θ</a:t>
            </a:r>
            <a:r>
              <a:rPr lang="en-US" b="1"/>
              <a:t>/dt is +ve small then i is -ve medium</a:t>
            </a:r>
          </a:p>
          <a:p>
            <a:pPr marL="342900" indent="-342900"/>
            <a:r>
              <a:rPr lang="en-US" b="1"/>
              <a:t>	</a:t>
            </a:r>
            <a:r>
              <a:rPr lang="en-US" b="1">
                <a:solidFill>
                  <a:srgbClr xmlns:mc="http://schemas.openxmlformats.org/markup-compatibility/2006" xmlns:a14="http://schemas.microsoft.com/office/drawing/2007/7/7/main" val="660066" mc:Ignorable=""/>
                </a:solidFill>
                <a:ea typeface="Arial Unicode MS" pitchFamily="34" charset="-128"/>
                <a:cs typeface="Arial Unicode MS" pitchFamily="34" charset="-128"/>
              </a:rPr>
              <a:t>min(0.4, 0.7)=0.4</a:t>
            </a:r>
          </a:p>
          <a:p>
            <a:pPr marL="342900" indent="-342900"/>
            <a:r>
              <a:rPr lang="en-US" b="1">
                <a:solidFill>
                  <a:srgbClr xmlns:mc="http://schemas.openxmlformats.org/markup-compatibility/2006" xmlns:a14="http://schemas.microsoft.com/office/drawing/2007/7/7/main" val="660066" mc:Ignorable=""/>
                </a:solidFill>
                <a:ea typeface="Arial Unicode MS" pitchFamily="34" charset="-128"/>
                <a:cs typeface="Arial Unicode MS" pitchFamily="34" charset="-128"/>
              </a:rPr>
              <a:t>		hence </a:t>
            </a:r>
            <a:r>
              <a:rPr lang="el-GR" b="1" i="1">
                <a:solidFill>
                  <a:srgbClr xmlns:mc="http://schemas.openxmlformats.org/markup-compatibility/2006" xmlns:a14="http://schemas.microsoft.com/office/drawing/2007/7/7/main" val="660066" mc:Ignorable=""/>
                </a:solidFill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b="1" i="1" baseline="-25000">
                <a:solidFill>
                  <a:srgbClr xmlns:mc="http://schemas.openxmlformats.org/markup-compatibility/2006" xmlns:a14="http://schemas.microsoft.com/office/drawing/2007/7/7/main" val="660066" mc:Ignorable=""/>
                </a:solidFill>
                <a:ea typeface="Arial Unicode MS" pitchFamily="34" charset="-128"/>
                <a:cs typeface="Arial Unicode MS" pitchFamily="34" charset="-128"/>
              </a:rPr>
              <a:t>-ve-medium</a:t>
            </a:r>
            <a:r>
              <a:rPr lang="en-US" b="1" i="1">
                <a:solidFill>
                  <a:srgbClr xmlns:mc="http://schemas.openxmlformats.org/markup-compatibility/2006" xmlns:a14="http://schemas.microsoft.com/office/drawing/2007/7/7/main" val="660066" mc:Ignorable=""/>
                </a:solidFill>
                <a:ea typeface="Arial Unicode MS" pitchFamily="34" charset="-128"/>
                <a:cs typeface="Arial Unicode MS" pitchFamily="34" charset="-128"/>
              </a:rPr>
              <a:t>(i)=0.4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Line 2"/>
          <p:cNvSpPr>
            <a:spLocks noChangeShapeType="1"/>
          </p:cNvSpPr>
          <p:nvPr/>
        </p:nvSpPr>
        <p:spPr bwMode="auto">
          <a:xfrm flipV="1">
            <a:off x="533400" y="46482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auto">
          <a:xfrm>
            <a:off x="6477000" y="1752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 flipV="1">
            <a:off x="3657600" y="2590800"/>
            <a:ext cx="6858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H="1">
            <a:off x="5943600" y="25908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6477000" y="2590800"/>
            <a:ext cx="533400" cy="2057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>
            <a:off x="4343400" y="2590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5715000" y="4572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6781800" y="4572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4267200" y="4267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3200400" y="4191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2743200" y="26670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latin typeface="Times New Roman" pitchFamily="18" charset="0"/>
              </a:rPr>
              <a:t>-ve small</a:t>
            </a:r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 flipH="1" flipV="1">
            <a:off x="3276600" y="3048000"/>
            <a:ext cx="838200" cy="914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6477000" y="2133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el-GR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5486400" y="1905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zero</a:t>
            </a:r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 flipH="1" flipV="1">
            <a:off x="6019800" y="2590800"/>
            <a:ext cx="45720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>
            <a:off x="4343400" y="2590800"/>
            <a:ext cx="16764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 flipH="1" flipV="1">
            <a:off x="6019800" y="2209800"/>
            <a:ext cx="381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 flipV="1">
            <a:off x="6629400" y="3048000"/>
            <a:ext cx="0" cy="16002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2057400" y="381000"/>
            <a:ext cx="1873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Finding </a:t>
            </a:r>
            <a:r>
              <a:rPr lang="en-US" sz="3200" b="1" i="1"/>
              <a:t>i</a:t>
            </a:r>
            <a:endParaRPr lang="en-US" sz="3200" b="1"/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>
            <a:off x="685800" y="4191000"/>
            <a:ext cx="8001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660066" mc:Ignorable="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>
            <a:off x="3048000" y="4343400"/>
            <a:ext cx="6096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/>
        </p:nvSpPr>
        <p:spPr bwMode="auto">
          <a:xfrm flipH="1" flipV="1">
            <a:off x="3352800" y="2590800"/>
            <a:ext cx="1524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/>
        </p:nvSpPr>
        <p:spPr bwMode="auto">
          <a:xfrm flipH="1">
            <a:off x="1676400" y="2590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/>
        </p:nvSpPr>
        <p:spPr bwMode="auto">
          <a:xfrm flipH="1">
            <a:off x="762000" y="2590800"/>
            <a:ext cx="9144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4" name="Text Box 26"/>
          <p:cNvSpPr txBox="1">
            <a:spLocks noChangeArrowheads="1"/>
          </p:cNvSpPr>
          <p:nvPr/>
        </p:nvSpPr>
        <p:spPr bwMode="auto">
          <a:xfrm>
            <a:off x="7924800" y="3581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0.4</a:t>
            </a:r>
          </a:p>
        </p:txBody>
      </p:sp>
      <p:sp>
        <p:nvSpPr>
          <p:cNvPr id="73755" name="Text Box 27"/>
          <p:cNvSpPr txBox="1">
            <a:spLocks noChangeArrowheads="1"/>
          </p:cNvSpPr>
          <p:nvPr/>
        </p:nvSpPr>
        <p:spPr bwMode="auto">
          <a:xfrm>
            <a:off x="7467600" y="4876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0.3</a:t>
            </a:r>
          </a:p>
        </p:txBody>
      </p:sp>
      <p:sp>
        <p:nvSpPr>
          <p:cNvPr id="73756" name="Line 28"/>
          <p:cNvSpPr>
            <a:spLocks noChangeShapeType="1"/>
          </p:cNvSpPr>
          <p:nvPr/>
        </p:nvSpPr>
        <p:spPr bwMode="auto">
          <a:xfrm flipH="1">
            <a:off x="7543800" y="3886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 flipV="1">
            <a:off x="76200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533400" y="5181600"/>
            <a:ext cx="68246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Possible candidates:</a:t>
            </a:r>
          </a:p>
          <a:p>
            <a:r>
              <a:rPr lang="en-US" b="1" i="1"/>
              <a:t>	i=0.5 and -0.5  from the “zero” profile and </a:t>
            </a:r>
            <a:r>
              <a:rPr lang="el-GR" b="1" i="1"/>
              <a:t>μ</a:t>
            </a:r>
            <a:r>
              <a:rPr lang="en-US" b="1" i="1"/>
              <a:t>=0.3</a:t>
            </a:r>
          </a:p>
          <a:p>
            <a:r>
              <a:rPr lang="en-US" b="1" i="1"/>
              <a:t>	i=-0.1 and -2.5  from the “-ve-small” profile and </a:t>
            </a:r>
            <a:r>
              <a:rPr lang="el-GR" b="1" i="1"/>
              <a:t>μ</a:t>
            </a:r>
            <a:r>
              <a:rPr lang="en-US" b="1" i="1"/>
              <a:t>=0.3</a:t>
            </a:r>
          </a:p>
          <a:p>
            <a:r>
              <a:rPr lang="en-US" b="1" i="1"/>
              <a:t>	i=-1.7 and -4.1  from the “-ve-small” profile and </a:t>
            </a:r>
            <a:r>
              <a:rPr lang="el-GR" b="1" i="1"/>
              <a:t>μ</a:t>
            </a:r>
            <a:r>
              <a:rPr lang="en-US" b="1" i="1"/>
              <a:t>=0.3</a:t>
            </a:r>
            <a:endParaRPr lang="el-GR" b="1" i="1"/>
          </a:p>
        </p:txBody>
      </p:sp>
      <p:sp>
        <p:nvSpPr>
          <p:cNvPr id="73759" name="Line 31"/>
          <p:cNvSpPr>
            <a:spLocks noChangeShapeType="1"/>
          </p:cNvSpPr>
          <p:nvPr/>
        </p:nvSpPr>
        <p:spPr bwMode="auto">
          <a:xfrm>
            <a:off x="9906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0" name="Text Box 32"/>
          <p:cNvSpPr txBox="1">
            <a:spLocks noChangeArrowheads="1"/>
          </p:cNvSpPr>
          <p:nvPr/>
        </p:nvSpPr>
        <p:spPr bwMode="auto">
          <a:xfrm>
            <a:off x="1066800" y="4343400"/>
            <a:ext cx="57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-4.1</a:t>
            </a:r>
          </a:p>
        </p:txBody>
      </p:sp>
      <p:sp>
        <p:nvSpPr>
          <p:cNvPr id="73761" name="Line 33"/>
          <p:cNvSpPr>
            <a:spLocks noChangeShapeType="1"/>
          </p:cNvSpPr>
          <p:nvPr/>
        </p:nvSpPr>
        <p:spPr bwMode="auto">
          <a:xfrm>
            <a:off x="38100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2" name="Text Box 34"/>
          <p:cNvSpPr txBox="1">
            <a:spLocks noChangeArrowheads="1"/>
          </p:cNvSpPr>
          <p:nvPr/>
        </p:nvSpPr>
        <p:spPr bwMode="auto">
          <a:xfrm>
            <a:off x="3641725" y="4608513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-2.5</a:t>
            </a:r>
          </a:p>
        </p:txBody>
      </p:sp>
      <p:sp>
        <p:nvSpPr>
          <p:cNvPr id="73763" name="Text Box 35"/>
          <p:cNvSpPr txBox="1">
            <a:spLocks noChangeArrowheads="1"/>
          </p:cNvSpPr>
          <p:nvPr/>
        </p:nvSpPr>
        <p:spPr bwMode="auto">
          <a:xfrm>
            <a:off x="3641725" y="1865313"/>
            <a:ext cx="116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ea typeface="Arial Unicode MS" pitchFamily="34" charset="-128"/>
                <a:cs typeface="Arial Unicode MS" pitchFamily="34" charset="-128"/>
              </a:rPr>
              <a:t>-ve small</a:t>
            </a:r>
          </a:p>
        </p:txBody>
      </p:sp>
      <p:sp>
        <p:nvSpPr>
          <p:cNvPr id="73764" name="Text Box 36"/>
          <p:cNvSpPr txBox="1">
            <a:spLocks noChangeArrowheads="1"/>
          </p:cNvSpPr>
          <p:nvPr/>
        </p:nvSpPr>
        <p:spPr bwMode="auto">
          <a:xfrm>
            <a:off x="1752600" y="18288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ea typeface="Arial Unicode MS" pitchFamily="34" charset="-128"/>
                <a:cs typeface="Arial Unicode MS" pitchFamily="34" charset="-128"/>
              </a:rPr>
              <a:t>-ve medium</a:t>
            </a:r>
          </a:p>
        </p:txBody>
      </p:sp>
      <p:sp>
        <p:nvSpPr>
          <p:cNvPr id="73765" name="Line 37"/>
          <p:cNvSpPr>
            <a:spLocks noChangeShapeType="1"/>
          </p:cNvSpPr>
          <p:nvPr/>
        </p:nvSpPr>
        <p:spPr bwMode="auto">
          <a:xfrm>
            <a:off x="2514600" y="2133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/>
        </p:nvSpPr>
        <p:spPr bwMode="auto">
          <a:xfrm>
            <a:off x="4343400" y="2133600"/>
            <a:ext cx="381000" cy="457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7" name="Line 39"/>
          <p:cNvSpPr>
            <a:spLocks noChangeShapeType="1"/>
          </p:cNvSpPr>
          <p:nvPr/>
        </p:nvSpPr>
        <p:spPr bwMode="auto">
          <a:xfrm>
            <a:off x="228600" y="3733800"/>
            <a:ext cx="67818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FF00" mc:Ignorable="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8" name="Line 40"/>
          <p:cNvSpPr>
            <a:spLocks noChangeShapeType="1"/>
          </p:cNvSpPr>
          <p:nvPr/>
        </p:nvSpPr>
        <p:spPr bwMode="auto">
          <a:xfrm flipH="1">
            <a:off x="6858000" y="3276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7070725" y="29321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0.7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Line 2"/>
          <p:cNvSpPr>
            <a:spLocks noChangeShapeType="1"/>
          </p:cNvSpPr>
          <p:nvPr/>
        </p:nvSpPr>
        <p:spPr bwMode="auto">
          <a:xfrm flipV="1">
            <a:off x="533400" y="46482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>
            <a:off x="6477000" y="1752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 flipV="1">
            <a:off x="3657600" y="3429000"/>
            <a:ext cx="457200" cy="1219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 flipH="1">
            <a:off x="5943600" y="4343400"/>
            <a:ext cx="7620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6858000" y="4343400"/>
            <a:ext cx="15240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4343400" y="2590800"/>
            <a:ext cx="0" cy="20574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33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5715000" y="4572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781800" y="4572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ε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2667000" y="35814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latin typeface="Times New Roman" pitchFamily="18" charset="0"/>
              </a:rPr>
              <a:t>-ve small</a:t>
            </a: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7543800" y="3962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zero</a:t>
            </a:r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 flipH="1" flipV="1">
            <a:off x="6019800" y="3429000"/>
            <a:ext cx="457200" cy="1219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80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 flipV="1">
            <a:off x="6629400" y="3048000"/>
            <a:ext cx="0" cy="16002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2057400" y="381000"/>
            <a:ext cx="548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Defuzzification: Finding </a:t>
            </a:r>
            <a:r>
              <a:rPr lang="en-US" sz="3200" b="1" i="1"/>
              <a:t>i</a:t>
            </a:r>
          </a:p>
          <a:p>
            <a:r>
              <a:rPr lang="en-US" sz="3200" b="1"/>
              <a:t>by the</a:t>
            </a:r>
            <a:r>
              <a:rPr lang="en-US" sz="3200" b="1" i="1"/>
              <a:t> centroid </a:t>
            </a:r>
            <a:r>
              <a:rPr lang="en-US" sz="3200" b="1"/>
              <a:t>method</a:t>
            </a:r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>
            <a:off x="3733800" y="4343400"/>
            <a:ext cx="32004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FF0000" mc:Ignorable="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 flipH="1" flipV="1">
            <a:off x="4495800" y="4114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 flipH="1">
            <a:off x="7620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533400" y="5181600"/>
            <a:ext cx="7181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Possible candidates:</a:t>
            </a:r>
          </a:p>
          <a:p>
            <a:r>
              <a:rPr lang="en-US" b="1" i="1"/>
              <a:t>	i is the x-coord of the centroid of the areas given by the </a:t>
            </a:r>
          </a:p>
          <a:p>
            <a:r>
              <a:rPr lang="en-US" b="1" i="1">
                <a:solidFill>
                  <a:schemeClr val="hlink"/>
                </a:solidFill>
                <a:ea typeface="Arial Unicode MS" pitchFamily="34" charset="-128"/>
                <a:cs typeface="Arial Unicode MS" pitchFamily="34" charset="-128"/>
              </a:rPr>
              <a:t>blue trapezium</a:t>
            </a:r>
            <a:r>
              <a:rPr lang="en-US" b="1" i="1"/>
              <a:t>, the </a:t>
            </a:r>
            <a:r>
              <a:rPr lang="en-US" b="1" i="1">
                <a:solidFill>
                  <a:srgbClr xmlns:mc="http://schemas.openxmlformats.org/markup-compatibility/2006" xmlns:a14="http://schemas.microsoft.com/office/drawing/2007/7/7/main" val="009900" mc:Ignorable=""/>
                </a:solidFill>
                <a:ea typeface="Arial Unicode MS" pitchFamily="34" charset="-128"/>
                <a:cs typeface="Arial Unicode MS" pitchFamily="34" charset="-128"/>
              </a:rPr>
              <a:t>green trapeziums </a:t>
            </a:r>
            <a:r>
              <a:rPr lang="en-US" b="1" i="1"/>
              <a:t>and the black trapezium</a:t>
            </a:r>
          </a:p>
          <a:p>
            <a:r>
              <a:rPr lang="en-US" b="1" i="1"/>
              <a:t>                      </a:t>
            </a:r>
            <a:endParaRPr lang="el-GR" b="1" i="1"/>
          </a:p>
        </p:txBody>
      </p:sp>
      <p:sp>
        <p:nvSpPr>
          <p:cNvPr id="74783" name="Line 31"/>
          <p:cNvSpPr>
            <a:spLocks noChangeShapeType="1"/>
          </p:cNvSpPr>
          <p:nvPr/>
        </p:nvSpPr>
        <p:spPr bwMode="auto">
          <a:xfrm>
            <a:off x="9906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4" name="Text Box 32"/>
          <p:cNvSpPr txBox="1">
            <a:spLocks noChangeArrowheads="1"/>
          </p:cNvSpPr>
          <p:nvPr/>
        </p:nvSpPr>
        <p:spPr bwMode="auto">
          <a:xfrm>
            <a:off x="1066800" y="4343400"/>
            <a:ext cx="57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-4.1</a:t>
            </a:r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3641725" y="4608513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-2.5</a:t>
            </a:r>
          </a:p>
        </p:txBody>
      </p:sp>
      <p:sp>
        <p:nvSpPr>
          <p:cNvPr id="74788" name="Text Box 36"/>
          <p:cNvSpPr txBox="1">
            <a:spLocks noChangeArrowheads="1"/>
          </p:cNvSpPr>
          <p:nvPr/>
        </p:nvSpPr>
        <p:spPr bwMode="auto">
          <a:xfrm>
            <a:off x="457200" y="32004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ea typeface="Arial Unicode MS" pitchFamily="34" charset="-128"/>
                <a:cs typeface="Arial Unicode MS" pitchFamily="34" charset="-128"/>
              </a:rPr>
              <a:t>-ve medium</a:t>
            </a:r>
          </a:p>
        </p:txBody>
      </p:sp>
      <p:sp>
        <p:nvSpPr>
          <p:cNvPr id="74789" name="Line 37"/>
          <p:cNvSpPr>
            <a:spLocks noChangeShapeType="1"/>
          </p:cNvSpPr>
          <p:nvPr/>
        </p:nvSpPr>
        <p:spPr bwMode="auto">
          <a:xfrm>
            <a:off x="1447800" y="3581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0" name="Line 38"/>
          <p:cNvSpPr>
            <a:spLocks noChangeShapeType="1"/>
          </p:cNvSpPr>
          <p:nvPr/>
        </p:nvSpPr>
        <p:spPr bwMode="auto">
          <a:xfrm>
            <a:off x="3733800" y="3886200"/>
            <a:ext cx="304800" cy="4572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1" name="Line 39"/>
          <p:cNvSpPr>
            <a:spLocks noChangeShapeType="1"/>
          </p:cNvSpPr>
          <p:nvPr/>
        </p:nvSpPr>
        <p:spPr bwMode="auto">
          <a:xfrm>
            <a:off x="990600" y="4114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2" name="Line 40"/>
          <p:cNvSpPr>
            <a:spLocks noChangeShapeType="1"/>
          </p:cNvSpPr>
          <p:nvPr/>
        </p:nvSpPr>
        <p:spPr bwMode="auto">
          <a:xfrm>
            <a:off x="3733800" y="4343400"/>
            <a:ext cx="2667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3" name="Line 41"/>
          <p:cNvSpPr>
            <a:spLocks noChangeShapeType="1"/>
          </p:cNvSpPr>
          <p:nvPr/>
        </p:nvSpPr>
        <p:spPr bwMode="auto">
          <a:xfrm>
            <a:off x="6019800" y="4343400"/>
            <a:ext cx="762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00FF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4" name="Line 42"/>
          <p:cNvSpPr>
            <a:spLocks noChangeShapeType="1"/>
          </p:cNvSpPr>
          <p:nvPr/>
        </p:nvSpPr>
        <p:spPr bwMode="auto">
          <a:xfrm flipH="1">
            <a:off x="7010400" y="4343400"/>
            <a:ext cx="685800" cy="152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5" name="Text Box 43"/>
          <p:cNvSpPr txBox="1">
            <a:spLocks noChangeArrowheads="1"/>
          </p:cNvSpPr>
          <p:nvPr/>
        </p:nvSpPr>
        <p:spPr bwMode="auto">
          <a:xfrm>
            <a:off x="4327525" y="2322513"/>
            <a:ext cx="2089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Required i value</a:t>
            </a:r>
          </a:p>
          <a:p>
            <a:r>
              <a:rPr lang="en-US" b="1" i="1"/>
              <a:t>Centroid of three </a:t>
            </a:r>
          </a:p>
          <a:p>
            <a:r>
              <a:rPr lang="en-US" b="1" i="1"/>
              <a:t>trapezoids</a:t>
            </a:r>
          </a:p>
        </p:txBody>
      </p:sp>
      <p:sp>
        <p:nvSpPr>
          <p:cNvPr id="74796" name="Line 44"/>
          <p:cNvSpPr>
            <a:spLocks noChangeShapeType="1"/>
          </p:cNvSpPr>
          <p:nvPr/>
        </p:nvSpPr>
        <p:spPr bwMode="auto">
          <a:xfrm>
            <a:off x="4114800" y="3429000"/>
            <a:ext cx="1905000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8" name="Line 46"/>
          <p:cNvSpPr>
            <a:spLocks noChangeShapeType="1"/>
          </p:cNvSpPr>
          <p:nvPr/>
        </p:nvSpPr>
        <p:spPr bwMode="auto">
          <a:xfrm flipV="1">
            <a:off x="3733800" y="3429000"/>
            <a:ext cx="838200" cy="3810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07/7/7/main" val="009900" mc:Ignorable="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Propositional Calculus and Puzzles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414338" y="207963"/>
            <a:ext cx="8086725" cy="5494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u="sng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Propositions</a:t>
            </a: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xmlns:mc="http://schemas.openxmlformats.org/markup-compatibility/2006" xmlns:a14="http://schemas.microsoft.com/office/drawing/2007/7/7/main" val="000000" mc:Ignorable="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Luxi Sans" pitchFamily="16" charset="0"/>
              <a:buChar char="−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 Stand for facts/assertions</a:t>
            </a: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Luxi Sans" pitchFamily="16" charset="0"/>
              <a:buChar char="−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 Declarative statements</a:t>
            </a:r>
          </a:p>
          <a:p>
            <a:pPr marL="388938" lvl="1" indent="-195263"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Luxi Sans" pitchFamily="16" charset="0"/>
              <a:buChar char="−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As opposed to interrogative statements (questions) or imperative statements (request, order)</a:t>
            </a: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>
              <a:solidFill>
                <a:srgbClr xmlns:mc="http://schemas.openxmlformats.org/markup-compatibility/2006" xmlns:a14="http://schemas.microsoft.com/office/drawing/2007/7/7/main" val="000000" mc:Ignorable="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u="sng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Operators</a:t>
            </a: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xmlns:mc="http://schemas.openxmlformats.org/markup-compatibility/2006" xmlns:a14="http://schemas.microsoft.com/office/drawing/2007/7/7/main" val="000000" mc:Ignorable="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xmlns:mc="http://schemas.openxmlformats.org/markup-compatibility/2006" xmlns:a14="http://schemas.microsoft.com/office/drawing/2007/7/7/main" val="000000" mc:Ignorable="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xmlns:mc="http://schemas.openxmlformats.org/markup-compatibility/2006" xmlns:a14="http://schemas.microsoft.com/office/drawing/2007/7/7/main" val="000000" mc:Ignorable="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=&gt; and </a:t>
            </a: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 form a minimal set (can express other operations)</a:t>
            </a: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		- Prove it.</a:t>
            </a: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xmlns:mc="http://schemas.openxmlformats.org/markup-compatibility/2006" xmlns:a14="http://schemas.microsoft.com/office/drawing/2007/7/7/main" val="000000" mc:Ignorable="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u="sng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Tautologies </a:t>
            </a: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are formulae whose truth value is always T, whatever the assignment is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87375" y="3101975"/>
          <a:ext cx="58134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95" r:id="rId4" imgW="2946240" imgH="203040" progId="Equation.3">
                  <p:embed/>
                </p:oleObj>
              </mc:Choice>
              <mc:Fallback>
                <p:oleObj r:id="rId4" imgW="29462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5813425" cy="412750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16313" y="3244850"/>
            <a:ext cx="215900" cy="138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xmlns:p14="http://schemas.microsoft.com/office/powerpoint/2007/7/12/main" spd="med"/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515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 u="sng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Model</a:t>
            </a: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 u="sng">
              <a:solidFill>
                <a:srgbClr xmlns:mc="http://schemas.openxmlformats.org/markup-compatibility/2006" xmlns:a14="http://schemas.microsoft.com/office/drawing/2007/7/7/main" val="000000" mc:Ignorable="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In propositional calculus any formula with </a:t>
            </a:r>
            <a:r>
              <a:rPr lang="en-GB" sz="2200" i="1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n</a:t>
            </a: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 propositions has </a:t>
            </a:r>
            <a:r>
              <a:rPr lang="en-GB" sz="2200" i="1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2</a:t>
            </a:r>
            <a:r>
              <a:rPr lang="en-GB" sz="2200" i="1" baseline="330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n</a:t>
            </a: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 models (assignments)</a:t>
            </a: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	- Tautologies evaluate to </a:t>
            </a:r>
            <a:r>
              <a:rPr lang="en-GB" sz="2200" i="1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T</a:t>
            </a: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 in all models.</a:t>
            </a: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xmlns:mc="http://schemas.openxmlformats.org/markup-compatibility/2006" xmlns:a14="http://schemas.microsoft.com/office/drawing/2007/7/7/main" val="000000" mc:Ignorable="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Examples: </a:t>
            </a: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1) </a:t>
            </a: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xmlns:mc="http://schemas.openxmlformats.org/markup-compatibility/2006" xmlns:a14="http://schemas.microsoft.com/office/drawing/2007/7/7/main" val="000000" mc:Ignorable="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xmlns:mc="http://schemas.openxmlformats.org/markup-compatibility/2006" xmlns:a14="http://schemas.microsoft.com/office/drawing/2007/7/7/main" val="000000" mc:Ignorable="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2) 							</a:t>
            </a: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Tx/>
              <a:buChar char="-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xmlns:mc="http://schemas.openxmlformats.org/markup-compatibility/2006" xmlns:a14="http://schemas.microsoft.com/office/drawing/2007/7/7/main" val="000000" mc:Ignorable="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Tx/>
              <a:buChar char="-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xmlns:mc="http://schemas.openxmlformats.org/markup-compatibility/2006" xmlns:a14="http://schemas.microsoft.com/office/drawing/2007/7/7/main" val="000000" mc:Ignorable="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Tx/>
              <a:buChar char="-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e Morgan with AND</a:t>
            </a:r>
          </a:p>
          <a:p>
            <a:pPr marL="976313" lvl="4" indent="-195263"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Tx/>
              <a:buChar char="-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xmlns:mc="http://schemas.openxmlformats.org/markup-compatibility/2006" xmlns:a14="http://schemas.microsoft.com/office/drawing/2007/7/7/main" val="000000" mc:Ignorable="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0" y="335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01675" y="2738438"/>
          <a:ext cx="152082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20" name="Equation" r:id="rId4" imgW="507780" imgH="165028" progId="Equation.3">
                  <p:embed/>
                </p:oleObj>
              </mc:Choice>
              <mc:Fallback>
                <p:oleObj name="Equation" r:id="rId4" imgW="507780" imgH="16502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0825" cy="414337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769938" y="3705225"/>
          <a:ext cx="3871912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21" name="Equation" r:id="rId6" imgW="1548728" imgH="203112" progId="Equation.3">
                  <p:embed/>
                </p:oleObj>
              </mc:Choice>
              <mc:Fallback>
                <p:oleObj name="Equation" r:id="rId6" imgW="1548728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871912" cy="484188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07/7/12/main" spd="med"/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imes New Roman" pitchFamily="18" charset="0"/>
              </a:rPr>
              <a:t>Lukasiewitz formula</a:t>
            </a:r>
            <a:br>
              <a:rPr lang="en-US" sz="4000" smtClean="0">
                <a:latin typeface="Times New Roman" pitchFamily="18" charset="0"/>
              </a:rPr>
            </a:br>
            <a:r>
              <a:rPr lang="en-US" sz="4000" smtClean="0">
                <a:latin typeface="Times New Roman" pitchFamily="18" charset="0"/>
              </a:rPr>
              <a:t>for Fuzzy Implication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t(P) = truth value of a proposition/predicate. In fuzzy logic t(P) = [0,1]</a:t>
            </a:r>
          </a:p>
          <a:p>
            <a:r>
              <a:rPr lang="en-US" smtClean="0">
                <a:latin typeface="Times New Roman" pitchFamily="18" charset="0"/>
              </a:rPr>
              <a:t>t(         ) = min[1,1 -t(P)+t(Q)]</a:t>
            </a: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066800" y="2819400"/>
          <a:ext cx="990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91" name="Equation" r:id="rId3" imgW="469800" imgH="203040" progId="Equation.3">
                  <p:embed/>
                </p:oleObj>
              </mc:Choice>
              <mc:Fallback>
                <p:oleObj name="Equation" r:id="rId3" imgW="469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90600" cy="428625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1" name="AutoShape 5"/>
          <p:cNvSpPr>
            <a:spLocks/>
          </p:cNvSpPr>
          <p:nvPr/>
        </p:nvSpPr>
        <p:spPr bwMode="auto">
          <a:xfrm rot="5400000">
            <a:off x="3314700" y="800100"/>
            <a:ext cx="457200" cy="5257800"/>
          </a:xfrm>
          <a:prstGeom prst="rightBrace">
            <a:avLst>
              <a:gd name="adj1" fmla="val 9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143000" y="38862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Lukasiewitz definition of implication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2"/>
          <p:cNvSpPr txBox="1">
            <a:spLocks noChangeArrowheads="1"/>
          </p:cNvSpPr>
          <p:nvPr/>
        </p:nvSpPr>
        <p:spPr bwMode="auto">
          <a:xfrm>
            <a:off x="622300" y="207963"/>
            <a:ext cx="8294688" cy="531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Semantic Tree/Tableau method of proving tautology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207963" y="1036638"/>
            <a:ext cx="8501062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1600">
              <a:solidFill>
                <a:srgbClr xmlns:mc="http://schemas.openxmlformats.org/markup-compatibility/2006" xmlns:a14="http://schemas.microsoft.com/office/drawing/2007/7/7/main" val="000000" mc:Ignorable="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1600">
              <a:solidFill>
                <a:srgbClr xmlns:mc="http://schemas.openxmlformats.org/markup-compatibility/2006" xmlns:a14="http://schemas.microsoft.com/office/drawing/2007/7/7/main" val="000000" mc:Ignorable="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Start with the negation of the formula					</a:t>
            </a:r>
          </a:p>
        </p:txBody>
      </p:sp>
      <p:sp>
        <p:nvSpPr>
          <p:cNvPr id="3083" name="Line 4"/>
          <p:cNvSpPr>
            <a:spLocks noChangeShapeType="1"/>
          </p:cNvSpPr>
          <p:nvPr/>
        </p:nvSpPr>
        <p:spPr bwMode="auto">
          <a:xfrm>
            <a:off x="3743325" y="2460625"/>
            <a:ext cx="0" cy="830263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5"/>
          <p:cNvSpPr>
            <a:spLocks noChangeShapeType="1"/>
          </p:cNvSpPr>
          <p:nvPr/>
        </p:nvSpPr>
        <p:spPr bwMode="auto">
          <a:xfrm>
            <a:off x="3743325" y="4189413"/>
            <a:ext cx="0" cy="346075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6"/>
          <p:cNvSpPr>
            <a:spLocks noChangeShapeType="1"/>
          </p:cNvSpPr>
          <p:nvPr/>
        </p:nvSpPr>
        <p:spPr bwMode="auto">
          <a:xfrm flipH="1">
            <a:off x="2286000" y="5157788"/>
            <a:ext cx="1460500" cy="1036637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7"/>
          <p:cNvSpPr>
            <a:spLocks noChangeShapeType="1"/>
          </p:cNvSpPr>
          <p:nvPr/>
        </p:nvSpPr>
        <p:spPr bwMode="auto">
          <a:xfrm>
            <a:off x="3743325" y="5157788"/>
            <a:ext cx="1657350" cy="1036637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8"/>
          <p:cNvSpPr>
            <a:spLocks noChangeArrowheads="1"/>
          </p:cNvSpPr>
          <p:nvPr/>
        </p:nvSpPr>
        <p:spPr bwMode="auto">
          <a:xfrm>
            <a:off x="3829050" y="5049838"/>
            <a:ext cx="1546225" cy="1039812"/>
          </a:xfrm>
          <a:custGeom>
            <a:avLst/>
            <a:gdLst>
              <a:gd name="T0" fmla="*/ 0 w 4738"/>
              <a:gd name="T1" fmla="*/ 2147483647 h 3187"/>
              <a:gd name="T2" fmla="*/ 2147483647 w 4738"/>
              <a:gd name="T3" fmla="*/ 2147483647 h 3187"/>
              <a:gd name="T4" fmla="*/ 2147483647 w 4738"/>
              <a:gd name="T5" fmla="*/ 2147483647 h 3187"/>
              <a:gd name="T6" fmla="*/ 2147483647 w 4738"/>
              <a:gd name="T7" fmla="*/ 2147483647 h 3187"/>
              <a:gd name="T8" fmla="*/ 2147483647 w 4738"/>
              <a:gd name="T9" fmla="*/ 2147483647 h 3187"/>
              <a:gd name="T10" fmla="*/ 2147483647 w 4738"/>
              <a:gd name="T11" fmla="*/ 2147483647 h 31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738"/>
              <a:gd name="T19" fmla="*/ 0 h 3187"/>
              <a:gd name="T20" fmla="*/ 4738 w 4738"/>
              <a:gd name="T21" fmla="*/ 3187 h 31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738" h="3187">
                <a:moveTo>
                  <a:pt x="0" y="113"/>
                </a:moveTo>
                <a:cubicBezTo>
                  <a:pt x="457" y="153"/>
                  <a:pt x="912" y="0"/>
                  <a:pt x="1366" y="71"/>
                </a:cubicBezTo>
                <a:cubicBezTo>
                  <a:pt x="1934" y="160"/>
                  <a:pt x="2471" y="397"/>
                  <a:pt x="3030" y="540"/>
                </a:cubicBezTo>
                <a:cubicBezTo>
                  <a:pt x="3605" y="687"/>
                  <a:pt x="4129" y="1039"/>
                  <a:pt x="4353" y="1650"/>
                </a:cubicBezTo>
                <a:cubicBezTo>
                  <a:pt x="4523" y="2113"/>
                  <a:pt x="4627" y="2556"/>
                  <a:pt x="4737" y="3015"/>
                </a:cubicBezTo>
                <a:lnTo>
                  <a:pt x="4737" y="3186"/>
                </a:lnTo>
              </a:path>
            </a:pathLst>
          </a:custGeom>
          <a:noFill/>
          <a:ln w="9360">
            <a:solidFill>
              <a:srgbClr xmlns:mc="http://schemas.openxmlformats.org/markup-compatibility/2006" xmlns:a14="http://schemas.microsoft.com/office/drawing/2007/7/7/main" val="FF3333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Freeform 9"/>
          <p:cNvSpPr>
            <a:spLocks noChangeArrowheads="1"/>
          </p:cNvSpPr>
          <p:nvPr/>
        </p:nvSpPr>
        <p:spPr bwMode="auto">
          <a:xfrm>
            <a:off x="2351088" y="5072063"/>
            <a:ext cx="1338262" cy="1017587"/>
          </a:xfrm>
          <a:custGeom>
            <a:avLst/>
            <a:gdLst>
              <a:gd name="T0" fmla="*/ 0 w 4097"/>
              <a:gd name="T1" fmla="*/ 2147483647 h 3116"/>
              <a:gd name="T2" fmla="*/ 2147483647 w 4097"/>
              <a:gd name="T3" fmla="*/ 2147483647 h 3116"/>
              <a:gd name="T4" fmla="*/ 2147483647 w 4097"/>
              <a:gd name="T5" fmla="*/ 2147483647 h 3116"/>
              <a:gd name="T6" fmla="*/ 2147483647 w 4097"/>
              <a:gd name="T7" fmla="*/ 2147483647 h 3116"/>
              <a:gd name="T8" fmla="*/ 2147483647 w 4097"/>
              <a:gd name="T9" fmla="*/ 2147483647 h 3116"/>
              <a:gd name="T10" fmla="*/ 2147483647 w 4097"/>
              <a:gd name="T11" fmla="*/ 2147483647 h 3116"/>
              <a:gd name="T12" fmla="*/ 2147483647 w 4097"/>
              <a:gd name="T13" fmla="*/ 0 h 31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97"/>
              <a:gd name="T22" fmla="*/ 0 h 3116"/>
              <a:gd name="T23" fmla="*/ 4097 w 4097"/>
              <a:gd name="T24" fmla="*/ 3116 h 31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97" h="3116">
                <a:moveTo>
                  <a:pt x="0" y="3115"/>
                </a:moveTo>
                <a:cubicBezTo>
                  <a:pt x="69" y="2659"/>
                  <a:pt x="3" y="2249"/>
                  <a:pt x="213" y="1749"/>
                </a:cubicBezTo>
                <a:cubicBezTo>
                  <a:pt x="480" y="1115"/>
                  <a:pt x="972" y="986"/>
                  <a:pt x="1451" y="768"/>
                </a:cubicBezTo>
                <a:cubicBezTo>
                  <a:pt x="1895" y="566"/>
                  <a:pt x="2388" y="534"/>
                  <a:pt x="2859" y="426"/>
                </a:cubicBezTo>
                <a:lnTo>
                  <a:pt x="3286" y="341"/>
                </a:lnTo>
                <a:lnTo>
                  <a:pt x="3755" y="42"/>
                </a:lnTo>
                <a:lnTo>
                  <a:pt x="4096" y="0"/>
                </a:lnTo>
              </a:path>
            </a:pathLst>
          </a:custGeom>
          <a:noFill/>
          <a:ln w="9360">
            <a:solidFill>
              <a:srgbClr xmlns:mc="http://schemas.openxmlformats.org/markup-compatibility/2006" xmlns:a14="http://schemas.microsoft.com/office/drawing/2007/7/7/main" val="FF3333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Line 10"/>
          <p:cNvSpPr>
            <a:spLocks noChangeShapeType="1"/>
          </p:cNvSpPr>
          <p:nvPr/>
        </p:nvSpPr>
        <p:spPr bwMode="auto">
          <a:xfrm>
            <a:off x="4779963" y="5157788"/>
            <a:ext cx="206375" cy="206375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11"/>
          <p:cNvSpPr>
            <a:spLocks noChangeShapeType="1"/>
          </p:cNvSpPr>
          <p:nvPr/>
        </p:nvSpPr>
        <p:spPr bwMode="auto">
          <a:xfrm flipH="1">
            <a:off x="4775200" y="5157788"/>
            <a:ext cx="215900" cy="206375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12"/>
          <p:cNvSpPr>
            <a:spLocks noChangeShapeType="1"/>
          </p:cNvSpPr>
          <p:nvPr/>
        </p:nvSpPr>
        <p:spPr bwMode="auto">
          <a:xfrm>
            <a:off x="2657475" y="5254625"/>
            <a:ext cx="206375" cy="207963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13"/>
          <p:cNvSpPr>
            <a:spLocks noChangeShapeType="1"/>
          </p:cNvSpPr>
          <p:nvPr/>
        </p:nvSpPr>
        <p:spPr bwMode="auto">
          <a:xfrm flipH="1">
            <a:off x="2652713" y="5254625"/>
            <a:ext cx="215900" cy="207963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Text Box 14"/>
          <p:cNvSpPr txBox="1">
            <a:spLocks noChangeArrowheads="1"/>
          </p:cNvSpPr>
          <p:nvPr/>
        </p:nvSpPr>
        <p:spPr bwMode="auto">
          <a:xfrm>
            <a:off x="5170488" y="2366963"/>
            <a:ext cx="1090612" cy="338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 i="1"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latin typeface="Luxi Sans" pitchFamily="16" charset="0"/>
                <a:cs typeface="Lucida Sans Unicode" pitchFamily="34" charset="0"/>
              </a:rPr>
              <a:t>α-formula </a:t>
            </a:r>
          </a:p>
        </p:txBody>
      </p:sp>
      <p:sp>
        <p:nvSpPr>
          <p:cNvPr id="3094" name="Text Box 15"/>
          <p:cNvSpPr txBox="1">
            <a:spLocks noChangeArrowheads="1"/>
          </p:cNvSpPr>
          <p:nvPr/>
        </p:nvSpPr>
        <p:spPr bwMode="auto">
          <a:xfrm>
            <a:off x="4256088" y="3217863"/>
            <a:ext cx="10668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 i="1"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latin typeface="Luxi Sans" pitchFamily="16" charset="0"/>
                <a:cs typeface="Lucida Sans Unicode" pitchFamily="34" charset="0"/>
              </a:rPr>
              <a:t>β-formula </a:t>
            </a:r>
          </a:p>
        </p:txBody>
      </p:sp>
      <p:sp>
        <p:nvSpPr>
          <p:cNvPr id="3095" name="Text Box 16"/>
          <p:cNvSpPr txBox="1">
            <a:spLocks noChangeArrowheads="1"/>
          </p:cNvSpPr>
          <p:nvPr/>
        </p:nvSpPr>
        <p:spPr bwMode="auto">
          <a:xfrm>
            <a:off x="4192588" y="3544888"/>
            <a:ext cx="1089025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 i="1"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latin typeface="Luxi Sans" pitchFamily="16" charset="0"/>
                <a:cs typeface="Lucida Sans Unicode" pitchFamily="34" charset="0"/>
              </a:rPr>
              <a:t>α-formula </a:t>
            </a:r>
          </a:p>
        </p:txBody>
      </p:sp>
      <p:sp>
        <p:nvSpPr>
          <p:cNvPr id="3096" name="Text Box 17"/>
          <p:cNvSpPr txBox="1">
            <a:spLocks noChangeArrowheads="1"/>
          </p:cNvSpPr>
          <p:nvPr/>
        </p:nvSpPr>
        <p:spPr bwMode="auto">
          <a:xfrm>
            <a:off x="3949700" y="3082925"/>
            <a:ext cx="830263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" name="Object 18"/>
          <p:cNvGraphicFramePr>
            <a:graphicFrameLocks noChangeAspect="1"/>
          </p:cNvGraphicFramePr>
          <p:nvPr/>
        </p:nvGraphicFramePr>
        <p:xfrm>
          <a:off x="3605213" y="4470400"/>
          <a:ext cx="246062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9" r:id="rId4" imgW="273240" imgH="339480" progId="opendocument.MathDocument.1">
                  <p:embed/>
                </p:oleObj>
              </mc:Choice>
              <mc:Fallback>
                <p:oleObj r:id="rId4" imgW="273240" imgH="339480" progId="opendocument.MathDocument.1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46062" cy="306388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9"/>
          <p:cNvGraphicFramePr>
            <a:graphicFrameLocks noChangeAspect="1"/>
          </p:cNvGraphicFramePr>
          <p:nvPr/>
        </p:nvGraphicFramePr>
        <p:xfrm>
          <a:off x="3621088" y="4733925"/>
          <a:ext cx="211137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0" r:id="rId6" imgW="233640" imgH="339480" progId="opendocument.MathDocument.1">
                  <p:embed/>
                </p:oleObj>
              </mc:Choice>
              <mc:Fallback>
                <p:oleObj r:id="rId6" imgW="233640" imgH="339480" progId="opendocument.MathDocument.1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137" cy="306388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0"/>
          <p:cNvGraphicFramePr>
            <a:graphicFrameLocks noChangeAspect="1"/>
          </p:cNvGraphicFramePr>
          <p:nvPr/>
        </p:nvGraphicFramePr>
        <p:xfrm>
          <a:off x="5399088" y="6194425"/>
          <a:ext cx="387350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1" r:id="rId8" imgW="429480" imgH="339480" progId="opendocument.MathDocument.1">
                  <p:embed/>
                </p:oleObj>
              </mc:Choice>
              <mc:Fallback>
                <p:oleObj r:id="rId8" imgW="429480" imgH="339480" progId="opendocument.MathDocument.1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87350" cy="306388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21"/>
          <p:cNvGraphicFramePr>
            <a:graphicFrameLocks noChangeAspect="1"/>
          </p:cNvGraphicFramePr>
          <p:nvPr/>
        </p:nvGraphicFramePr>
        <p:xfrm>
          <a:off x="2111375" y="6194425"/>
          <a:ext cx="42227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2" r:id="rId10" imgW="469080" imgH="339480" progId="opendocument.MathDocument.1">
                  <p:embed/>
                </p:oleObj>
              </mc:Choice>
              <mc:Fallback>
                <p:oleObj r:id="rId10" imgW="469080" imgH="339480" progId="opendocument.MathDocument.1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22275" cy="306388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7" name="Text Box 22"/>
          <p:cNvSpPr txBox="1">
            <a:spLocks noChangeArrowheads="1"/>
          </p:cNvSpPr>
          <p:nvPr/>
        </p:nvSpPr>
        <p:spPr bwMode="auto">
          <a:xfrm>
            <a:off x="5262563" y="3705225"/>
            <a:ext cx="145256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>
              <a:lnSpc>
                <a:spcPct val="95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Tahoma" pitchFamily="34" charset="0"/>
              </a:rPr>
              <a:t>- </a:t>
            </a: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Tahoma" pitchFamily="34" charset="0"/>
              </a:rPr>
              <a:t> - </a:t>
            </a: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formula</a:t>
            </a:r>
          </a:p>
        </p:txBody>
      </p:sp>
      <p:sp>
        <p:nvSpPr>
          <p:cNvPr id="3098" name="Text Box 23"/>
          <p:cNvSpPr txBox="1">
            <a:spLocks noChangeArrowheads="1"/>
          </p:cNvSpPr>
          <p:nvPr/>
        </p:nvSpPr>
        <p:spPr bwMode="auto">
          <a:xfrm>
            <a:off x="5194300" y="3221038"/>
            <a:ext cx="1450975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>
              <a:lnSpc>
                <a:spcPct val="95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Tahoma" pitchFamily="34" charset="0"/>
              </a:rPr>
              <a:t>- β - </a:t>
            </a: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formula</a:t>
            </a:r>
          </a:p>
        </p:txBody>
      </p:sp>
      <p:sp>
        <p:nvSpPr>
          <p:cNvPr id="3099" name="Rectangle 2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8" name="Object 25"/>
          <p:cNvGraphicFramePr>
            <a:graphicFrameLocks noChangeAspect="1"/>
          </p:cNvGraphicFramePr>
          <p:nvPr/>
        </p:nvGraphicFramePr>
        <p:xfrm>
          <a:off x="2235200" y="2046288"/>
          <a:ext cx="301307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3" name="Equation" r:id="rId12" imgW="1688760" imgH="203040" progId="Equation.3">
                  <p:embed/>
                </p:oleObj>
              </mc:Choice>
              <mc:Fallback>
                <p:oleObj name="Equation" r:id="rId12" imgW="1688760" imgH="2030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013075" cy="388937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0" name="Rectangle 2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9" name="Object 27"/>
          <p:cNvGraphicFramePr>
            <a:graphicFrameLocks noChangeAspect="1"/>
          </p:cNvGraphicFramePr>
          <p:nvPr/>
        </p:nvGraphicFramePr>
        <p:xfrm>
          <a:off x="2982913" y="3359150"/>
          <a:ext cx="17970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4" name="Equation" r:id="rId14" imgW="622030" imgH="203112" progId="Equation.3">
                  <p:embed/>
                </p:oleObj>
              </mc:Choice>
              <mc:Fallback>
                <p:oleObj name="Equation" r:id="rId14" imgW="622030" imgH="203112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97050" cy="346075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1" name="Rectangle 2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80" name="Object 29"/>
          <p:cNvGraphicFramePr>
            <a:graphicFrameLocks noChangeAspect="1"/>
          </p:cNvGraphicFramePr>
          <p:nvPr/>
        </p:nvGraphicFramePr>
        <p:xfrm>
          <a:off x="3121025" y="3775075"/>
          <a:ext cx="158908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5" name="Equation" r:id="rId16" imgW="837836" imgH="203112" progId="Equation.3">
                  <p:embed/>
                </p:oleObj>
              </mc:Choice>
              <mc:Fallback>
                <p:oleObj name="Equation" r:id="rId16" imgW="837836" imgH="203112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9088" cy="414338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5332413" y="2046288"/>
            <a:ext cx="1450975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>
              <a:lnSpc>
                <a:spcPct val="95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Tahoma" pitchFamily="34" charset="0"/>
              </a:rPr>
              <a:t>- </a:t>
            </a: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Tahoma" pitchFamily="34" charset="0"/>
              </a:rPr>
              <a:t> - </a:t>
            </a: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formula</a:t>
            </a:r>
          </a:p>
        </p:txBody>
      </p:sp>
    </p:spTree>
  </p:cSld>
  <p:clrMapOvr>
    <a:masterClrMapping/>
  </p:clrMapOvr>
  <p:transition xmlns:p14="http://schemas.microsoft.com/office/powerpoint/2007/7/12/main" spd="med"/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7" name="Text Box 2"/>
          <p:cNvSpPr txBox="1">
            <a:spLocks noChangeArrowheads="1"/>
          </p:cNvSpPr>
          <p:nvPr/>
        </p:nvSpPr>
        <p:spPr bwMode="auto">
          <a:xfrm>
            <a:off x="414338" y="195263"/>
            <a:ext cx="1658937" cy="449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Example 2: </a:t>
            </a:r>
          </a:p>
        </p:txBody>
      </p:sp>
      <p:sp>
        <p:nvSpPr>
          <p:cNvPr id="4118" name="Line 3"/>
          <p:cNvSpPr>
            <a:spLocks noChangeShapeType="1"/>
          </p:cNvSpPr>
          <p:nvPr/>
        </p:nvSpPr>
        <p:spPr bwMode="auto">
          <a:xfrm>
            <a:off x="2073275" y="1658938"/>
            <a:ext cx="1588" cy="414337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9" name="Line 4"/>
          <p:cNvSpPr>
            <a:spLocks noChangeShapeType="1"/>
          </p:cNvSpPr>
          <p:nvPr/>
        </p:nvSpPr>
        <p:spPr bwMode="auto">
          <a:xfrm>
            <a:off x="2014538" y="3014663"/>
            <a:ext cx="58737" cy="511175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0" name="Line 5"/>
          <p:cNvSpPr>
            <a:spLocks noChangeShapeType="1"/>
          </p:cNvSpPr>
          <p:nvPr/>
        </p:nvSpPr>
        <p:spPr bwMode="auto">
          <a:xfrm flipH="1">
            <a:off x="5802313" y="1658938"/>
            <a:ext cx="838200" cy="830262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1" name="Line 6"/>
          <p:cNvSpPr>
            <a:spLocks noChangeShapeType="1"/>
          </p:cNvSpPr>
          <p:nvPr/>
        </p:nvSpPr>
        <p:spPr bwMode="auto">
          <a:xfrm>
            <a:off x="6842125" y="1658938"/>
            <a:ext cx="830263" cy="830262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2" name="Line 7"/>
          <p:cNvSpPr>
            <a:spLocks noChangeShapeType="1"/>
          </p:cNvSpPr>
          <p:nvPr/>
        </p:nvSpPr>
        <p:spPr bwMode="auto">
          <a:xfrm flipH="1">
            <a:off x="4557713" y="2695575"/>
            <a:ext cx="1044575" cy="830263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3" name="Line 8"/>
          <p:cNvSpPr>
            <a:spLocks noChangeShapeType="1"/>
          </p:cNvSpPr>
          <p:nvPr/>
        </p:nvSpPr>
        <p:spPr bwMode="auto">
          <a:xfrm>
            <a:off x="5599113" y="2695575"/>
            <a:ext cx="206375" cy="1036638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4" name="Line 9"/>
          <p:cNvSpPr>
            <a:spLocks noChangeShapeType="1"/>
          </p:cNvSpPr>
          <p:nvPr/>
        </p:nvSpPr>
        <p:spPr bwMode="auto">
          <a:xfrm flipH="1">
            <a:off x="7045325" y="2903538"/>
            <a:ext cx="631825" cy="828675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5" name="Line 10"/>
          <p:cNvSpPr>
            <a:spLocks noChangeShapeType="1"/>
          </p:cNvSpPr>
          <p:nvPr/>
        </p:nvSpPr>
        <p:spPr bwMode="auto">
          <a:xfrm>
            <a:off x="7880350" y="2903538"/>
            <a:ext cx="206375" cy="828675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6" name="Line 11"/>
          <p:cNvSpPr>
            <a:spLocks noChangeShapeType="1"/>
          </p:cNvSpPr>
          <p:nvPr/>
        </p:nvSpPr>
        <p:spPr bwMode="auto">
          <a:xfrm flipH="1">
            <a:off x="4349750" y="3940175"/>
            <a:ext cx="215900" cy="1036638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7" name="Line 12"/>
          <p:cNvSpPr>
            <a:spLocks noChangeShapeType="1"/>
          </p:cNvSpPr>
          <p:nvPr/>
        </p:nvSpPr>
        <p:spPr bwMode="auto">
          <a:xfrm>
            <a:off x="5805488" y="3940175"/>
            <a:ext cx="1587" cy="830263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8" name="Line 13"/>
          <p:cNvSpPr>
            <a:spLocks noChangeShapeType="1"/>
          </p:cNvSpPr>
          <p:nvPr/>
        </p:nvSpPr>
        <p:spPr bwMode="auto">
          <a:xfrm flipH="1">
            <a:off x="4972050" y="5184775"/>
            <a:ext cx="838200" cy="1036638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9" name="Line 14"/>
          <p:cNvSpPr>
            <a:spLocks noChangeShapeType="1"/>
          </p:cNvSpPr>
          <p:nvPr/>
        </p:nvSpPr>
        <p:spPr bwMode="auto">
          <a:xfrm>
            <a:off x="5805488" y="5184775"/>
            <a:ext cx="415925" cy="1036638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0" name="Line 15"/>
          <p:cNvSpPr>
            <a:spLocks noChangeShapeType="1"/>
          </p:cNvSpPr>
          <p:nvPr/>
        </p:nvSpPr>
        <p:spPr bwMode="auto">
          <a:xfrm>
            <a:off x="7050088" y="3940175"/>
            <a:ext cx="1587" cy="830263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1" name="Line 16"/>
          <p:cNvSpPr>
            <a:spLocks noChangeShapeType="1"/>
          </p:cNvSpPr>
          <p:nvPr/>
        </p:nvSpPr>
        <p:spPr bwMode="auto">
          <a:xfrm>
            <a:off x="8294688" y="3940175"/>
            <a:ext cx="1587" cy="1036638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2" name="Line 17"/>
          <p:cNvSpPr>
            <a:spLocks noChangeShapeType="1"/>
          </p:cNvSpPr>
          <p:nvPr/>
        </p:nvSpPr>
        <p:spPr bwMode="auto">
          <a:xfrm flipH="1">
            <a:off x="7667625" y="5391150"/>
            <a:ext cx="423863" cy="830263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3" name="Line 18"/>
          <p:cNvSpPr>
            <a:spLocks noChangeShapeType="1"/>
          </p:cNvSpPr>
          <p:nvPr/>
        </p:nvSpPr>
        <p:spPr bwMode="auto">
          <a:xfrm>
            <a:off x="8294688" y="5391150"/>
            <a:ext cx="414337" cy="830263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4" name="Text Box 19"/>
          <p:cNvSpPr txBox="1">
            <a:spLocks noChangeArrowheads="1"/>
          </p:cNvSpPr>
          <p:nvPr/>
        </p:nvSpPr>
        <p:spPr bwMode="auto">
          <a:xfrm>
            <a:off x="4849813" y="6148388"/>
            <a:ext cx="6223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Luxi Sans" pitchFamily="16" charset="0"/>
                <a:cs typeface="Lucida Sans Unicode" pitchFamily="34" charset="0"/>
              </a:rPr>
              <a:t>B</a:t>
            </a:r>
          </a:p>
        </p:txBody>
      </p:sp>
      <p:sp>
        <p:nvSpPr>
          <p:cNvPr id="4135" name="Text Box 20"/>
          <p:cNvSpPr txBox="1">
            <a:spLocks noChangeArrowheads="1"/>
          </p:cNvSpPr>
          <p:nvPr/>
        </p:nvSpPr>
        <p:spPr bwMode="auto">
          <a:xfrm>
            <a:off x="6091238" y="6148388"/>
            <a:ext cx="6223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Luxi Sans" pitchFamily="16" charset="0"/>
                <a:cs typeface="Lucida Sans Unicode" pitchFamily="34" charset="0"/>
              </a:rPr>
              <a:t>C</a:t>
            </a:r>
          </a:p>
        </p:txBody>
      </p:sp>
      <p:sp>
        <p:nvSpPr>
          <p:cNvPr id="4136" name="Text Box 21"/>
          <p:cNvSpPr txBox="1">
            <a:spLocks noChangeArrowheads="1"/>
          </p:cNvSpPr>
          <p:nvPr/>
        </p:nvSpPr>
        <p:spPr bwMode="auto">
          <a:xfrm>
            <a:off x="7626350" y="6213475"/>
            <a:ext cx="6223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Luxi Sans" pitchFamily="16" charset="0"/>
                <a:cs typeface="Lucida Sans Unicode" pitchFamily="34" charset="0"/>
              </a:rPr>
              <a:t>B</a:t>
            </a:r>
          </a:p>
        </p:txBody>
      </p:sp>
      <p:sp>
        <p:nvSpPr>
          <p:cNvPr id="4137" name="Text Box 22"/>
          <p:cNvSpPr txBox="1">
            <a:spLocks noChangeArrowheads="1"/>
          </p:cNvSpPr>
          <p:nvPr/>
        </p:nvSpPr>
        <p:spPr bwMode="auto">
          <a:xfrm>
            <a:off x="8605838" y="6213475"/>
            <a:ext cx="6223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Luxi Sans" pitchFamily="16" charset="0"/>
                <a:cs typeface="Lucida Sans Unicode" pitchFamily="34" charset="0"/>
              </a:rPr>
              <a:t>C</a:t>
            </a:r>
          </a:p>
        </p:txBody>
      </p:sp>
      <p:sp>
        <p:nvSpPr>
          <p:cNvPr id="4138" name="Freeform 23"/>
          <p:cNvSpPr>
            <a:spLocks noChangeArrowheads="1"/>
          </p:cNvSpPr>
          <p:nvPr/>
        </p:nvSpPr>
        <p:spPr bwMode="auto">
          <a:xfrm>
            <a:off x="3559175" y="3844925"/>
            <a:ext cx="881063" cy="1231900"/>
          </a:xfrm>
          <a:custGeom>
            <a:avLst/>
            <a:gdLst>
              <a:gd name="T0" fmla="*/ 2147483647 w 2693"/>
              <a:gd name="T1" fmla="*/ 2147483647 h 3770"/>
              <a:gd name="T2" fmla="*/ 2147483647 w 2693"/>
              <a:gd name="T3" fmla="*/ 2147483647 h 3770"/>
              <a:gd name="T4" fmla="*/ 2147483647 w 2693"/>
              <a:gd name="T5" fmla="*/ 2147483647 h 3770"/>
              <a:gd name="T6" fmla="*/ 2147483647 w 2693"/>
              <a:gd name="T7" fmla="*/ 2147483647 h 3770"/>
              <a:gd name="T8" fmla="*/ 2147483647 w 2693"/>
              <a:gd name="T9" fmla="*/ 0 h 3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93"/>
              <a:gd name="T16" fmla="*/ 0 h 3770"/>
              <a:gd name="T17" fmla="*/ 2693 w 2693"/>
              <a:gd name="T18" fmla="*/ 3770 h 37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93" h="3770">
                <a:moveTo>
                  <a:pt x="2122" y="3684"/>
                </a:moveTo>
                <a:cubicBezTo>
                  <a:pt x="1503" y="3769"/>
                  <a:pt x="1021" y="3590"/>
                  <a:pt x="565" y="3165"/>
                </a:cubicBezTo>
                <a:cubicBezTo>
                  <a:pt x="0" y="2638"/>
                  <a:pt x="974" y="1741"/>
                  <a:pt x="1240" y="1038"/>
                </a:cubicBezTo>
                <a:cubicBezTo>
                  <a:pt x="1472" y="427"/>
                  <a:pt x="1961" y="146"/>
                  <a:pt x="2485" y="104"/>
                </a:cubicBezTo>
                <a:lnTo>
                  <a:pt x="2692" y="0"/>
                </a:lnTo>
              </a:path>
            </a:pathLst>
          </a:custGeom>
          <a:noFill/>
          <a:ln w="9360">
            <a:solidFill>
              <a:srgbClr xmlns:mc="http://schemas.openxmlformats.org/markup-compatibility/2006" xmlns:a14="http://schemas.microsoft.com/office/drawing/2007/7/7/main" val="FF3333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Freeform 24"/>
          <p:cNvSpPr>
            <a:spLocks noChangeArrowheads="1"/>
          </p:cNvSpPr>
          <p:nvPr/>
        </p:nvSpPr>
        <p:spPr bwMode="auto">
          <a:xfrm>
            <a:off x="5810250" y="2692400"/>
            <a:ext cx="779463" cy="2187575"/>
          </a:xfrm>
          <a:custGeom>
            <a:avLst/>
            <a:gdLst>
              <a:gd name="T0" fmla="*/ 2147483647 w 2385"/>
              <a:gd name="T1" fmla="*/ 2147483647 h 6694"/>
              <a:gd name="T2" fmla="*/ 2147483647 w 2385"/>
              <a:gd name="T3" fmla="*/ 2147483647 h 6694"/>
              <a:gd name="T4" fmla="*/ 2147483647 w 2385"/>
              <a:gd name="T5" fmla="*/ 2147483647 h 6694"/>
              <a:gd name="T6" fmla="*/ 2147483647 w 2385"/>
              <a:gd name="T7" fmla="*/ 2147483647 h 6694"/>
              <a:gd name="T8" fmla="*/ 2147483647 w 2385"/>
              <a:gd name="T9" fmla="*/ 2147483647 h 6694"/>
              <a:gd name="T10" fmla="*/ 2147483647 w 2385"/>
              <a:gd name="T11" fmla="*/ 2147483647 h 6694"/>
              <a:gd name="T12" fmla="*/ 0 w 2385"/>
              <a:gd name="T13" fmla="*/ 0 h 66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85"/>
              <a:gd name="T22" fmla="*/ 0 h 6694"/>
              <a:gd name="T23" fmla="*/ 2385 w 2385"/>
              <a:gd name="T24" fmla="*/ 6694 h 66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85" h="6694">
                <a:moveTo>
                  <a:pt x="51" y="6693"/>
                </a:moveTo>
                <a:cubicBezTo>
                  <a:pt x="504" y="6019"/>
                  <a:pt x="922" y="5458"/>
                  <a:pt x="1504" y="4773"/>
                </a:cubicBezTo>
                <a:cubicBezTo>
                  <a:pt x="2041" y="4141"/>
                  <a:pt x="2288" y="3709"/>
                  <a:pt x="2334" y="3061"/>
                </a:cubicBezTo>
                <a:cubicBezTo>
                  <a:pt x="2384" y="2360"/>
                  <a:pt x="2072" y="1609"/>
                  <a:pt x="1400" y="1401"/>
                </a:cubicBezTo>
                <a:lnTo>
                  <a:pt x="830" y="986"/>
                </a:lnTo>
                <a:lnTo>
                  <a:pt x="466" y="467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rgbClr xmlns:mc="http://schemas.openxmlformats.org/markup-compatibility/2006" xmlns:a14="http://schemas.microsoft.com/office/drawing/2007/7/7/main" val="FF3333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Freeform 25"/>
          <p:cNvSpPr>
            <a:spLocks noChangeArrowheads="1"/>
          </p:cNvSpPr>
          <p:nvPr/>
        </p:nvSpPr>
        <p:spPr bwMode="auto">
          <a:xfrm>
            <a:off x="7110413" y="3811588"/>
            <a:ext cx="541337" cy="1187450"/>
          </a:xfrm>
          <a:custGeom>
            <a:avLst/>
            <a:gdLst>
              <a:gd name="T0" fmla="*/ 2147483647 w 1658"/>
              <a:gd name="T1" fmla="*/ 2147483647 h 3632"/>
              <a:gd name="T2" fmla="*/ 2147483647 w 1658"/>
              <a:gd name="T3" fmla="*/ 2147483647 h 3632"/>
              <a:gd name="T4" fmla="*/ 2147483647 w 1658"/>
              <a:gd name="T5" fmla="*/ 2147483647 h 3632"/>
              <a:gd name="T6" fmla="*/ 0 w 1658"/>
              <a:gd name="T7" fmla="*/ 0 h 3632"/>
              <a:gd name="T8" fmla="*/ 2147483647 w 1658"/>
              <a:gd name="T9" fmla="*/ 0 h 3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8"/>
              <a:gd name="T16" fmla="*/ 0 h 3632"/>
              <a:gd name="T17" fmla="*/ 1658 w 1658"/>
              <a:gd name="T18" fmla="*/ 3632 h 3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8" h="3632">
                <a:moveTo>
                  <a:pt x="415" y="3631"/>
                </a:moveTo>
                <a:cubicBezTo>
                  <a:pt x="475" y="2755"/>
                  <a:pt x="1657" y="2934"/>
                  <a:pt x="1557" y="1919"/>
                </a:cubicBezTo>
                <a:cubicBezTo>
                  <a:pt x="1492" y="1261"/>
                  <a:pt x="1408" y="485"/>
                  <a:pt x="675" y="259"/>
                </a:cubicBezTo>
                <a:lnTo>
                  <a:pt x="0" y="0"/>
                </a:lnTo>
                <a:lnTo>
                  <a:pt x="363" y="0"/>
                </a:lnTo>
              </a:path>
            </a:pathLst>
          </a:custGeom>
          <a:noFill/>
          <a:ln w="9360">
            <a:solidFill>
              <a:srgbClr xmlns:mc="http://schemas.openxmlformats.org/markup-compatibility/2006" xmlns:a14="http://schemas.microsoft.com/office/drawing/2007/7/7/main" val="FF3333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Freeform 26"/>
          <p:cNvSpPr>
            <a:spLocks noChangeArrowheads="1"/>
          </p:cNvSpPr>
          <p:nvPr/>
        </p:nvSpPr>
        <p:spPr bwMode="auto">
          <a:xfrm>
            <a:off x="7639050" y="3948113"/>
            <a:ext cx="458788" cy="2133600"/>
          </a:xfrm>
          <a:custGeom>
            <a:avLst/>
            <a:gdLst>
              <a:gd name="T0" fmla="*/ 2147483647 w 1406"/>
              <a:gd name="T1" fmla="*/ 2147483647 h 6537"/>
              <a:gd name="T2" fmla="*/ 2147483647 w 1406"/>
              <a:gd name="T3" fmla="*/ 2147483647 h 6537"/>
              <a:gd name="T4" fmla="*/ 2147483647 w 1406"/>
              <a:gd name="T5" fmla="*/ 2147483647 h 6537"/>
              <a:gd name="T6" fmla="*/ 2147483647 w 1406"/>
              <a:gd name="T7" fmla="*/ 2147483647 h 6537"/>
              <a:gd name="T8" fmla="*/ 2147483647 w 1406"/>
              <a:gd name="T9" fmla="*/ 2147483647 h 6537"/>
              <a:gd name="T10" fmla="*/ 2147483647 w 1406"/>
              <a:gd name="T11" fmla="*/ 2147483647 h 6537"/>
              <a:gd name="T12" fmla="*/ 2147483647 w 1406"/>
              <a:gd name="T13" fmla="*/ 0 h 65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06"/>
              <a:gd name="T22" fmla="*/ 0 h 6537"/>
              <a:gd name="T23" fmla="*/ 1406 w 1406"/>
              <a:gd name="T24" fmla="*/ 6537 h 65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06" h="6537">
                <a:moveTo>
                  <a:pt x="56" y="6536"/>
                </a:moveTo>
                <a:cubicBezTo>
                  <a:pt x="56" y="5965"/>
                  <a:pt x="0" y="5391"/>
                  <a:pt x="56" y="4824"/>
                </a:cubicBezTo>
                <a:cubicBezTo>
                  <a:pt x="116" y="4220"/>
                  <a:pt x="218" y="3595"/>
                  <a:pt x="523" y="3060"/>
                </a:cubicBezTo>
                <a:cubicBezTo>
                  <a:pt x="850" y="2486"/>
                  <a:pt x="770" y="1812"/>
                  <a:pt x="1094" y="1245"/>
                </a:cubicBezTo>
                <a:lnTo>
                  <a:pt x="1198" y="622"/>
                </a:lnTo>
                <a:lnTo>
                  <a:pt x="1405" y="103"/>
                </a:lnTo>
                <a:lnTo>
                  <a:pt x="1405" y="0"/>
                </a:lnTo>
              </a:path>
            </a:pathLst>
          </a:custGeom>
          <a:noFill/>
          <a:ln w="9360">
            <a:solidFill>
              <a:srgbClr xmlns:mc="http://schemas.openxmlformats.org/markup-compatibility/2006" xmlns:a14="http://schemas.microsoft.com/office/drawing/2007/7/7/main" val="FF3333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Freeform 27"/>
          <p:cNvSpPr>
            <a:spLocks noChangeArrowheads="1"/>
          </p:cNvSpPr>
          <p:nvPr/>
        </p:nvSpPr>
        <p:spPr bwMode="auto">
          <a:xfrm>
            <a:off x="7927975" y="2643188"/>
            <a:ext cx="1208088" cy="3676650"/>
          </a:xfrm>
          <a:custGeom>
            <a:avLst/>
            <a:gdLst>
              <a:gd name="T0" fmla="*/ 2147483647 w 3701"/>
              <a:gd name="T1" fmla="*/ 2147483647 h 11259"/>
              <a:gd name="T2" fmla="*/ 2147483647 w 3701"/>
              <a:gd name="T3" fmla="*/ 2147483647 h 11259"/>
              <a:gd name="T4" fmla="*/ 2147483647 w 3701"/>
              <a:gd name="T5" fmla="*/ 2147483647 h 11259"/>
              <a:gd name="T6" fmla="*/ 2147483647 w 3701"/>
              <a:gd name="T7" fmla="*/ 2147483647 h 11259"/>
              <a:gd name="T8" fmla="*/ 2147483647 w 3701"/>
              <a:gd name="T9" fmla="*/ 2147483647 h 11259"/>
              <a:gd name="T10" fmla="*/ 2147483647 w 3701"/>
              <a:gd name="T11" fmla="*/ 2147483647 h 11259"/>
              <a:gd name="T12" fmla="*/ 2147483647 w 3701"/>
              <a:gd name="T13" fmla="*/ 0 h 11259"/>
              <a:gd name="T14" fmla="*/ 0 w 3701"/>
              <a:gd name="T15" fmla="*/ 2147483647 h 1125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701"/>
              <a:gd name="T25" fmla="*/ 0 h 11259"/>
              <a:gd name="T26" fmla="*/ 3701 w 3701"/>
              <a:gd name="T27" fmla="*/ 11259 h 1125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701" h="11259">
                <a:moveTo>
                  <a:pt x="2543" y="11258"/>
                </a:moveTo>
                <a:cubicBezTo>
                  <a:pt x="2495" y="10441"/>
                  <a:pt x="2815" y="9680"/>
                  <a:pt x="3165" y="8975"/>
                </a:cubicBezTo>
                <a:cubicBezTo>
                  <a:pt x="3555" y="8188"/>
                  <a:pt x="3240" y="7348"/>
                  <a:pt x="3476" y="6537"/>
                </a:cubicBezTo>
                <a:cubicBezTo>
                  <a:pt x="3700" y="5768"/>
                  <a:pt x="3011" y="5146"/>
                  <a:pt x="2698" y="4513"/>
                </a:cubicBezTo>
                <a:cubicBezTo>
                  <a:pt x="2308" y="3724"/>
                  <a:pt x="2480" y="2718"/>
                  <a:pt x="2024" y="1971"/>
                </a:cubicBezTo>
                <a:cubicBezTo>
                  <a:pt x="1627" y="1319"/>
                  <a:pt x="1816" y="476"/>
                  <a:pt x="934" y="207"/>
                </a:cubicBezTo>
                <a:lnTo>
                  <a:pt x="312" y="0"/>
                </a:lnTo>
                <a:lnTo>
                  <a:pt x="0" y="52"/>
                </a:lnTo>
              </a:path>
            </a:pathLst>
          </a:custGeom>
          <a:noFill/>
          <a:ln w="9360">
            <a:solidFill>
              <a:srgbClr xmlns:mc="http://schemas.openxmlformats.org/markup-compatibility/2006" xmlns:a14="http://schemas.microsoft.com/office/drawing/2007/7/7/main" val="FF3333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Line 28"/>
          <p:cNvSpPr>
            <a:spLocks noChangeShapeType="1"/>
          </p:cNvSpPr>
          <p:nvPr/>
        </p:nvSpPr>
        <p:spPr bwMode="auto">
          <a:xfrm>
            <a:off x="3732213" y="4354513"/>
            <a:ext cx="207962" cy="207962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4" name="Line 29"/>
          <p:cNvSpPr>
            <a:spLocks noChangeShapeType="1"/>
          </p:cNvSpPr>
          <p:nvPr/>
        </p:nvSpPr>
        <p:spPr bwMode="auto">
          <a:xfrm flipH="1">
            <a:off x="3727450" y="4354513"/>
            <a:ext cx="217488" cy="207962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5" name="Line 30"/>
          <p:cNvSpPr>
            <a:spLocks noChangeShapeType="1"/>
          </p:cNvSpPr>
          <p:nvPr/>
        </p:nvSpPr>
        <p:spPr bwMode="auto">
          <a:xfrm>
            <a:off x="6427788" y="3317875"/>
            <a:ext cx="207962" cy="207963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6" name="Line 31"/>
          <p:cNvSpPr>
            <a:spLocks noChangeShapeType="1"/>
          </p:cNvSpPr>
          <p:nvPr/>
        </p:nvSpPr>
        <p:spPr bwMode="auto">
          <a:xfrm flipH="1">
            <a:off x="6424613" y="3317875"/>
            <a:ext cx="215900" cy="207963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7" name="Line 32"/>
          <p:cNvSpPr>
            <a:spLocks noChangeShapeType="1"/>
          </p:cNvSpPr>
          <p:nvPr/>
        </p:nvSpPr>
        <p:spPr bwMode="auto">
          <a:xfrm>
            <a:off x="7464425" y="4148138"/>
            <a:ext cx="207963" cy="206375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8" name="Line 33"/>
          <p:cNvSpPr>
            <a:spLocks noChangeShapeType="1"/>
          </p:cNvSpPr>
          <p:nvPr/>
        </p:nvSpPr>
        <p:spPr bwMode="auto">
          <a:xfrm flipH="1">
            <a:off x="7461250" y="4148138"/>
            <a:ext cx="215900" cy="206375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9" name="Line 34"/>
          <p:cNvSpPr>
            <a:spLocks noChangeShapeType="1"/>
          </p:cNvSpPr>
          <p:nvPr/>
        </p:nvSpPr>
        <p:spPr bwMode="auto">
          <a:xfrm>
            <a:off x="7672388" y="4976813"/>
            <a:ext cx="207962" cy="207962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0" name="Line 35"/>
          <p:cNvSpPr>
            <a:spLocks noChangeShapeType="1"/>
          </p:cNvSpPr>
          <p:nvPr/>
        </p:nvSpPr>
        <p:spPr bwMode="auto">
          <a:xfrm flipH="1">
            <a:off x="7667625" y="4976813"/>
            <a:ext cx="215900" cy="207962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1" name="Line 36"/>
          <p:cNvSpPr>
            <a:spLocks noChangeShapeType="1"/>
          </p:cNvSpPr>
          <p:nvPr/>
        </p:nvSpPr>
        <p:spPr bwMode="auto">
          <a:xfrm>
            <a:off x="8774113" y="4114800"/>
            <a:ext cx="206375" cy="206375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2" name="Line 37"/>
          <p:cNvSpPr>
            <a:spLocks noChangeShapeType="1"/>
          </p:cNvSpPr>
          <p:nvPr/>
        </p:nvSpPr>
        <p:spPr bwMode="auto">
          <a:xfrm flipH="1">
            <a:off x="8769350" y="4114800"/>
            <a:ext cx="215900" cy="206375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3" name="Text Box 38"/>
          <p:cNvSpPr txBox="1">
            <a:spLocks noChangeArrowheads="1"/>
          </p:cNvSpPr>
          <p:nvPr/>
        </p:nvSpPr>
        <p:spPr bwMode="auto">
          <a:xfrm>
            <a:off x="414338" y="6221413"/>
            <a:ext cx="3525837" cy="42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Contradictions in all paths</a:t>
            </a:r>
          </a:p>
        </p:txBody>
      </p:sp>
      <p:sp>
        <p:nvSpPr>
          <p:cNvPr id="4154" name="Oval 39"/>
          <p:cNvSpPr>
            <a:spLocks noChangeArrowheads="1"/>
          </p:cNvSpPr>
          <p:nvPr/>
        </p:nvSpPr>
        <p:spPr bwMode="auto">
          <a:xfrm>
            <a:off x="6532563" y="1208088"/>
            <a:ext cx="390525" cy="438150"/>
          </a:xfrm>
          <a:prstGeom prst="ellips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5" name="Freeform 40"/>
          <p:cNvSpPr>
            <a:spLocks/>
          </p:cNvSpPr>
          <p:nvPr/>
        </p:nvSpPr>
        <p:spPr bwMode="auto">
          <a:xfrm>
            <a:off x="3051175" y="620713"/>
            <a:ext cx="3481388" cy="3360737"/>
          </a:xfrm>
          <a:custGeom>
            <a:avLst/>
            <a:gdLst>
              <a:gd name="T0" fmla="*/ 0 w 2722"/>
              <a:gd name="T1" fmla="*/ 2147483647 h 2335"/>
              <a:gd name="T2" fmla="*/ 2147483647 w 2722"/>
              <a:gd name="T3" fmla="*/ 2147483647 h 2335"/>
              <a:gd name="T4" fmla="*/ 2147483647 w 2722"/>
              <a:gd name="T5" fmla="*/ 2147483647 h 2335"/>
              <a:gd name="T6" fmla="*/ 2147483647 w 2722"/>
              <a:gd name="T7" fmla="*/ 2147483647 h 2335"/>
              <a:gd name="T8" fmla="*/ 0 60000 65536"/>
              <a:gd name="T9" fmla="*/ 0 60000 65536"/>
              <a:gd name="T10" fmla="*/ 0 60000 65536"/>
              <a:gd name="T11" fmla="*/ 0 60000 65536"/>
              <a:gd name="T12" fmla="*/ 0 w 2722"/>
              <a:gd name="T13" fmla="*/ 0 h 2335"/>
              <a:gd name="T14" fmla="*/ 2722 w 2722"/>
              <a:gd name="T15" fmla="*/ 2335 h 23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2" h="2335">
                <a:moveTo>
                  <a:pt x="0" y="2313"/>
                </a:moveTo>
                <a:cubicBezTo>
                  <a:pt x="227" y="2324"/>
                  <a:pt x="454" y="2335"/>
                  <a:pt x="771" y="1995"/>
                </a:cubicBezTo>
                <a:cubicBezTo>
                  <a:pt x="1088" y="1655"/>
                  <a:pt x="1580" y="544"/>
                  <a:pt x="1905" y="272"/>
                </a:cubicBezTo>
                <a:cubicBezTo>
                  <a:pt x="2230" y="0"/>
                  <a:pt x="2476" y="181"/>
                  <a:pt x="2722" y="362"/>
                </a:cubicBezTo>
              </a:path>
            </a:pathLst>
          </a:cu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Line 41"/>
          <p:cNvSpPr>
            <a:spLocks noChangeShapeType="1"/>
          </p:cNvSpPr>
          <p:nvPr/>
        </p:nvSpPr>
        <p:spPr bwMode="auto">
          <a:xfrm>
            <a:off x="2073275" y="4170363"/>
            <a:ext cx="1588" cy="392112"/>
          </a:xfrm>
          <a:prstGeom prst="lin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57" name="Oval 42"/>
          <p:cNvSpPr>
            <a:spLocks noChangeArrowheads="1"/>
          </p:cNvSpPr>
          <p:nvPr/>
        </p:nvSpPr>
        <p:spPr bwMode="auto">
          <a:xfrm>
            <a:off x="1895475" y="4637088"/>
            <a:ext cx="390525" cy="438150"/>
          </a:xfrm>
          <a:prstGeom prst="ellipse">
            <a:avLst/>
          </a:prstGeom>
          <a:noFill/>
          <a:ln w="9360">
            <a:solidFill>
              <a:srgbClr xmlns:mc="http://schemas.openxmlformats.org/markup-compatibility/2006" xmlns:a14="http://schemas.microsoft.com/office/drawing/2007/7/7/main" val="000000" mc:Ignorable="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Text Box 43"/>
          <p:cNvSpPr txBox="1">
            <a:spLocks noChangeArrowheads="1"/>
          </p:cNvSpPr>
          <p:nvPr/>
        </p:nvSpPr>
        <p:spPr bwMode="auto">
          <a:xfrm>
            <a:off x="6532563" y="1273175"/>
            <a:ext cx="31432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latin typeface="Luxi Sans" pitchFamily="16" charset="0"/>
                <a:cs typeface="Lucida Sans Unicode" pitchFamily="34" charset="0"/>
              </a:rPr>
              <a:t>X</a:t>
            </a:r>
          </a:p>
        </p:txBody>
      </p:sp>
      <p:sp>
        <p:nvSpPr>
          <p:cNvPr id="4159" name="Text Box 44"/>
          <p:cNvSpPr txBox="1">
            <a:spLocks noChangeArrowheads="1"/>
          </p:cNvSpPr>
          <p:nvPr/>
        </p:nvSpPr>
        <p:spPr bwMode="auto">
          <a:xfrm>
            <a:off x="3267075" y="2579688"/>
            <a:ext cx="105092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>
              <a:lnSpc>
                <a:spcPct val="102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 i="1"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latin typeface="Luxi Sans" pitchFamily="16" charset="0"/>
                <a:cs typeface="Lucida Sans Unicode" pitchFamily="34" charset="0"/>
              </a:rPr>
              <a:t>α-formula </a:t>
            </a:r>
          </a:p>
        </p:txBody>
      </p:sp>
      <p:graphicFrame>
        <p:nvGraphicFramePr>
          <p:cNvPr id="4098" name="Object 45"/>
          <p:cNvGraphicFramePr>
            <a:graphicFrameLocks noChangeAspect="1"/>
          </p:cNvGraphicFramePr>
          <p:nvPr/>
        </p:nvGraphicFramePr>
        <p:xfrm>
          <a:off x="5456238" y="2489200"/>
          <a:ext cx="347662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5" r:id="rId4" imgW="382680" imgH="258840" progId="opendocument.MathDocument.1">
                  <p:embed/>
                </p:oleObj>
              </mc:Choice>
              <mc:Fallback>
                <p:oleObj r:id="rId4" imgW="382680" imgH="258840" progId="opendocument.MathDocument.1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7662" cy="233363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6"/>
          <p:cNvGraphicFramePr>
            <a:graphicFrameLocks noChangeAspect="1"/>
          </p:cNvGraphicFramePr>
          <p:nvPr/>
        </p:nvGraphicFramePr>
        <p:xfrm>
          <a:off x="7513638" y="2538413"/>
          <a:ext cx="333375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6" r:id="rId6" imgW="371520" imgH="258840" progId="opendocument.MathDocument.1">
                  <p:embed/>
                </p:oleObj>
              </mc:Choice>
              <mc:Fallback>
                <p:oleObj r:id="rId6" imgW="371520" imgH="258840" progId="opendocument.MathDocument.1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33375" cy="233362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7"/>
          <p:cNvGraphicFramePr>
            <a:graphicFrameLocks noChangeAspect="1"/>
          </p:cNvGraphicFramePr>
          <p:nvPr/>
        </p:nvGraphicFramePr>
        <p:xfrm>
          <a:off x="4289425" y="3590925"/>
          <a:ext cx="347663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7" r:id="rId8" imgW="382680" imgH="258840" progId="opendocument.MathDocument.1">
                  <p:embed/>
                </p:oleObj>
              </mc:Choice>
              <mc:Fallback>
                <p:oleObj r:id="rId8" imgW="382680" imgH="258840" progId="opendocument.MathDocument.1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7663" cy="233363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48"/>
          <p:cNvGraphicFramePr>
            <a:graphicFrameLocks noChangeAspect="1"/>
          </p:cNvGraphicFramePr>
          <p:nvPr/>
        </p:nvGraphicFramePr>
        <p:xfrm>
          <a:off x="5521325" y="3705225"/>
          <a:ext cx="341313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8" r:id="rId9" imgW="376560" imgH="258840" progId="opendocument.MathDocument.1">
                  <p:embed/>
                </p:oleObj>
              </mc:Choice>
              <mc:Fallback>
                <p:oleObj r:id="rId9" imgW="376560" imgH="258840" progId="opendocument.MathDocument.1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1313" cy="233363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49"/>
          <p:cNvGraphicFramePr>
            <a:graphicFrameLocks noChangeAspect="1"/>
          </p:cNvGraphicFramePr>
          <p:nvPr/>
        </p:nvGraphicFramePr>
        <p:xfrm>
          <a:off x="6669088" y="3732213"/>
          <a:ext cx="346075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9" r:id="rId11" imgW="382680" imgH="258840" progId="opendocument.MathDocument.1">
                  <p:embed/>
                </p:oleObj>
              </mc:Choice>
              <mc:Fallback>
                <p:oleObj r:id="rId11" imgW="382680" imgH="258840" progId="opendocument.MathDocument.1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6075" cy="233362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50"/>
          <p:cNvGraphicFramePr>
            <a:graphicFrameLocks noChangeAspect="1"/>
          </p:cNvGraphicFramePr>
          <p:nvPr/>
        </p:nvGraphicFramePr>
        <p:xfrm>
          <a:off x="8020050" y="3705225"/>
          <a:ext cx="341313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0" r:id="rId12" imgW="376560" imgH="258840" progId="opendocument.MathDocument.1">
                  <p:embed/>
                </p:oleObj>
              </mc:Choice>
              <mc:Fallback>
                <p:oleObj r:id="rId12" imgW="376560" imgH="258840" progId="opendocument.MathDocument.1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1313" cy="233363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51"/>
          <p:cNvGraphicFramePr>
            <a:graphicFrameLocks noChangeAspect="1"/>
          </p:cNvGraphicFramePr>
          <p:nvPr/>
        </p:nvGraphicFramePr>
        <p:xfrm>
          <a:off x="4232275" y="5010150"/>
          <a:ext cx="212725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1" r:id="rId13" imgW="235800" imgH="258840" progId="opendocument.MathDocument.1">
                  <p:embed/>
                </p:oleObj>
              </mc:Choice>
              <mc:Fallback>
                <p:oleObj r:id="rId13" imgW="235800" imgH="258840" progId="opendocument.MathDocument.1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2725" cy="233363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52"/>
          <p:cNvGraphicFramePr>
            <a:graphicFrameLocks noChangeAspect="1"/>
          </p:cNvGraphicFramePr>
          <p:nvPr/>
        </p:nvGraphicFramePr>
        <p:xfrm>
          <a:off x="4114800" y="5229225"/>
          <a:ext cx="522288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2" r:id="rId15" imgW="577440" imgH="258840" progId="opendocument.MathDocument.1">
                  <p:embed/>
                </p:oleObj>
              </mc:Choice>
              <mc:Fallback>
                <p:oleObj r:id="rId15" imgW="577440" imgH="258840" progId="opendocument.MathDocument.1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522288" cy="233363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53"/>
          <p:cNvGraphicFramePr>
            <a:graphicFrameLocks noChangeAspect="1"/>
          </p:cNvGraphicFramePr>
          <p:nvPr/>
        </p:nvGraphicFramePr>
        <p:xfrm>
          <a:off x="5608638" y="4770438"/>
          <a:ext cx="212725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3" r:id="rId17" imgW="235800" imgH="258840" progId="opendocument.MathDocument.1">
                  <p:embed/>
                </p:oleObj>
              </mc:Choice>
              <mc:Fallback>
                <p:oleObj r:id="rId17" imgW="235800" imgH="258840" progId="opendocument.MathDocument.1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2725" cy="233362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54"/>
          <p:cNvGraphicFramePr>
            <a:graphicFrameLocks noChangeAspect="1"/>
          </p:cNvGraphicFramePr>
          <p:nvPr/>
        </p:nvGraphicFramePr>
        <p:xfrm>
          <a:off x="5491163" y="4987925"/>
          <a:ext cx="522287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4" r:id="rId18" imgW="577440" imgH="258840" progId="opendocument.MathDocument.1">
                  <p:embed/>
                </p:oleObj>
              </mc:Choice>
              <mc:Fallback>
                <p:oleObj r:id="rId18" imgW="577440" imgH="258840" progId="opendocument.MathDocument.1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522287" cy="233363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55"/>
          <p:cNvGraphicFramePr>
            <a:graphicFrameLocks noChangeAspect="1"/>
          </p:cNvGraphicFramePr>
          <p:nvPr/>
        </p:nvGraphicFramePr>
        <p:xfrm>
          <a:off x="6961188" y="4940300"/>
          <a:ext cx="212725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5" r:id="rId19" imgW="235800" imgH="258840" progId="opendocument.MathDocument.1">
                  <p:embed/>
                </p:oleObj>
              </mc:Choice>
              <mc:Fallback>
                <p:oleObj r:id="rId19" imgW="235800" imgH="258840" progId="opendocument.MathDocument.1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2725" cy="233363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56"/>
          <p:cNvGraphicFramePr>
            <a:graphicFrameLocks noChangeAspect="1"/>
          </p:cNvGraphicFramePr>
          <p:nvPr/>
        </p:nvGraphicFramePr>
        <p:xfrm>
          <a:off x="6842125" y="5159375"/>
          <a:ext cx="523875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6" r:id="rId20" imgW="577440" imgH="258840" progId="opendocument.MathDocument.1">
                  <p:embed/>
                </p:oleObj>
              </mc:Choice>
              <mc:Fallback>
                <p:oleObj r:id="rId20" imgW="577440" imgH="258840" progId="opendocument.MathDocument.1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523875" cy="231775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57"/>
          <p:cNvGraphicFramePr>
            <a:graphicFrameLocks noChangeAspect="1"/>
          </p:cNvGraphicFramePr>
          <p:nvPr/>
        </p:nvGraphicFramePr>
        <p:xfrm>
          <a:off x="8205788" y="4976813"/>
          <a:ext cx="212725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7" r:id="rId21" imgW="235800" imgH="258840" progId="opendocument.MathDocument.1">
                  <p:embed/>
                </p:oleObj>
              </mc:Choice>
              <mc:Fallback>
                <p:oleObj r:id="rId21" imgW="235800" imgH="258840" progId="opendocument.MathDocument.1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2725" cy="233362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58"/>
          <p:cNvGraphicFramePr>
            <a:graphicFrameLocks noChangeAspect="1"/>
          </p:cNvGraphicFramePr>
          <p:nvPr/>
        </p:nvGraphicFramePr>
        <p:xfrm>
          <a:off x="8086725" y="5195888"/>
          <a:ext cx="522288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8" r:id="rId22" imgW="577440" imgH="258840" progId="opendocument.MathDocument.1">
                  <p:embed/>
                </p:oleObj>
              </mc:Choice>
              <mc:Fallback>
                <p:oleObj r:id="rId22" imgW="577440" imgH="258840" progId="opendocument.MathDocument.1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522288" cy="233362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0" name="Text Box 59"/>
          <p:cNvSpPr txBox="1">
            <a:spLocks noChangeArrowheads="1"/>
          </p:cNvSpPr>
          <p:nvPr/>
        </p:nvSpPr>
        <p:spPr bwMode="auto">
          <a:xfrm>
            <a:off x="2982913" y="1978025"/>
            <a:ext cx="1450975" cy="315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>
              <a:lnSpc>
                <a:spcPct val="95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Tahoma" pitchFamily="34" charset="0"/>
              </a:rPr>
              <a:t>(</a:t>
            </a: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Tahoma" pitchFamily="34" charset="0"/>
              </a:rPr>
              <a:t> - </a:t>
            </a: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formulae)</a:t>
            </a:r>
          </a:p>
        </p:txBody>
      </p:sp>
      <p:sp>
        <p:nvSpPr>
          <p:cNvPr id="4161" name="Text Box 60"/>
          <p:cNvSpPr txBox="1">
            <a:spLocks noChangeArrowheads="1"/>
          </p:cNvSpPr>
          <p:nvPr/>
        </p:nvSpPr>
        <p:spPr bwMode="auto">
          <a:xfrm>
            <a:off x="287338" y="4259263"/>
            <a:ext cx="1450975" cy="315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>
              <a:lnSpc>
                <a:spcPct val="95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Tahoma" pitchFamily="34" charset="0"/>
              </a:rPr>
              <a:t>(β - </a:t>
            </a: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formulae)</a:t>
            </a:r>
          </a:p>
        </p:txBody>
      </p:sp>
      <p:sp>
        <p:nvSpPr>
          <p:cNvPr id="4162" name="Text Box 61"/>
          <p:cNvSpPr txBox="1">
            <a:spLocks noChangeArrowheads="1"/>
          </p:cNvSpPr>
          <p:nvPr/>
        </p:nvSpPr>
        <p:spPr bwMode="auto">
          <a:xfrm>
            <a:off x="3019425" y="1476375"/>
            <a:ext cx="1452563" cy="315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>
              <a:lnSpc>
                <a:spcPct val="95000"/>
              </a:lnSpc>
              <a:buClr>
                <a:srgbClr xmlns:mc="http://schemas.openxmlformats.org/markup-compatibility/2006" xmlns:a14="http://schemas.microsoft.com/office/drawing/2007/7/7/main" val="000000" mc:Ignorable="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Tahoma" pitchFamily="34" charset="0"/>
              </a:rPr>
              <a:t>(</a:t>
            </a: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Tahoma" pitchFamily="34" charset="0"/>
              </a:rPr>
              <a:t> - </a:t>
            </a:r>
            <a:r>
              <a:rPr lang="en-GB" sz="1600">
                <a:solidFill>
                  <a:srgbClr xmlns:mc="http://schemas.openxmlformats.org/markup-compatibility/2006" xmlns:a14="http://schemas.microsoft.com/office/drawing/2007/7/7/main" val="000000" mc:Ignorable=""/>
                </a:solidFill>
                <a:latin typeface="Times New Roman" pitchFamily="18" charset="0"/>
                <a:cs typeface="Lucida Sans Unicode" pitchFamily="34" charset="0"/>
              </a:rPr>
              <a:t>formula)</a:t>
            </a:r>
          </a:p>
        </p:txBody>
      </p:sp>
      <p:sp>
        <p:nvSpPr>
          <p:cNvPr id="4163" name="Rectangle 62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12" name="Object 63"/>
          <p:cNvGraphicFramePr>
            <a:graphicFrameLocks noChangeAspect="1"/>
          </p:cNvGraphicFramePr>
          <p:nvPr/>
        </p:nvGraphicFramePr>
        <p:xfrm>
          <a:off x="174625" y="1147763"/>
          <a:ext cx="39592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9" name="Equation" r:id="rId23" imgW="2209680" imgH="203040" progId="Equation.3">
                  <p:embed/>
                </p:oleObj>
              </mc:Choice>
              <mc:Fallback>
                <p:oleObj name="Equation" r:id="rId23" imgW="2209680" imgH="20304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959225" cy="276225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4" name="Rectangle 6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13" name="Object 65"/>
          <p:cNvGraphicFramePr>
            <a:graphicFrameLocks noChangeAspect="1"/>
          </p:cNvGraphicFramePr>
          <p:nvPr/>
        </p:nvGraphicFramePr>
        <p:xfrm>
          <a:off x="1046163" y="2184400"/>
          <a:ext cx="18669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00" name="Equation" r:id="rId25" imgW="774364" imgH="203112" progId="Equation.3">
                  <p:embed/>
                </p:oleObj>
              </mc:Choice>
              <mc:Fallback>
                <p:oleObj name="Equation" r:id="rId25" imgW="774364" imgH="203112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866900" cy="276225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5" name="Rectangle 6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66" name="Rectangle 6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14" name="Object 68"/>
          <p:cNvGraphicFramePr>
            <a:graphicFrameLocks noChangeAspect="1"/>
          </p:cNvGraphicFramePr>
          <p:nvPr/>
        </p:nvGraphicFramePr>
        <p:xfrm>
          <a:off x="839788" y="2668588"/>
          <a:ext cx="241935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01" name="Equation" r:id="rId27" imgW="1333500" imgH="203200" progId="Equation.3">
                  <p:embed/>
                </p:oleObj>
              </mc:Choice>
              <mc:Fallback>
                <p:oleObj name="Equation" r:id="rId27" imgW="1333500" imgH="20320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419350" cy="250825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" name="Rectangle 6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15" name="Object 70"/>
          <p:cNvGraphicFramePr>
            <a:graphicFrameLocks noChangeAspect="1"/>
          </p:cNvGraphicFramePr>
          <p:nvPr/>
        </p:nvGraphicFramePr>
        <p:xfrm>
          <a:off x="1185863" y="3567113"/>
          <a:ext cx="1589087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02" name="Equation" r:id="rId29" imgW="622030" imgH="203112" progId="Equation.3">
                  <p:embed/>
                </p:oleObj>
              </mc:Choice>
              <mc:Fallback>
                <p:oleObj name="Equation" r:id="rId29" imgW="622030" imgH="203112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9087" cy="207962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8" name="Rectangle 71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16" name="Object 72"/>
          <p:cNvGraphicFramePr>
            <a:graphicFrameLocks noChangeAspect="1"/>
          </p:cNvGraphicFramePr>
          <p:nvPr/>
        </p:nvGraphicFramePr>
        <p:xfrm>
          <a:off x="1392238" y="3913188"/>
          <a:ext cx="1382712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03" name="Equation" r:id="rId31" imgW="672808" imgH="203112" progId="Equation.3">
                  <p:embed/>
                </p:oleObj>
              </mc:Choice>
              <mc:Fallback>
                <p:oleObj name="Equation" r:id="rId31" imgW="672808" imgH="203112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82712" cy="276225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07/7/12/main" spd="med"/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smtClean="0"/>
              <a:t>A puzzle</a:t>
            </a:r>
            <a:br>
              <a:rPr lang="en-US" sz="4000" smtClean="0"/>
            </a:br>
            <a:r>
              <a:rPr lang="en-US" sz="2800" i="1" smtClean="0"/>
              <a:t>(Zohar Manna, Mathematical Theory of Computation, 1974)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/>
              <a:t>From Propositional Calculus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Tourist in a country of truth-sayers and liers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Facts and Rules: In a certain country, people </a:t>
            </a:r>
            <a:r>
              <a:rPr lang="en-US" sz="2800" b="1" dirty="0" smtClean="0"/>
              <a:t>either always</a:t>
            </a:r>
            <a:r>
              <a:rPr lang="en-US" sz="2800" dirty="0" smtClean="0"/>
              <a:t> speak the truth </a:t>
            </a:r>
            <a:r>
              <a:rPr lang="en-US" sz="2800" b="1" dirty="0" smtClean="0"/>
              <a:t>or always</a:t>
            </a:r>
            <a:r>
              <a:rPr lang="en-US" sz="2800" dirty="0" smtClean="0"/>
              <a:t> lie. A tourist T comes to a junction in the country and finds an inhabitant S of the country standing there. One of the roads at the junction leads to the capital of the country and the other does not. S can be asked only </a:t>
            </a:r>
            <a:r>
              <a:rPr lang="en-US" sz="2800" b="1" dirty="0" smtClean="0"/>
              <a:t>yes/no</a:t>
            </a:r>
            <a:r>
              <a:rPr lang="en-US" sz="2800" dirty="0" smtClean="0"/>
              <a:t> questions.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Question: What </a:t>
            </a:r>
            <a:r>
              <a:rPr lang="en-US" sz="2800" b="1" dirty="0" smtClean="0"/>
              <a:t>single</a:t>
            </a:r>
            <a:r>
              <a:rPr lang="en-US" sz="2800" dirty="0" smtClean="0"/>
              <a:t> yes/no question can T ask of S, so that the direction of the capital is revealed?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Diagrammatic representation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200400" y="32004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4267200" y="29718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667000" y="3581400"/>
            <a:ext cx="1371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4724400" y="3581400"/>
            <a:ext cx="1524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038600" y="4800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724400" y="4724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089525" y="4451350"/>
            <a:ext cx="326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 (either always says the truth</a:t>
            </a:r>
          </a:p>
          <a:p>
            <a:r>
              <a:rPr lang="en-US"/>
              <a:t>Or always lies)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876800" y="5410200"/>
            <a:ext cx="120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 (tourist)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193925" y="277495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Capital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 flipV="1">
            <a:off x="3048000" y="34290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48006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Deciding the Propositions: a very difficult step- needs human intelligence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P: Left road leads to capital</a:t>
            </a:r>
          </a:p>
          <a:p>
            <a:r>
              <a:rPr lang="en-US" smtClean="0"/>
              <a:t>Q: S always speaks the truth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Meta Question: What question should the tourist ask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b="1" smtClean="0"/>
              <a:t>form</a:t>
            </a:r>
            <a:r>
              <a:rPr lang="en-US" smtClean="0"/>
              <a:t> of the question</a:t>
            </a:r>
          </a:p>
          <a:p>
            <a:pPr>
              <a:lnSpc>
                <a:spcPct val="90000"/>
              </a:lnSpc>
            </a:pPr>
            <a:r>
              <a:rPr lang="en-US" smtClean="0"/>
              <a:t>Very difficult: needs human intelligence</a:t>
            </a:r>
          </a:p>
          <a:p>
            <a:pPr>
              <a:lnSpc>
                <a:spcPct val="90000"/>
              </a:lnSpc>
            </a:pPr>
            <a:r>
              <a:rPr lang="en-US" smtClean="0"/>
              <a:t>The tourist should ask</a:t>
            </a:r>
          </a:p>
          <a:p>
            <a:pPr lvl="1">
              <a:lnSpc>
                <a:spcPct val="90000"/>
              </a:lnSpc>
            </a:pPr>
            <a:r>
              <a:rPr lang="en-US" b="1" i="1" smtClean="0"/>
              <a:t>Is R true?</a:t>
            </a:r>
          </a:p>
          <a:p>
            <a:pPr lvl="1">
              <a:lnSpc>
                <a:spcPct val="90000"/>
              </a:lnSpc>
            </a:pPr>
            <a:r>
              <a:rPr lang="en-US" b="1" i="1" smtClean="0"/>
              <a:t>The answer is “yes” if and only if the left road leads to the capital</a:t>
            </a:r>
          </a:p>
          <a:p>
            <a:pPr lvl="1">
              <a:lnSpc>
                <a:spcPct val="90000"/>
              </a:lnSpc>
            </a:pPr>
            <a:r>
              <a:rPr lang="en-US" b="1" i="1" smtClean="0"/>
              <a:t>The structure of R to be found as a function of P and Q</a:t>
            </a:r>
          </a:p>
          <a:p>
            <a:pPr lvl="1">
              <a:lnSpc>
                <a:spcPct val="90000"/>
              </a:lnSpc>
            </a:pPr>
            <a:endParaRPr lang="en-US" b="1" i="1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more mechanical part: use of truth table</a:t>
            </a:r>
          </a:p>
        </p:txBody>
      </p:sp>
      <p:graphicFrame>
        <p:nvGraphicFramePr>
          <p:cNvPr id="447553" name="Group 65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451668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S’s Answer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 form of R: quite mechanical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From the truth table</a:t>
            </a:r>
          </a:p>
          <a:p>
            <a:pPr lvl="1"/>
            <a:r>
              <a:rPr lang="en-US" b="1" i="1" smtClean="0"/>
              <a:t>R is of the form (P x-nor Q) or (P </a:t>
            </a:r>
            <a:r>
              <a:rPr lang="en-US" b="1" i="1" smtClean="0">
                <a:cs typeface="Tahoma" pitchFamily="34" charset="0"/>
              </a:rPr>
              <a:t>≡ Q)</a:t>
            </a:r>
          </a:p>
          <a:p>
            <a:pPr lvl="1"/>
            <a:endParaRPr lang="en-US" b="1" i="1" smtClean="0"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 </a:t>
            </a:r>
            <a:r>
              <a:rPr lang="en-US" i="1" smtClean="0"/>
              <a:t>R </a:t>
            </a:r>
            <a:r>
              <a:rPr lang="en-US" smtClean="0"/>
              <a:t>in English/Hindi/Hebrew…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Natural Language Generation: non-trivial</a:t>
            </a:r>
          </a:p>
          <a:p>
            <a:r>
              <a:rPr lang="en-US" sz="2800" smtClean="0"/>
              <a:t>The question the tourist will ask is</a:t>
            </a:r>
          </a:p>
          <a:p>
            <a:pPr lvl="1"/>
            <a:r>
              <a:rPr lang="en-US" sz="2400" b="1" i="1" smtClean="0"/>
              <a:t>Is it true that the left road leads to the capital if and only if you speak the truth?</a:t>
            </a:r>
          </a:p>
          <a:p>
            <a:r>
              <a:rPr lang="en-US" sz="2800" smtClean="0"/>
              <a:t>Exercise: A more well known form of this question asked by the tourist uses the X-OR operator instead of the X-Nor. What changes do you have to incorporate to the solution, to get that answer?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Lukasiewitz</a:t>
            </a:r>
            <a:r>
              <a:rPr lang="en-US" dirty="0" smtClean="0"/>
              <a:t> definition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>
          <a:xfrm>
            <a:off x="1143000" y="1371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>
                <a:latin typeface="Times New Roman" pitchFamily="18" charset="0"/>
              </a:rPr>
              <a:t>t(</a:t>
            </a:r>
            <a:r>
              <a:rPr lang="en-US" sz="2800" i="1" dirty="0" err="1" smtClean="0">
                <a:latin typeface="Times New Roman" pitchFamily="18" charset="0"/>
              </a:rPr>
              <a:t>p</a:t>
            </a:r>
            <a:r>
              <a:rPr lang="en-US" sz="2800" i="1" dirty="0" err="1" smtClean="0">
                <a:latin typeface="Times New Roman" pitchFamily="18" charset="0"/>
                <a:sym typeface="Wingdings" pitchFamily="2" charset="2"/>
              </a:rPr>
              <a:t>q</a:t>
            </a:r>
            <a:r>
              <a:rPr lang="en-US" sz="2800" i="1" dirty="0" smtClean="0">
                <a:latin typeface="Times New Roman" pitchFamily="18" charset="0"/>
              </a:rPr>
              <a:t>) = min[1,1 -t(p)+t(q)]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We have </a:t>
            </a:r>
            <a:r>
              <a:rPr lang="en-US" sz="2800" i="1" dirty="0" smtClean="0">
                <a:latin typeface="Times New Roman" pitchFamily="18" charset="0"/>
              </a:rPr>
              <a:t>t(p-&gt;q)=c, i.e., min[1,1 -t(p)+t(q)]=c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Case 1:</a:t>
            </a:r>
          </a:p>
          <a:p>
            <a:pPr>
              <a:lnSpc>
                <a:spcPct val="90000"/>
              </a:lnSpc>
            </a:pPr>
            <a:r>
              <a:rPr lang="en-US" sz="2800" i="1" dirty="0" smtClean="0">
                <a:latin typeface="Times New Roman" pitchFamily="18" charset="0"/>
              </a:rPr>
              <a:t>c=1 </a:t>
            </a:r>
            <a:r>
              <a:rPr lang="en-US" sz="2800" dirty="0" smtClean="0">
                <a:latin typeface="Times New Roman" pitchFamily="18" charset="0"/>
              </a:rPr>
              <a:t>gives </a:t>
            </a:r>
            <a:r>
              <a:rPr lang="en-US" sz="2800" i="1" dirty="0" smtClean="0">
                <a:latin typeface="Times New Roman" pitchFamily="18" charset="0"/>
              </a:rPr>
              <a:t>1 -t(p)+t(q)&gt;=1, i.e., t(q)&gt;=a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Otherwise, </a:t>
            </a:r>
            <a:r>
              <a:rPr lang="en-US" sz="2800" i="1" dirty="0" smtClean="0">
                <a:latin typeface="Times New Roman" pitchFamily="18" charset="0"/>
              </a:rPr>
              <a:t>1 -t(p)+t(q)=c, i.e., t(q)&gt;=c+a-1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Combining, </a:t>
            </a:r>
            <a:r>
              <a:rPr lang="en-US" sz="2800" i="1" dirty="0" smtClean="0">
                <a:latin typeface="Times New Roman" pitchFamily="18" charset="0"/>
              </a:rPr>
              <a:t>t(q)=max(0,a+c-1)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This is the amount of truth transferred over the channel </a:t>
            </a:r>
            <a:r>
              <a:rPr lang="en-US" sz="2800" i="1" dirty="0" err="1" smtClean="0">
                <a:latin typeface="Times New Roman" pitchFamily="18" charset="0"/>
              </a:rPr>
              <a:t>p</a:t>
            </a:r>
            <a:r>
              <a:rPr lang="en-US" sz="2800" i="1" dirty="0" err="1" smtClean="0">
                <a:latin typeface="Times New Roman" pitchFamily="18" charset="0"/>
                <a:sym typeface="Wingdings" pitchFamily="2" charset="2"/>
              </a:rPr>
              <a:t>q</a:t>
            </a:r>
            <a:endParaRPr lang="en-US" sz="2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Fuzzification and Defuzzification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200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Precise number</a:t>
            </a:r>
            <a:br>
              <a:rPr lang="en-US" dirty="0" smtClean="0"/>
            </a:br>
            <a:r>
              <a:rPr lang="en-US" dirty="0" smtClean="0"/>
              <a:t>(Input)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3352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Fuzzy Rule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3200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Precise number</a:t>
            </a:r>
            <a:br>
              <a:rPr lang="en-US" dirty="0" smtClean="0"/>
            </a:br>
            <a:r>
              <a:rPr lang="en-US" dirty="0" smtClean="0"/>
              <a:t>(action/output)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3"/>
            <a:endCxn id="6" idx="1"/>
          </p:cNvCxnSpPr>
          <p:nvPr/>
        </p:nvCxnSpPr>
        <p:spPr bwMode="auto">
          <a:xfrm>
            <a:off x="2971800" y="3523566"/>
            <a:ext cx="1371600" cy="13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6" idx="3"/>
            <a:endCxn id="7" idx="1"/>
          </p:cNvCxnSpPr>
          <p:nvPr/>
        </p:nvCxnSpPr>
        <p:spPr bwMode="auto">
          <a:xfrm flipV="1">
            <a:off x="6172200" y="3523566"/>
            <a:ext cx="1066800" cy="13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ounded Rectangle 13"/>
          <p:cNvSpPr/>
          <p:nvPr/>
        </p:nvSpPr>
        <p:spPr bwMode="auto">
          <a:xfrm>
            <a:off x="2895600" y="3810000"/>
            <a:ext cx="15240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Fuzzification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562600" y="3810000"/>
            <a:ext cx="1752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Defuzzification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val="4206152329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28600" y="1752600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</a:rPr>
              <a:t>Eg</a:t>
            </a:r>
            <a:r>
              <a:rPr lang="en-US" sz="2400" dirty="0">
                <a:latin typeface="Times New Roman" pitchFamily="18" charset="0"/>
              </a:rPr>
              <a:t>: If </a:t>
            </a:r>
            <a:r>
              <a:rPr lang="en-US" sz="2400" dirty="0" smtClean="0">
                <a:latin typeface="Times New Roman" pitchFamily="18" charset="0"/>
              </a:rPr>
              <a:t>Pressure </a:t>
            </a:r>
            <a:r>
              <a:rPr lang="en-US" sz="2400" dirty="0">
                <a:latin typeface="Times New Roman" pitchFamily="18" charset="0"/>
              </a:rPr>
              <a:t>is high </a:t>
            </a:r>
            <a:r>
              <a:rPr lang="en-US" sz="2400" dirty="0" smtClean="0">
                <a:latin typeface="Times New Roman" pitchFamily="18" charset="0"/>
              </a:rPr>
              <a:t>AND Volume </a:t>
            </a:r>
            <a:r>
              <a:rPr lang="en-US" sz="2400" dirty="0">
                <a:latin typeface="Times New Roman" pitchFamily="18" charset="0"/>
              </a:rPr>
              <a:t>is </a:t>
            </a:r>
            <a:r>
              <a:rPr lang="en-US" sz="2400" dirty="0" smtClean="0">
                <a:latin typeface="Times New Roman" pitchFamily="18" charset="0"/>
              </a:rPr>
              <a:t>low then make Temperature Low</a:t>
            </a: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1600200" y="1066800"/>
          <a:ext cx="41275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299" name="Equation" r:id="rId3" imgW="1625400" imgH="203040" progId="Equation.3">
                  <p:embed/>
                </p:oleObj>
              </mc:Choice>
              <mc:Fallback>
                <p:oleObj name="Equation" r:id="rId3" imgW="16254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127500" cy="515938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1828800" y="3200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600200" y="52578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7" name="Freeform 7"/>
          <p:cNvSpPr>
            <a:spLocks/>
          </p:cNvSpPr>
          <p:nvPr/>
        </p:nvSpPr>
        <p:spPr bwMode="auto">
          <a:xfrm>
            <a:off x="1828800" y="3276600"/>
            <a:ext cx="4876800" cy="1981200"/>
          </a:xfrm>
          <a:custGeom>
            <a:avLst/>
            <a:gdLst/>
            <a:ahLst/>
            <a:cxnLst>
              <a:cxn ang="0">
                <a:pos x="0" y="1248"/>
              </a:cxn>
              <a:cxn ang="0">
                <a:pos x="816" y="768"/>
              </a:cxn>
              <a:cxn ang="0">
                <a:pos x="1536" y="144"/>
              </a:cxn>
              <a:cxn ang="0">
                <a:pos x="3072" y="0"/>
              </a:cxn>
            </a:cxnLst>
            <a:rect l="0" t="0" r="r" b="b"/>
            <a:pathLst>
              <a:path w="3072" h="1248">
                <a:moveTo>
                  <a:pt x="0" y="1248"/>
                </a:moveTo>
                <a:cubicBezTo>
                  <a:pt x="280" y="1100"/>
                  <a:pt x="560" y="952"/>
                  <a:pt x="816" y="768"/>
                </a:cubicBezTo>
                <a:cubicBezTo>
                  <a:pt x="1072" y="584"/>
                  <a:pt x="1160" y="272"/>
                  <a:pt x="1536" y="144"/>
                </a:cubicBezTo>
                <a:cubicBezTo>
                  <a:pt x="1912" y="16"/>
                  <a:pt x="2492" y="8"/>
                  <a:pt x="30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048000" y="5715000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</a:rPr>
              <a:t>Pressure/Volume/Temp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6705600" y="2971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High Pressure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152400" y="201613"/>
            <a:ext cx="82894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ANDING of Clauses on the LHS of implication</a:t>
            </a:r>
          </a:p>
        </p:txBody>
      </p:sp>
      <p:sp>
        <p:nvSpPr>
          <p:cNvPr id="56334" name="Freeform 14"/>
          <p:cNvSpPr>
            <a:spLocks/>
          </p:cNvSpPr>
          <p:nvPr/>
        </p:nvSpPr>
        <p:spPr bwMode="auto">
          <a:xfrm>
            <a:off x="1828800" y="3149600"/>
            <a:ext cx="6096000" cy="2171700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816" y="176"/>
              </a:cxn>
              <a:cxn ang="0">
                <a:pos x="2592" y="1184"/>
              </a:cxn>
              <a:cxn ang="0">
                <a:pos x="3840" y="1280"/>
              </a:cxn>
            </a:cxnLst>
            <a:rect l="0" t="0" r="r" b="b"/>
            <a:pathLst>
              <a:path w="3840" h="1368">
                <a:moveTo>
                  <a:pt x="0" y="128"/>
                </a:moveTo>
                <a:cubicBezTo>
                  <a:pt x="192" y="64"/>
                  <a:pt x="384" y="0"/>
                  <a:pt x="816" y="176"/>
                </a:cubicBezTo>
                <a:cubicBezTo>
                  <a:pt x="1248" y="352"/>
                  <a:pt x="2088" y="1000"/>
                  <a:pt x="2592" y="1184"/>
                </a:cubicBezTo>
                <a:cubicBezTo>
                  <a:pt x="3096" y="1368"/>
                  <a:pt x="3468" y="1324"/>
                  <a:pt x="3840" y="12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2057400" y="34290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Low Volume</a:t>
            </a:r>
          </a:p>
        </p:txBody>
      </p:sp>
      <p:sp>
        <p:nvSpPr>
          <p:cNvPr id="14" name="Freeform 13"/>
          <p:cNvSpPr/>
          <p:nvPr/>
        </p:nvSpPr>
        <p:spPr bwMode="auto">
          <a:xfrm>
            <a:off x="1837678" y="3629488"/>
            <a:ext cx="5974672" cy="1563949"/>
          </a:xfrm>
          <a:custGeom>
            <a:avLst/>
            <a:gdLst>
              <a:gd name="connsiteX0" fmla="*/ 0 w 5974672"/>
              <a:gd name="connsiteY0" fmla="*/ 54745 h 1563949"/>
              <a:gd name="connsiteX1" fmla="*/ 346229 w 5974672"/>
              <a:gd name="connsiteY1" fmla="*/ 116889 h 1563949"/>
              <a:gd name="connsiteX2" fmla="*/ 1677879 w 5974672"/>
              <a:gd name="connsiteY2" fmla="*/ 756081 h 1563949"/>
              <a:gd name="connsiteX3" fmla="*/ 5974672 w 5974672"/>
              <a:gd name="connsiteY3" fmla="*/ 1563949 h 156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74672" h="1563949">
                <a:moveTo>
                  <a:pt x="0" y="54745"/>
                </a:moveTo>
                <a:cubicBezTo>
                  <a:pt x="33291" y="27372"/>
                  <a:pt x="66583" y="0"/>
                  <a:pt x="346229" y="116889"/>
                </a:cubicBezTo>
                <a:cubicBezTo>
                  <a:pt x="625876" y="233778"/>
                  <a:pt x="739805" y="514904"/>
                  <a:pt x="1677879" y="756081"/>
                </a:cubicBezTo>
                <a:cubicBezTo>
                  <a:pt x="2615953" y="997258"/>
                  <a:pt x="4295312" y="1280603"/>
                  <a:pt x="5974672" y="156394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4572000"/>
            <a:ext cx="195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Temperature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rot="5400000" flipH="1" flipV="1">
            <a:off x="2743200" y="4876800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xmlns:mc="http://schemas.openxmlformats.org/markup-compatibility/2006" xmlns:a14="http://schemas.microsoft.com/office/drawing/2007/7/7/main" val="7030A0" mc:Ignorable="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4267200" y="4800600"/>
            <a:ext cx="914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xmlns:mc="http://schemas.openxmlformats.org/markup-compatibility/2006" xmlns:a14="http://schemas.microsoft.com/office/drawing/2007/7/7/main" val="FFC000" mc:Ignorable="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895600" y="533400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533400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124200" y="4495800"/>
            <a:ext cx="914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>
            <a:off x="3656806" y="4876800"/>
            <a:ext cx="762794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xmlns:mc="http://schemas.openxmlformats.org/markup-compatibility/2006" xmlns:a14="http://schemas.microsoft.com/office/drawing/2007/7/7/main" val="FF0000" mc:Ignorable="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810000" y="533400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5867400" y="5562600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Mu(P</a:t>
            </a:r>
            <a:r>
              <a:rPr lang="en-US" i="1" baseline="-25000" dirty="0" smtClean="0"/>
              <a:t>0</a:t>
            </a:r>
            <a:r>
              <a:rPr lang="en-US" i="1" dirty="0" smtClean="0"/>
              <a:t>)&lt;Mu(V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5638800" y="6096000"/>
            <a:ext cx="2540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Hence </a:t>
            </a:r>
            <a:r>
              <a:rPr lang="en-US" i="1" dirty="0" smtClean="0"/>
              <a:t>Mu(T</a:t>
            </a:r>
            <a:r>
              <a:rPr lang="en-US" i="1" baseline="-25000" dirty="0" smtClean="0"/>
              <a:t>0</a:t>
            </a:r>
            <a:r>
              <a:rPr lang="en-US" i="1" dirty="0" smtClean="0"/>
              <a:t>)=Mu(P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Fuzzy Inferencing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52400" y="838200"/>
            <a:ext cx="87630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Core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The Lukasiewitz rule</a:t>
            </a:r>
          </a:p>
          <a:p>
            <a:pPr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t(           ) = min[1,1 + t(P) – t(Q)]</a:t>
            </a:r>
          </a:p>
          <a:p>
            <a:pPr>
              <a:spcBef>
                <a:spcPct val="50000"/>
              </a:spcBef>
            </a:pPr>
            <a:r>
              <a:rPr lang="en-US" sz="2400" u="sng">
                <a:latin typeface="Times New Roman" pitchFamily="18" charset="0"/>
              </a:rPr>
              <a:t>An example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Controlling an inverted pendulum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457200" y="2057400"/>
          <a:ext cx="990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4" name="Equation" r:id="rId3" imgW="469800" imgH="203040" progId="Equation.3">
                  <p:embed/>
                </p:oleObj>
              </mc:Choice>
              <mc:Fallback>
                <p:oleObj name="Equation" r:id="rId3" imgW="469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90600" cy="428625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381000" y="58674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 flipH="1">
            <a:off x="381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 flipH="1">
            <a:off x="533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 flipH="1">
            <a:off x="685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>
            <a:off x="8382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>
            <a:off x="9906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>
            <a:off x="1143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flipH="1">
            <a:off x="1295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flipH="1">
            <a:off x="1447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H="1">
            <a:off x="16002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H="1">
            <a:off x="17526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H="1">
            <a:off x="1905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2057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>
            <a:off x="2209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 flipH="1">
            <a:off x="23622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 flipH="1">
            <a:off x="25146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 flipH="1">
            <a:off x="2667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 flipH="1">
            <a:off x="2819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 flipH="1">
            <a:off x="2971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0" name="Line 24"/>
          <p:cNvSpPr>
            <a:spLocks noChangeShapeType="1"/>
          </p:cNvSpPr>
          <p:nvPr/>
        </p:nvSpPr>
        <p:spPr bwMode="auto">
          <a:xfrm flipH="1">
            <a:off x="31242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1" name="Line 25"/>
          <p:cNvSpPr>
            <a:spLocks noChangeShapeType="1"/>
          </p:cNvSpPr>
          <p:nvPr/>
        </p:nvSpPr>
        <p:spPr bwMode="auto">
          <a:xfrm flipH="1">
            <a:off x="32766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2" name="Line 26"/>
          <p:cNvSpPr>
            <a:spLocks noChangeShapeType="1"/>
          </p:cNvSpPr>
          <p:nvPr/>
        </p:nvSpPr>
        <p:spPr bwMode="auto">
          <a:xfrm flipH="1">
            <a:off x="3429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3" name="Line 27"/>
          <p:cNvSpPr>
            <a:spLocks noChangeShapeType="1"/>
          </p:cNvSpPr>
          <p:nvPr/>
        </p:nvSpPr>
        <p:spPr bwMode="auto">
          <a:xfrm flipH="1">
            <a:off x="3581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4" name="Line 28"/>
          <p:cNvSpPr>
            <a:spLocks noChangeShapeType="1"/>
          </p:cNvSpPr>
          <p:nvPr/>
        </p:nvSpPr>
        <p:spPr bwMode="auto">
          <a:xfrm flipH="1">
            <a:off x="3733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5" name="Line 29"/>
          <p:cNvSpPr>
            <a:spLocks noChangeShapeType="1"/>
          </p:cNvSpPr>
          <p:nvPr/>
        </p:nvSpPr>
        <p:spPr bwMode="auto">
          <a:xfrm flipH="1">
            <a:off x="38862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 flipH="1">
            <a:off x="40386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 flipH="1">
            <a:off x="41910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 flipH="1">
            <a:off x="43434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 flipH="1">
            <a:off x="4495800" y="586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 flipV="1">
            <a:off x="2286000" y="3886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1" name="Line 35"/>
          <p:cNvSpPr>
            <a:spLocks noChangeShapeType="1"/>
          </p:cNvSpPr>
          <p:nvPr/>
        </p:nvSpPr>
        <p:spPr bwMode="auto">
          <a:xfrm flipV="1">
            <a:off x="2286000" y="4419600"/>
            <a:ext cx="1524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2" name="Oval 36"/>
          <p:cNvSpPr>
            <a:spLocks noChangeArrowheads="1"/>
          </p:cNvSpPr>
          <p:nvPr/>
        </p:nvSpPr>
        <p:spPr bwMode="auto">
          <a:xfrm>
            <a:off x="2057400" y="3505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53" name="Oval 37"/>
          <p:cNvSpPr>
            <a:spLocks noChangeArrowheads="1"/>
          </p:cNvSpPr>
          <p:nvPr/>
        </p:nvSpPr>
        <p:spPr bwMode="auto">
          <a:xfrm>
            <a:off x="3733800" y="4114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54" name="Arc 38"/>
          <p:cNvSpPr>
            <a:spLocks/>
          </p:cNvSpPr>
          <p:nvPr/>
        </p:nvSpPr>
        <p:spPr bwMode="auto">
          <a:xfrm>
            <a:off x="1828800" y="3657600"/>
            <a:ext cx="2530475" cy="22399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932"/>
              <a:gd name="T1" fmla="*/ 0 h 21600"/>
              <a:gd name="T2" fmla="*/ 17932 w 17932"/>
              <a:gd name="T3" fmla="*/ 9558 h 21600"/>
              <a:gd name="T4" fmla="*/ 0 w 1793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932" h="21600" fill="none" extrusionOk="0">
                <a:moveTo>
                  <a:pt x="-1" y="0"/>
                </a:moveTo>
                <a:cubicBezTo>
                  <a:pt x="7196" y="0"/>
                  <a:pt x="13919" y="3583"/>
                  <a:pt x="17931" y="9558"/>
                </a:cubicBezTo>
              </a:path>
              <a:path w="17932" h="21600" stroke="0" extrusionOk="0">
                <a:moveTo>
                  <a:pt x="-1" y="0"/>
                </a:moveTo>
                <a:cubicBezTo>
                  <a:pt x="7196" y="0"/>
                  <a:pt x="13919" y="3583"/>
                  <a:pt x="17931" y="955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55" name="Arc 39"/>
          <p:cNvSpPr>
            <a:spLocks/>
          </p:cNvSpPr>
          <p:nvPr/>
        </p:nvSpPr>
        <p:spPr bwMode="auto">
          <a:xfrm>
            <a:off x="2286000" y="5410200"/>
            <a:ext cx="347663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8197"/>
              <a:gd name="T1" fmla="*/ 0 h 21600"/>
              <a:gd name="T2" fmla="*/ 8197 w 8197"/>
              <a:gd name="T3" fmla="*/ 1616 h 21600"/>
              <a:gd name="T4" fmla="*/ 0 w 819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97" h="21600" fill="none" extrusionOk="0">
                <a:moveTo>
                  <a:pt x="-1" y="0"/>
                </a:moveTo>
                <a:cubicBezTo>
                  <a:pt x="2811" y="0"/>
                  <a:pt x="5595" y="548"/>
                  <a:pt x="8197" y="1615"/>
                </a:cubicBezTo>
              </a:path>
              <a:path w="8197" h="21600" stroke="0" extrusionOk="0">
                <a:moveTo>
                  <a:pt x="-1" y="0"/>
                </a:moveTo>
                <a:cubicBezTo>
                  <a:pt x="2811" y="0"/>
                  <a:pt x="5595" y="548"/>
                  <a:pt x="8197" y="161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2362200" y="51054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Times New Roman" pitchFamily="18" charset="0"/>
                <a:cs typeface="Times New Roman" pitchFamily="18" charset="0"/>
              </a:rPr>
              <a:t>θ</a:t>
            </a:r>
          </a:p>
        </p:txBody>
      </p:sp>
      <p:graphicFrame>
        <p:nvGraphicFramePr>
          <p:cNvPr id="60457" name="Object 41"/>
          <p:cNvGraphicFramePr>
            <a:graphicFrameLocks noChangeAspect="1"/>
          </p:cNvGraphicFramePr>
          <p:nvPr/>
        </p:nvGraphicFramePr>
        <p:xfrm>
          <a:off x="5105400" y="4800600"/>
          <a:ext cx="17526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5" name="Equation" r:id="rId5" imgW="660240" imgH="279360" progId="Equation.3">
                  <p:embed/>
                </p:oleObj>
              </mc:Choice>
              <mc:Fallback>
                <p:oleObj name="Equation" r:id="rId5" imgW="66024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52600" cy="741363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58" name="Text Box 42"/>
          <p:cNvSpPr txBox="1">
            <a:spLocks noChangeArrowheads="1"/>
          </p:cNvSpPr>
          <p:nvPr/>
        </p:nvSpPr>
        <p:spPr bwMode="auto">
          <a:xfrm>
            <a:off x="6781800" y="5070475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= angular velocity</a:t>
            </a:r>
          </a:p>
        </p:txBody>
      </p:sp>
      <p:sp>
        <p:nvSpPr>
          <p:cNvPr id="60459" name="Freeform 43"/>
          <p:cNvSpPr>
            <a:spLocks/>
          </p:cNvSpPr>
          <p:nvPr/>
        </p:nvSpPr>
        <p:spPr bwMode="auto">
          <a:xfrm>
            <a:off x="2286000" y="5867400"/>
            <a:ext cx="3810000" cy="63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52" y="336"/>
              </a:cxn>
              <a:cxn ang="0">
                <a:pos x="2400" y="384"/>
              </a:cxn>
            </a:cxnLst>
            <a:rect l="0" t="0" r="r" b="b"/>
            <a:pathLst>
              <a:path w="2400" h="400">
                <a:moveTo>
                  <a:pt x="0" y="0"/>
                </a:moveTo>
                <a:cubicBezTo>
                  <a:pt x="376" y="136"/>
                  <a:pt x="752" y="272"/>
                  <a:pt x="1152" y="336"/>
                </a:cubicBezTo>
                <a:cubicBezTo>
                  <a:pt x="1552" y="400"/>
                  <a:pt x="2184" y="376"/>
                  <a:pt x="2400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60" name="Rectangle 44"/>
          <p:cNvSpPr>
            <a:spLocks noChangeArrowheads="1"/>
          </p:cNvSpPr>
          <p:nvPr/>
        </p:nvSpPr>
        <p:spPr bwMode="auto">
          <a:xfrm>
            <a:off x="6096000" y="624840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Motor</a:t>
            </a:r>
          </a:p>
        </p:txBody>
      </p:sp>
      <p:sp>
        <p:nvSpPr>
          <p:cNvPr id="60461" name="Line 45"/>
          <p:cNvSpPr>
            <a:spLocks noChangeShapeType="1"/>
          </p:cNvSpPr>
          <p:nvPr/>
        </p:nvSpPr>
        <p:spPr bwMode="auto">
          <a:xfrm flipH="1">
            <a:off x="7391400" y="640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62" name="Text Box 46"/>
          <p:cNvSpPr txBox="1">
            <a:spLocks noChangeArrowheads="1"/>
          </p:cNvSpPr>
          <p:nvPr/>
        </p:nvSpPr>
        <p:spPr bwMode="auto">
          <a:xfrm>
            <a:off x="7696200" y="61722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i=current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65125" y="379413"/>
            <a:ext cx="8550275" cy="607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The goal: To keep the pendulum in vertical position (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=0)</a:t>
            </a:r>
          </a:p>
          <a:p>
            <a:r>
              <a:rPr lang="en-US" sz="2800">
                <a:latin typeface="Times New Roman" pitchFamily="18" charset="0"/>
              </a:rPr>
              <a:t>in dynamic equilibrium. Whenever the pendulum departs from vertical, a torque is produced by sending a current ‘i’</a:t>
            </a:r>
          </a:p>
          <a:p>
            <a:endParaRPr lang="en-US" sz="2800">
              <a:latin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</a:rPr>
              <a:t>Controlling factors for appropriate current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Angle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Angular velocity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Times New Roman" pitchFamily="18" charset="0"/>
              </a:rPr>
              <a:t>Some intuitive rules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is +ve small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is –ve small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then current is zero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is +ve small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is +ve small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then current is –ve medium</a:t>
            </a: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2"/>
          <p:cNvSpPr>
            <a:spLocks noChangeShapeType="1"/>
          </p:cNvSpPr>
          <p:nvPr/>
        </p:nvSpPr>
        <p:spPr bwMode="auto">
          <a:xfrm>
            <a:off x="17526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27432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37338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47244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57150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6705600" y="6858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838200" y="15240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838200" y="25146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838200" y="35052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838200" y="44958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838200" y="54102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838200" y="62484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762000" y="17526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med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762000" y="263525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small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762000" y="362585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Zero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762000" y="461645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small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762000" y="54864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med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1905000" y="73025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med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2895600" y="7620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small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3886200" y="914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Zero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4876800" y="7620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small</a:t>
            </a: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5791200" y="7620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med</a:t>
            </a: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2895600" y="26670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med</a:t>
            </a: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3886200" y="26670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small</a:t>
            </a: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4876800" y="362585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small</a:t>
            </a: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4953000" y="461645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med</a:t>
            </a: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3886200" y="46482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-ve small</a:t>
            </a:r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2895600" y="36576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+ve small</a:t>
            </a:r>
          </a:p>
        </p:txBody>
      </p:sp>
      <p:sp>
        <p:nvSpPr>
          <p:cNvPr id="62494" name="Text Box 30"/>
          <p:cNvSpPr txBox="1">
            <a:spLocks noChangeArrowheads="1"/>
          </p:cNvSpPr>
          <p:nvPr/>
        </p:nvSpPr>
        <p:spPr bwMode="auto">
          <a:xfrm>
            <a:off x="3962400" y="377825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Zero</a:t>
            </a:r>
          </a:p>
        </p:txBody>
      </p:sp>
      <p:sp>
        <p:nvSpPr>
          <p:cNvPr id="62495" name="Text Box 31"/>
          <p:cNvSpPr txBox="1">
            <a:spLocks noChangeArrowheads="1"/>
          </p:cNvSpPr>
          <p:nvPr/>
        </p:nvSpPr>
        <p:spPr bwMode="auto">
          <a:xfrm>
            <a:off x="4876800" y="2819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Zero</a:t>
            </a:r>
          </a:p>
        </p:txBody>
      </p:sp>
      <p:sp>
        <p:nvSpPr>
          <p:cNvPr id="62496" name="Text Box 32"/>
          <p:cNvSpPr txBox="1">
            <a:spLocks noChangeArrowheads="1"/>
          </p:cNvSpPr>
          <p:nvPr/>
        </p:nvSpPr>
        <p:spPr bwMode="auto">
          <a:xfrm>
            <a:off x="2895600" y="4724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Zero</a:t>
            </a:r>
          </a:p>
        </p:txBody>
      </p:sp>
      <p:sp>
        <p:nvSpPr>
          <p:cNvPr id="62497" name="Rectangle 33"/>
          <p:cNvSpPr>
            <a:spLocks noChangeArrowheads="1"/>
          </p:cNvSpPr>
          <p:nvPr/>
        </p:nvSpPr>
        <p:spPr bwMode="auto">
          <a:xfrm>
            <a:off x="2667000" y="2438400"/>
            <a:ext cx="31242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98" name="Line 34"/>
          <p:cNvSpPr>
            <a:spLocks noChangeShapeType="1"/>
          </p:cNvSpPr>
          <p:nvPr/>
        </p:nvSpPr>
        <p:spPr bwMode="auto">
          <a:xfrm flipV="1">
            <a:off x="5715000" y="29718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8001000" y="2651125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Region of interest</a:t>
            </a:r>
          </a:p>
        </p:txBody>
      </p: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0" y="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Control Matrix</a:t>
            </a:r>
          </a:p>
        </p:txBody>
      </p:sp>
      <p:sp>
        <p:nvSpPr>
          <p:cNvPr id="62501" name="Line 37"/>
          <p:cNvSpPr>
            <a:spLocks noChangeShapeType="1"/>
          </p:cNvSpPr>
          <p:nvPr/>
        </p:nvSpPr>
        <p:spPr bwMode="auto">
          <a:xfrm flipH="1" flipV="1">
            <a:off x="990600" y="91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2" name="Rectangle 38"/>
          <p:cNvSpPr>
            <a:spLocks noChangeArrowheads="1"/>
          </p:cNvSpPr>
          <p:nvPr/>
        </p:nvSpPr>
        <p:spPr bwMode="auto">
          <a:xfrm>
            <a:off x="865188" y="1081088"/>
            <a:ext cx="430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2503" name="Rectangle 39"/>
          <p:cNvSpPr>
            <a:spLocks noChangeArrowheads="1"/>
          </p:cNvSpPr>
          <p:nvPr/>
        </p:nvSpPr>
        <p:spPr bwMode="auto">
          <a:xfrm>
            <a:off x="1219200" y="700088"/>
            <a:ext cx="354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endParaRPr lang="en-US" sz="3600" baseline="56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28600" y="166688"/>
            <a:ext cx="8610600" cy="564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Each cell is a rule of the form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is &lt;&gt;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is &lt;&gt;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then  i is &lt;&gt;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Times New Roman" pitchFamily="18" charset="0"/>
              </a:rPr>
              <a:t>4 “Centre rules”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= = Zero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</a:rPr>
              <a:t>= = Zero then i = Zero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is +ve small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</a:rPr>
              <a:t>= = Zero then i is –ve small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is –ve small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>
                <a:latin typeface="Times New Roman" pitchFamily="18" charset="0"/>
              </a:rPr>
              <a:t>= = Zero then i is +ve small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= = Zero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</a:rPr>
              <a:t>is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+ve small then i is –ve small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l-GR" sz="2800">
                <a:latin typeface="Times New Roman" pitchFamily="18" charset="0"/>
              </a:rPr>
              <a:t>θ</a:t>
            </a:r>
            <a:r>
              <a:rPr lang="en-US" sz="2800">
                <a:latin typeface="Times New Roman" pitchFamily="18" charset="0"/>
              </a:rPr>
              <a:t> = = Zero and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3600" baseline="56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>
                <a:latin typeface="Times New Roman" pitchFamily="18" charset="0"/>
              </a:rPr>
              <a:t>is –ve small then i is +ve small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xmlns:mc="http://schemas.openxmlformats.org/markup-compatibility/2006" xmlns:a14="http://schemas.microsoft.com/office/drawing/2007/7/7/main" val="000000" mc:Ignorable=""/>
      </a:dk1>
      <a:lt1>
        <a:srgbClr xmlns:mc="http://schemas.openxmlformats.org/markup-compatibility/2006" xmlns:a14="http://schemas.microsoft.com/office/drawing/2007/7/7/main" val="FFFFFF" mc:Ignorable=""/>
      </a:lt1>
      <a:dk2>
        <a:srgbClr xmlns:mc="http://schemas.openxmlformats.org/markup-compatibility/2006" xmlns:a14="http://schemas.microsoft.com/office/drawing/2007/7/7/main" val="333399" mc:Ignorable=""/>
      </a:dk2>
      <a:lt2>
        <a:srgbClr xmlns:mc="http://schemas.openxmlformats.org/markup-compatibility/2006" xmlns:a14="http://schemas.microsoft.com/office/drawing/2007/7/7/main" val="1C1C1C" mc:Ignorable=""/>
      </a:lt2>
      <a:accent1>
        <a:srgbClr xmlns:mc="http://schemas.openxmlformats.org/markup-compatibility/2006" xmlns:a14="http://schemas.microsoft.com/office/drawing/2007/7/7/main" val="00E4A8" mc:Ignorable=""/>
      </a:accent1>
      <a:accent2>
        <a:srgbClr xmlns:mc="http://schemas.openxmlformats.org/markup-compatibility/2006" xmlns:a14="http://schemas.microsoft.com/office/drawing/2007/7/7/main" val="FFCF01" mc:Ignorable=""/>
      </a:accent2>
      <a:accent3>
        <a:srgbClr xmlns:mc="http://schemas.openxmlformats.org/markup-compatibility/2006" xmlns:a14="http://schemas.microsoft.com/office/drawing/2007/7/7/main" val="FFFFFF" mc:Ignorable=""/>
      </a:accent3>
      <a:accent4>
        <a:srgbClr xmlns:mc="http://schemas.openxmlformats.org/markup-compatibility/2006" xmlns:a14="http://schemas.microsoft.com/office/drawing/2007/7/7/main" val="000000" mc:Ignorable=""/>
      </a:accent4>
      <a:accent5>
        <a:srgbClr xmlns:mc="http://schemas.openxmlformats.org/markup-compatibility/2006" xmlns:a14="http://schemas.microsoft.com/office/drawing/2007/7/7/main" val="AAEFD1" mc:Ignorable=""/>
      </a:accent5>
      <a:accent6>
        <a:srgbClr xmlns:mc="http://schemas.openxmlformats.org/markup-compatibility/2006" xmlns:a14="http://schemas.microsoft.com/office/drawing/2007/7/7/main" val="E7BB01" mc:Ignorable=""/>
      </a:accent6>
      <a:hlink>
        <a:srgbClr xmlns:mc="http://schemas.openxmlformats.org/markup-compatibility/2006" xmlns:a14="http://schemas.microsoft.com/office/drawing/2007/7/7/main" val="FF0000" mc:Ignorable=""/>
      </a:hlink>
      <a:folHlink>
        <a:srgbClr xmlns:mc="http://schemas.openxmlformats.org/markup-compatibility/2006" xmlns:a14="http://schemas.microsoft.com/office/drawing/2007/7/7/main" val="3333CC" mc:Ignorable="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xmlns:mc="http://schemas.openxmlformats.org/markup-compatibility/2006" xmlns:a14="http://schemas.microsoft.com/office/drawing/2007/7/7/main" val="969696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000000" mc:Ignorable=""/>
        </a:dk2>
        <a:lt2>
          <a:srgbClr xmlns:mc="http://schemas.openxmlformats.org/markup-compatibility/2006" xmlns:a14="http://schemas.microsoft.com/office/drawing/2007/7/7/main" val="DDDDDD" mc:Ignorable=""/>
        </a:lt2>
        <a:accent1>
          <a:srgbClr xmlns:mc="http://schemas.openxmlformats.org/markup-compatibility/2006" xmlns:a14="http://schemas.microsoft.com/office/drawing/2007/7/7/main" val="00E4A8" mc:Ignorable=""/>
        </a:accent1>
        <a:accent2>
          <a:srgbClr xmlns:mc="http://schemas.openxmlformats.org/markup-compatibility/2006" xmlns:a14="http://schemas.microsoft.com/office/drawing/2007/7/7/main" val="3333CC" mc:Ignorable=""/>
        </a:accent2>
        <a:accent3>
          <a:srgbClr xmlns:mc="http://schemas.openxmlformats.org/markup-compatibility/2006" xmlns:a14="http://schemas.microsoft.com/office/drawing/2007/7/7/main" val="AAAAAA" mc:Ignorable=""/>
        </a:accent3>
        <a:accent4>
          <a:srgbClr xmlns:mc="http://schemas.openxmlformats.org/markup-compatibility/2006" xmlns:a14="http://schemas.microsoft.com/office/drawing/2007/7/7/main" val="DADADA" mc:Ignorable=""/>
        </a:accent4>
        <a:accent5>
          <a:srgbClr xmlns:mc="http://schemas.openxmlformats.org/markup-compatibility/2006" xmlns:a14="http://schemas.microsoft.com/office/drawing/2007/7/7/main" val="AAEFD1" mc:Ignorable=""/>
        </a:accent5>
        <a:accent6>
          <a:srgbClr xmlns:mc="http://schemas.openxmlformats.org/markup-compatibility/2006" xmlns:a14="http://schemas.microsoft.com/office/drawing/2007/7/7/main" val="2D2DB9" mc:Ignorable=""/>
        </a:accent6>
        <a:hlink>
          <a:srgbClr xmlns:mc="http://schemas.openxmlformats.org/markup-compatibility/2006" xmlns:a14="http://schemas.microsoft.com/office/drawing/2007/7/7/main" val="FF5050" mc:Ignorable=""/>
        </a:hlink>
        <a:folHlink>
          <a:srgbClr xmlns:mc="http://schemas.openxmlformats.org/markup-compatibility/2006" xmlns:a14="http://schemas.microsoft.com/office/drawing/2007/7/7/main" val="FFCF01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xmlns:mc="http://schemas.openxmlformats.org/markup-compatibility/2006" xmlns:a14="http://schemas.microsoft.com/office/drawing/2007/7/7/main" val="000094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0000CC" mc:Ignorable=""/>
        </a:dk2>
        <a:lt2>
          <a:srgbClr xmlns:mc="http://schemas.openxmlformats.org/markup-compatibility/2006" xmlns:a14="http://schemas.microsoft.com/office/drawing/2007/7/7/main" val="FFFFCC" mc:Ignorable=""/>
        </a:lt2>
        <a:accent1>
          <a:srgbClr xmlns:mc="http://schemas.openxmlformats.org/markup-compatibility/2006" xmlns:a14="http://schemas.microsoft.com/office/drawing/2007/7/7/main" val="3193FF" mc:Ignorable=""/>
        </a:accent1>
        <a:accent2>
          <a:srgbClr xmlns:mc="http://schemas.openxmlformats.org/markup-compatibility/2006" xmlns:a14="http://schemas.microsoft.com/office/drawing/2007/7/7/main" val="9900FF" mc:Ignorable=""/>
        </a:accent2>
        <a:accent3>
          <a:srgbClr xmlns:mc="http://schemas.openxmlformats.org/markup-compatibility/2006" xmlns:a14="http://schemas.microsoft.com/office/drawing/2007/7/7/main" val="AAAAE2" mc:Ignorable=""/>
        </a:accent3>
        <a:accent4>
          <a:srgbClr xmlns:mc="http://schemas.openxmlformats.org/markup-compatibility/2006" xmlns:a14="http://schemas.microsoft.com/office/drawing/2007/7/7/main" val="DADADA" mc:Ignorable=""/>
        </a:accent4>
        <a:accent5>
          <a:srgbClr xmlns:mc="http://schemas.openxmlformats.org/markup-compatibility/2006" xmlns:a14="http://schemas.microsoft.com/office/drawing/2007/7/7/main" val="ADC8FF" mc:Ignorable=""/>
        </a:accent5>
        <a:accent6>
          <a:srgbClr xmlns:mc="http://schemas.openxmlformats.org/markup-compatibility/2006" xmlns:a14="http://schemas.microsoft.com/office/drawing/2007/7/7/main" val="8A00E7" mc:Ignorable=""/>
        </a:accent6>
        <a:hlink>
          <a:srgbClr xmlns:mc="http://schemas.openxmlformats.org/markup-compatibility/2006" xmlns:a14="http://schemas.microsoft.com/office/drawing/2007/7/7/main" val="FF3399" mc:Ignorable=""/>
        </a:hlink>
        <a:folHlink>
          <a:srgbClr xmlns:mc="http://schemas.openxmlformats.org/markup-compatibility/2006" xmlns:a14="http://schemas.microsoft.com/office/drawing/2007/7/7/main" val="FFCC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xmlns:mc="http://schemas.openxmlformats.org/markup-compatibility/2006" xmlns:a14="http://schemas.microsoft.com/office/drawing/2007/7/7/main" val="000000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333399" mc:Ignorable=""/>
        </a:dk2>
        <a:lt2>
          <a:srgbClr xmlns:mc="http://schemas.openxmlformats.org/markup-compatibility/2006" xmlns:a14="http://schemas.microsoft.com/office/drawing/2007/7/7/main" val="1C1C1C" mc:Ignorable=""/>
        </a:lt2>
        <a:accent1>
          <a:srgbClr xmlns:mc="http://schemas.openxmlformats.org/markup-compatibility/2006" xmlns:a14="http://schemas.microsoft.com/office/drawing/2007/7/7/main" val="00E4A8" mc:Ignorable=""/>
        </a:accent1>
        <a:accent2>
          <a:srgbClr xmlns:mc="http://schemas.openxmlformats.org/markup-compatibility/2006" xmlns:a14="http://schemas.microsoft.com/office/drawing/2007/7/7/main" val="FFCF01" mc:Ignorable=""/>
        </a:accent2>
        <a:accent3>
          <a:srgbClr xmlns:mc="http://schemas.openxmlformats.org/markup-compatibility/2006" xmlns:a14="http://schemas.microsoft.com/office/drawing/2007/7/7/main" val="FFFFFF" mc:Ignorable=""/>
        </a:accent3>
        <a:accent4>
          <a:srgbClr xmlns:mc="http://schemas.openxmlformats.org/markup-compatibility/2006" xmlns:a14="http://schemas.microsoft.com/office/drawing/2007/7/7/main" val="000000" mc:Ignorable=""/>
        </a:accent4>
        <a:accent5>
          <a:srgbClr xmlns:mc="http://schemas.openxmlformats.org/markup-compatibility/2006" xmlns:a14="http://schemas.microsoft.com/office/drawing/2007/7/7/main" val="AAEFD1" mc:Ignorable=""/>
        </a:accent5>
        <a:accent6>
          <a:srgbClr xmlns:mc="http://schemas.openxmlformats.org/markup-compatibility/2006" xmlns:a14="http://schemas.microsoft.com/office/drawing/2007/7/7/main" val="E7BB01" mc:Ignorable=""/>
        </a:accent6>
        <a:hlink>
          <a:srgbClr xmlns:mc="http://schemas.openxmlformats.org/markup-compatibility/2006" xmlns:a14="http://schemas.microsoft.com/office/drawing/2007/7/7/main" val="FF0000" mc:Ignorable=""/>
        </a:hlink>
        <a:folHlink>
          <a:srgbClr xmlns:mc="http://schemas.openxmlformats.org/markup-compatibility/2006" xmlns:a14="http://schemas.microsoft.com/office/drawing/2007/7/7/main" val="3333CC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xmlns:mc="http://schemas.openxmlformats.org/markup-compatibility/2006" xmlns:a14="http://schemas.microsoft.com/office/drawing/2007/7/7/main" val="000000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515F7B" mc:Ignorable=""/>
        </a:dk2>
        <a:lt2>
          <a:srgbClr xmlns:mc="http://schemas.openxmlformats.org/markup-compatibility/2006" xmlns:a14="http://schemas.microsoft.com/office/drawing/2007/7/7/main" val="808080" mc:Ignorable=""/>
        </a:lt2>
        <a:accent1>
          <a:srgbClr xmlns:mc="http://schemas.openxmlformats.org/markup-compatibility/2006" xmlns:a14="http://schemas.microsoft.com/office/drawing/2007/7/7/main" val="9FCAD3" mc:Ignorable=""/>
        </a:accent1>
        <a:accent2>
          <a:srgbClr xmlns:mc="http://schemas.openxmlformats.org/markup-compatibility/2006" xmlns:a14="http://schemas.microsoft.com/office/drawing/2007/7/7/main" val="C0C0C0" mc:Ignorable=""/>
        </a:accent2>
        <a:accent3>
          <a:srgbClr xmlns:mc="http://schemas.openxmlformats.org/markup-compatibility/2006" xmlns:a14="http://schemas.microsoft.com/office/drawing/2007/7/7/main" val="FFFFFF" mc:Ignorable=""/>
        </a:accent3>
        <a:accent4>
          <a:srgbClr xmlns:mc="http://schemas.openxmlformats.org/markup-compatibility/2006" xmlns:a14="http://schemas.microsoft.com/office/drawing/2007/7/7/main" val="000000" mc:Ignorable=""/>
        </a:accent4>
        <a:accent5>
          <a:srgbClr xmlns:mc="http://schemas.openxmlformats.org/markup-compatibility/2006" xmlns:a14="http://schemas.microsoft.com/office/drawing/2007/7/7/main" val="CDE1E6" mc:Ignorable=""/>
        </a:accent5>
        <a:accent6>
          <a:srgbClr xmlns:mc="http://schemas.openxmlformats.org/markup-compatibility/2006" xmlns:a14="http://schemas.microsoft.com/office/drawing/2007/7/7/main" val="AEAEAE" mc:Ignorable=""/>
        </a:accent6>
        <a:hlink>
          <a:srgbClr xmlns:mc="http://schemas.openxmlformats.org/markup-compatibility/2006" xmlns:a14="http://schemas.microsoft.com/office/drawing/2007/7/7/main" val="91AFBF" mc:Ignorable=""/>
        </a:hlink>
        <a:folHlink>
          <a:srgbClr xmlns:mc="http://schemas.openxmlformats.org/markup-compatibility/2006" xmlns:a14="http://schemas.microsoft.com/office/drawing/2007/7/7/main" val="ECEAAC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xmlns:mc="http://schemas.openxmlformats.org/markup-compatibility/2006" xmlns:a14="http://schemas.microsoft.com/office/drawing/2007/7/7/main" val="000000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000066" mc:Ignorable=""/>
        </a:dk2>
        <a:lt2>
          <a:srgbClr xmlns:mc="http://schemas.openxmlformats.org/markup-compatibility/2006" xmlns:a14="http://schemas.microsoft.com/office/drawing/2007/7/7/main" val="333333" mc:Ignorable=""/>
        </a:lt2>
        <a:accent1>
          <a:srgbClr xmlns:mc="http://schemas.openxmlformats.org/markup-compatibility/2006" xmlns:a14="http://schemas.microsoft.com/office/drawing/2007/7/7/main" val="C4709A" mc:Ignorable=""/>
        </a:accent1>
        <a:accent2>
          <a:srgbClr xmlns:mc="http://schemas.openxmlformats.org/markup-compatibility/2006" xmlns:a14="http://schemas.microsoft.com/office/drawing/2007/7/7/main" val="4B4EB5" mc:Ignorable=""/>
        </a:accent2>
        <a:accent3>
          <a:srgbClr xmlns:mc="http://schemas.openxmlformats.org/markup-compatibility/2006" xmlns:a14="http://schemas.microsoft.com/office/drawing/2007/7/7/main" val="FFFFFF" mc:Ignorable=""/>
        </a:accent3>
        <a:accent4>
          <a:srgbClr xmlns:mc="http://schemas.openxmlformats.org/markup-compatibility/2006" xmlns:a14="http://schemas.microsoft.com/office/drawing/2007/7/7/main" val="000000" mc:Ignorable=""/>
        </a:accent4>
        <a:accent5>
          <a:srgbClr xmlns:mc="http://schemas.openxmlformats.org/markup-compatibility/2006" xmlns:a14="http://schemas.microsoft.com/office/drawing/2007/7/7/main" val="DEBBCA" mc:Ignorable=""/>
        </a:accent5>
        <a:accent6>
          <a:srgbClr xmlns:mc="http://schemas.openxmlformats.org/markup-compatibility/2006" xmlns:a14="http://schemas.microsoft.com/office/drawing/2007/7/7/main" val="4346A4" mc:Ignorable=""/>
        </a:accent6>
        <a:hlink>
          <a:srgbClr xmlns:mc="http://schemas.openxmlformats.org/markup-compatibility/2006" xmlns:a14="http://schemas.microsoft.com/office/drawing/2007/7/7/main" val="C481CF" mc:Ignorable=""/>
        </a:hlink>
        <a:folHlink>
          <a:srgbClr xmlns:mc="http://schemas.openxmlformats.org/markup-compatibility/2006" xmlns:a14="http://schemas.microsoft.com/office/drawing/2007/7/7/main" val="76B749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xmlns:mc="http://schemas.openxmlformats.org/markup-compatibility/2006" xmlns:a14="http://schemas.microsoft.com/office/drawing/2007/7/7/main" val="000000" mc:Ignorable=""/>
        </a:dk1>
        <a:lt1>
          <a:srgbClr xmlns:mc="http://schemas.openxmlformats.org/markup-compatibility/2006" xmlns:a14="http://schemas.microsoft.com/office/drawing/2007/7/7/main" val="FFFFFF" mc:Ignorable=""/>
        </a:lt1>
        <a:dk2>
          <a:srgbClr xmlns:mc="http://schemas.openxmlformats.org/markup-compatibility/2006" xmlns:a14="http://schemas.microsoft.com/office/drawing/2007/7/7/main" val="6A4076" mc:Ignorable=""/>
        </a:dk2>
        <a:lt2>
          <a:srgbClr xmlns:mc="http://schemas.openxmlformats.org/markup-compatibility/2006" xmlns:a14="http://schemas.microsoft.com/office/drawing/2007/7/7/main" val="969696" mc:Ignorable=""/>
        </a:lt2>
        <a:accent1>
          <a:srgbClr xmlns:mc="http://schemas.openxmlformats.org/markup-compatibility/2006" xmlns:a14="http://schemas.microsoft.com/office/drawing/2007/7/7/main" val="DBA9C2" mc:Ignorable=""/>
        </a:accent1>
        <a:accent2>
          <a:srgbClr xmlns:mc="http://schemas.openxmlformats.org/markup-compatibility/2006" xmlns:a14="http://schemas.microsoft.com/office/drawing/2007/7/7/main" val="E1BF91" mc:Ignorable=""/>
        </a:accent2>
        <a:accent3>
          <a:srgbClr xmlns:mc="http://schemas.openxmlformats.org/markup-compatibility/2006" xmlns:a14="http://schemas.microsoft.com/office/drawing/2007/7/7/main" val="FFFFFF" mc:Ignorable=""/>
        </a:accent3>
        <a:accent4>
          <a:srgbClr xmlns:mc="http://schemas.openxmlformats.org/markup-compatibility/2006" xmlns:a14="http://schemas.microsoft.com/office/drawing/2007/7/7/main" val="000000" mc:Ignorable=""/>
        </a:accent4>
        <a:accent5>
          <a:srgbClr xmlns:mc="http://schemas.openxmlformats.org/markup-compatibility/2006" xmlns:a14="http://schemas.microsoft.com/office/drawing/2007/7/7/main" val="EAD1DD" mc:Ignorable=""/>
        </a:accent5>
        <a:accent6>
          <a:srgbClr xmlns:mc="http://schemas.openxmlformats.org/markup-compatibility/2006" xmlns:a14="http://schemas.microsoft.com/office/drawing/2007/7/7/main" val="CCAD83" mc:Ignorable=""/>
        </a:accent6>
        <a:hlink>
          <a:srgbClr xmlns:mc="http://schemas.openxmlformats.org/markup-compatibility/2006" xmlns:a14="http://schemas.microsoft.com/office/drawing/2007/7/7/main" val="B3CE82" mc:Ignorable=""/>
        </a:hlink>
        <a:folHlink>
          <a:srgbClr xmlns:mc="http://schemas.openxmlformats.org/markup-compatibility/2006" xmlns:a14="http://schemas.microsoft.com/office/drawing/2007/7/7/main" val="B8AD48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07/7/7/main" val="000000" mc:Ignorable=""/>
      </a:dk1>
      <a:lt1>
        <a:srgbClr xmlns:mc="http://schemas.openxmlformats.org/markup-compatibility/2006" xmlns:a14="http://schemas.microsoft.com/office/drawing/2007/7/7/main" val="FFFFFF" mc:Ignorable=""/>
      </a:lt1>
      <a:dk2>
        <a:srgbClr xmlns:mc="http://schemas.openxmlformats.org/markup-compatibility/2006" xmlns:a14="http://schemas.microsoft.com/office/drawing/2007/7/7/main" val="000000" mc:Ignorable=""/>
      </a:dk2>
      <a:lt2>
        <a:srgbClr xmlns:mc="http://schemas.openxmlformats.org/markup-compatibility/2006" xmlns:a14="http://schemas.microsoft.com/office/drawing/2007/7/7/main" val="808080" mc:Ignorable=""/>
      </a:lt2>
      <a:accent1>
        <a:srgbClr xmlns:mc="http://schemas.openxmlformats.org/markup-compatibility/2006" xmlns:a14="http://schemas.microsoft.com/office/drawing/2007/7/7/main" val="BBE0E3" mc:Ignorable=""/>
      </a:accent1>
      <a:accent2>
        <a:srgbClr xmlns:mc="http://schemas.openxmlformats.org/markup-compatibility/2006" xmlns:a14="http://schemas.microsoft.com/office/drawing/2007/7/7/main" val="333399" mc:Ignorable=""/>
      </a:accent2>
      <a:accent3>
        <a:srgbClr xmlns:mc="http://schemas.openxmlformats.org/markup-compatibility/2006" xmlns:a14="http://schemas.microsoft.com/office/drawing/2007/7/7/main" val="FFFFFF" mc:Ignorable=""/>
      </a:accent3>
      <a:accent4>
        <a:srgbClr xmlns:mc="http://schemas.openxmlformats.org/markup-compatibility/2006" xmlns:a14="http://schemas.microsoft.com/office/drawing/2007/7/7/main" val="000000" mc:Ignorable=""/>
      </a:accent4>
      <a:accent5>
        <a:srgbClr xmlns:mc="http://schemas.openxmlformats.org/markup-compatibility/2006" xmlns:a14="http://schemas.microsoft.com/office/drawing/2007/7/7/main" val="DAEDEF" mc:Ignorable=""/>
      </a:accent5>
      <a:accent6>
        <a:srgbClr xmlns:mc="http://schemas.openxmlformats.org/markup-compatibility/2006" xmlns:a14="http://schemas.microsoft.com/office/drawing/2007/7/7/main" val="2D2D8A" mc:Ignorable=""/>
      </a:accent6>
      <a:hlink>
        <a:srgbClr xmlns:mc="http://schemas.openxmlformats.org/markup-compatibility/2006" xmlns:a14="http://schemas.microsoft.com/office/drawing/2007/7/7/main" val="009999" mc:Ignorable=""/>
      </a:hlink>
      <a:folHlink>
        <a:srgbClr xmlns:mc="http://schemas.openxmlformats.org/markup-compatibility/2006" xmlns:a14="http://schemas.microsoft.com/office/drawing/2007/7/7/main" val="99CC0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2010-01-14T02:24:39Z</outs:dateTime>
      <outs:isPinned>true</outs:isPinned>
    </outs:relatedDate>
    <outs:relatedDate>
      <outs:type>2</outs:type>
      <outs:displayName>Created</outs:displayName>
      <outs:dateTime>2007-07-27T07:29:18Z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cfdvs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Pushpak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EF36420E-FC77-4803-BF97-34420E21ECC5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1367</Words>
  <Application>Microsoft Office PowerPoint</Application>
  <PresentationFormat>On-screen Show (4:3)</PresentationFormat>
  <Paragraphs>306</Paragraphs>
  <Slides>29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Blends</vt:lpstr>
      <vt:lpstr>Equation</vt:lpstr>
      <vt:lpstr>Microsoft Equation 3.0</vt:lpstr>
      <vt:lpstr>opendocument.MathDocument.1</vt:lpstr>
      <vt:lpstr>CS344: Introduction to Artificial Intelligence (associated lab: CS386) </vt:lpstr>
      <vt:lpstr>Lukasiewitz formula for Fuzzy Implication</vt:lpstr>
      <vt:lpstr>Use Lukasiewitz definition</vt:lpstr>
      <vt:lpstr>Fuzzification and Defuzzification</vt:lpstr>
      <vt:lpstr>PowerPoint Presentation</vt:lpstr>
      <vt:lpstr>Fuzzy Inferencing</vt:lpstr>
      <vt:lpstr>PowerPoint Presentation</vt:lpstr>
      <vt:lpstr>PowerPoint Presentation</vt:lpstr>
      <vt:lpstr>PowerPoint Presentation</vt:lpstr>
      <vt:lpstr>PowerPoint Presentation</vt:lpstr>
      <vt:lpstr>Inference procedure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puzzle (Zohar Manna, Mathematical Theory of Computation, 1974)</vt:lpstr>
      <vt:lpstr>Tourist in a country of truth-sayers and liers</vt:lpstr>
      <vt:lpstr>Diagrammatic representation</vt:lpstr>
      <vt:lpstr>Deciding the Propositions: a very difficult step- needs human intelligence</vt:lpstr>
      <vt:lpstr>Meta Question: What question should the tourist ask</vt:lpstr>
      <vt:lpstr>A more mechanical part: use of truth table</vt:lpstr>
      <vt:lpstr>Get form of R: quite mechanical</vt:lpstr>
      <vt:lpstr>Get R in English/Hindi/Hebrew…</vt:lpstr>
    </vt:vector>
  </TitlesOfParts>
  <Company>cfdvs,iit bombay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Prashanth Kamle</cp:lastModifiedBy>
  <cp:revision>96</cp:revision>
  <dcterms:created xsi:type="dcterms:W3CDTF">2007-07-27T07:29:18Z</dcterms:created>
  <dcterms:modified xsi:type="dcterms:W3CDTF">2010-01-14T17:29:42Z</dcterms:modified>
</cp:coreProperties>
</file>