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sldIdLst>
    <p:sldId id="256" r:id="rId2"/>
    <p:sldId id="364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82" r:id="rId21"/>
    <p:sldId id="383" r:id="rId22"/>
    <p:sldId id="384" r:id="rId23"/>
    <p:sldId id="385" r:id="rId24"/>
    <p:sldId id="386" r:id="rId25"/>
    <p:sldId id="387" r:id="rId26"/>
    <p:sldId id="388" r:id="rId27"/>
    <p:sldId id="389" r:id="rId2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w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emf"/><Relationship Id="rId7" Type="http://schemas.openxmlformats.org/officeDocument/2006/relationships/image" Target="../media/image18.w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6" Type="http://schemas.openxmlformats.org/officeDocument/2006/relationships/image" Target="../media/image17.wmf"/><Relationship Id="rId5" Type="http://schemas.openxmlformats.org/officeDocument/2006/relationships/image" Target="../media/image16.emf"/><Relationship Id="rId10" Type="http://schemas.openxmlformats.org/officeDocument/2006/relationships/image" Target="../media/image21.wmf"/><Relationship Id="rId4" Type="http://schemas.openxmlformats.org/officeDocument/2006/relationships/image" Target="../media/image15.emf"/><Relationship Id="rId9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3B24C0-78BB-4A2C-8624-7372A792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BCC5C-783B-4F2F-B2B7-A0E5D40E94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B8063D-DB34-4ED2-ADD9-C1C700D9B9B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FA8254-FF58-42D2-9D13-465D67A6135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6CF796-1141-4D81-BCDF-947789815C6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789595-0103-4E0E-AB25-8D039A49107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38860B-8F15-421B-97E3-76217E1328B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E0C7DF-E0B0-4AE8-AB93-98E60A0216F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18DED8-1D6B-4E25-9184-0106E8AE241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503DAF-0611-47E4-835E-46B1E53AF83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7ED71-B702-42B3-87BC-45044E9CCCF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4AB970-E4EE-4418-966E-D32B52E559A1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A96C26-CAB1-4B5F-A9F3-53EC5FC57AF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1290638" y="728663"/>
            <a:ext cx="4733925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9937" cy="43195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BBBCB1-A1FD-4FF8-9F9D-8F762FBEDD86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D7B15D-865F-4B92-A816-8043A67B57C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C77A72-FB04-4658-B5AF-49E4C8E89D79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2D8DD-7095-4C93-8938-B1F4D7C26379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702718-8034-43E7-B33A-1CD1572CA89F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D2EF03-4B94-4DD7-8975-E2676E7D414B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EF683F-A38A-4A6C-921B-51D75502A193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98AFB5-12F7-4A85-8886-C939BB9F0A1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290638" y="728663"/>
            <a:ext cx="4733925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9937" cy="43195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253A72-7615-4AA9-AD74-182D3822F29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1290638" y="728663"/>
            <a:ext cx="4733925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9937" cy="43195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701ABC-C4EE-4835-99C1-2ED67FF8173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1290638" y="728663"/>
            <a:ext cx="4733925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9937" cy="43195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17DFDD-3D89-4591-BC9B-BA45414187B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87CD9C-6C3C-457A-AC68-AABE5FAC0C3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58E81C-EBDA-4227-8961-D994C64E629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4B3EA9-8096-4566-8DE6-6CE30CFF0BD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DBFB1B-BC0E-4249-BFA8-93ED7FF4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2C1D-A523-4D33-82D0-B5C41D77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0826-301C-473B-95D9-BD172841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D0D-0D3F-478A-98F1-3405F1EB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FF28C-220D-45D8-9AB5-10CA8B1FA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ECAD-785D-41D1-9A0C-22348DF2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37B-ABB6-404D-AC6D-044F1EA0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E9DE-4933-4A25-96E6-E58E255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9701-BEC9-47B6-87F1-6DB148AA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61ED-BD40-4AB0-A2EC-7D586271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B32-9EB4-4A5B-990C-D1E8D48C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E532-A7FF-4206-ACF6-C2B1A4FB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1951-7F91-4EDB-A88F-6E24C370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002E24-9D71-4902-AEB9-D46CC482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20.bin"/><Relationship Id="rId18" Type="http://schemas.openxmlformats.org/officeDocument/2006/relationships/oleObject" Target="../embeddings/oleObject25.bin"/><Relationship Id="rId3" Type="http://schemas.openxmlformats.org/officeDocument/2006/relationships/notesSlide" Target="../notesSlides/notesSlide5.xml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3.bin"/><Relationship Id="rId20" Type="http://schemas.openxmlformats.org/officeDocument/2006/relationships/oleObject" Target="../embeddings/oleObject27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22.bin"/><Relationship Id="rId10" Type="http://schemas.openxmlformats.org/officeDocument/2006/relationships/oleObject" Target="../embeddings/oleObject17.bin"/><Relationship Id="rId19" Type="http://schemas.openxmlformats.org/officeDocument/2006/relationships/oleObject" Target="../embeddings/oleObject26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21.bin"/><Relationship Id="rId22" Type="http://schemas.openxmlformats.org/officeDocument/2006/relationships/oleObject" Target="../embeddings/oleObject29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imes New Roman" pitchFamily="18" charset="0"/>
              </a:rPr>
              <a:t>CS344: Introduction to Artificial Intelligence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sz="3200" i="1" dirty="0" smtClean="0">
                <a:latin typeface="Times New Roman" pitchFamily="18" charset="0"/>
              </a:rPr>
              <a:t>(associated lab: CS386)</a:t>
            </a:r>
            <a:r>
              <a:rPr lang="en-US" sz="4000" dirty="0" smtClean="0">
                <a:latin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</a:rPr>
            </a:b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endParaRPr lang="en-US" sz="28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Lecture–5 and 6: </a:t>
            </a:r>
            <a:r>
              <a:rPr lang="en-US" sz="2800" dirty="0" smtClean="0">
                <a:latin typeface="Times New Roman" pitchFamily="18" charset="0"/>
              </a:rPr>
              <a:t>Propositional Calculus and Co-operative Puzzle Solving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Deciding the Propositions: a very difficult step- needs human intelligence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P: Left road leads to capital</a:t>
            </a:r>
          </a:p>
          <a:p>
            <a:r>
              <a:rPr lang="en-US" smtClean="0"/>
              <a:t>Q: S always speaks the truth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Meta Question: What question should the tourist ask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The </a:t>
            </a:r>
            <a:r>
              <a:rPr lang="en-US" b="1" smtClean="0"/>
              <a:t>form</a:t>
            </a:r>
            <a:r>
              <a:rPr lang="en-US" smtClean="0"/>
              <a:t> of the question</a:t>
            </a:r>
          </a:p>
          <a:p>
            <a:pPr>
              <a:lnSpc>
                <a:spcPct val="90000"/>
              </a:lnSpc>
            </a:pPr>
            <a:r>
              <a:rPr lang="en-US" smtClean="0"/>
              <a:t>Very difficult: needs human intelligence</a:t>
            </a:r>
          </a:p>
          <a:p>
            <a:pPr>
              <a:lnSpc>
                <a:spcPct val="90000"/>
              </a:lnSpc>
            </a:pPr>
            <a:r>
              <a:rPr lang="en-US" smtClean="0"/>
              <a:t>The tourist should ask</a:t>
            </a:r>
          </a:p>
          <a:p>
            <a:pPr lvl="1">
              <a:lnSpc>
                <a:spcPct val="90000"/>
              </a:lnSpc>
            </a:pPr>
            <a:r>
              <a:rPr lang="en-US" b="1" i="1" smtClean="0"/>
              <a:t>Is R true?</a:t>
            </a:r>
          </a:p>
          <a:p>
            <a:pPr lvl="1">
              <a:lnSpc>
                <a:spcPct val="90000"/>
              </a:lnSpc>
            </a:pPr>
            <a:r>
              <a:rPr lang="en-US" b="1" i="1" smtClean="0"/>
              <a:t>The answer is “yes” if and only if the left road leads to the capital</a:t>
            </a:r>
          </a:p>
          <a:p>
            <a:pPr lvl="1">
              <a:lnSpc>
                <a:spcPct val="90000"/>
              </a:lnSpc>
            </a:pPr>
            <a:r>
              <a:rPr lang="en-US" b="1" i="1" smtClean="0"/>
              <a:t>The structure of R to be found as a function of P and Q</a:t>
            </a:r>
          </a:p>
          <a:p>
            <a:pPr lvl="1">
              <a:lnSpc>
                <a:spcPct val="90000"/>
              </a:lnSpc>
            </a:pPr>
            <a:endParaRPr lang="en-US" b="1" i="1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more mechanical part: use of truth table</a:t>
            </a:r>
          </a:p>
        </p:txBody>
      </p:sp>
      <p:graphicFrame>
        <p:nvGraphicFramePr>
          <p:cNvPr id="447553" name="Group 65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772400" cy="4451668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876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S’s Answer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7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Get form of R: quite mechanical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From the truth table</a:t>
            </a:r>
          </a:p>
          <a:p>
            <a:pPr lvl="1"/>
            <a:r>
              <a:rPr lang="en-US" b="1" i="1" smtClean="0"/>
              <a:t>R is of the form (P x-nor Q) or (P </a:t>
            </a:r>
            <a:r>
              <a:rPr lang="en-US" b="1" i="1" smtClean="0">
                <a:cs typeface="Tahoma" pitchFamily="34" charset="0"/>
              </a:rPr>
              <a:t>≡ Q)</a:t>
            </a:r>
          </a:p>
          <a:p>
            <a:pPr lvl="1"/>
            <a:endParaRPr lang="en-US" b="1" i="1" smtClean="0"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Get </a:t>
            </a:r>
            <a:r>
              <a:rPr lang="en-US" i="1" smtClean="0"/>
              <a:t>R </a:t>
            </a:r>
            <a:r>
              <a:rPr lang="en-US" smtClean="0"/>
              <a:t>in English/Hindi/Hebrew…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Natural Language Generation: non-trivial</a:t>
            </a:r>
          </a:p>
          <a:p>
            <a:r>
              <a:rPr lang="en-US" sz="2800" smtClean="0"/>
              <a:t>The question the tourist will ask is</a:t>
            </a:r>
          </a:p>
          <a:p>
            <a:pPr lvl="1"/>
            <a:r>
              <a:rPr lang="en-US" sz="2400" b="1" i="1" smtClean="0"/>
              <a:t>Is it true that the left road leads to the capital if and only if you speak the truth?</a:t>
            </a:r>
          </a:p>
          <a:p>
            <a:r>
              <a:rPr lang="en-US" sz="2800" smtClean="0"/>
              <a:t>Exercise: A more well known form of this question asked by the tourist uses the X-OR operator instead of the X-Nor. What changes do you have to incorporate to the solution, to get that answer?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Another Similar Problem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From Propositional Calculus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Another tourist example: this time in a restaurant setting in a different country (Manna, 1974)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Facts: A tourist is in a restaurant in a country when the waiter tells him: 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“do you see the three men in the table yonder? One of them is X who always speaks the truth, another is Y who always lies and the third is Z who sometimes speaks the truth and sometimes lies, i.e., answers yes/no randomly without regard to the question.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Question: Can you (the tourist) ask three yes/no questions to these men, always indicating who should answer the question, and determine who of them is X, who y and who Z?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93038" cy="1462088"/>
          </a:xfrm>
        </p:spPr>
        <p:txBody>
          <a:bodyPr/>
          <a:lstStyle/>
          <a:p>
            <a:r>
              <a:rPr lang="en-US" smtClean="0"/>
              <a:t>Solution: Most of the steps are doable by humans only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Number the persons: 1, 2, 3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1 can be X/Y/Z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2 can be X/Y/Z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3 can be X/Y/Z</a:t>
            </a:r>
          </a:p>
          <a:p>
            <a:pPr>
              <a:lnSpc>
                <a:spcPct val="90000"/>
              </a:lnSpc>
            </a:pPr>
            <a:r>
              <a:rPr lang="en-US" smtClean="0"/>
              <a:t>Let the first question be to 1</a:t>
            </a:r>
          </a:p>
          <a:p>
            <a:pPr>
              <a:lnSpc>
                <a:spcPct val="90000"/>
              </a:lnSpc>
            </a:pPr>
            <a:r>
              <a:rPr lang="en-US" smtClean="0"/>
              <a:t>One of 2 and 3 </a:t>
            </a:r>
            <a:r>
              <a:rPr lang="en-US" b="1" smtClean="0"/>
              <a:t>has to be NOT Z</a:t>
            </a:r>
            <a:r>
              <a:rPr lang="en-US" smtClean="0"/>
              <a:t>.</a:t>
            </a:r>
          </a:p>
          <a:p>
            <a:pPr>
              <a:lnSpc>
                <a:spcPct val="90000"/>
              </a:lnSpc>
            </a:pPr>
            <a:r>
              <a:rPr lang="en-US" smtClean="0"/>
              <a:t>Critical step in the solution: only humans can do?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Now cast the problem in the same setting as the tourist and the capital example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Solving by analogy</a:t>
            </a:r>
          </a:p>
          <a:p>
            <a:r>
              <a:rPr lang="en-US" smtClean="0"/>
              <a:t>Use of previously solved problems</a:t>
            </a:r>
          </a:p>
          <a:p>
            <a:r>
              <a:rPr lang="en-US" smtClean="0"/>
              <a:t>Hallmark of intelligence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Analogy with the tourist and the capital problem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Find the direction to the capital</a:t>
            </a:r>
          </a:p>
          <a:p>
            <a:pPr lvl="1"/>
            <a:r>
              <a:rPr lang="en-US" sz="2400" smtClean="0">
                <a:sym typeface="Wingdings" pitchFamily="2" charset="2"/>
              </a:rPr>
              <a:t> Find Z; who amongst 1, 2 and 3 is Z?</a:t>
            </a:r>
          </a:p>
          <a:p>
            <a:r>
              <a:rPr lang="en-US" sz="2800" smtClean="0">
                <a:sym typeface="Wingdings" pitchFamily="2" charset="2"/>
              </a:rPr>
              <a:t>Ask a single yes/no question to S (the person standing at the junction)</a:t>
            </a:r>
          </a:p>
          <a:p>
            <a:pPr lvl="1"/>
            <a:r>
              <a:rPr lang="en-US" sz="2400" smtClean="0">
                <a:sym typeface="Wingdings" pitchFamily="2" charset="2"/>
              </a:rPr>
              <a:t> Ask a single yes/no question to 1</a:t>
            </a:r>
          </a:p>
          <a:p>
            <a:r>
              <a:rPr lang="en-US" sz="2800" smtClean="0">
                <a:sym typeface="Wingdings" pitchFamily="2" charset="2"/>
              </a:rPr>
              <a:t>Answer forced to reveal the direction of the capital</a:t>
            </a:r>
          </a:p>
          <a:p>
            <a:pPr lvl="1"/>
            <a:r>
              <a:rPr lang="en-US" sz="2400" smtClean="0">
                <a:sym typeface="Wingdings" pitchFamily="2" charset="2"/>
              </a:rPr>
              <a:t> Answer forced to reveal who from 1,2,3 is 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z="28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Propositional Calculus and Puzzles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to 1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Ask “Is R true” and the answer is yes if and only if 2 is not Z</a:t>
            </a:r>
          </a:p>
          <a:p>
            <a:r>
              <a:rPr lang="en-US" smtClean="0"/>
              <a:t>Propositions</a:t>
            </a:r>
          </a:p>
          <a:p>
            <a:pPr lvl="1"/>
            <a:r>
              <a:rPr lang="en-US" smtClean="0"/>
              <a:t>P: 2 is not Z</a:t>
            </a:r>
          </a:p>
          <a:p>
            <a:pPr lvl="1"/>
            <a:r>
              <a:rPr lang="en-US" smtClean="0"/>
              <a:t>Q: 1 always speaks the truth, i.e., 1 is X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of truth table as before</a:t>
            </a:r>
          </a:p>
        </p:txBody>
      </p:sp>
      <p:graphicFrame>
        <p:nvGraphicFramePr>
          <p:cNvPr id="465956" name="Group 36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772400" cy="4451668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876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1’s Answer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7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to 1: the first question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smtClean="0"/>
              <a:t>Is it true that 2 is not Z if and only if you are X?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Analysis of 1’s answer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smtClean="0"/>
              <a:t>Ans= yes</a:t>
            </a:r>
          </a:p>
          <a:p>
            <a:pPr lvl="1"/>
            <a:r>
              <a:rPr lang="en-US" smtClean="0"/>
              <a:t>Case 1: 1 is X/Y (always speaks the truth or always lies)</a:t>
            </a:r>
          </a:p>
          <a:p>
            <a:pPr lvl="2"/>
            <a:r>
              <a:rPr lang="en-US" smtClean="0"/>
              <a:t>2 is indeed not Z (we can trust 1’s answer)</a:t>
            </a:r>
          </a:p>
          <a:p>
            <a:pPr lvl="1"/>
            <a:r>
              <a:rPr lang="en-US" smtClean="0"/>
              <a:t>Case 2: 1 is Z</a:t>
            </a:r>
          </a:p>
          <a:p>
            <a:pPr lvl="2"/>
            <a:r>
              <a:rPr lang="en-US" smtClean="0"/>
              <a:t>2 is indeed not Z (we cannot trust 1’s answer; but that does not affect us)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Analysis of 1’s answer (contd)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smtClean="0"/>
              <a:t>Ans= no</a:t>
            </a:r>
          </a:p>
          <a:p>
            <a:pPr lvl="1"/>
            <a:r>
              <a:rPr lang="en-US" smtClean="0"/>
              <a:t>Case 1: 1 is X/Y (always speaks the truth or always lies)</a:t>
            </a:r>
          </a:p>
          <a:p>
            <a:pPr marL="1150938" lvl="2"/>
            <a:r>
              <a:rPr lang="en-US" smtClean="0"/>
              <a:t>2 is Z; hence 3 is not Z</a:t>
            </a:r>
          </a:p>
          <a:p>
            <a:pPr lvl="1"/>
            <a:r>
              <a:rPr lang="en-US" smtClean="0"/>
              <a:t>Case 2: 1 is Z</a:t>
            </a:r>
          </a:p>
          <a:p>
            <a:pPr marL="1150938" lvl="2"/>
            <a:r>
              <a:rPr lang="en-US" smtClean="0"/>
              <a:t>3 is not Z</a:t>
            </a:r>
          </a:p>
          <a:p>
            <a:pPr marL="1150938" lvl="2"/>
            <a:endParaRPr lang="en-US" b="1" smtClean="0"/>
          </a:p>
          <a:p>
            <a:pPr lvl="1"/>
            <a:endParaRPr lang="en-US" smtClean="0"/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838200" y="5181600"/>
            <a:ext cx="7086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Note carefully: how cleverly Z is identified. </a:t>
            </a:r>
          </a:p>
          <a:p>
            <a:r>
              <a:rPr lang="en-US" sz="2400" b="1"/>
              <a:t>Can a machine do it?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steps: ask the 2</a:t>
            </a:r>
            <a:r>
              <a:rPr lang="en-US" baseline="30000" smtClean="0"/>
              <a:t>nd</a:t>
            </a:r>
            <a:r>
              <a:rPr lang="en-US" smtClean="0"/>
              <a:t> question to determine X/Y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Once “Not Z” is identified- say 2, ask him a tautology</a:t>
            </a:r>
          </a:p>
          <a:p>
            <a:pPr lvl="1"/>
            <a:r>
              <a:rPr lang="en-US" smtClean="0"/>
              <a:t>Is P</a:t>
            </a:r>
            <a:r>
              <a:rPr lang="en-US" smtClean="0">
                <a:cs typeface="Tahoma" pitchFamily="34" charset="0"/>
              </a:rPr>
              <a:t>≡</a:t>
            </a:r>
            <a:r>
              <a:rPr lang="en-US" smtClean="0"/>
              <a:t>P</a:t>
            </a:r>
          </a:p>
          <a:p>
            <a:pPr lvl="2"/>
            <a:r>
              <a:rPr lang="en-US" smtClean="0"/>
              <a:t>If yes, 2 is X</a:t>
            </a:r>
          </a:p>
          <a:p>
            <a:pPr lvl="2"/>
            <a:r>
              <a:rPr lang="en-US" smtClean="0"/>
              <a:t>If no, 2 is Y</a:t>
            </a:r>
          </a:p>
          <a:p>
            <a:pPr lvl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Ask the 3</a:t>
            </a:r>
            <a:r>
              <a:rPr lang="en-US" baseline="30000" smtClean="0"/>
              <a:t>rd</a:t>
            </a:r>
            <a:r>
              <a:rPr lang="en-US" smtClean="0"/>
              <a:t> Question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Ask 2 “is 1 Z”</a:t>
            </a:r>
          </a:p>
          <a:p>
            <a:pPr>
              <a:lnSpc>
                <a:spcPct val="90000"/>
              </a:lnSpc>
            </a:pPr>
            <a:r>
              <a:rPr lang="en-US" smtClean="0"/>
              <a:t>If 2 is X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Ans=yes, 1 is Z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Ans=no, 1 is Y</a:t>
            </a:r>
          </a:p>
          <a:p>
            <a:pPr>
              <a:lnSpc>
                <a:spcPct val="90000"/>
              </a:lnSpc>
            </a:pPr>
            <a:r>
              <a:rPr lang="en-US" smtClean="0"/>
              <a:t>If 2 is Y (always lies)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Ans=yes, 1 is X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Ans=no, 1 is Z</a:t>
            </a:r>
          </a:p>
          <a:p>
            <a:pPr>
              <a:lnSpc>
                <a:spcPct val="90000"/>
              </a:lnSpc>
            </a:pPr>
            <a:r>
              <a:rPr lang="en-US" smtClean="0"/>
              <a:t>3 is the remaining person</a:t>
            </a:r>
          </a:p>
          <a:p>
            <a:pPr lvl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do these examples show?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Logic systematizes the reasoning process</a:t>
            </a:r>
          </a:p>
          <a:p>
            <a:r>
              <a:rPr lang="en-US" sz="2800" smtClean="0"/>
              <a:t>Helps identify what is mechanical/routine/automatable</a:t>
            </a:r>
          </a:p>
          <a:p>
            <a:r>
              <a:rPr lang="en-US" sz="2800" smtClean="0"/>
              <a:t>Brings to light the steps that only human  intelligence can perform</a:t>
            </a:r>
          </a:p>
          <a:p>
            <a:pPr lvl="1"/>
            <a:r>
              <a:rPr lang="en-US" sz="2400" smtClean="0"/>
              <a:t>These are especially of foundational and structural nature (e.g., deciding </a:t>
            </a:r>
            <a:r>
              <a:rPr lang="en-US" sz="2400" b="1" smtClean="0"/>
              <a:t>what propositions to start with)</a:t>
            </a:r>
          </a:p>
          <a:p>
            <a:r>
              <a:rPr lang="en-US" sz="2800" smtClean="0"/>
              <a:t>Algorithmizing reasoning is not trivial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414338" y="207963"/>
            <a:ext cx="8086725" cy="5494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 u="sng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Propositions</a:t>
            </a:r>
          </a:p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 u="sng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Luxi Sans" pitchFamily="16" charset="0"/>
              <a:buChar char="−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 Stand for facts/assertions</a:t>
            </a:r>
          </a:p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Luxi Sans" pitchFamily="16" charset="0"/>
              <a:buChar char="−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 Declarative statements</a:t>
            </a:r>
          </a:p>
          <a:p>
            <a:pPr marL="388938" lvl="1" indent="-195263" defTabSz="414338">
              <a:lnSpc>
                <a:spcPct val="102000"/>
              </a:lnSpc>
              <a:buClr>
                <a:srgbClr val="000000"/>
              </a:buClr>
              <a:buSzPct val="45000"/>
              <a:buFont typeface="Luxi Sans" pitchFamily="16" charset="0"/>
              <a:buChar char="−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As opposed to interrogative statements (questions) or imperative statements (request, order)</a:t>
            </a:r>
          </a:p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 u="sng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Operators</a:t>
            </a:r>
          </a:p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 u="sng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 u="sng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 u="sng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=&gt; and 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¬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 form a minimal set (can express other operations)</a:t>
            </a:r>
          </a:p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		- Prove it.</a:t>
            </a:r>
          </a:p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 u="sng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 u="sng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Tautologies 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are formulae whose truth value is always T, whatever the assignment is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587375" y="3101975"/>
          <a:ext cx="5813425" cy="412750"/>
        </p:xfrm>
        <a:graphic>
          <a:graphicData uri="http://schemas.openxmlformats.org/presentationml/2006/ole">
            <p:oleObj spid="_x0000_s212994" r:id="rId4" imgW="2946240" imgH="203040" progId="Equation.3">
              <p:embed/>
            </p:oleObj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16313" y="3244850"/>
            <a:ext cx="215900" cy="138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207963" y="207963"/>
            <a:ext cx="8709025" cy="5156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200" u="sng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Model</a:t>
            </a:r>
          </a:p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200" u="sng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In propositional calculus any formula with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n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 propositions has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2</a:t>
            </a:r>
            <a:r>
              <a:rPr lang="en-GB" sz="2200" i="1" baseline="330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n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 models (assignments)</a:t>
            </a:r>
          </a:p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	- Tautologies evaluate to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T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 in all models.</a:t>
            </a:r>
          </a:p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Examples: </a:t>
            </a:r>
          </a:p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1) </a:t>
            </a:r>
          </a:p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2) 							</a:t>
            </a:r>
          </a:p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Tx/>
              <a:buChar char="-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Tx/>
              <a:buChar char="-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Tx/>
              <a:buChar char="-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e Morgan with AND</a:t>
            </a:r>
          </a:p>
          <a:p>
            <a:pPr marL="976313" lvl="4" indent="-195263" defTabSz="414338">
              <a:lnSpc>
                <a:spcPct val="102000"/>
              </a:lnSpc>
              <a:buClr>
                <a:srgbClr val="000000"/>
              </a:buClr>
              <a:buSzPct val="45000"/>
              <a:buFontTx/>
              <a:buChar char="-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0" y="3355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701675" y="2738438"/>
          <a:ext cx="1520825" cy="414337"/>
        </p:xfrm>
        <a:graphic>
          <a:graphicData uri="http://schemas.openxmlformats.org/presentationml/2006/ole">
            <p:oleObj spid="_x0000_s214018" name="Equation" r:id="rId4" imgW="507780" imgH="165028" progId="Equation.3">
              <p:embed/>
            </p:oleObj>
          </a:graphicData>
        </a:graphic>
      </p:graphicFrame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769938" y="3705225"/>
          <a:ext cx="3871912" cy="484188"/>
        </p:xfrm>
        <a:graphic>
          <a:graphicData uri="http://schemas.openxmlformats.org/presentationml/2006/ole">
            <p:oleObj spid="_x0000_s214019" name="Equation" r:id="rId5" imgW="1548728" imgH="203112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Text Box 2"/>
          <p:cNvSpPr txBox="1">
            <a:spLocks noChangeArrowheads="1"/>
          </p:cNvSpPr>
          <p:nvPr/>
        </p:nvSpPr>
        <p:spPr bwMode="auto">
          <a:xfrm>
            <a:off x="622300" y="207963"/>
            <a:ext cx="8294688" cy="531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Semantic Tree/Tableau method of proving tautology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207963" y="1036638"/>
            <a:ext cx="8501062" cy="841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16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16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Start with the negation of the formula					</a:t>
            </a:r>
          </a:p>
        </p:txBody>
      </p:sp>
      <p:sp>
        <p:nvSpPr>
          <p:cNvPr id="3083" name="Line 4"/>
          <p:cNvSpPr>
            <a:spLocks noChangeShapeType="1"/>
          </p:cNvSpPr>
          <p:nvPr/>
        </p:nvSpPr>
        <p:spPr bwMode="auto">
          <a:xfrm>
            <a:off x="3743325" y="2460625"/>
            <a:ext cx="0" cy="8302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5"/>
          <p:cNvSpPr>
            <a:spLocks noChangeShapeType="1"/>
          </p:cNvSpPr>
          <p:nvPr/>
        </p:nvSpPr>
        <p:spPr bwMode="auto">
          <a:xfrm>
            <a:off x="3743325" y="4189413"/>
            <a:ext cx="0" cy="3460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6"/>
          <p:cNvSpPr>
            <a:spLocks noChangeShapeType="1"/>
          </p:cNvSpPr>
          <p:nvPr/>
        </p:nvSpPr>
        <p:spPr bwMode="auto">
          <a:xfrm flipH="1">
            <a:off x="2286000" y="5157788"/>
            <a:ext cx="1460500" cy="1036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7"/>
          <p:cNvSpPr>
            <a:spLocks noChangeShapeType="1"/>
          </p:cNvSpPr>
          <p:nvPr/>
        </p:nvSpPr>
        <p:spPr bwMode="auto">
          <a:xfrm>
            <a:off x="3743325" y="5157788"/>
            <a:ext cx="1657350" cy="1036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7" name="Freeform 8"/>
          <p:cNvSpPr>
            <a:spLocks noChangeArrowheads="1"/>
          </p:cNvSpPr>
          <p:nvPr/>
        </p:nvSpPr>
        <p:spPr bwMode="auto">
          <a:xfrm>
            <a:off x="3829050" y="5049838"/>
            <a:ext cx="1546225" cy="1039812"/>
          </a:xfrm>
          <a:custGeom>
            <a:avLst/>
            <a:gdLst>
              <a:gd name="T0" fmla="*/ 0 w 4738"/>
              <a:gd name="T1" fmla="*/ 2147483647 h 3187"/>
              <a:gd name="T2" fmla="*/ 2147483647 w 4738"/>
              <a:gd name="T3" fmla="*/ 2147483647 h 3187"/>
              <a:gd name="T4" fmla="*/ 2147483647 w 4738"/>
              <a:gd name="T5" fmla="*/ 2147483647 h 3187"/>
              <a:gd name="T6" fmla="*/ 2147483647 w 4738"/>
              <a:gd name="T7" fmla="*/ 2147483647 h 3187"/>
              <a:gd name="T8" fmla="*/ 2147483647 w 4738"/>
              <a:gd name="T9" fmla="*/ 2147483647 h 3187"/>
              <a:gd name="T10" fmla="*/ 2147483647 w 4738"/>
              <a:gd name="T11" fmla="*/ 2147483647 h 31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738"/>
              <a:gd name="T19" fmla="*/ 0 h 3187"/>
              <a:gd name="T20" fmla="*/ 4738 w 4738"/>
              <a:gd name="T21" fmla="*/ 3187 h 31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738" h="3187">
                <a:moveTo>
                  <a:pt x="0" y="113"/>
                </a:moveTo>
                <a:cubicBezTo>
                  <a:pt x="457" y="153"/>
                  <a:pt x="912" y="0"/>
                  <a:pt x="1366" y="71"/>
                </a:cubicBezTo>
                <a:cubicBezTo>
                  <a:pt x="1934" y="160"/>
                  <a:pt x="2471" y="397"/>
                  <a:pt x="3030" y="540"/>
                </a:cubicBezTo>
                <a:cubicBezTo>
                  <a:pt x="3605" y="687"/>
                  <a:pt x="4129" y="1039"/>
                  <a:pt x="4353" y="1650"/>
                </a:cubicBezTo>
                <a:cubicBezTo>
                  <a:pt x="4523" y="2113"/>
                  <a:pt x="4627" y="2556"/>
                  <a:pt x="4737" y="3015"/>
                </a:cubicBezTo>
                <a:lnTo>
                  <a:pt x="4737" y="3186"/>
                </a:lnTo>
              </a:path>
            </a:pathLst>
          </a:custGeom>
          <a:noFill/>
          <a:ln w="9360">
            <a:solidFill>
              <a:srgbClr val="FF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Freeform 9"/>
          <p:cNvSpPr>
            <a:spLocks noChangeArrowheads="1"/>
          </p:cNvSpPr>
          <p:nvPr/>
        </p:nvSpPr>
        <p:spPr bwMode="auto">
          <a:xfrm>
            <a:off x="2351088" y="5072063"/>
            <a:ext cx="1338262" cy="1017587"/>
          </a:xfrm>
          <a:custGeom>
            <a:avLst/>
            <a:gdLst>
              <a:gd name="T0" fmla="*/ 0 w 4097"/>
              <a:gd name="T1" fmla="*/ 2147483647 h 3116"/>
              <a:gd name="T2" fmla="*/ 2147483647 w 4097"/>
              <a:gd name="T3" fmla="*/ 2147483647 h 3116"/>
              <a:gd name="T4" fmla="*/ 2147483647 w 4097"/>
              <a:gd name="T5" fmla="*/ 2147483647 h 3116"/>
              <a:gd name="T6" fmla="*/ 2147483647 w 4097"/>
              <a:gd name="T7" fmla="*/ 2147483647 h 3116"/>
              <a:gd name="T8" fmla="*/ 2147483647 w 4097"/>
              <a:gd name="T9" fmla="*/ 2147483647 h 3116"/>
              <a:gd name="T10" fmla="*/ 2147483647 w 4097"/>
              <a:gd name="T11" fmla="*/ 2147483647 h 3116"/>
              <a:gd name="T12" fmla="*/ 2147483647 w 4097"/>
              <a:gd name="T13" fmla="*/ 0 h 31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97"/>
              <a:gd name="T22" fmla="*/ 0 h 3116"/>
              <a:gd name="T23" fmla="*/ 4097 w 4097"/>
              <a:gd name="T24" fmla="*/ 3116 h 31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97" h="3116">
                <a:moveTo>
                  <a:pt x="0" y="3115"/>
                </a:moveTo>
                <a:cubicBezTo>
                  <a:pt x="69" y="2659"/>
                  <a:pt x="3" y="2249"/>
                  <a:pt x="213" y="1749"/>
                </a:cubicBezTo>
                <a:cubicBezTo>
                  <a:pt x="480" y="1115"/>
                  <a:pt x="972" y="986"/>
                  <a:pt x="1451" y="768"/>
                </a:cubicBezTo>
                <a:cubicBezTo>
                  <a:pt x="1895" y="566"/>
                  <a:pt x="2388" y="534"/>
                  <a:pt x="2859" y="426"/>
                </a:cubicBezTo>
                <a:lnTo>
                  <a:pt x="3286" y="341"/>
                </a:lnTo>
                <a:lnTo>
                  <a:pt x="3755" y="42"/>
                </a:lnTo>
                <a:lnTo>
                  <a:pt x="4096" y="0"/>
                </a:lnTo>
              </a:path>
            </a:pathLst>
          </a:custGeom>
          <a:noFill/>
          <a:ln w="9360">
            <a:solidFill>
              <a:srgbClr val="FF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Line 10"/>
          <p:cNvSpPr>
            <a:spLocks noChangeShapeType="1"/>
          </p:cNvSpPr>
          <p:nvPr/>
        </p:nvSpPr>
        <p:spPr bwMode="auto">
          <a:xfrm>
            <a:off x="4779963" y="5157788"/>
            <a:ext cx="206375" cy="2063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11"/>
          <p:cNvSpPr>
            <a:spLocks noChangeShapeType="1"/>
          </p:cNvSpPr>
          <p:nvPr/>
        </p:nvSpPr>
        <p:spPr bwMode="auto">
          <a:xfrm flipH="1">
            <a:off x="4775200" y="5157788"/>
            <a:ext cx="215900" cy="2063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12"/>
          <p:cNvSpPr>
            <a:spLocks noChangeShapeType="1"/>
          </p:cNvSpPr>
          <p:nvPr/>
        </p:nvSpPr>
        <p:spPr bwMode="auto">
          <a:xfrm>
            <a:off x="2657475" y="5254625"/>
            <a:ext cx="206375" cy="2079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13"/>
          <p:cNvSpPr>
            <a:spLocks noChangeShapeType="1"/>
          </p:cNvSpPr>
          <p:nvPr/>
        </p:nvSpPr>
        <p:spPr bwMode="auto">
          <a:xfrm flipH="1">
            <a:off x="2652713" y="5254625"/>
            <a:ext cx="215900" cy="2079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Text Box 14"/>
          <p:cNvSpPr txBox="1">
            <a:spLocks noChangeArrowheads="1"/>
          </p:cNvSpPr>
          <p:nvPr/>
        </p:nvSpPr>
        <p:spPr bwMode="auto">
          <a:xfrm>
            <a:off x="5170488" y="2366963"/>
            <a:ext cx="1090612" cy="338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2452" rIns="81639" bIns="42452">
            <a:spAutoFit/>
          </a:bodyPr>
          <a:lstStyle/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 i="1">
                <a:solidFill>
                  <a:srgbClr val="FFFFFF"/>
                </a:solidFill>
                <a:latin typeface="Luxi Sans" pitchFamily="16" charset="0"/>
                <a:cs typeface="Lucida Sans Unicode" pitchFamily="34" charset="0"/>
              </a:rPr>
              <a:t>α-formula </a:t>
            </a:r>
          </a:p>
        </p:txBody>
      </p:sp>
      <p:sp>
        <p:nvSpPr>
          <p:cNvPr id="3094" name="Text Box 15"/>
          <p:cNvSpPr txBox="1">
            <a:spLocks noChangeArrowheads="1"/>
          </p:cNvSpPr>
          <p:nvPr/>
        </p:nvSpPr>
        <p:spPr bwMode="auto">
          <a:xfrm>
            <a:off x="4256088" y="3217863"/>
            <a:ext cx="10668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2452" rIns="81639" bIns="42452">
            <a:spAutoFit/>
          </a:bodyPr>
          <a:lstStyle/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 i="1">
                <a:solidFill>
                  <a:srgbClr val="FFFFFF"/>
                </a:solidFill>
                <a:latin typeface="Luxi Sans" pitchFamily="16" charset="0"/>
                <a:cs typeface="Lucida Sans Unicode" pitchFamily="34" charset="0"/>
              </a:rPr>
              <a:t>β-formula </a:t>
            </a:r>
          </a:p>
        </p:txBody>
      </p:sp>
      <p:sp>
        <p:nvSpPr>
          <p:cNvPr id="3095" name="Text Box 16"/>
          <p:cNvSpPr txBox="1">
            <a:spLocks noChangeArrowheads="1"/>
          </p:cNvSpPr>
          <p:nvPr/>
        </p:nvSpPr>
        <p:spPr bwMode="auto">
          <a:xfrm>
            <a:off x="4192588" y="3544888"/>
            <a:ext cx="1089025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2452" rIns="81639" bIns="42452">
            <a:spAutoFit/>
          </a:bodyPr>
          <a:lstStyle/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 i="1">
                <a:solidFill>
                  <a:srgbClr val="FFFFFF"/>
                </a:solidFill>
                <a:latin typeface="Luxi Sans" pitchFamily="16" charset="0"/>
                <a:cs typeface="Lucida Sans Unicode" pitchFamily="34" charset="0"/>
              </a:rPr>
              <a:t>α-formula </a:t>
            </a:r>
          </a:p>
        </p:txBody>
      </p:sp>
      <p:sp>
        <p:nvSpPr>
          <p:cNvPr id="3096" name="Text Box 17"/>
          <p:cNvSpPr txBox="1">
            <a:spLocks noChangeArrowheads="1"/>
          </p:cNvSpPr>
          <p:nvPr/>
        </p:nvSpPr>
        <p:spPr bwMode="auto">
          <a:xfrm>
            <a:off x="3949700" y="3082925"/>
            <a:ext cx="830263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4" name="Object 18"/>
          <p:cNvGraphicFramePr>
            <a:graphicFrameLocks noChangeAspect="1"/>
          </p:cNvGraphicFramePr>
          <p:nvPr/>
        </p:nvGraphicFramePr>
        <p:xfrm>
          <a:off x="3605213" y="4470400"/>
          <a:ext cx="246062" cy="306388"/>
        </p:xfrm>
        <a:graphic>
          <a:graphicData uri="http://schemas.openxmlformats.org/presentationml/2006/ole">
            <p:oleObj spid="_x0000_s215042" r:id="rId4" imgW="273240" imgH="339480" progId="opendocument.MathDocument.1">
              <p:embed/>
            </p:oleObj>
          </a:graphicData>
        </a:graphic>
      </p:graphicFrame>
      <p:graphicFrame>
        <p:nvGraphicFramePr>
          <p:cNvPr id="3075" name="Object 19"/>
          <p:cNvGraphicFramePr>
            <a:graphicFrameLocks noChangeAspect="1"/>
          </p:cNvGraphicFramePr>
          <p:nvPr/>
        </p:nvGraphicFramePr>
        <p:xfrm>
          <a:off x="3621088" y="4733925"/>
          <a:ext cx="211137" cy="306388"/>
        </p:xfrm>
        <a:graphic>
          <a:graphicData uri="http://schemas.openxmlformats.org/presentationml/2006/ole">
            <p:oleObj spid="_x0000_s215043" r:id="rId5" imgW="233640" imgH="339480" progId="opendocument.MathDocument.1">
              <p:embed/>
            </p:oleObj>
          </a:graphicData>
        </a:graphic>
      </p:graphicFrame>
      <p:graphicFrame>
        <p:nvGraphicFramePr>
          <p:cNvPr id="3076" name="Object 20"/>
          <p:cNvGraphicFramePr>
            <a:graphicFrameLocks noChangeAspect="1"/>
          </p:cNvGraphicFramePr>
          <p:nvPr/>
        </p:nvGraphicFramePr>
        <p:xfrm>
          <a:off x="5399088" y="6194425"/>
          <a:ext cx="387350" cy="306388"/>
        </p:xfrm>
        <a:graphic>
          <a:graphicData uri="http://schemas.openxmlformats.org/presentationml/2006/ole">
            <p:oleObj spid="_x0000_s215044" r:id="rId6" imgW="429480" imgH="339480" progId="opendocument.MathDocument.1">
              <p:embed/>
            </p:oleObj>
          </a:graphicData>
        </a:graphic>
      </p:graphicFrame>
      <p:graphicFrame>
        <p:nvGraphicFramePr>
          <p:cNvPr id="3077" name="Object 21"/>
          <p:cNvGraphicFramePr>
            <a:graphicFrameLocks noChangeAspect="1"/>
          </p:cNvGraphicFramePr>
          <p:nvPr/>
        </p:nvGraphicFramePr>
        <p:xfrm>
          <a:off x="2111375" y="6194425"/>
          <a:ext cx="422275" cy="306388"/>
        </p:xfrm>
        <a:graphic>
          <a:graphicData uri="http://schemas.openxmlformats.org/presentationml/2006/ole">
            <p:oleObj spid="_x0000_s215045" r:id="rId7" imgW="469080" imgH="339480" progId="opendocument.MathDocument.1">
              <p:embed/>
            </p:oleObj>
          </a:graphicData>
        </a:graphic>
      </p:graphicFrame>
      <p:sp>
        <p:nvSpPr>
          <p:cNvPr id="3097" name="Text Box 22"/>
          <p:cNvSpPr txBox="1">
            <a:spLocks noChangeArrowheads="1"/>
          </p:cNvSpPr>
          <p:nvPr/>
        </p:nvSpPr>
        <p:spPr bwMode="auto">
          <a:xfrm>
            <a:off x="5262563" y="3705225"/>
            <a:ext cx="1452562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14338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- </a:t>
            </a:r>
            <a:r>
              <a:rPr lang="en-GB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GB" sz="160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- </a:t>
            </a:r>
            <a:r>
              <a:rPr lang="en-GB" sz="16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formula</a:t>
            </a:r>
          </a:p>
        </p:txBody>
      </p:sp>
      <p:sp>
        <p:nvSpPr>
          <p:cNvPr id="3098" name="Text Box 23"/>
          <p:cNvSpPr txBox="1">
            <a:spLocks noChangeArrowheads="1"/>
          </p:cNvSpPr>
          <p:nvPr/>
        </p:nvSpPr>
        <p:spPr bwMode="auto">
          <a:xfrm>
            <a:off x="5194300" y="3221038"/>
            <a:ext cx="1450975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14338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- β - </a:t>
            </a:r>
            <a:r>
              <a:rPr lang="en-GB" sz="16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formula</a:t>
            </a:r>
          </a:p>
        </p:txBody>
      </p:sp>
      <p:sp>
        <p:nvSpPr>
          <p:cNvPr id="3099" name="Rectangle 24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8" name="Object 25"/>
          <p:cNvGraphicFramePr>
            <a:graphicFrameLocks noChangeAspect="1"/>
          </p:cNvGraphicFramePr>
          <p:nvPr/>
        </p:nvGraphicFramePr>
        <p:xfrm>
          <a:off x="2235200" y="2046288"/>
          <a:ext cx="3013075" cy="388937"/>
        </p:xfrm>
        <a:graphic>
          <a:graphicData uri="http://schemas.openxmlformats.org/presentationml/2006/ole">
            <p:oleObj spid="_x0000_s215046" name="Equation" r:id="rId8" imgW="1688760" imgH="203040" progId="Equation.3">
              <p:embed/>
            </p:oleObj>
          </a:graphicData>
        </a:graphic>
      </p:graphicFrame>
      <p:sp>
        <p:nvSpPr>
          <p:cNvPr id="3100" name="Rectangle 26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9" name="Object 27"/>
          <p:cNvGraphicFramePr>
            <a:graphicFrameLocks noChangeAspect="1"/>
          </p:cNvGraphicFramePr>
          <p:nvPr/>
        </p:nvGraphicFramePr>
        <p:xfrm>
          <a:off x="2982913" y="3359150"/>
          <a:ext cx="1797050" cy="346075"/>
        </p:xfrm>
        <a:graphic>
          <a:graphicData uri="http://schemas.openxmlformats.org/presentationml/2006/ole">
            <p:oleObj spid="_x0000_s215047" name="Equation" r:id="rId9" imgW="622030" imgH="203112" progId="Equation.3">
              <p:embed/>
            </p:oleObj>
          </a:graphicData>
        </a:graphic>
      </p:graphicFrame>
      <p:sp>
        <p:nvSpPr>
          <p:cNvPr id="3101" name="Rectangle 28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80" name="Object 29"/>
          <p:cNvGraphicFramePr>
            <a:graphicFrameLocks noChangeAspect="1"/>
          </p:cNvGraphicFramePr>
          <p:nvPr/>
        </p:nvGraphicFramePr>
        <p:xfrm>
          <a:off x="3121025" y="3775075"/>
          <a:ext cx="1589088" cy="414338"/>
        </p:xfrm>
        <a:graphic>
          <a:graphicData uri="http://schemas.openxmlformats.org/presentationml/2006/ole">
            <p:oleObj spid="_x0000_s215048" name="Equation" r:id="rId10" imgW="837836" imgH="203112" progId="Equation.3">
              <p:embed/>
            </p:oleObj>
          </a:graphicData>
        </a:graphic>
      </p:graphicFrame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5332413" y="2046288"/>
            <a:ext cx="1450975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14338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- </a:t>
            </a:r>
            <a:r>
              <a:rPr lang="en-GB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GB" sz="160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- </a:t>
            </a:r>
            <a:r>
              <a:rPr lang="en-GB" sz="16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formula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7" name="Text Box 2"/>
          <p:cNvSpPr txBox="1">
            <a:spLocks noChangeArrowheads="1"/>
          </p:cNvSpPr>
          <p:nvPr/>
        </p:nvSpPr>
        <p:spPr bwMode="auto">
          <a:xfrm>
            <a:off x="414338" y="195263"/>
            <a:ext cx="1658937" cy="449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Example 2: </a:t>
            </a:r>
          </a:p>
        </p:txBody>
      </p:sp>
      <p:sp>
        <p:nvSpPr>
          <p:cNvPr id="4118" name="Line 3"/>
          <p:cNvSpPr>
            <a:spLocks noChangeShapeType="1"/>
          </p:cNvSpPr>
          <p:nvPr/>
        </p:nvSpPr>
        <p:spPr bwMode="auto">
          <a:xfrm>
            <a:off x="2073275" y="1658938"/>
            <a:ext cx="1588" cy="4143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9" name="Line 4"/>
          <p:cNvSpPr>
            <a:spLocks noChangeShapeType="1"/>
          </p:cNvSpPr>
          <p:nvPr/>
        </p:nvSpPr>
        <p:spPr bwMode="auto">
          <a:xfrm>
            <a:off x="2014538" y="3014663"/>
            <a:ext cx="58737" cy="5111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0" name="Line 5"/>
          <p:cNvSpPr>
            <a:spLocks noChangeShapeType="1"/>
          </p:cNvSpPr>
          <p:nvPr/>
        </p:nvSpPr>
        <p:spPr bwMode="auto">
          <a:xfrm flipH="1">
            <a:off x="5802313" y="1658938"/>
            <a:ext cx="838200" cy="8302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1" name="Line 6"/>
          <p:cNvSpPr>
            <a:spLocks noChangeShapeType="1"/>
          </p:cNvSpPr>
          <p:nvPr/>
        </p:nvSpPr>
        <p:spPr bwMode="auto">
          <a:xfrm>
            <a:off x="6842125" y="1658938"/>
            <a:ext cx="830263" cy="8302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2" name="Line 7"/>
          <p:cNvSpPr>
            <a:spLocks noChangeShapeType="1"/>
          </p:cNvSpPr>
          <p:nvPr/>
        </p:nvSpPr>
        <p:spPr bwMode="auto">
          <a:xfrm flipH="1">
            <a:off x="4557713" y="2695575"/>
            <a:ext cx="1044575" cy="8302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3" name="Line 8"/>
          <p:cNvSpPr>
            <a:spLocks noChangeShapeType="1"/>
          </p:cNvSpPr>
          <p:nvPr/>
        </p:nvSpPr>
        <p:spPr bwMode="auto">
          <a:xfrm>
            <a:off x="5599113" y="2695575"/>
            <a:ext cx="206375" cy="1036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4" name="Line 9"/>
          <p:cNvSpPr>
            <a:spLocks noChangeShapeType="1"/>
          </p:cNvSpPr>
          <p:nvPr/>
        </p:nvSpPr>
        <p:spPr bwMode="auto">
          <a:xfrm flipH="1">
            <a:off x="7045325" y="2903538"/>
            <a:ext cx="631825" cy="828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5" name="Line 10"/>
          <p:cNvSpPr>
            <a:spLocks noChangeShapeType="1"/>
          </p:cNvSpPr>
          <p:nvPr/>
        </p:nvSpPr>
        <p:spPr bwMode="auto">
          <a:xfrm>
            <a:off x="7880350" y="2903538"/>
            <a:ext cx="206375" cy="828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6" name="Line 11"/>
          <p:cNvSpPr>
            <a:spLocks noChangeShapeType="1"/>
          </p:cNvSpPr>
          <p:nvPr/>
        </p:nvSpPr>
        <p:spPr bwMode="auto">
          <a:xfrm flipH="1">
            <a:off x="4349750" y="3940175"/>
            <a:ext cx="215900" cy="1036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7" name="Line 12"/>
          <p:cNvSpPr>
            <a:spLocks noChangeShapeType="1"/>
          </p:cNvSpPr>
          <p:nvPr/>
        </p:nvSpPr>
        <p:spPr bwMode="auto">
          <a:xfrm>
            <a:off x="5805488" y="3940175"/>
            <a:ext cx="1587" cy="8302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8" name="Line 13"/>
          <p:cNvSpPr>
            <a:spLocks noChangeShapeType="1"/>
          </p:cNvSpPr>
          <p:nvPr/>
        </p:nvSpPr>
        <p:spPr bwMode="auto">
          <a:xfrm flipH="1">
            <a:off x="4972050" y="5184775"/>
            <a:ext cx="838200" cy="1036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9" name="Line 14"/>
          <p:cNvSpPr>
            <a:spLocks noChangeShapeType="1"/>
          </p:cNvSpPr>
          <p:nvPr/>
        </p:nvSpPr>
        <p:spPr bwMode="auto">
          <a:xfrm>
            <a:off x="5805488" y="5184775"/>
            <a:ext cx="415925" cy="1036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30" name="Line 15"/>
          <p:cNvSpPr>
            <a:spLocks noChangeShapeType="1"/>
          </p:cNvSpPr>
          <p:nvPr/>
        </p:nvSpPr>
        <p:spPr bwMode="auto">
          <a:xfrm>
            <a:off x="7050088" y="3940175"/>
            <a:ext cx="1587" cy="8302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31" name="Line 16"/>
          <p:cNvSpPr>
            <a:spLocks noChangeShapeType="1"/>
          </p:cNvSpPr>
          <p:nvPr/>
        </p:nvSpPr>
        <p:spPr bwMode="auto">
          <a:xfrm>
            <a:off x="8294688" y="3940175"/>
            <a:ext cx="1587" cy="1036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32" name="Line 17"/>
          <p:cNvSpPr>
            <a:spLocks noChangeShapeType="1"/>
          </p:cNvSpPr>
          <p:nvPr/>
        </p:nvSpPr>
        <p:spPr bwMode="auto">
          <a:xfrm flipH="1">
            <a:off x="7667625" y="5391150"/>
            <a:ext cx="423863" cy="8302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33" name="Line 18"/>
          <p:cNvSpPr>
            <a:spLocks noChangeShapeType="1"/>
          </p:cNvSpPr>
          <p:nvPr/>
        </p:nvSpPr>
        <p:spPr bwMode="auto">
          <a:xfrm>
            <a:off x="8294688" y="5391150"/>
            <a:ext cx="414337" cy="8302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34" name="Text Box 19"/>
          <p:cNvSpPr txBox="1">
            <a:spLocks noChangeArrowheads="1"/>
          </p:cNvSpPr>
          <p:nvPr/>
        </p:nvSpPr>
        <p:spPr bwMode="auto">
          <a:xfrm>
            <a:off x="4849813" y="6148388"/>
            <a:ext cx="6223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  <a:cs typeface="Lucida Sans Unicode" pitchFamily="34" charset="0"/>
              </a:rPr>
              <a:t>B</a:t>
            </a:r>
          </a:p>
        </p:txBody>
      </p:sp>
      <p:sp>
        <p:nvSpPr>
          <p:cNvPr id="4135" name="Text Box 20"/>
          <p:cNvSpPr txBox="1">
            <a:spLocks noChangeArrowheads="1"/>
          </p:cNvSpPr>
          <p:nvPr/>
        </p:nvSpPr>
        <p:spPr bwMode="auto">
          <a:xfrm>
            <a:off x="6091238" y="6148388"/>
            <a:ext cx="6223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  <a:cs typeface="Lucida Sans Unicode" pitchFamily="34" charset="0"/>
              </a:rPr>
              <a:t>C</a:t>
            </a:r>
          </a:p>
        </p:txBody>
      </p:sp>
      <p:sp>
        <p:nvSpPr>
          <p:cNvPr id="4136" name="Text Box 21"/>
          <p:cNvSpPr txBox="1">
            <a:spLocks noChangeArrowheads="1"/>
          </p:cNvSpPr>
          <p:nvPr/>
        </p:nvSpPr>
        <p:spPr bwMode="auto">
          <a:xfrm>
            <a:off x="7626350" y="6213475"/>
            <a:ext cx="6223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  <a:cs typeface="Lucida Sans Unicode" pitchFamily="34" charset="0"/>
              </a:rPr>
              <a:t>B</a:t>
            </a:r>
          </a:p>
        </p:txBody>
      </p:sp>
      <p:sp>
        <p:nvSpPr>
          <p:cNvPr id="4137" name="Text Box 22"/>
          <p:cNvSpPr txBox="1">
            <a:spLocks noChangeArrowheads="1"/>
          </p:cNvSpPr>
          <p:nvPr/>
        </p:nvSpPr>
        <p:spPr bwMode="auto">
          <a:xfrm>
            <a:off x="8605838" y="6213475"/>
            <a:ext cx="6223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  <a:cs typeface="Lucida Sans Unicode" pitchFamily="34" charset="0"/>
              </a:rPr>
              <a:t>C</a:t>
            </a:r>
          </a:p>
        </p:txBody>
      </p:sp>
      <p:sp>
        <p:nvSpPr>
          <p:cNvPr id="4138" name="Freeform 23"/>
          <p:cNvSpPr>
            <a:spLocks noChangeArrowheads="1"/>
          </p:cNvSpPr>
          <p:nvPr/>
        </p:nvSpPr>
        <p:spPr bwMode="auto">
          <a:xfrm>
            <a:off x="3559175" y="3844925"/>
            <a:ext cx="881063" cy="1231900"/>
          </a:xfrm>
          <a:custGeom>
            <a:avLst/>
            <a:gdLst>
              <a:gd name="T0" fmla="*/ 2147483647 w 2693"/>
              <a:gd name="T1" fmla="*/ 2147483647 h 3770"/>
              <a:gd name="T2" fmla="*/ 2147483647 w 2693"/>
              <a:gd name="T3" fmla="*/ 2147483647 h 3770"/>
              <a:gd name="T4" fmla="*/ 2147483647 w 2693"/>
              <a:gd name="T5" fmla="*/ 2147483647 h 3770"/>
              <a:gd name="T6" fmla="*/ 2147483647 w 2693"/>
              <a:gd name="T7" fmla="*/ 2147483647 h 3770"/>
              <a:gd name="T8" fmla="*/ 2147483647 w 2693"/>
              <a:gd name="T9" fmla="*/ 0 h 37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93"/>
              <a:gd name="T16" fmla="*/ 0 h 3770"/>
              <a:gd name="T17" fmla="*/ 2693 w 2693"/>
              <a:gd name="T18" fmla="*/ 3770 h 37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93" h="3770">
                <a:moveTo>
                  <a:pt x="2122" y="3684"/>
                </a:moveTo>
                <a:cubicBezTo>
                  <a:pt x="1503" y="3769"/>
                  <a:pt x="1021" y="3590"/>
                  <a:pt x="565" y="3165"/>
                </a:cubicBezTo>
                <a:cubicBezTo>
                  <a:pt x="0" y="2638"/>
                  <a:pt x="974" y="1741"/>
                  <a:pt x="1240" y="1038"/>
                </a:cubicBezTo>
                <a:cubicBezTo>
                  <a:pt x="1472" y="427"/>
                  <a:pt x="1961" y="146"/>
                  <a:pt x="2485" y="104"/>
                </a:cubicBezTo>
                <a:lnTo>
                  <a:pt x="2692" y="0"/>
                </a:lnTo>
              </a:path>
            </a:pathLst>
          </a:custGeom>
          <a:noFill/>
          <a:ln w="9360">
            <a:solidFill>
              <a:srgbClr val="FF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9" name="Freeform 24"/>
          <p:cNvSpPr>
            <a:spLocks noChangeArrowheads="1"/>
          </p:cNvSpPr>
          <p:nvPr/>
        </p:nvSpPr>
        <p:spPr bwMode="auto">
          <a:xfrm>
            <a:off x="5810250" y="2692400"/>
            <a:ext cx="779463" cy="2187575"/>
          </a:xfrm>
          <a:custGeom>
            <a:avLst/>
            <a:gdLst>
              <a:gd name="T0" fmla="*/ 2147483647 w 2385"/>
              <a:gd name="T1" fmla="*/ 2147483647 h 6694"/>
              <a:gd name="T2" fmla="*/ 2147483647 w 2385"/>
              <a:gd name="T3" fmla="*/ 2147483647 h 6694"/>
              <a:gd name="T4" fmla="*/ 2147483647 w 2385"/>
              <a:gd name="T5" fmla="*/ 2147483647 h 6694"/>
              <a:gd name="T6" fmla="*/ 2147483647 w 2385"/>
              <a:gd name="T7" fmla="*/ 2147483647 h 6694"/>
              <a:gd name="T8" fmla="*/ 2147483647 w 2385"/>
              <a:gd name="T9" fmla="*/ 2147483647 h 6694"/>
              <a:gd name="T10" fmla="*/ 2147483647 w 2385"/>
              <a:gd name="T11" fmla="*/ 2147483647 h 6694"/>
              <a:gd name="T12" fmla="*/ 0 w 2385"/>
              <a:gd name="T13" fmla="*/ 0 h 66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385"/>
              <a:gd name="T22" fmla="*/ 0 h 6694"/>
              <a:gd name="T23" fmla="*/ 2385 w 2385"/>
              <a:gd name="T24" fmla="*/ 6694 h 66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385" h="6694">
                <a:moveTo>
                  <a:pt x="51" y="6693"/>
                </a:moveTo>
                <a:cubicBezTo>
                  <a:pt x="504" y="6019"/>
                  <a:pt x="922" y="5458"/>
                  <a:pt x="1504" y="4773"/>
                </a:cubicBezTo>
                <a:cubicBezTo>
                  <a:pt x="2041" y="4141"/>
                  <a:pt x="2288" y="3709"/>
                  <a:pt x="2334" y="3061"/>
                </a:cubicBezTo>
                <a:cubicBezTo>
                  <a:pt x="2384" y="2360"/>
                  <a:pt x="2072" y="1609"/>
                  <a:pt x="1400" y="1401"/>
                </a:cubicBezTo>
                <a:lnTo>
                  <a:pt x="830" y="986"/>
                </a:lnTo>
                <a:lnTo>
                  <a:pt x="466" y="467"/>
                </a:lnTo>
                <a:lnTo>
                  <a:pt x="0" y="0"/>
                </a:lnTo>
              </a:path>
            </a:pathLst>
          </a:custGeom>
          <a:noFill/>
          <a:ln w="9360">
            <a:solidFill>
              <a:srgbClr val="FF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40" name="Freeform 25"/>
          <p:cNvSpPr>
            <a:spLocks noChangeArrowheads="1"/>
          </p:cNvSpPr>
          <p:nvPr/>
        </p:nvSpPr>
        <p:spPr bwMode="auto">
          <a:xfrm>
            <a:off x="7110413" y="3811588"/>
            <a:ext cx="541337" cy="1187450"/>
          </a:xfrm>
          <a:custGeom>
            <a:avLst/>
            <a:gdLst>
              <a:gd name="T0" fmla="*/ 2147483647 w 1658"/>
              <a:gd name="T1" fmla="*/ 2147483647 h 3632"/>
              <a:gd name="T2" fmla="*/ 2147483647 w 1658"/>
              <a:gd name="T3" fmla="*/ 2147483647 h 3632"/>
              <a:gd name="T4" fmla="*/ 2147483647 w 1658"/>
              <a:gd name="T5" fmla="*/ 2147483647 h 3632"/>
              <a:gd name="T6" fmla="*/ 0 w 1658"/>
              <a:gd name="T7" fmla="*/ 0 h 3632"/>
              <a:gd name="T8" fmla="*/ 2147483647 w 1658"/>
              <a:gd name="T9" fmla="*/ 0 h 36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8"/>
              <a:gd name="T16" fmla="*/ 0 h 3632"/>
              <a:gd name="T17" fmla="*/ 1658 w 1658"/>
              <a:gd name="T18" fmla="*/ 3632 h 36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8" h="3632">
                <a:moveTo>
                  <a:pt x="415" y="3631"/>
                </a:moveTo>
                <a:cubicBezTo>
                  <a:pt x="475" y="2755"/>
                  <a:pt x="1657" y="2934"/>
                  <a:pt x="1557" y="1919"/>
                </a:cubicBezTo>
                <a:cubicBezTo>
                  <a:pt x="1492" y="1261"/>
                  <a:pt x="1408" y="485"/>
                  <a:pt x="675" y="259"/>
                </a:cubicBezTo>
                <a:lnTo>
                  <a:pt x="0" y="0"/>
                </a:lnTo>
                <a:lnTo>
                  <a:pt x="363" y="0"/>
                </a:lnTo>
              </a:path>
            </a:pathLst>
          </a:custGeom>
          <a:noFill/>
          <a:ln w="9360">
            <a:solidFill>
              <a:srgbClr val="FF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41" name="Freeform 26"/>
          <p:cNvSpPr>
            <a:spLocks noChangeArrowheads="1"/>
          </p:cNvSpPr>
          <p:nvPr/>
        </p:nvSpPr>
        <p:spPr bwMode="auto">
          <a:xfrm>
            <a:off x="7639050" y="3948113"/>
            <a:ext cx="458788" cy="2133600"/>
          </a:xfrm>
          <a:custGeom>
            <a:avLst/>
            <a:gdLst>
              <a:gd name="T0" fmla="*/ 2147483647 w 1406"/>
              <a:gd name="T1" fmla="*/ 2147483647 h 6537"/>
              <a:gd name="T2" fmla="*/ 2147483647 w 1406"/>
              <a:gd name="T3" fmla="*/ 2147483647 h 6537"/>
              <a:gd name="T4" fmla="*/ 2147483647 w 1406"/>
              <a:gd name="T5" fmla="*/ 2147483647 h 6537"/>
              <a:gd name="T6" fmla="*/ 2147483647 w 1406"/>
              <a:gd name="T7" fmla="*/ 2147483647 h 6537"/>
              <a:gd name="T8" fmla="*/ 2147483647 w 1406"/>
              <a:gd name="T9" fmla="*/ 2147483647 h 6537"/>
              <a:gd name="T10" fmla="*/ 2147483647 w 1406"/>
              <a:gd name="T11" fmla="*/ 2147483647 h 6537"/>
              <a:gd name="T12" fmla="*/ 2147483647 w 1406"/>
              <a:gd name="T13" fmla="*/ 0 h 65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06"/>
              <a:gd name="T22" fmla="*/ 0 h 6537"/>
              <a:gd name="T23" fmla="*/ 1406 w 1406"/>
              <a:gd name="T24" fmla="*/ 6537 h 65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06" h="6537">
                <a:moveTo>
                  <a:pt x="56" y="6536"/>
                </a:moveTo>
                <a:cubicBezTo>
                  <a:pt x="56" y="5965"/>
                  <a:pt x="0" y="5391"/>
                  <a:pt x="56" y="4824"/>
                </a:cubicBezTo>
                <a:cubicBezTo>
                  <a:pt x="116" y="4220"/>
                  <a:pt x="218" y="3595"/>
                  <a:pt x="523" y="3060"/>
                </a:cubicBezTo>
                <a:cubicBezTo>
                  <a:pt x="850" y="2486"/>
                  <a:pt x="770" y="1812"/>
                  <a:pt x="1094" y="1245"/>
                </a:cubicBezTo>
                <a:lnTo>
                  <a:pt x="1198" y="622"/>
                </a:lnTo>
                <a:lnTo>
                  <a:pt x="1405" y="103"/>
                </a:lnTo>
                <a:lnTo>
                  <a:pt x="1405" y="0"/>
                </a:lnTo>
              </a:path>
            </a:pathLst>
          </a:custGeom>
          <a:noFill/>
          <a:ln w="9360">
            <a:solidFill>
              <a:srgbClr val="FF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42" name="Freeform 27"/>
          <p:cNvSpPr>
            <a:spLocks noChangeArrowheads="1"/>
          </p:cNvSpPr>
          <p:nvPr/>
        </p:nvSpPr>
        <p:spPr bwMode="auto">
          <a:xfrm>
            <a:off x="7927975" y="2643188"/>
            <a:ext cx="1208088" cy="3676650"/>
          </a:xfrm>
          <a:custGeom>
            <a:avLst/>
            <a:gdLst>
              <a:gd name="T0" fmla="*/ 2147483647 w 3701"/>
              <a:gd name="T1" fmla="*/ 2147483647 h 11259"/>
              <a:gd name="T2" fmla="*/ 2147483647 w 3701"/>
              <a:gd name="T3" fmla="*/ 2147483647 h 11259"/>
              <a:gd name="T4" fmla="*/ 2147483647 w 3701"/>
              <a:gd name="T5" fmla="*/ 2147483647 h 11259"/>
              <a:gd name="T6" fmla="*/ 2147483647 w 3701"/>
              <a:gd name="T7" fmla="*/ 2147483647 h 11259"/>
              <a:gd name="T8" fmla="*/ 2147483647 w 3701"/>
              <a:gd name="T9" fmla="*/ 2147483647 h 11259"/>
              <a:gd name="T10" fmla="*/ 2147483647 w 3701"/>
              <a:gd name="T11" fmla="*/ 2147483647 h 11259"/>
              <a:gd name="T12" fmla="*/ 2147483647 w 3701"/>
              <a:gd name="T13" fmla="*/ 0 h 11259"/>
              <a:gd name="T14" fmla="*/ 0 w 3701"/>
              <a:gd name="T15" fmla="*/ 2147483647 h 1125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701"/>
              <a:gd name="T25" fmla="*/ 0 h 11259"/>
              <a:gd name="T26" fmla="*/ 3701 w 3701"/>
              <a:gd name="T27" fmla="*/ 11259 h 1125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701" h="11259">
                <a:moveTo>
                  <a:pt x="2543" y="11258"/>
                </a:moveTo>
                <a:cubicBezTo>
                  <a:pt x="2495" y="10441"/>
                  <a:pt x="2815" y="9680"/>
                  <a:pt x="3165" y="8975"/>
                </a:cubicBezTo>
                <a:cubicBezTo>
                  <a:pt x="3555" y="8188"/>
                  <a:pt x="3240" y="7348"/>
                  <a:pt x="3476" y="6537"/>
                </a:cubicBezTo>
                <a:cubicBezTo>
                  <a:pt x="3700" y="5768"/>
                  <a:pt x="3011" y="5146"/>
                  <a:pt x="2698" y="4513"/>
                </a:cubicBezTo>
                <a:cubicBezTo>
                  <a:pt x="2308" y="3724"/>
                  <a:pt x="2480" y="2718"/>
                  <a:pt x="2024" y="1971"/>
                </a:cubicBezTo>
                <a:cubicBezTo>
                  <a:pt x="1627" y="1319"/>
                  <a:pt x="1816" y="476"/>
                  <a:pt x="934" y="207"/>
                </a:cubicBezTo>
                <a:lnTo>
                  <a:pt x="312" y="0"/>
                </a:lnTo>
                <a:lnTo>
                  <a:pt x="0" y="52"/>
                </a:lnTo>
              </a:path>
            </a:pathLst>
          </a:custGeom>
          <a:noFill/>
          <a:ln w="9360">
            <a:solidFill>
              <a:srgbClr val="FF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43" name="Line 28"/>
          <p:cNvSpPr>
            <a:spLocks noChangeShapeType="1"/>
          </p:cNvSpPr>
          <p:nvPr/>
        </p:nvSpPr>
        <p:spPr bwMode="auto">
          <a:xfrm>
            <a:off x="3732213" y="4354513"/>
            <a:ext cx="207962" cy="2079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4" name="Line 29"/>
          <p:cNvSpPr>
            <a:spLocks noChangeShapeType="1"/>
          </p:cNvSpPr>
          <p:nvPr/>
        </p:nvSpPr>
        <p:spPr bwMode="auto">
          <a:xfrm flipH="1">
            <a:off x="3727450" y="4354513"/>
            <a:ext cx="217488" cy="2079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5" name="Line 30"/>
          <p:cNvSpPr>
            <a:spLocks noChangeShapeType="1"/>
          </p:cNvSpPr>
          <p:nvPr/>
        </p:nvSpPr>
        <p:spPr bwMode="auto">
          <a:xfrm>
            <a:off x="6427788" y="3317875"/>
            <a:ext cx="207962" cy="2079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6" name="Line 31"/>
          <p:cNvSpPr>
            <a:spLocks noChangeShapeType="1"/>
          </p:cNvSpPr>
          <p:nvPr/>
        </p:nvSpPr>
        <p:spPr bwMode="auto">
          <a:xfrm flipH="1">
            <a:off x="6424613" y="3317875"/>
            <a:ext cx="215900" cy="2079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7" name="Line 32"/>
          <p:cNvSpPr>
            <a:spLocks noChangeShapeType="1"/>
          </p:cNvSpPr>
          <p:nvPr/>
        </p:nvSpPr>
        <p:spPr bwMode="auto">
          <a:xfrm>
            <a:off x="7464425" y="4148138"/>
            <a:ext cx="207963" cy="2063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8" name="Line 33"/>
          <p:cNvSpPr>
            <a:spLocks noChangeShapeType="1"/>
          </p:cNvSpPr>
          <p:nvPr/>
        </p:nvSpPr>
        <p:spPr bwMode="auto">
          <a:xfrm flipH="1">
            <a:off x="7461250" y="4148138"/>
            <a:ext cx="215900" cy="2063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9" name="Line 34"/>
          <p:cNvSpPr>
            <a:spLocks noChangeShapeType="1"/>
          </p:cNvSpPr>
          <p:nvPr/>
        </p:nvSpPr>
        <p:spPr bwMode="auto">
          <a:xfrm>
            <a:off x="7672388" y="4976813"/>
            <a:ext cx="207962" cy="2079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0" name="Line 35"/>
          <p:cNvSpPr>
            <a:spLocks noChangeShapeType="1"/>
          </p:cNvSpPr>
          <p:nvPr/>
        </p:nvSpPr>
        <p:spPr bwMode="auto">
          <a:xfrm flipH="1">
            <a:off x="7667625" y="4976813"/>
            <a:ext cx="215900" cy="2079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1" name="Line 36"/>
          <p:cNvSpPr>
            <a:spLocks noChangeShapeType="1"/>
          </p:cNvSpPr>
          <p:nvPr/>
        </p:nvSpPr>
        <p:spPr bwMode="auto">
          <a:xfrm>
            <a:off x="8774113" y="4114800"/>
            <a:ext cx="206375" cy="2063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2" name="Line 37"/>
          <p:cNvSpPr>
            <a:spLocks noChangeShapeType="1"/>
          </p:cNvSpPr>
          <p:nvPr/>
        </p:nvSpPr>
        <p:spPr bwMode="auto">
          <a:xfrm flipH="1">
            <a:off x="8769350" y="4114800"/>
            <a:ext cx="215900" cy="2063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3" name="Text Box 38"/>
          <p:cNvSpPr txBox="1">
            <a:spLocks noChangeArrowheads="1"/>
          </p:cNvSpPr>
          <p:nvPr/>
        </p:nvSpPr>
        <p:spPr bwMode="auto">
          <a:xfrm>
            <a:off x="414338" y="6221413"/>
            <a:ext cx="3525837" cy="420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Contradictions in all paths</a:t>
            </a:r>
          </a:p>
        </p:txBody>
      </p:sp>
      <p:sp>
        <p:nvSpPr>
          <p:cNvPr id="4154" name="Oval 39"/>
          <p:cNvSpPr>
            <a:spLocks noChangeArrowheads="1"/>
          </p:cNvSpPr>
          <p:nvPr/>
        </p:nvSpPr>
        <p:spPr bwMode="auto">
          <a:xfrm>
            <a:off x="6532563" y="1208088"/>
            <a:ext cx="390525" cy="43815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5" name="Freeform 40"/>
          <p:cNvSpPr>
            <a:spLocks/>
          </p:cNvSpPr>
          <p:nvPr/>
        </p:nvSpPr>
        <p:spPr bwMode="auto">
          <a:xfrm>
            <a:off x="3051175" y="620713"/>
            <a:ext cx="3481388" cy="3360737"/>
          </a:xfrm>
          <a:custGeom>
            <a:avLst/>
            <a:gdLst>
              <a:gd name="T0" fmla="*/ 0 w 2722"/>
              <a:gd name="T1" fmla="*/ 2147483647 h 2335"/>
              <a:gd name="T2" fmla="*/ 2147483647 w 2722"/>
              <a:gd name="T3" fmla="*/ 2147483647 h 2335"/>
              <a:gd name="T4" fmla="*/ 2147483647 w 2722"/>
              <a:gd name="T5" fmla="*/ 2147483647 h 2335"/>
              <a:gd name="T6" fmla="*/ 2147483647 w 2722"/>
              <a:gd name="T7" fmla="*/ 2147483647 h 2335"/>
              <a:gd name="T8" fmla="*/ 0 60000 65536"/>
              <a:gd name="T9" fmla="*/ 0 60000 65536"/>
              <a:gd name="T10" fmla="*/ 0 60000 65536"/>
              <a:gd name="T11" fmla="*/ 0 60000 65536"/>
              <a:gd name="T12" fmla="*/ 0 w 2722"/>
              <a:gd name="T13" fmla="*/ 0 h 2335"/>
              <a:gd name="T14" fmla="*/ 2722 w 2722"/>
              <a:gd name="T15" fmla="*/ 2335 h 23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22" h="2335">
                <a:moveTo>
                  <a:pt x="0" y="2313"/>
                </a:moveTo>
                <a:cubicBezTo>
                  <a:pt x="227" y="2324"/>
                  <a:pt x="454" y="2335"/>
                  <a:pt x="771" y="1995"/>
                </a:cubicBezTo>
                <a:cubicBezTo>
                  <a:pt x="1088" y="1655"/>
                  <a:pt x="1580" y="544"/>
                  <a:pt x="1905" y="272"/>
                </a:cubicBezTo>
                <a:cubicBezTo>
                  <a:pt x="2230" y="0"/>
                  <a:pt x="2476" y="181"/>
                  <a:pt x="2722" y="362"/>
                </a:cubicBez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6" name="Line 41"/>
          <p:cNvSpPr>
            <a:spLocks noChangeShapeType="1"/>
          </p:cNvSpPr>
          <p:nvPr/>
        </p:nvSpPr>
        <p:spPr bwMode="auto">
          <a:xfrm>
            <a:off x="2073275" y="4170363"/>
            <a:ext cx="1588" cy="3921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57" name="Oval 42"/>
          <p:cNvSpPr>
            <a:spLocks noChangeArrowheads="1"/>
          </p:cNvSpPr>
          <p:nvPr/>
        </p:nvSpPr>
        <p:spPr bwMode="auto">
          <a:xfrm>
            <a:off x="1895475" y="4637088"/>
            <a:ext cx="390525" cy="43815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8" name="Text Box 43"/>
          <p:cNvSpPr txBox="1">
            <a:spLocks noChangeArrowheads="1"/>
          </p:cNvSpPr>
          <p:nvPr/>
        </p:nvSpPr>
        <p:spPr bwMode="auto">
          <a:xfrm>
            <a:off x="6532563" y="1273175"/>
            <a:ext cx="314325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2452" rIns="81639" bIns="42452">
            <a:spAutoFit/>
          </a:bodyPr>
          <a:lstStyle/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FFFFFF"/>
                </a:solidFill>
                <a:latin typeface="Luxi Sans" pitchFamily="16" charset="0"/>
                <a:cs typeface="Lucida Sans Unicode" pitchFamily="34" charset="0"/>
              </a:rPr>
              <a:t>X</a:t>
            </a:r>
          </a:p>
        </p:txBody>
      </p:sp>
      <p:sp>
        <p:nvSpPr>
          <p:cNvPr id="4159" name="Text Box 44"/>
          <p:cNvSpPr txBox="1">
            <a:spLocks noChangeArrowheads="1"/>
          </p:cNvSpPr>
          <p:nvPr/>
        </p:nvSpPr>
        <p:spPr bwMode="auto">
          <a:xfrm>
            <a:off x="3267075" y="2579688"/>
            <a:ext cx="1050925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2452" rIns="81639" bIns="42452">
            <a:spAutoFit/>
          </a:bodyPr>
          <a:lstStyle/>
          <a:p>
            <a:pPr defTabSz="414338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 i="1">
                <a:solidFill>
                  <a:srgbClr val="FFFFFF"/>
                </a:solidFill>
                <a:latin typeface="Luxi Sans" pitchFamily="16" charset="0"/>
                <a:cs typeface="Lucida Sans Unicode" pitchFamily="34" charset="0"/>
              </a:rPr>
              <a:t>α-formula </a:t>
            </a:r>
          </a:p>
        </p:txBody>
      </p:sp>
      <p:graphicFrame>
        <p:nvGraphicFramePr>
          <p:cNvPr id="4098" name="Object 45"/>
          <p:cNvGraphicFramePr>
            <a:graphicFrameLocks noChangeAspect="1"/>
          </p:cNvGraphicFramePr>
          <p:nvPr/>
        </p:nvGraphicFramePr>
        <p:xfrm>
          <a:off x="5456238" y="2489200"/>
          <a:ext cx="347662" cy="233363"/>
        </p:xfrm>
        <a:graphic>
          <a:graphicData uri="http://schemas.openxmlformats.org/presentationml/2006/ole">
            <p:oleObj spid="_x0000_s216066" r:id="rId4" imgW="382680" imgH="258840" progId="opendocument.MathDocument.1">
              <p:embed/>
            </p:oleObj>
          </a:graphicData>
        </a:graphic>
      </p:graphicFrame>
      <p:graphicFrame>
        <p:nvGraphicFramePr>
          <p:cNvPr id="4099" name="Object 46"/>
          <p:cNvGraphicFramePr>
            <a:graphicFrameLocks noChangeAspect="1"/>
          </p:cNvGraphicFramePr>
          <p:nvPr/>
        </p:nvGraphicFramePr>
        <p:xfrm>
          <a:off x="7513638" y="2538413"/>
          <a:ext cx="333375" cy="233362"/>
        </p:xfrm>
        <a:graphic>
          <a:graphicData uri="http://schemas.openxmlformats.org/presentationml/2006/ole">
            <p:oleObj spid="_x0000_s216067" r:id="rId5" imgW="371520" imgH="258840" progId="opendocument.MathDocument.1">
              <p:embed/>
            </p:oleObj>
          </a:graphicData>
        </a:graphic>
      </p:graphicFrame>
      <p:graphicFrame>
        <p:nvGraphicFramePr>
          <p:cNvPr id="4100" name="Object 47"/>
          <p:cNvGraphicFramePr>
            <a:graphicFrameLocks noChangeAspect="1"/>
          </p:cNvGraphicFramePr>
          <p:nvPr/>
        </p:nvGraphicFramePr>
        <p:xfrm>
          <a:off x="4289425" y="3590925"/>
          <a:ext cx="347663" cy="233363"/>
        </p:xfrm>
        <a:graphic>
          <a:graphicData uri="http://schemas.openxmlformats.org/presentationml/2006/ole">
            <p:oleObj spid="_x0000_s216068" r:id="rId6" imgW="382680" imgH="258840" progId="opendocument.MathDocument.1">
              <p:embed/>
            </p:oleObj>
          </a:graphicData>
        </a:graphic>
      </p:graphicFrame>
      <p:graphicFrame>
        <p:nvGraphicFramePr>
          <p:cNvPr id="4101" name="Object 48"/>
          <p:cNvGraphicFramePr>
            <a:graphicFrameLocks noChangeAspect="1"/>
          </p:cNvGraphicFramePr>
          <p:nvPr/>
        </p:nvGraphicFramePr>
        <p:xfrm>
          <a:off x="5521325" y="3705225"/>
          <a:ext cx="341313" cy="233363"/>
        </p:xfrm>
        <a:graphic>
          <a:graphicData uri="http://schemas.openxmlformats.org/presentationml/2006/ole">
            <p:oleObj spid="_x0000_s216069" r:id="rId7" imgW="376560" imgH="258840" progId="opendocument.MathDocument.1">
              <p:embed/>
            </p:oleObj>
          </a:graphicData>
        </a:graphic>
      </p:graphicFrame>
      <p:graphicFrame>
        <p:nvGraphicFramePr>
          <p:cNvPr id="4102" name="Object 49"/>
          <p:cNvGraphicFramePr>
            <a:graphicFrameLocks noChangeAspect="1"/>
          </p:cNvGraphicFramePr>
          <p:nvPr/>
        </p:nvGraphicFramePr>
        <p:xfrm>
          <a:off x="6669088" y="3732213"/>
          <a:ext cx="346075" cy="233362"/>
        </p:xfrm>
        <a:graphic>
          <a:graphicData uri="http://schemas.openxmlformats.org/presentationml/2006/ole">
            <p:oleObj spid="_x0000_s216070" r:id="rId8" imgW="382680" imgH="258840" progId="opendocument.MathDocument.1">
              <p:embed/>
            </p:oleObj>
          </a:graphicData>
        </a:graphic>
      </p:graphicFrame>
      <p:graphicFrame>
        <p:nvGraphicFramePr>
          <p:cNvPr id="4103" name="Object 50"/>
          <p:cNvGraphicFramePr>
            <a:graphicFrameLocks noChangeAspect="1"/>
          </p:cNvGraphicFramePr>
          <p:nvPr/>
        </p:nvGraphicFramePr>
        <p:xfrm>
          <a:off x="8020050" y="3705225"/>
          <a:ext cx="341313" cy="233363"/>
        </p:xfrm>
        <a:graphic>
          <a:graphicData uri="http://schemas.openxmlformats.org/presentationml/2006/ole">
            <p:oleObj spid="_x0000_s216071" r:id="rId9" imgW="376560" imgH="258840" progId="opendocument.MathDocument.1">
              <p:embed/>
            </p:oleObj>
          </a:graphicData>
        </a:graphic>
      </p:graphicFrame>
      <p:graphicFrame>
        <p:nvGraphicFramePr>
          <p:cNvPr id="4104" name="Object 51"/>
          <p:cNvGraphicFramePr>
            <a:graphicFrameLocks noChangeAspect="1"/>
          </p:cNvGraphicFramePr>
          <p:nvPr/>
        </p:nvGraphicFramePr>
        <p:xfrm>
          <a:off x="4232275" y="5010150"/>
          <a:ext cx="212725" cy="233363"/>
        </p:xfrm>
        <a:graphic>
          <a:graphicData uri="http://schemas.openxmlformats.org/presentationml/2006/ole">
            <p:oleObj spid="_x0000_s216072" r:id="rId10" imgW="235800" imgH="258840" progId="opendocument.MathDocument.1">
              <p:embed/>
            </p:oleObj>
          </a:graphicData>
        </a:graphic>
      </p:graphicFrame>
      <p:graphicFrame>
        <p:nvGraphicFramePr>
          <p:cNvPr id="4105" name="Object 52"/>
          <p:cNvGraphicFramePr>
            <a:graphicFrameLocks noChangeAspect="1"/>
          </p:cNvGraphicFramePr>
          <p:nvPr/>
        </p:nvGraphicFramePr>
        <p:xfrm>
          <a:off x="4114800" y="5229225"/>
          <a:ext cx="522288" cy="233363"/>
        </p:xfrm>
        <a:graphic>
          <a:graphicData uri="http://schemas.openxmlformats.org/presentationml/2006/ole">
            <p:oleObj spid="_x0000_s216073" r:id="rId11" imgW="577440" imgH="258840" progId="opendocument.MathDocument.1">
              <p:embed/>
            </p:oleObj>
          </a:graphicData>
        </a:graphic>
      </p:graphicFrame>
      <p:graphicFrame>
        <p:nvGraphicFramePr>
          <p:cNvPr id="4106" name="Object 53"/>
          <p:cNvGraphicFramePr>
            <a:graphicFrameLocks noChangeAspect="1"/>
          </p:cNvGraphicFramePr>
          <p:nvPr/>
        </p:nvGraphicFramePr>
        <p:xfrm>
          <a:off x="5608638" y="4770438"/>
          <a:ext cx="212725" cy="233362"/>
        </p:xfrm>
        <a:graphic>
          <a:graphicData uri="http://schemas.openxmlformats.org/presentationml/2006/ole">
            <p:oleObj spid="_x0000_s216074" r:id="rId12" imgW="235800" imgH="258840" progId="opendocument.MathDocument.1">
              <p:embed/>
            </p:oleObj>
          </a:graphicData>
        </a:graphic>
      </p:graphicFrame>
      <p:graphicFrame>
        <p:nvGraphicFramePr>
          <p:cNvPr id="4107" name="Object 54"/>
          <p:cNvGraphicFramePr>
            <a:graphicFrameLocks noChangeAspect="1"/>
          </p:cNvGraphicFramePr>
          <p:nvPr/>
        </p:nvGraphicFramePr>
        <p:xfrm>
          <a:off x="5491163" y="4987925"/>
          <a:ext cx="522287" cy="233363"/>
        </p:xfrm>
        <a:graphic>
          <a:graphicData uri="http://schemas.openxmlformats.org/presentationml/2006/ole">
            <p:oleObj spid="_x0000_s216075" r:id="rId13" imgW="577440" imgH="258840" progId="opendocument.MathDocument.1">
              <p:embed/>
            </p:oleObj>
          </a:graphicData>
        </a:graphic>
      </p:graphicFrame>
      <p:graphicFrame>
        <p:nvGraphicFramePr>
          <p:cNvPr id="4108" name="Object 55"/>
          <p:cNvGraphicFramePr>
            <a:graphicFrameLocks noChangeAspect="1"/>
          </p:cNvGraphicFramePr>
          <p:nvPr/>
        </p:nvGraphicFramePr>
        <p:xfrm>
          <a:off x="6961188" y="4940300"/>
          <a:ext cx="212725" cy="233363"/>
        </p:xfrm>
        <a:graphic>
          <a:graphicData uri="http://schemas.openxmlformats.org/presentationml/2006/ole">
            <p:oleObj spid="_x0000_s216076" r:id="rId14" imgW="235800" imgH="258840" progId="opendocument.MathDocument.1">
              <p:embed/>
            </p:oleObj>
          </a:graphicData>
        </a:graphic>
      </p:graphicFrame>
      <p:graphicFrame>
        <p:nvGraphicFramePr>
          <p:cNvPr id="4109" name="Object 56"/>
          <p:cNvGraphicFramePr>
            <a:graphicFrameLocks noChangeAspect="1"/>
          </p:cNvGraphicFramePr>
          <p:nvPr/>
        </p:nvGraphicFramePr>
        <p:xfrm>
          <a:off x="6842125" y="5159375"/>
          <a:ext cx="523875" cy="231775"/>
        </p:xfrm>
        <a:graphic>
          <a:graphicData uri="http://schemas.openxmlformats.org/presentationml/2006/ole">
            <p:oleObj spid="_x0000_s216077" r:id="rId15" imgW="577440" imgH="258840" progId="opendocument.MathDocument.1">
              <p:embed/>
            </p:oleObj>
          </a:graphicData>
        </a:graphic>
      </p:graphicFrame>
      <p:graphicFrame>
        <p:nvGraphicFramePr>
          <p:cNvPr id="4110" name="Object 57"/>
          <p:cNvGraphicFramePr>
            <a:graphicFrameLocks noChangeAspect="1"/>
          </p:cNvGraphicFramePr>
          <p:nvPr/>
        </p:nvGraphicFramePr>
        <p:xfrm>
          <a:off x="8205788" y="4976813"/>
          <a:ext cx="212725" cy="233362"/>
        </p:xfrm>
        <a:graphic>
          <a:graphicData uri="http://schemas.openxmlformats.org/presentationml/2006/ole">
            <p:oleObj spid="_x0000_s216078" r:id="rId16" imgW="235800" imgH="258840" progId="opendocument.MathDocument.1">
              <p:embed/>
            </p:oleObj>
          </a:graphicData>
        </a:graphic>
      </p:graphicFrame>
      <p:graphicFrame>
        <p:nvGraphicFramePr>
          <p:cNvPr id="4111" name="Object 58"/>
          <p:cNvGraphicFramePr>
            <a:graphicFrameLocks noChangeAspect="1"/>
          </p:cNvGraphicFramePr>
          <p:nvPr/>
        </p:nvGraphicFramePr>
        <p:xfrm>
          <a:off x="8086725" y="5195888"/>
          <a:ext cx="522288" cy="233362"/>
        </p:xfrm>
        <a:graphic>
          <a:graphicData uri="http://schemas.openxmlformats.org/presentationml/2006/ole">
            <p:oleObj spid="_x0000_s216079" r:id="rId17" imgW="577440" imgH="258840" progId="opendocument.MathDocument.1">
              <p:embed/>
            </p:oleObj>
          </a:graphicData>
        </a:graphic>
      </p:graphicFrame>
      <p:sp>
        <p:nvSpPr>
          <p:cNvPr id="4160" name="Text Box 59"/>
          <p:cNvSpPr txBox="1">
            <a:spLocks noChangeArrowheads="1"/>
          </p:cNvSpPr>
          <p:nvPr/>
        </p:nvSpPr>
        <p:spPr bwMode="auto">
          <a:xfrm>
            <a:off x="2982913" y="1978025"/>
            <a:ext cx="1450975" cy="315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14338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(</a:t>
            </a:r>
            <a:r>
              <a:rPr lang="en-GB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GB" sz="160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- </a:t>
            </a:r>
            <a:r>
              <a:rPr lang="en-GB" sz="16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formulae)</a:t>
            </a:r>
          </a:p>
        </p:txBody>
      </p:sp>
      <p:sp>
        <p:nvSpPr>
          <p:cNvPr id="4161" name="Text Box 60"/>
          <p:cNvSpPr txBox="1">
            <a:spLocks noChangeArrowheads="1"/>
          </p:cNvSpPr>
          <p:nvPr/>
        </p:nvSpPr>
        <p:spPr bwMode="auto">
          <a:xfrm>
            <a:off x="287338" y="4259263"/>
            <a:ext cx="1450975" cy="315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14338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(β - </a:t>
            </a:r>
            <a:r>
              <a:rPr lang="en-GB" sz="16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formulae)</a:t>
            </a:r>
          </a:p>
        </p:txBody>
      </p:sp>
      <p:sp>
        <p:nvSpPr>
          <p:cNvPr id="4162" name="Text Box 61"/>
          <p:cNvSpPr txBox="1">
            <a:spLocks noChangeArrowheads="1"/>
          </p:cNvSpPr>
          <p:nvPr/>
        </p:nvSpPr>
        <p:spPr bwMode="auto">
          <a:xfrm>
            <a:off x="3019425" y="1476375"/>
            <a:ext cx="1452563" cy="315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14338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(</a:t>
            </a:r>
            <a:r>
              <a:rPr lang="en-GB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GB" sz="1600">
                <a:solidFill>
                  <a:srgbClr val="000000"/>
                </a:solidFill>
                <a:latin typeface="Times New Roman" pitchFamily="18" charset="0"/>
                <a:cs typeface="Tahoma" pitchFamily="34" charset="0"/>
              </a:rPr>
              <a:t> - </a:t>
            </a:r>
            <a:r>
              <a:rPr lang="en-GB" sz="16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formula)</a:t>
            </a:r>
          </a:p>
        </p:txBody>
      </p:sp>
      <p:sp>
        <p:nvSpPr>
          <p:cNvPr id="4163" name="Rectangle 62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12" name="Object 63"/>
          <p:cNvGraphicFramePr>
            <a:graphicFrameLocks noChangeAspect="1"/>
          </p:cNvGraphicFramePr>
          <p:nvPr/>
        </p:nvGraphicFramePr>
        <p:xfrm>
          <a:off x="174625" y="1147763"/>
          <a:ext cx="3959225" cy="276225"/>
        </p:xfrm>
        <a:graphic>
          <a:graphicData uri="http://schemas.openxmlformats.org/presentationml/2006/ole">
            <p:oleObj spid="_x0000_s216080" name="Equation" r:id="rId18" imgW="2209680" imgH="203040" progId="Equation.3">
              <p:embed/>
            </p:oleObj>
          </a:graphicData>
        </a:graphic>
      </p:graphicFrame>
      <p:sp>
        <p:nvSpPr>
          <p:cNvPr id="4164" name="Rectangle 64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13" name="Object 65"/>
          <p:cNvGraphicFramePr>
            <a:graphicFrameLocks noChangeAspect="1"/>
          </p:cNvGraphicFramePr>
          <p:nvPr/>
        </p:nvGraphicFramePr>
        <p:xfrm>
          <a:off x="1046163" y="2184400"/>
          <a:ext cx="1866900" cy="276225"/>
        </p:xfrm>
        <a:graphic>
          <a:graphicData uri="http://schemas.openxmlformats.org/presentationml/2006/ole">
            <p:oleObj spid="_x0000_s216081" name="Equation" r:id="rId19" imgW="774364" imgH="203112" progId="Equation.3">
              <p:embed/>
            </p:oleObj>
          </a:graphicData>
        </a:graphic>
      </p:graphicFrame>
      <p:sp>
        <p:nvSpPr>
          <p:cNvPr id="4165" name="Rectangle 66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66" name="Rectangle 67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14" name="Object 68"/>
          <p:cNvGraphicFramePr>
            <a:graphicFrameLocks noChangeAspect="1"/>
          </p:cNvGraphicFramePr>
          <p:nvPr/>
        </p:nvGraphicFramePr>
        <p:xfrm>
          <a:off x="839788" y="2668588"/>
          <a:ext cx="2419350" cy="250825"/>
        </p:xfrm>
        <a:graphic>
          <a:graphicData uri="http://schemas.openxmlformats.org/presentationml/2006/ole">
            <p:oleObj spid="_x0000_s216082" name="Equation" r:id="rId20" imgW="1333500" imgH="203200" progId="Equation.3">
              <p:embed/>
            </p:oleObj>
          </a:graphicData>
        </a:graphic>
      </p:graphicFrame>
      <p:sp>
        <p:nvSpPr>
          <p:cNvPr id="4167" name="Rectangle 69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15" name="Object 70"/>
          <p:cNvGraphicFramePr>
            <a:graphicFrameLocks noChangeAspect="1"/>
          </p:cNvGraphicFramePr>
          <p:nvPr/>
        </p:nvGraphicFramePr>
        <p:xfrm>
          <a:off x="1185863" y="3567113"/>
          <a:ext cx="1589087" cy="207962"/>
        </p:xfrm>
        <a:graphic>
          <a:graphicData uri="http://schemas.openxmlformats.org/presentationml/2006/ole">
            <p:oleObj spid="_x0000_s216083" name="Equation" r:id="rId21" imgW="622030" imgH="203112" progId="Equation.3">
              <p:embed/>
            </p:oleObj>
          </a:graphicData>
        </a:graphic>
      </p:graphicFrame>
      <p:sp>
        <p:nvSpPr>
          <p:cNvPr id="4168" name="Rectangle 71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16" name="Object 72"/>
          <p:cNvGraphicFramePr>
            <a:graphicFrameLocks noChangeAspect="1"/>
          </p:cNvGraphicFramePr>
          <p:nvPr/>
        </p:nvGraphicFramePr>
        <p:xfrm>
          <a:off x="1392238" y="3913188"/>
          <a:ext cx="1382712" cy="276225"/>
        </p:xfrm>
        <a:graphic>
          <a:graphicData uri="http://schemas.openxmlformats.org/presentationml/2006/ole">
            <p:oleObj spid="_x0000_s216084" name="Equation" r:id="rId22" imgW="672808" imgH="203112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smtClean="0"/>
              <a:t>A puzzle</a:t>
            </a:r>
            <a:br>
              <a:rPr lang="en-US" sz="4000" smtClean="0"/>
            </a:br>
            <a:r>
              <a:rPr lang="en-US" sz="2800" i="1" smtClean="0"/>
              <a:t>(Zohar Manna, Mathematical Theory of Computation, 1974)</a:t>
            </a:r>
          </a:p>
        </p:txBody>
      </p:sp>
      <p:sp>
        <p:nvSpPr>
          <p:cNvPr id="5939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i="1" smtClean="0"/>
              <a:t>From Propositional Calculus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Tourist in a country of truth-sayers and liers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Facts and Rules: In a certain country, people </a:t>
            </a:r>
            <a:r>
              <a:rPr lang="en-US" sz="2800" b="1" smtClean="0"/>
              <a:t>either always</a:t>
            </a:r>
            <a:r>
              <a:rPr lang="en-US" sz="2800" smtClean="0"/>
              <a:t> speak the truth </a:t>
            </a:r>
            <a:r>
              <a:rPr lang="en-US" sz="2800" b="1" smtClean="0"/>
              <a:t>or always</a:t>
            </a:r>
            <a:r>
              <a:rPr lang="en-US" sz="2800" smtClean="0"/>
              <a:t> lie. A tourist T comes to a junction in the country and finds an inhabitant S of the country standing there. One of the roads at the junction leads to the capital of the country and the other does not. S can be asked only </a:t>
            </a:r>
            <a:r>
              <a:rPr lang="en-US" sz="2800" b="1" smtClean="0"/>
              <a:t>yes/no</a:t>
            </a:r>
            <a:r>
              <a:rPr lang="en-US" sz="2800" smtClean="0"/>
              <a:t> questions.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Question: What </a:t>
            </a:r>
            <a:r>
              <a:rPr lang="en-US" sz="2800" b="1" smtClean="0"/>
              <a:t>single</a:t>
            </a:r>
            <a:r>
              <a:rPr lang="en-US" sz="2800" smtClean="0"/>
              <a:t> yes/no question can T ask of S, so that the direction of the capital is revealed?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Diagrammatic representation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3200400" y="3200400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4267200" y="2971800"/>
            <a:ext cx="1600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667000" y="3581400"/>
            <a:ext cx="1371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4724400" y="3581400"/>
            <a:ext cx="1524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038600" y="4800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4724400" y="4724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089525" y="4451350"/>
            <a:ext cx="3267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 (either always says the truth</a:t>
            </a:r>
          </a:p>
          <a:p>
            <a:r>
              <a:rPr lang="en-US"/>
              <a:t>Or always lies)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876800" y="5410200"/>
            <a:ext cx="1203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 (tourist)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193925" y="277495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Capital</a:t>
            </a: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H="1" flipV="1">
            <a:off x="3048000" y="34290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V="1">
            <a:off x="4800600" y="525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</TotalTime>
  <Words>1124</Words>
  <Application>Microsoft Office PowerPoint</Application>
  <PresentationFormat>On-screen Show (4:3)</PresentationFormat>
  <Paragraphs>215</Paragraphs>
  <Slides>27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Blends</vt:lpstr>
      <vt:lpstr>Microsoft Equation 3.0</vt:lpstr>
      <vt:lpstr>Equation</vt:lpstr>
      <vt:lpstr>OpenDocument Formula</vt:lpstr>
      <vt:lpstr>CS344: Introduction to Artificial Intelligence (associated lab: CS386) </vt:lpstr>
      <vt:lpstr>Slide 2</vt:lpstr>
      <vt:lpstr>Slide 3</vt:lpstr>
      <vt:lpstr>Slide 4</vt:lpstr>
      <vt:lpstr>Slide 5</vt:lpstr>
      <vt:lpstr>Slide 6</vt:lpstr>
      <vt:lpstr>A puzzle (Zohar Manna, Mathematical Theory of Computation, 1974)</vt:lpstr>
      <vt:lpstr>Tourist in a country of truth-sayers and liers</vt:lpstr>
      <vt:lpstr>Diagrammatic representation</vt:lpstr>
      <vt:lpstr>Deciding the Propositions: a very difficult step- needs human intelligence</vt:lpstr>
      <vt:lpstr>Meta Question: What question should the tourist ask</vt:lpstr>
      <vt:lpstr>A more mechanical part: use of truth table</vt:lpstr>
      <vt:lpstr>Get form of R: quite mechanical</vt:lpstr>
      <vt:lpstr>Get R in English/Hindi/Hebrew…</vt:lpstr>
      <vt:lpstr>Another Similar Problem</vt:lpstr>
      <vt:lpstr>Another tourist example: this time in a restaurant setting in a different country (Manna, 1974)</vt:lpstr>
      <vt:lpstr>Solution: Most of the steps are doable by humans only</vt:lpstr>
      <vt:lpstr>Now cast the problem in the same setting as the tourist and the capital example</vt:lpstr>
      <vt:lpstr>Analogy with the tourist and the capital problem</vt:lpstr>
      <vt:lpstr>Question to 1</vt:lpstr>
      <vt:lpstr>Use of truth table as before</vt:lpstr>
      <vt:lpstr>Question to 1: the first question</vt:lpstr>
      <vt:lpstr>Analysis of 1’s answer</vt:lpstr>
      <vt:lpstr>Analysis of 1’s answer (contd)</vt:lpstr>
      <vt:lpstr>Next steps: ask the 2nd question to determine X/Y</vt:lpstr>
      <vt:lpstr>Ask the 3rd Question</vt:lpstr>
      <vt:lpstr>What do these examples show?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97</cp:revision>
  <dcterms:created xsi:type="dcterms:W3CDTF">2007-07-27T07:29:18Z</dcterms:created>
  <dcterms:modified xsi:type="dcterms:W3CDTF">2010-01-18T04:22:14Z</dcterms:modified>
</cp:coreProperties>
</file>