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33"/>
  </p:notesMasterIdLst>
  <p:sldIdLst>
    <p:sldId id="256" r:id="rId2"/>
    <p:sldId id="342" r:id="rId3"/>
    <p:sldId id="338" r:id="rId4"/>
    <p:sldId id="339" r:id="rId5"/>
    <p:sldId id="340" r:id="rId6"/>
    <p:sldId id="341" r:id="rId7"/>
    <p:sldId id="334" r:id="rId8"/>
    <p:sldId id="335" r:id="rId9"/>
    <p:sldId id="336" r:id="rId10"/>
    <p:sldId id="343" r:id="rId11"/>
    <p:sldId id="344" r:id="rId12"/>
    <p:sldId id="345" r:id="rId13"/>
    <p:sldId id="346" r:id="rId14"/>
    <p:sldId id="347" r:id="rId15"/>
    <p:sldId id="348" r:id="rId16"/>
    <p:sldId id="349" r:id="rId17"/>
    <p:sldId id="350" r:id="rId18"/>
    <p:sldId id="365" r:id="rId19"/>
    <p:sldId id="366" r:id="rId20"/>
    <p:sldId id="367" r:id="rId21"/>
    <p:sldId id="354" r:id="rId22"/>
    <p:sldId id="355" r:id="rId23"/>
    <p:sldId id="356" r:id="rId24"/>
    <p:sldId id="357" r:id="rId25"/>
    <p:sldId id="358" r:id="rId26"/>
    <p:sldId id="359" r:id="rId27"/>
    <p:sldId id="360" r:id="rId28"/>
    <p:sldId id="361" r:id="rId29"/>
    <p:sldId id="362" r:id="rId30"/>
    <p:sldId id="363" r:id="rId31"/>
    <p:sldId id="364" r:id="rId32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4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7" Type="http://schemas.openxmlformats.org/officeDocument/2006/relationships/image" Target="../media/image13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6" Type="http://schemas.openxmlformats.org/officeDocument/2006/relationships/image" Target="../media/image12.wmf"/><Relationship Id="rId5" Type="http://schemas.openxmlformats.org/officeDocument/2006/relationships/image" Target="../media/image11.wmf"/><Relationship Id="rId4" Type="http://schemas.openxmlformats.org/officeDocument/2006/relationships/image" Target="../media/image10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3" Type="http://schemas.openxmlformats.org/officeDocument/2006/relationships/image" Target="../media/image16.wmf"/><Relationship Id="rId7" Type="http://schemas.openxmlformats.org/officeDocument/2006/relationships/image" Target="../media/image20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6" Type="http://schemas.openxmlformats.org/officeDocument/2006/relationships/image" Target="../media/image19.wmf"/><Relationship Id="rId5" Type="http://schemas.openxmlformats.org/officeDocument/2006/relationships/image" Target="../media/image18.wmf"/><Relationship Id="rId4" Type="http://schemas.openxmlformats.org/officeDocument/2006/relationships/image" Target="../media/image17.wmf"/><Relationship Id="rId9" Type="http://schemas.openxmlformats.org/officeDocument/2006/relationships/image" Target="../media/image22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Relationship Id="rId6" Type="http://schemas.openxmlformats.org/officeDocument/2006/relationships/image" Target="../media/image28.wmf"/><Relationship Id="rId5" Type="http://schemas.openxmlformats.org/officeDocument/2006/relationships/image" Target="../media/image27.wmf"/><Relationship Id="rId4" Type="http://schemas.openxmlformats.org/officeDocument/2006/relationships/image" Target="../media/image26.wmf"/></Relationships>
</file>

<file path=ppt/drawings/_rels/vmlDrawing8.vml.rels><?xml version="1.0" encoding="UTF-8" standalone="yes"?>
<Relationships xmlns="http://schemas.openxmlformats.org/package/2006/relationships"><Relationship Id="rId8" Type="http://schemas.openxmlformats.org/officeDocument/2006/relationships/image" Target="../media/image34.wmf"/><Relationship Id="rId3" Type="http://schemas.openxmlformats.org/officeDocument/2006/relationships/image" Target="../media/image31.wmf"/><Relationship Id="rId7" Type="http://schemas.openxmlformats.org/officeDocument/2006/relationships/image" Target="../media/image26.wmf"/><Relationship Id="rId2" Type="http://schemas.openxmlformats.org/officeDocument/2006/relationships/image" Target="../media/image30.wmf"/><Relationship Id="rId1" Type="http://schemas.openxmlformats.org/officeDocument/2006/relationships/image" Target="../media/image29.wmf"/><Relationship Id="rId6" Type="http://schemas.openxmlformats.org/officeDocument/2006/relationships/image" Target="../media/image25.wmf"/><Relationship Id="rId5" Type="http://schemas.openxmlformats.org/officeDocument/2006/relationships/image" Target="../media/image33.wmf"/><Relationship Id="rId4" Type="http://schemas.openxmlformats.org/officeDocument/2006/relationships/image" Target="../media/image32.wmf"/></Relationships>
</file>

<file path=ppt/drawings/_rels/vmlDrawing9.vml.rels><?xml version="1.0" encoding="UTF-8" standalone="yes"?>
<Relationships xmlns="http://schemas.openxmlformats.org/package/2006/relationships"><Relationship Id="rId8" Type="http://schemas.openxmlformats.org/officeDocument/2006/relationships/image" Target="../media/image41.wmf"/><Relationship Id="rId3" Type="http://schemas.openxmlformats.org/officeDocument/2006/relationships/image" Target="../media/image36.wmf"/><Relationship Id="rId7" Type="http://schemas.openxmlformats.org/officeDocument/2006/relationships/image" Target="../media/image40.wmf"/><Relationship Id="rId12" Type="http://schemas.openxmlformats.org/officeDocument/2006/relationships/image" Target="../media/image45.wmf"/><Relationship Id="rId2" Type="http://schemas.openxmlformats.org/officeDocument/2006/relationships/image" Target="../media/image26.wmf"/><Relationship Id="rId1" Type="http://schemas.openxmlformats.org/officeDocument/2006/relationships/image" Target="../media/image35.wmf"/><Relationship Id="rId6" Type="http://schemas.openxmlformats.org/officeDocument/2006/relationships/image" Target="../media/image39.wmf"/><Relationship Id="rId11" Type="http://schemas.openxmlformats.org/officeDocument/2006/relationships/image" Target="../media/image44.wmf"/><Relationship Id="rId5" Type="http://schemas.openxmlformats.org/officeDocument/2006/relationships/image" Target="../media/image38.wmf"/><Relationship Id="rId10" Type="http://schemas.openxmlformats.org/officeDocument/2006/relationships/image" Target="../media/image43.wmf"/><Relationship Id="rId4" Type="http://schemas.openxmlformats.org/officeDocument/2006/relationships/image" Target="../media/image37.wmf"/><Relationship Id="rId9" Type="http://schemas.openxmlformats.org/officeDocument/2006/relationships/image" Target="../media/image4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587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520" y="4560570"/>
            <a:ext cx="5852160" cy="4320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19474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587" y="9119474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fld id="{E3762CF7-A8C5-4C2E-8312-E6E70CF44F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592D4F9-48B1-4C93-A9EA-C24B70F0B76A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6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2112953-7D8F-40BF-8372-AD32EAB24FB0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4096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8663"/>
            <a:ext cx="4800600" cy="3600450"/>
          </a:xfrm>
          <a:solidFill>
            <a:srgbClr val="FFFFFF"/>
          </a:solidFill>
          <a:ln/>
        </p:spPr>
      </p:sp>
      <p:sp>
        <p:nvSpPr>
          <p:cNvPr id="4096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31520" y="4558903"/>
            <a:ext cx="5853854" cy="4233863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324980F-19A8-4002-9249-7094BEDB7E6B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DFADD0E-A981-4269-B11D-EC777252E7F7}" type="slidenum">
              <a:rPr lang="en-US" smtClean="0"/>
              <a:pPr/>
              <a:t>19</a:t>
            </a:fld>
            <a:endParaRPr lang="en-US" smtClean="0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E7BFB98-AFF7-45F9-9D92-3F8B388DEBEA}" type="slidenum">
              <a:rPr lang="en-US" smtClean="0"/>
              <a:pPr/>
              <a:t>20</a:t>
            </a:fld>
            <a:endParaRPr lang="en-US" smtClean="0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E7BFB98-AFF7-45F9-9D92-3F8B388DEBEA}" type="slidenum">
              <a:rPr lang="en-US" smtClean="0"/>
              <a:pPr/>
              <a:t>21</a:t>
            </a:fld>
            <a:endParaRPr lang="en-US" smtClean="0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4FB44DF-CA5D-4AC1-8BFF-158F2D1F0926}" type="slidenum">
              <a:rPr lang="en-US" smtClean="0"/>
              <a:pPr/>
              <a:t>22</a:t>
            </a:fld>
            <a:endParaRPr lang="en-US" smtClean="0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EB12041-E1A0-496B-99BA-CDC0CC43C312}" type="slidenum">
              <a:rPr lang="en-US" smtClean="0"/>
              <a:pPr/>
              <a:t>23</a:t>
            </a:fld>
            <a:endParaRPr lang="en-US" smtClean="0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5B5E278-C553-415B-A183-2E1C00CE769D}" type="slidenum">
              <a:rPr lang="en-US" smtClean="0"/>
              <a:pPr/>
              <a:t>24</a:t>
            </a:fld>
            <a:endParaRPr lang="en-US" smtClean="0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38F6DF3-3379-4847-84C5-D7EB10C52572}" type="slidenum">
              <a:rPr lang="en-US" smtClean="0"/>
              <a:pPr/>
              <a:t>25</a:t>
            </a:fld>
            <a:endParaRPr lang="en-US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F477732-6D20-4430-9156-08842E619D3F}" type="slidenum">
              <a:rPr lang="en-US" smtClean="0"/>
              <a:pPr/>
              <a:t>26</a:t>
            </a:fld>
            <a:endParaRPr lang="en-US" smtClean="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716ECCB-2B69-4DD9-A6E9-3114180C6680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7B629D4-ABE5-4133-8DFA-AB906CDFB318}" type="slidenum">
              <a:rPr lang="en-US" smtClean="0"/>
              <a:pPr/>
              <a:t>27</a:t>
            </a:fld>
            <a:endParaRPr lang="en-US" smtClean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E34D47-3641-4BAC-96AD-3EC796E3A013}" type="slidenum">
              <a:rPr lang="en-US" smtClean="0"/>
              <a:pPr/>
              <a:t>28</a:t>
            </a:fld>
            <a:endParaRPr lang="en-US" smtClean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6A7E02B-A2BB-4B81-8E5E-D3AD0F043A3C}" type="slidenum">
              <a:rPr lang="en-US" smtClean="0"/>
              <a:pPr/>
              <a:t>29</a:t>
            </a:fld>
            <a:endParaRPr lang="en-US" smtClean="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D9A9E01-89F0-4952-B87C-5BC2ECE88366}" type="slidenum">
              <a:rPr lang="en-US" smtClean="0"/>
              <a:pPr/>
              <a:t>30</a:t>
            </a:fld>
            <a:endParaRPr lang="en-US" smtClean="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91F8A52-392A-456E-BFA7-8FFEDA59CE22}" type="slidenum">
              <a:rPr lang="en-US" smtClean="0"/>
              <a:pPr/>
              <a:t>31</a:t>
            </a:fld>
            <a:endParaRPr lang="en-US" smtClean="0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C09C921-2250-47E8-865C-B8D9B5D9CF75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F2049B0-E8C7-493F-A010-78A335F6250E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CF31285-05AB-488E-95C3-6A7A1ABC5C03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6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69C5E3B-98FE-4205-B961-425CDDBEABBE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3686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8663"/>
            <a:ext cx="4800600" cy="3600450"/>
          </a:xfrm>
          <a:solidFill>
            <a:srgbClr val="FFFFFF"/>
          </a:solidFill>
          <a:ln/>
        </p:spPr>
      </p:sp>
      <p:sp>
        <p:nvSpPr>
          <p:cNvPr id="3686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31520" y="4558904"/>
            <a:ext cx="5853854" cy="4320540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6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AF01116-A916-4B94-8F7A-BA499E5211AE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3789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8663"/>
            <a:ext cx="4800600" cy="3600450"/>
          </a:xfrm>
          <a:solidFill>
            <a:srgbClr val="FFFFFF"/>
          </a:solidFill>
          <a:ln/>
        </p:spPr>
      </p:sp>
      <p:sp>
        <p:nvSpPr>
          <p:cNvPr id="3789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31520" y="4558903"/>
            <a:ext cx="5853854" cy="4233863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6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D64FCB4-117F-4EEA-A014-B7AAA78090F9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3891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8663"/>
            <a:ext cx="4800600" cy="3600450"/>
          </a:xfrm>
          <a:solidFill>
            <a:srgbClr val="FFFFFF"/>
          </a:solidFill>
          <a:ln/>
        </p:spPr>
      </p:sp>
      <p:sp>
        <p:nvSpPr>
          <p:cNvPr id="3891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31520" y="4558903"/>
            <a:ext cx="5853854" cy="4233863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6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B2ED5EB-A89B-4F8E-9073-35F5CEE211C4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3993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8663"/>
            <a:ext cx="4800600" cy="3600450"/>
          </a:xfrm>
          <a:solidFill>
            <a:srgbClr val="FFFFFF"/>
          </a:solidFill>
          <a:ln/>
        </p:spPr>
      </p:sp>
      <p:sp>
        <p:nvSpPr>
          <p:cNvPr id="3994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31520" y="4558903"/>
            <a:ext cx="5853854" cy="4233863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5132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33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F8830DAF-C68D-4365-8549-78D2334170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DA96EC-8D93-4EFC-9423-14CCAF0A09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312E1B-C357-4687-82DB-A048DC22F0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145088" y="2017713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145088" y="4151313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D8FF49-EB00-4001-94E7-F6AAA1B3B6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E178E8-7837-477C-966A-07F135E393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6481" y="273629"/>
            <a:ext cx="8226720" cy="114348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EAB9FB-3722-4F72-8D20-FB36AF54FC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A10A05-F0FE-4763-87E7-1FBCD4A487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618344-E0B7-445B-8492-C1C482292E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C6E598-579A-4992-91F9-DE91C2468E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451EC-E67B-456B-AD5A-47BE71AD53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9413E8-65F3-40DC-A735-47DA68F47F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C34620-A4B9-4FE9-A674-8EBA882B1A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FC2DDE-D078-4884-94D9-ECC59E03A0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8900DB-EFB8-49B1-A075-B1A9399AFC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4104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4105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106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7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8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9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EA3D55F8-6396-46D6-ABE2-0E6C179D33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2" r:id="rId1"/>
    <p:sldLayoutId id="2147483773" r:id="rId2"/>
    <p:sldLayoutId id="2147483774" r:id="rId3"/>
    <p:sldLayoutId id="2147483775" r:id="rId4"/>
    <p:sldLayoutId id="2147483776" r:id="rId5"/>
    <p:sldLayoutId id="2147483777" r:id="rId6"/>
    <p:sldLayoutId id="2147483778" r:id="rId7"/>
    <p:sldLayoutId id="2147483779" r:id="rId8"/>
    <p:sldLayoutId id="2147483780" r:id="rId9"/>
    <p:sldLayoutId id="2147483781" r:id="rId10"/>
    <p:sldLayoutId id="2147483782" r:id="rId11"/>
    <p:sldLayoutId id="2147483783" r:id="rId12"/>
    <p:sldLayoutId id="2147483784" r:id="rId13"/>
    <p:sldLayoutId id="2147483785" r:id="rId14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5.bin"/><Relationship Id="rId5" Type="http://schemas.openxmlformats.org/officeDocument/2006/relationships/oleObject" Target="../embeddings/oleObject4.bin"/><Relationship Id="rId4" Type="http://schemas.openxmlformats.org/officeDocument/2006/relationships/oleObject" Target="../embeddings/oleObject3.bin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oleObject" Target="../embeddings/oleObject8.bin"/><Relationship Id="rId4" Type="http://schemas.openxmlformats.org/officeDocument/2006/relationships/oleObject" Target="../embeddings/oleObject7.bin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.bin"/><Relationship Id="rId3" Type="http://schemas.openxmlformats.org/officeDocument/2006/relationships/notesSlide" Target="../notesSlides/notesSlide16.xml"/><Relationship Id="rId7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1.bin"/><Relationship Id="rId5" Type="http://schemas.openxmlformats.org/officeDocument/2006/relationships/oleObject" Target="../embeddings/oleObject10.bin"/><Relationship Id="rId10" Type="http://schemas.openxmlformats.org/officeDocument/2006/relationships/oleObject" Target="../embeddings/oleObject15.bin"/><Relationship Id="rId4" Type="http://schemas.openxmlformats.org/officeDocument/2006/relationships/oleObject" Target="../embeddings/oleObject9.bin"/><Relationship Id="rId9" Type="http://schemas.openxmlformats.org/officeDocument/2006/relationships/oleObject" Target="../embeddings/oleObject14.bin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0.bin"/><Relationship Id="rId3" Type="http://schemas.openxmlformats.org/officeDocument/2006/relationships/notesSlide" Target="../notesSlides/notesSlide20.xml"/><Relationship Id="rId7" Type="http://schemas.openxmlformats.org/officeDocument/2006/relationships/oleObject" Target="../embeddings/oleObject19.bin"/><Relationship Id="rId12" Type="http://schemas.openxmlformats.org/officeDocument/2006/relationships/oleObject" Target="../embeddings/oleObject2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8.bin"/><Relationship Id="rId11" Type="http://schemas.openxmlformats.org/officeDocument/2006/relationships/oleObject" Target="../embeddings/oleObject23.bin"/><Relationship Id="rId5" Type="http://schemas.openxmlformats.org/officeDocument/2006/relationships/oleObject" Target="../embeddings/oleObject17.bin"/><Relationship Id="rId10" Type="http://schemas.openxmlformats.org/officeDocument/2006/relationships/oleObject" Target="../embeddings/oleObject22.bin"/><Relationship Id="rId4" Type="http://schemas.openxmlformats.org/officeDocument/2006/relationships/oleObject" Target="../embeddings/oleObject16.bin"/><Relationship Id="rId9" Type="http://schemas.openxmlformats.org/officeDocument/2006/relationships/oleObject" Target="../embeddings/oleObject21.bin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9.bin"/><Relationship Id="rId3" Type="http://schemas.openxmlformats.org/officeDocument/2006/relationships/notesSlide" Target="../notesSlides/notesSlide21.xml"/><Relationship Id="rId7" Type="http://schemas.openxmlformats.org/officeDocument/2006/relationships/oleObject" Target="../embeddings/oleObject2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27.bin"/><Relationship Id="rId5" Type="http://schemas.openxmlformats.org/officeDocument/2006/relationships/oleObject" Target="../embeddings/oleObject26.bin"/><Relationship Id="rId4" Type="http://schemas.openxmlformats.org/officeDocument/2006/relationships/oleObject" Target="../embeddings/oleObject25.bin"/><Relationship Id="rId9" Type="http://schemas.openxmlformats.org/officeDocument/2006/relationships/oleObject" Target="../embeddings/oleObject30.bin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5.bin"/><Relationship Id="rId3" Type="http://schemas.openxmlformats.org/officeDocument/2006/relationships/notesSlide" Target="../notesSlides/notesSlide22.xml"/><Relationship Id="rId7" Type="http://schemas.openxmlformats.org/officeDocument/2006/relationships/oleObject" Target="../embeddings/oleObject3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33.bin"/><Relationship Id="rId11" Type="http://schemas.openxmlformats.org/officeDocument/2006/relationships/oleObject" Target="../embeddings/oleObject38.bin"/><Relationship Id="rId5" Type="http://schemas.openxmlformats.org/officeDocument/2006/relationships/oleObject" Target="../embeddings/oleObject32.bin"/><Relationship Id="rId10" Type="http://schemas.openxmlformats.org/officeDocument/2006/relationships/oleObject" Target="../embeddings/oleObject37.bin"/><Relationship Id="rId4" Type="http://schemas.openxmlformats.org/officeDocument/2006/relationships/oleObject" Target="../embeddings/oleObject31.bin"/><Relationship Id="rId9" Type="http://schemas.openxmlformats.org/officeDocument/2006/relationships/oleObject" Target="../embeddings/oleObject36.bin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3.bin"/><Relationship Id="rId13" Type="http://schemas.openxmlformats.org/officeDocument/2006/relationships/oleObject" Target="../embeddings/oleObject48.bin"/><Relationship Id="rId3" Type="http://schemas.openxmlformats.org/officeDocument/2006/relationships/notesSlide" Target="../notesSlides/notesSlide23.xml"/><Relationship Id="rId7" Type="http://schemas.openxmlformats.org/officeDocument/2006/relationships/oleObject" Target="../embeddings/oleObject42.bin"/><Relationship Id="rId12" Type="http://schemas.openxmlformats.org/officeDocument/2006/relationships/oleObject" Target="../embeddings/oleObject47.bin"/><Relationship Id="rId17" Type="http://schemas.openxmlformats.org/officeDocument/2006/relationships/oleObject" Target="../embeddings/oleObject52.bin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51.bin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41.bin"/><Relationship Id="rId11" Type="http://schemas.openxmlformats.org/officeDocument/2006/relationships/oleObject" Target="../embeddings/oleObject46.bin"/><Relationship Id="rId5" Type="http://schemas.openxmlformats.org/officeDocument/2006/relationships/oleObject" Target="../embeddings/oleObject40.bin"/><Relationship Id="rId15" Type="http://schemas.openxmlformats.org/officeDocument/2006/relationships/oleObject" Target="../embeddings/oleObject50.bin"/><Relationship Id="rId10" Type="http://schemas.openxmlformats.org/officeDocument/2006/relationships/oleObject" Target="../embeddings/oleObject45.bin"/><Relationship Id="rId4" Type="http://schemas.openxmlformats.org/officeDocument/2006/relationships/oleObject" Target="../embeddings/oleObject39.bin"/><Relationship Id="rId9" Type="http://schemas.openxmlformats.org/officeDocument/2006/relationships/oleObject" Target="../embeddings/oleObject44.bin"/><Relationship Id="rId14" Type="http://schemas.openxmlformats.org/officeDocument/2006/relationships/oleObject" Target="../embeddings/oleObject49.bin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219200"/>
            <a:ext cx="7772400" cy="1600200"/>
          </a:xfrm>
        </p:spPr>
        <p:txBody>
          <a:bodyPr/>
          <a:lstStyle/>
          <a:p>
            <a:pPr algn="ctr" eaLnBrk="1" hangingPunct="1"/>
            <a:r>
              <a:rPr lang="en-US" sz="4800" dirty="0" smtClean="0">
                <a:latin typeface="Times New Roman" pitchFamily="18" charset="0"/>
              </a:rPr>
              <a:t>CS344: Introduction to Artificial Intelligence</a:t>
            </a:r>
            <a:endParaRPr lang="en-US" sz="3600" dirty="0" smtClean="0">
              <a:latin typeface="Times New Roman" pitchFamily="18" charset="0"/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352800"/>
            <a:ext cx="6400800" cy="2971800"/>
          </a:xfrm>
        </p:spPr>
        <p:txBody>
          <a:bodyPr/>
          <a:lstStyle/>
          <a:p>
            <a:pPr eaLnBrk="1" hangingPunct="1"/>
            <a:r>
              <a:rPr lang="en-US" sz="3600" dirty="0" smtClean="0">
                <a:solidFill>
                  <a:schemeClr val="tx2"/>
                </a:solidFill>
                <a:latin typeface="Times New Roman" pitchFamily="18" charset="0"/>
              </a:rPr>
              <a:t>Pushpak Bhattacharyya</a:t>
            </a:r>
            <a:br>
              <a:rPr lang="en-US" sz="3600" dirty="0" smtClean="0">
                <a:solidFill>
                  <a:schemeClr val="tx2"/>
                </a:solidFill>
                <a:latin typeface="Times New Roman" pitchFamily="18" charset="0"/>
              </a:rPr>
            </a:br>
            <a:r>
              <a:rPr lang="en-US" dirty="0" smtClean="0">
                <a:solidFill>
                  <a:schemeClr val="tx2"/>
                </a:solidFill>
                <a:latin typeface="Times New Roman" pitchFamily="18" charset="0"/>
              </a:rPr>
              <a:t>CSE Dept., </a:t>
            </a:r>
            <a:br>
              <a:rPr lang="en-US" dirty="0" smtClean="0">
                <a:solidFill>
                  <a:schemeClr val="tx2"/>
                </a:solidFill>
                <a:latin typeface="Times New Roman" pitchFamily="18" charset="0"/>
              </a:rPr>
            </a:br>
            <a:r>
              <a:rPr lang="en-US" dirty="0" smtClean="0">
                <a:solidFill>
                  <a:schemeClr val="tx2"/>
                </a:solidFill>
                <a:latin typeface="Times New Roman" pitchFamily="18" charset="0"/>
              </a:rPr>
              <a:t>IIT Bombay </a:t>
            </a:r>
          </a:p>
          <a:p>
            <a:pPr eaLnBrk="1" hangingPunct="1"/>
            <a:r>
              <a:rPr lang="en-US" smtClean="0">
                <a:latin typeface="Times New Roman" pitchFamily="18" charset="0"/>
              </a:rPr>
              <a:t>Lecture 8 and 9– </a:t>
            </a:r>
            <a:r>
              <a:rPr lang="en-US" dirty="0" smtClean="0">
                <a:latin typeface="Times New Roman" pitchFamily="18" charset="0"/>
              </a:rPr>
              <a:t>Predicate Calculus; Interpretation; </a:t>
            </a:r>
            <a:r>
              <a:rPr lang="en-US" dirty="0" err="1" smtClean="0">
                <a:latin typeface="Times New Roman" pitchFamily="18" charset="0"/>
              </a:rPr>
              <a:t>Inferencing</a:t>
            </a:r>
            <a:endParaRPr lang="en-US" dirty="0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2667000" y="609600"/>
            <a:ext cx="3124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>
                <a:latin typeface="Times New Roman" pitchFamily="18" charset="0"/>
                <a:cs typeface="Arial" charset="0"/>
              </a:rPr>
              <a:t>Inferencing in PC</a:t>
            </a:r>
          </a:p>
        </p:txBody>
      </p:sp>
      <p:sp>
        <p:nvSpPr>
          <p:cNvPr id="22531" name="Line 3"/>
          <p:cNvSpPr>
            <a:spLocks noChangeShapeType="1"/>
          </p:cNvSpPr>
          <p:nvPr/>
        </p:nvSpPr>
        <p:spPr bwMode="auto">
          <a:xfrm flipH="1">
            <a:off x="1828800" y="1219200"/>
            <a:ext cx="1981200" cy="2514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532" name="Line 4"/>
          <p:cNvSpPr>
            <a:spLocks noChangeShapeType="1"/>
          </p:cNvSpPr>
          <p:nvPr/>
        </p:nvSpPr>
        <p:spPr bwMode="auto">
          <a:xfrm>
            <a:off x="3810000" y="1219200"/>
            <a:ext cx="0" cy="2438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533" name="Line 5"/>
          <p:cNvSpPr>
            <a:spLocks noChangeShapeType="1"/>
          </p:cNvSpPr>
          <p:nvPr/>
        </p:nvSpPr>
        <p:spPr bwMode="auto">
          <a:xfrm>
            <a:off x="3810000" y="1219200"/>
            <a:ext cx="2514600" cy="2362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534" name="Text Box 6"/>
          <p:cNvSpPr txBox="1">
            <a:spLocks noChangeArrowheads="1"/>
          </p:cNvSpPr>
          <p:nvPr/>
        </p:nvSpPr>
        <p:spPr bwMode="auto">
          <a:xfrm>
            <a:off x="381000" y="3671888"/>
            <a:ext cx="20574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>
                <a:latin typeface="Times New Roman" pitchFamily="18" charset="0"/>
                <a:cs typeface="Arial" charset="0"/>
              </a:rPr>
              <a:t>Resolution</a:t>
            </a:r>
          </a:p>
        </p:txBody>
      </p:sp>
      <p:sp>
        <p:nvSpPr>
          <p:cNvPr id="22535" name="Text Box 7"/>
          <p:cNvSpPr txBox="1">
            <a:spLocks noChangeArrowheads="1"/>
          </p:cNvSpPr>
          <p:nvPr/>
        </p:nvSpPr>
        <p:spPr bwMode="auto">
          <a:xfrm>
            <a:off x="3200400" y="3657600"/>
            <a:ext cx="16764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>
                <a:latin typeface="Times New Roman" pitchFamily="18" charset="0"/>
                <a:cs typeface="Arial" charset="0"/>
              </a:rPr>
              <a:t>Forward chaining</a:t>
            </a:r>
          </a:p>
        </p:txBody>
      </p:sp>
      <p:sp>
        <p:nvSpPr>
          <p:cNvPr id="22536" name="Text Box 8"/>
          <p:cNvSpPr txBox="1">
            <a:spLocks noChangeArrowheads="1"/>
          </p:cNvSpPr>
          <p:nvPr/>
        </p:nvSpPr>
        <p:spPr bwMode="auto">
          <a:xfrm>
            <a:off x="5943600" y="3581400"/>
            <a:ext cx="19812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>
                <a:latin typeface="Times New Roman" pitchFamily="18" charset="0"/>
                <a:cs typeface="Arial" charset="0"/>
              </a:rPr>
              <a:t>Backward chaining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Forward Chaining/ Inferencing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i="1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man(x) → mortal(x)</a:t>
            </a:r>
            <a:endParaRPr lang="en-US" smtClean="0"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  <a:p>
            <a:pPr lvl="1" eaLnBrk="1" hangingPunct="1"/>
            <a:r>
              <a:rPr lang="en-US" i="1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Dropping the quantifier, implicitly Universal quantification assumed</a:t>
            </a:r>
          </a:p>
          <a:p>
            <a:pPr lvl="1" eaLnBrk="1" hangingPunct="1"/>
            <a:r>
              <a:rPr lang="en-US" i="1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man(shakespeare)</a:t>
            </a:r>
          </a:p>
          <a:p>
            <a:pPr eaLnBrk="1" hangingPunct="1"/>
            <a:r>
              <a:rPr lang="en-US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Goal mortal(shakespeare)</a:t>
            </a:r>
          </a:p>
          <a:p>
            <a:pPr lvl="1" eaLnBrk="1" hangingPunct="1"/>
            <a:r>
              <a:rPr lang="en-US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Found in one step</a:t>
            </a:r>
          </a:p>
          <a:p>
            <a:pPr lvl="1" eaLnBrk="1" hangingPunct="1"/>
            <a:r>
              <a:rPr lang="en-US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x = shakespeare, unification</a:t>
            </a:r>
          </a:p>
          <a:p>
            <a:pPr eaLnBrk="1" hangingPunct="1">
              <a:buFont typeface="Wingdings" pitchFamily="2" charset="2"/>
              <a:buNone/>
            </a:pPr>
            <a:endParaRPr lang="en-US" smtClean="0"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Backward Chaining/ Inferencing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z="2000" i="1" smtClean="0">
              <a:ea typeface="Arial Unicode MS" pitchFamily="34" charset="-128"/>
              <a:cs typeface="Arial Unicode MS" pitchFamily="34" charset="-128"/>
            </a:endParaRPr>
          </a:p>
          <a:p>
            <a:pPr eaLnBrk="1" hangingPunct="1"/>
            <a:r>
              <a:rPr lang="en-US" i="1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man(x) → mortal(x)</a:t>
            </a:r>
            <a:endParaRPr lang="en-US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n-US" smtClean="0">
                <a:latin typeface="Times New Roman" pitchFamily="18" charset="0"/>
              </a:rPr>
              <a:t>Goal mortal(shakespeare)</a:t>
            </a:r>
          </a:p>
          <a:p>
            <a:pPr lvl="1" eaLnBrk="1" hangingPunct="1"/>
            <a:r>
              <a:rPr lang="en-US" smtClean="0">
                <a:latin typeface="Times New Roman" pitchFamily="18" charset="0"/>
              </a:rPr>
              <a:t>x = shakespeare</a:t>
            </a:r>
          </a:p>
          <a:p>
            <a:pPr lvl="1" eaLnBrk="1" hangingPunct="1"/>
            <a:r>
              <a:rPr lang="en-US" smtClean="0">
                <a:latin typeface="Times New Roman" pitchFamily="18" charset="0"/>
              </a:rPr>
              <a:t>Travel back over and hit the fact asserted</a:t>
            </a:r>
          </a:p>
          <a:p>
            <a:pPr lvl="1" eaLnBrk="1" hangingPunct="1"/>
            <a:r>
              <a:rPr lang="en-US" smtClean="0">
                <a:latin typeface="Times New Roman" pitchFamily="18" charset="0"/>
              </a:rPr>
              <a:t>man(shakespeare)</a:t>
            </a:r>
          </a:p>
          <a:p>
            <a:pPr eaLnBrk="1" hangingPunct="1">
              <a:buFont typeface="Wingdings" pitchFamily="2" charset="2"/>
              <a:buNone/>
            </a:pPr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314325"/>
            <a:ext cx="8228013" cy="1062038"/>
          </a:xfrm>
        </p:spPr>
        <p:txBody>
          <a:bodyPr tIns="35202"/>
          <a:lstStyle/>
          <a:p>
            <a:pPr eaLnBrk="1"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en-US" smtClean="0"/>
              <a:t>Inferencing</a:t>
            </a:r>
          </a:p>
        </p:txBody>
      </p:sp>
      <p:sp>
        <p:nvSpPr>
          <p:cNvPr id="24579" name="Text Box 2"/>
          <p:cNvSpPr txBox="1">
            <a:spLocks noChangeArrowheads="1"/>
          </p:cNvSpPr>
          <p:nvPr/>
        </p:nvSpPr>
        <p:spPr bwMode="auto">
          <a:xfrm>
            <a:off x="3525838" y="1658938"/>
            <a:ext cx="1503362" cy="4143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55221" rIns="81639" bIns="40820"/>
          <a:lstStyle/>
          <a:p>
            <a:pPr>
              <a:tabLst>
                <a:tab pos="655638" algn="l"/>
              </a:tabLst>
            </a:pPr>
            <a:r>
              <a:rPr lang="en-US" dirty="0" err="1">
                <a:solidFill>
                  <a:srgbClr val="000000"/>
                </a:solidFill>
              </a:rPr>
              <a:t>Inferencing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4580" name="Text Box 3"/>
          <p:cNvSpPr txBox="1">
            <a:spLocks noChangeArrowheads="1"/>
          </p:cNvSpPr>
          <p:nvPr/>
        </p:nvSpPr>
        <p:spPr bwMode="auto">
          <a:xfrm>
            <a:off x="1244600" y="3111500"/>
            <a:ext cx="2281238" cy="3127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55221" rIns="81639" bIns="40820"/>
          <a:lstStyle/>
          <a:p>
            <a:pPr>
              <a:tabLst>
                <a:tab pos="655638" algn="l"/>
                <a:tab pos="1312863" algn="l"/>
                <a:tab pos="1968500" algn="l"/>
              </a:tabLst>
            </a:pPr>
            <a:r>
              <a:rPr lang="en-US">
                <a:solidFill>
                  <a:srgbClr val="000000"/>
                </a:solidFill>
              </a:rPr>
              <a:t>Forward Chaining</a:t>
            </a:r>
          </a:p>
        </p:txBody>
      </p:sp>
      <p:sp>
        <p:nvSpPr>
          <p:cNvPr id="24581" name="Text Box 4"/>
          <p:cNvSpPr txBox="1">
            <a:spLocks noChangeArrowheads="1"/>
          </p:cNvSpPr>
          <p:nvPr/>
        </p:nvSpPr>
        <p:spPr bwMode="auto">
          <a:xfrm>
            <a:off x="5391150" y="3111500"/>
            <a:ext cx="2281238" cy="3127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55221" rIns="81639" bIns="40820"/>
          <a:lstStyle/>
          <a:p>
            <a:pPr>
              <a:tabLst>
                <a:tab pos="655638" algn="l"/>
                <a:tab pos="1312863" algn="l"/>
                <a:tab pos="1968500" algn="l"/>
              </a:tabLst>
            </a:pPr>
            <a:r>
              <a:rPr lang="en-US">
                <a:solidFill>
                  <a:srgbClr val="000000"/>
                </a:solidFill>
              </a:rPr>
              <a:t>Backward Chaining</a:t>
            </a:r>
          </a:p>
        </p:txBody>
      </p:sp>
      <p:cxnSp>
        <p:nvCxnSpPr>
          <p:cNvPr id="24582" name="AutoShape 5"/>
          <p:cNvCxnSpPr>
            <a:cxnSpLocks noChangeShapeType="1"/>
            <a:stCxn id="24579" idx="2"/>
            <a:endCxn id="24581" idx="0"/>
          </p:cNvCxnSpPr>
          <p:nvPr/>
        </p:nvCxnSpPr>
        <p:spPr bwMode="auto">
          <a:xfrm rot="16200000" flipH="1">
            <a:off x="4885532" y="1465262"/>
            <a:ext cx="1038225" cy="225425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sp>
        <p:nvSpPr>
          <p:cNvPr id="24583" name="Text Box 6"/>
          <p:cNvSpPr txBox="1">
            <a:spLocks noChangeArrowheads="1"/>
          </p:cNvSpPr>
          <p:nvPr/>
        </p:nvSpPr>
        <p:spPr bwMode="auto">
          <a:xfrm>
            <a:off x="1244600" y="3111500"/>
            <a:ext cx="2281238" cy="3127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55221" rIns="81639" bIns="40820"/>
          <a:lstStyle/>
          <a:p>
            <a:pPr>
              <a:tabLst>
                <a:tab pos="655638" algn="l"/>
                <a:tab pos="1312863" algn="l"/>
                <a:tab pos="1968500" algn="l"/>
              </a:tabLst>
            </a:pPr>
            <a:r>
              <a:rPr lang="en-US">
                <a:solidFill>
                  <a:srgbClr val="000000"/>
                </a:solidFill>
              </a:rPr>
              <a:t>Forward Chaining</a:t>
            </a:r>
          </a:p>
        </p:txBody>
      </p:sp>
      <p:sp>
        <p:nvSpPr>
          <p:cNvPr id="24584" name="Text Box 7"/>
          <p:cNvSpPr txBox="1">
            <a:spLocks noChangeArrowheads="1"/>
          </p:cNvSpPr>
          <p:nvPr/>
        </p:nvSpPr>
        <p:spPr bwMode="auto">
          <a:xfrm>
            <a:off x="1244600" y="3111500"/>
            <a:ext cx="2281238" cy="3127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55221" rIns="81639" bIns="40820"/>
          <a:lstStyle/>
          <a:p>
            <a:pPr>
              <a:tabLst>
                <a:tab pos="655638" algn="l"/>
                <a:tab pos="1312863" algn="l"/>
                <a:tab pos="1968500" algn="l"/>
              </a:tabLst>
            </a:pPr>
            <a:r>
              <a:rPr lang="en-US">
                <a:solidFill>
                  <a:srgbClr val="000000"/>
                </a:solidFill>
              </a:rPr>
              <a:t>Forward Chaining</a:t>
            </a:r>
          </a:p>
        </p:txBody>
      </p:sp>
      <p:cxnSp>
        <p:nvCxnSpPr>
          <p:cNvPr id="24585" name="AutoShape 8"/>
          <p:cNvCxnSpPr>
            <a:cxnSpLocks noChangeShapeType="1"/>
            <a:stCxn id="24579" idx="2"/>
            <a:endCxn id="24584" idx="0"/>
          </p:cNvCxnSpPr>
          <p:nvPr/>
        </p:nvCxnSpPr>
        <p:spPr bwMode="auto">
          <a:xfrm rot="5400000">
            <a:off x="2812257" y="1646237"/>
            <a:ext cx="1038225" cy="18923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sp>
        <p:nvSpPr>
          <p:cNvPr id="24586" name="Line 9"/>
          <p:cNvSpPr>
            <a:spLocks noChangeShapeType="1"/>
          </p:cNvSpPr>
          <p:nvPr/>
        </p:nvSpPr>
        <p:spPr bwMode="auto">
          <a:xfrm>
            <a:off x="2073275" y="3525838"/>
            <a:ext cx="1588" cy="6223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lIns="82945" tIns="41473" rIns="82945" bIns="41473"/>
          <a:lstStyle/>
          <a:p>
            <a:endParaRPr lang="en-US"/>
          </a:p>
        </p:txBody>
      </p:sp>
      <p:sp>
        <p:nvSpPr>
          <p:cNvPr id="24587" name="Line 10"/>
          <p:cNvSpPr>
            <a:spLocks noChangeShapeType="1"/>
          </p:cNvSpPr>
          <p:nvPr/>
        </p:nvSpPr>
        <p:spPr bwMode="auto">
          <a:xfrm>
            <a:off x="2073275" y="4148138"/>
            <a:ext cx="1036638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lIns="82945" tIns="41473" rIns="82945" bIns="41473"/>
          <a:lstStyle/>
          <a:p>
            <a:endParaRPr lang="en-US"/>
          </a:p>
        </p:txBody>
      </p:sp>
      <p:sp>
        <p:nvSpPr>
          <p:cNvPr id="24588" name="Text Box 11"/>
          <p:cNvSpPr txBox="1">
            <a:spLocks noChangeArrowheads="1"/>
          </p:cNvSpPr>
          <p:nvPr/>
        </p:nvSpPr>
        <p:spPr bwMode="auto">
          <a:xfrm>
            <a:off x="3317875" y="3940175"/>
            <a:ext cx="1244600" cy="3143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55221" rIns="81639" bIns="40820"/>
          <a:lstStyle/>
          <a:p>
            <a:pPr>
              <a:tabLst>
                <a:tab pos="655638" algn="l"/>
              </a:tabLst>
            </a:pPr>
            <a:r>
              <a:rPr lang="en-US">
                <a:solidFill>
                  <a:srgbClr val="000000"/>
                </a:solidFill>
              </a:rPr>
              <a:t>Fact Driven</a:t>
            </a:r>
          </a:p>
        </p:txBody>
      </p:sp>
      <p:sp>
        <p:nvSpPr>
          <p:cNvPr id="24589" name="Line 12"/>
          <p:cNvSpPr>
            <a:spLocks noChangeShapeType="1"/>
          </p:cNvSpPr>
          <p:nvPr/>
        </p:nvSpPr>
        <p:spPr bwMode="auto">
          <a:xfrm>
            <a:off x="5805488" y="3525838"/>
            <a:ext cx="1587" cy="228123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lIns="82945" tIns="41473" rIns="82945" bIns="41473"/>
          <a:lstStyle/>
          <a:p>
            <a:endParaRPr lang="en-US"/>
          </a:p>
        </p:txBody>
      </p:sp>
      <p:sp>
        <p:nvSpPr>
          <p:cNvPr id="24590" name="Line 13"/>
          <p:cNvSpPr>
            <a:spLocks noChangeShapeType="1"/>
          </p:cNvSpPr>
          <p:nvPr/>
        </p:nvSpPr>
        <p:spPr bwMode="auto">
          <a:xfrm>
            <a:off x="5805488" y="3940175"/>
            <a:ext cx="1036637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lIns="82945" tIns="41473" rIns="82945" bIns="41473"/>
          <a:lstStyle/>
          <a:p>
            <a:endParaRPr lang="en-US"/>
          </a:p>
        </p:txBody>
      </p:sp>
      <p:sp>
        <p:nvSpPr>
          <p:cNvPr id="24591" name="Line 14"/>
          <p:cNvSpPr>
            <a:spLocks noChangeShapeType="1"/>
          </p:cNvSpPr>
          <p:nvPr/>
        </p:nvSpPr>
        <p:spPr bwMode="auto">
          <a:xfrm>
            <a:off x="5805488" y="4770438"/>
            <a:ext cx="1036637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lIns="82945" tIns="41473" rIns="82945" bIns="41473"/>
          <a:lstStyle/>
          <a:p>
            <a:endParaRPr lang="en-US"/>
          </a:p>
        </p:txBody>
      </p:sp>
      <p:sp>
        <p:nvSpPr>
          <p:cNvPr id="24592" name="Line 15"/>
          <p:cNvSpPr>
            <a:spLocks noChangeShapeType="1"/>
          </p:cNvSpPr>
          <p:nvPr/>
        </p:nvSpPr>
        <p:spPr bwMode="auto">
          <a:xfrm>
            <a:off x="5805488" y="5807075"/>
            <a:ext cx="1036637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lIns="82945" tIns="41473" rIns="82945" bIns="41473"/>
          <a:lstStyle/>
          <a:p>
            <a:endParaRPr lang="en-US"/>
          </a:p>
        </p:txBody>
      </p:sp>
      <p:sp>
        <p:nvSpPr>
          <p:cNvPr id="24593" name="Text Box 16"/>
          <p:cNvSpPr txBox="1">
            <a:spLocks noChangeArrowheads="1"/>
          </p:cNvSpPr>
          <p:nvPr/>
        </p:nvSpPr>
        <p:spPr bwMode="auto">
          <a:xfrm>
            <a:off x="7050088" y="3732213"/>
            <a:ext cx="1450975" cy="4159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55221" rIns="81639" bIns="40820"/>
          <a:lstStyle/>
          <a:p>
            <a:pPr>
              <a:tabLst>
                <a:tab pos="655638" algn="l"/>
                <a:tab pos="1312863" algn="l"/>
              </a:tabLst>
            </a:pPr>
            <a:r>
              <a:rPr lang="en-US">
                <a:solidFill>
                  <a:srgbClr val="000000"/>
                </a:solidFill>
              </a:rPr>
              <a:t>Goal Driven</a:t>
            </a:r>
          </a:p>
        </p:txBody>
      </p:sp>
      <p:sp>
        <p:nvSpPr>
          <p:cNvPr id="24594" name="Text Box 17"/>
          <p:cNvSpPr txBox="1">
            <a:spLocks noChangeArrowheads="1"/>
          </p:cNvSpPr>
          <p:nvPr/>
        </p:nvSpPr>
        <p:spPr bwMode="auto">
          <a:xfrm>
            <a:off x="7050088" y="4562475"/>
            <a:ext cx="1450975" cy="5461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55221" rIns="81639" bIns="40820"/>
          <a:lstStyle/>
          <a:p>
            <a:pPr>
              <a:tabLst>
                <a:tab pos="655638" algn="l"/>
                <a:tab pos="1312863" algn="l"/>
              </a:tabLst>
            </a:pPr>
            <a:r>
              <a:rPr lang="en-US">
                <a:solidFill>
                  <a:srgbClr val="000000"/>
                </a:solidFill>
              </a:rPr>
              <a:t>Goal Must Be Known</a:t>
            </a:r>
          </a:p>
        </p:txBody>
      </p:sp>
      <p:sp>
        <p:nvSpPr>
          <p:cNvPr id="24595" name="Text Box 18"/>
          <p:cNvSpPr txBox="1">
            <a:spLocks noChangeArrowheads="1"/>
          </p:cNvSpPr>
          <p:nvPr/>
        </p:nvSpPr>
        <p:spPr bwMode="auto">
          <a:xfrm>
            <a:off x="7050088" y="5599113"/>
            <a:ext cx="1450975" cy="5461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55221" rIns="81639" bIns="40820"/>
          <a:lstStyle/>
          <a:p>
            <a:pPr>
              <a:tabLst>
                <a:tab pos="655638" algn="l"/>
                <a:tab pos="1312863" algn="l"/>
              </a:tabLst>
            </a:pPr>
            <a:r>
              <a:rPr lang="en-US">
                <a:solidFill>
                  <a:srgbClr val="000000"/>
                </a:solidFill>
              </a:rPr>
              <a:t>Focused Search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3050"/>
            <a:ext cx="8228013" cy="1146175"/>
          </a:xfrm>
        </p:spPr>
        <p:txBody>
          <a:bodyPr tIns="35202"/>
          <a:lstStyle/>
          <a:p>
            <a:pPr eaLnBrk="1"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en-US" smtClean="0"/>
              <a:t>AND-OR Graphs</a:t>
            </a:r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604963"/>
            <a:ext cx="8228013" cy="4525962"/>
          </a:xfrm>
        </p:spPr>
        <p:txBody>
          <a:bodyPr/>
          <a:lstStyle/>
          <a:p>
            <a:pPr marL="390525" indent="-293688" eaLnBrk="1">
              <a:buSzPct val="45000"/>
              <a:buFont typeface="Wingdings" charset="2"/>
              <a:buChar char=""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en-US" smtClean="0"/>
              <a:t>P(x) → Q(x) AND R(x)</a:t>
            </a:r>
          </a:p>
          <a:p>
            <a:pPr marL="390525" indent="-293688" eaLnBrk="1">
              <a:buSzPct val="45000"/>
              <a:buFont typeface="Wingdings" charset="2"/>
              <a:buChar char=""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en-US" smtClean="0"/>
              <a:t>P(x) → M(x)</a:t>
            </a:r>
          </a:p>
          <a:p>
            <a:pPr marL="390525" indent="-293688" eaLnBrk="1">
              <a:buSzPct val="45000"/>
              <a:buFont typeface="Wingdings" charset="2"/>
              <a:buNone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endParaRPr lang="en-US" smtClean="0"/>
          </a:p>
        </p:txBody>
      </p:sp>
      <p:sp>
        <p:nvSpPr>
          <p:cNvPr id="25604" name="Oval 3"/>
          <p:cNvSpPr>
            <a:spLocks noChangeArrowheads="1"/>
          </p:cNvSpPr>
          <p:nvPr/>
        </p:nvSpPr>
        <p:spPr bwMode="auto">
          <a:xfrm>
            <a:off x="3732213" y="2695575"/>
            <a:ext cx="622300" cy="622300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lIns="81639" tIns="55221" rIns="81639" bIns="40820" anchor="ctr"/>
          <a:lstStyle/>
          <a:p>
            <a:pPr algn="ctr"/>
            <a:r>
              <a:rPr lang="en-US">
                <a:solidFill>
                  <a:srgbClr val="000000"/>
                </a:solidFill>
              </a:rPr>
              <a:t>P(X)</a:t>
            </a:r>
          </a:p>
        </p:txBody>
      </p:sp>
      <p:sp>
        <p:nvSpPr>
          <p:cNvPr id="25605" name="Oval 4"/>
          <p:cNvSpPr>
            <a:spLocks noChangeArrowheads="1"/>
          </p:cNvSpPr>
          <p:nvPr/>
        </p:nvSpPr>
        <p:spPr bwMode="auto">
          <a:xfrm>
            <a:off x="2487613" y="3732213"/>
            <a:ext cx="622300" cy="622300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lIns="81639" tIns="55221" rIns="81639" bIns="40820" anchor="ctr"/>
          <a:lstStyle/>
          <a:p>
            <a:pPr algn="ctr"/>
            <a:r>
              <a:rPr lang="en-US">
                <a:solidFill>
                  <a:srgbClr val="000000"/>
                </a:solidFill>
              </a:rPr>
              <a:t>M(X)</a:t>
            </a:r>
          </a:p>
        </p:txBody>
      </p:sp>
      <p:sp>
        <p:nvSpPr>
          <p:cNvPr id="25606" name="Oval 5"/>
          <p:cNvSpPr>
            <a:spLocks noChangeArrowheads="1"/>
          </p:cNvSpPr>
          <p:nvPr/>
        </p:nvSpPr>
        <p:spPr bwMode="auto">
          <a:xfrm>
            <a:off x="4976813" y="3732213"/>
            <a:ext cx="622300" cy="622300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25607" name="Oval 6"/>
          <p:cNvSpPr>
            <a:spLocks noChangeArrowheads="1"/>
          </p:cNvSpPr>
          <p:nvPr/>
        </p:nvSpPr>
        <p:spPr bwMode="auto">
          <a:xfrm>
            <a:off x="4146550" y="5184775"/>
            <a:ext cx="622300" cy="622300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lIns="81639" tIns="55221" rIns="81639" bIns="40820" anchor="ctr"/>
          <a:lstStyle/>
          <a:p>
            <a:pPr algn="ctr"/>
            <a:r>
              <a:rPr lang="en-US">
                <a:solidFill>
                  <a:srgbClr val="000000"/>
                </a:solidFill>
              </a:rPr>
              <a:t>Q(X)</a:t>
            </a:r>
          </a:p>
        </p:txBody>
      </p:sp>
      <p:sp>
        <p:nvSpPr>
          <p:cNvPr id="25608" name="Oval 7"/>
          <p:cNvSpPr>
            <a:spLocks noChangeArrowheads="1"/>
          </p:cNvSpPr>
          <p:nvPr/>
        </p:nvSpPr>
        <p:spPr bwMode="auto">
          <a:xfrm>
            <a:off x="5805488" y="5184775"/>
            <a:ext cx="622300" cy="622300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lIns="81639" tIns="55221" rIns="81639" bIns="40820" anchor="ctr"/>
          <a:lstStyle/>
          <a:p>
            <a:pPr algn="ctr"/>
            <a:r>
              <a:rPr lang="en-US">
                <a:solidFill>
                  <a:srgbClr val="000000"/>
                </a:solidFill>
              </a:rPr>
              <a:t>R(X)</a:t>
            </a:r>
          </a:p>
        </p:txBody>
      </p:sp>
      <p:cxnSp>
        <p:nvCxnSpPr>
          <p:cNvPr id="25609" name="AutoShape 8"/>
          <p:cNvCxnSpPr>
            <a:cxnSpLocks noChangeShapeType="1"/>
            <a:stCxn id="25604" idx="3"/>
            <a:endCxn id="25605" idx="7"/>
          </p:cNvCxnSpPr>
          <p:nvPr/>
        </p:nvCxnSpPr>
        <p:spPr bwMode="auto">
          <a:xfrm flipH="1">
            <a:off x="3017838" y="3225800"/>
            <a:ext cx="804862" cy="598488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25610" name="AutoShape 9"/>
          <p:cNvCxnSpPr>
            <a:cxnSpLocks noChangeShapeType="1"/>
            <a:stCxn id="25604" idx="5"/>
            <a:endCxn id="25606" idx="1"/>
          </p:cNvCxnSpPr>
          <p:nvPr/>
        </p:nvCxnSpPr>
        <p:spPr bwMode="auto">
          <a:xfrm>
            <a:off x="4262438" y="3225800"/>
            <a:ext cx="804862" cy="598488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25611" name="AutoShape 10"/>
          <p:cNvCxnSpPr>
            <a:cxnSpLocks noChangeShapeType="1"/>
            <a:stCxn id="25606" idx="3"/>
            <a:endCxn id="25607" idx="0"/>
          </p:cNvCxnSpPr>
          <p:nvPr/>
        </p:nvCxnSpPr>
        <p:spPr bwMode="auto">
          <a:xfrm flipH="1">
            <a:off x="4457700" y="4262438"/>
            <a:ext cx="609600" cy="922337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25612" name="AutoShape 11"/>
          <p:cNvCxnSpPr>
            <a:cxnSpLocks noChangeShapeType="1"/>
            <a:stCxn id="25606" idx="5"/>
            <a:endCxn id="25608" idx="0"/>
          </p:cNvCxnSpPr>
          <p:nvPr/>
        </p:nvCxnSpPr>
        <p:spPr bwMode="auto">
          <a:xfrm>
            <a:off x="5507038" y="4262438"/>
            <a:ext cx="609600" cy="922337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sp>
        <p:nvSpPr>
          <p:cNvPr id="16" name="Arc 15"/>
          <p:cNvSpPr/>
          <p:nvPr/>
        </p:nvSpPr>
        <p:spPr bwMode="auto">
          <a:xfrm rot="7903675">
            <a:off x="4306094" y="2820194"/>
            <a:ext cx="1844675" cy="1966913"/>
          </a:xfrm>
          <a:prstGeom prst="arc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82945" tIns="41473" rIns="82945" bIns="41473"/>
          <a:lstStyle/>
          <a:p>
            <a:pPr>
              <a:defRPr/>
            </a:pPr>
            <a:endParaRPr lang="en-US"/>
          </a:p>
        </p:txBody>
      </p:sp>
      <p:sp>
        <p:nvSpPr>
          <p:cNvPr id="17" name="Arc 16"/>
          <p:cNvSpPr/>
          <p:nvPr/>
        </p:nvSpPr>
        <p:spPr bwMode="auto">
          <a:xfrm rot="7903675">
            <a:off x="2439194" y="457994"/>
            <a:ext cx="3144838" cy="3289300"/>
          </a:xfrm>
          <a:prstGeom prst="arc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82945" tIns="41473" rIns="82945" bIns="41473"/>
          <a:lstStyle/>
          <a:p>
            <a:pPr>
              <a:defRPr/>
            </a:pPr>
            <a:endParaRPr lang="en-US"/>
          </a:p>
        </p:txBody>
      </p:sp>
      <p:sp>
        <p:nvSpPr>
          <p:cNvPr id="25615" name="TextBox 20"/>
          <p:cNvSpPr txBox="1">
            <a:spLocks noChangeArrowheads="1"/>
          </p:cNvSpPr>
          <p:nvPr/>
        </p:nvSpPr>
        <p:spPr bwMode="auto">
          <a:xfrm>
            <a:off x="5056188" y="2876550"/>
            <a:ext cx="828675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945" tIns="41473" rIns="82945" bIns="41473">
            <a:spAutoFit/>
          </a:bodyPr>
          <a:lstStyle/>
          <a:p>
            <a:r>
              <a:rPr lang="en-US"/>
              <a:t>OR</a:t>
            </a:r>
          </a:p>
        </p:txBody>
      </p:sp>
      <p:sp>
        <p:nvSpPr>
          <p:cNvPr id="25616" name="TextBox 21"/>
          <p:cNvSpPr txBox="1">
            <a:spLocks noChangeArrowheads="1"/>
          </p:cNvSpPr>
          <p:nvPr/>
        </p:nvSpPr>
        <p:spPr bwMode="auto">
          <a:xfrm>
            <a:off x="5746750" y="4189413"/>
            <a:ext cx="830263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945" tIns="41473" rIns="82945" bIns="41473">
            <a:spAutoFit/>
          </a:bodyPr>
          <a:lstStyle/>
          <a:p>
            <a:r>
              <a:rPr lang="en-US"/>
              <a:t>AND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314325"/>
            <a:ext cx="8228013" cy="1062038"/>
          </a:xfrm>
        </p:spPr>
        <p:txBody>
          <a:bodyPr tIns="35202"/>
          <a:lstStyle/>
          <a:p>
            <a:pPr eaLnBrk="1"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en-US" smtClean="0"/>
              <a:t>AND-OR Graphs</a:t>
            </a:r>
          </a:p>
        </p:txBody>
      </p:sp>
      <p:sp>
        <p:nvSpPr>
          <p:cNvPr id="2662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604963"/>
            <a:ext cx="8228013" cy="4525962"/>
          </a:xfrm>
        </p:spPr>
        <p:txBody>
          <a:bodyPr/>
          <a:lstStyle/>
          <a:p>
            <a:pPr marL="390525" indent="-293688" eaLnBrk="1">
              <a:buSzPct val="45000"/>
              <a:buFont typeface="Wingdings" charset="2"/>
              <a:buNone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endParaRPr lang="en-US" smtClean="0"/>
          </a:p>
          <a:p>
            <a:pPr marL="390525" indent="-293688" eaLnBrk="1">
              <a:buSzPct val="45000"/>
              <a:buFont typeface="Wingdings" charset="2"/>
              <a:buChar char=""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en-US" smtClean="0"/>
              <a:t>Whole rule base can be represented as an AND-OR graph</a:t>
            </a:r>
          </a:p>
          <a:p>
            <a:pPr marL="390525" indent="-293688" eaLnBrk="1">
              <a:buSzPct val="45000"/>
              <a:buFont typeface="Wingdings" charset="2"/>
              <a:buNone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endParaRPr lang="en-US" smtClean="0"/>
          </a:p>
          <a:p>
            <a:pPr marL="390525" indent="-293688" eaLnBrk="1">
              <a:buSzPct val="45000"/>
              <a:buFont typeface="Wingdings" charset="2"/>
              <a:buNone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endParaRPr lang="en-US" smtClean="0"/>
          </a:p>
          <a:p>
            <a:pPr marL="390525" indent="-293688" eaLnBrk="1">
              <a:buSzPct val="45000"/>
              <a:buFont typeface="Wingdings" charset="2"/>
              <a:buChar char=""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en-US" smtClean="0"/>
              <a:t>AO* Search: A* like search on AND-OR graphs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314325"/>
            <a:ext cx="8228013" cy="1062038"/>
          </a:xfrm>
        </p:spPr>
        <p:txBody>
          <a:bodyPr tIns="35202"/>
          <a:lstStyle/>
          <a:p>
            <a:pPr eaLnBrk="1"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en-US" dirty="0" smtClean="0"/>
              <a:t>Deciding the Strategy</a:t>
            </a:r>
          </a:p>
        </p:txBody>
      </p:sp>
      <p:sp>
        <p:nvSpPr>
          <p:cNvPr id="2765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604963"/>
            <a:ext cx="8228013" cy="4525962"/>
          </a:xfrm>
        </p:spPr>
        <p:txBody>
          <a:bodyPr/>
          <a:lstStyle/>
          <a:p>
            <a:pPr marL="390525" indent="-293688" eaLnBrk="1">
              <a:buSzPct val="45000"/>
              <a:buFont typeface="Wingdings" charset="2"/>
              <a:buChar char=""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en-US" dirty="0" smtClean="0"/>
              <a:t>Forward Chaining/Backward Chaining is decided from:</a:t>
            </a:r>
          </a:p>
          <a:p>
            <a:pPr marL="1174750" lvl="2" indent="-260350" eaLnBrk="1">
              <a:buSzPct val="75000"/>
              <a:buFont typeface="Symbol" charset="2"/>
              <a:buChar char=""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en-US" dirty="0" smtClean="0"/>
              <a:t>AO Graph and,</a:t>
            </a:r>
          </a:p>
          <a:p>
            <a:pPr marL="1174750" lvl="2" indent="-260350" eaLnBrk="1">
              <a:buSzPct val="75000"/>
              <a:buFont typeface="Symbol" charset="2"/>
              <a:buChar char=""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en-US" dirty="0" smtClean="0"/>
              <a:t>OR Fan-Out and,</a:t>
            </a:r>
          </a:p>
          <a:p>
            <a:pPr marL="1174750" lvl="2" indent="-260350" eaLnBrk="1">
              <a:buSzPct val="75000"/>
              <a:buFont typeface="Symbol" charset="2"/>
              <a:buChar char=""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en-US" dirty="0" smtClean="0"/>
              <a:t>Fan-In of Goal Node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1"/>
          <p:cNvSpPr>
            <a:spLocks noGrp="1" noChangeArrowheads="1"/>
          </p:cNvSpPr>
          <p:nvPr>
            <p:ph type="title"/>
          </p:nvPr>
        </p:nvSpPr>
        <p:spPr/>
        <p:txBody>
          <a:bodyPr tIns="35202"/>
          <a:lstStyle/>
          <a:p>
            <a:pPr eaLnBrk="1"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en-US" smtClean="0"/>
              <a:t>Hilbert's Logical Axioms</a:t>
            </a:r>
          </a:p>
        </p:txBody>
      </p:sp>
      <p:sp>
        <p:nvSpPr>
          <p:cNvPr id="28675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>
              <a:buFont typeface="Arial" charset="0"/>
              <a:buChar char="•"/>
            </a:pPr>
            <a:r>
              <a:rPr lang="en-US" smtClean="0"/>
              <a:t>P(x) → (Q(x) → P(x))</a:t>
            </a:r>
          </a:p>
          <a:p>
            <a:pPr eaLnBrk="1">
              <a:buFont typeface="Times New Roman" pitchFamily="16" charset="0"/>
              <a:buNone/>
            </a:pPr>
            <a:endParaRPr lang="en-US" smtClean="0"/>
          </a:p>
          <a:p>
            <a:pPr eaLnBrk="1">
              <a:buFont typeface="Arial" charset="0"/>
              <a:buChar char="•"/>
            </a:pPr>
            <a:r>
              <a:rPr lang="en-US" smtClean="0"/>
              <a:t>[P(x) → (Q(x) → R(x))] → [(P(x) → Q(x)) → (P(x) → Q(x))]</a:t>
            </a:r>
          </a:p>
          <a:p>
            <a:pPr eaLnBrk="1">
              <a:buFont typeface="Times New Roman" pitchFamily="16" charset="0"/>
              <a:buNone/>
            </a:pPr>
            <a:endParaRPr lang="en-US" smtClean="0"/>
          </a:p>
          <a:p>
            <a:pPr eaLnBrk="1">
              <a:buFont typeface="Arial" charset="0"/>
              <a:buChar char="•"/>
            </a:pPr>
            <a:r>
              <a:rPr lang="en-US" smtClean="0"/>
              <a:t>~(~P(x)) → P(x)</a:t>
            </a:r>
          </a:p>
          <a:p>
            <a:pPr eaLnBrk="1">
              <a:buFont typeface="Arial" charset="0"/>
              <a:buChar char="•"/>
            </a:pPr>
            <a:endParaRPr lang="en-US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Resolution – Refutation contd</a:t>
            </a:r>
          </a:p>
        </p:txBody>
      </p:sp>
      <p:sp>
        <p:nvSpPr>
          <p:cNvPr id="205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182688" y="2017713"/>
            <a:ext cx="6894512" cy="4230687"/>
          </a:xfrm>
        </p:spPr>
        <p:txBody>
          <a:bodyPr/>
          <a:lstStyle/>
          <a:p>
            <a:pPr eaLnBrk="1" hangingPunct="1"/>
            <a:r>
              <a:rPr lang="en-US" sz="2800" i="1" dirty="0" smtClean="0">
                <a:latin typeface="Times New Roman" pitchFamily="16" charset="0"/>
              </a:rPr>
              <a:t>Negate the goal</a:t>
            </a:r>
          </a:p>
          <a:p>
            <a:pPr lvl="1" eaLnBrk="1" hangingPunct="1"/>
            <a:r>
              <a:rPr lang="en-US" sz="2400" i="1" dirty="0" smtClean="0">
                <a:latin typeface="Times New Roman" pitchFamily="16" charset="0"/>
              </a:rPr>
              <a:t>~mortal(</a:t>
            </a:r>
            <a:r>
              <a:rPr lang="en-US" sz="2400" i="1" dirty="0" err="1" smtClean="0">
                <a:latin typeface="Times New Roman" pitchFamily="16" charset="0"/>
              </a:rPr>
              <a:t>shakespeare</a:t>
            </a:r>
            <a:r>
              <a:rPr lang="en-US" sz="2400" i="1" dirty="0" smtClean="0">
                <a:latin typeface="Times New Roman" pitchFamily="16" charset="0"/>
              </a:rPr>
              <a:t>)</a:t>
            </a:r>
          </a:p>
          <a:p>
            <a:pPr eaLnBrk="1" hangingPunct="1"/>
            <a:r>
              <a:rPr lang="en-US" sz="2800" dirty="0" smtClean="0">
                <a:latin typeface="Times New Roman" pitchFamily="16" charset="0"/>
              </a:rPr>
              <a:t>Get a pair of </a:t>
            </a:r>
            <a:r>
              <a:rPr lang="en-US" sz="2800" dirty="0" err="1" smtClean="0">
                <a:latin typeface="Times New Roman" pitchFamily="16" charset="0"/>
              </a:rPr>
              <a:t>resolvents</a:t>
            </a:r>
            <a:r>
              <a:rPr lang="en-US" sz="2800" dirty="0" smtClean="0">
                <a:latin typeface="Times New Roman" pitchFamily="16" charset="0"/>
              </a:rPr>
              <a:t> 	</a:t>
            </a:r>
          </a:p>
          <a:p>
            <a:pPr lvl="1" eaLnBrk="1" hangingPunct="1"/>
            <a:endParaRPr lang="en-US" sz="2400" dirty="0" smtClean="0">
              <a:latin typeface="Times New Roman" pitchFamily="16" charset="0"/>
            </a:endParaRPr>
          </a:p>
          <a:p>
            <a:pPr eaLnBrk="1" hangingPunct="1"/>
            <a:endParaRPr lang="en-US" sz="2800" dirty="0" smtClean="0">
              <a:latin typeface="Times New Roman" pitchFamily="16" charset="0"/>
            </a:endParaRPr>
          </a:p>
          <a:p>
            <a:pPr lvl="1" eaLnBrk="1" hangingPunct="1">
              <a:buFont typeface="Wingdings" charset="2"/>
              <a:buNone/>
            </a:pPr>
            <a:endParaRPr lang="en-US" sz="2400" i="1" dirty="0" smtClean="0">
              <a:latin typeface="Times New Roman" pitchFamily="16" charset="0"/>
            </a:endParaRPr>
          </a:p>
        </p:txBody>
      </p:sp>
      <p:sp>
        <p:nvSpPr>
          <p:cNvPr id="2056" name="Rectangle 4"/>
          <p:cNvSpPr>
            <a:spLocks noChangeArrowheads="1"/>
          </p:cNvSpPr>
          <p:nvPr/>
        </p:nvSpPr>
        <p:spPr bwMode="auto">
          <a:xfrm>
            <a:off x="5029200" y="5486400"/>
            <a:ext cx="228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050" name="Object 5"/>
          <p:cNvGraphicFramePr>
            <a:graphicFrameLocks noChangeAspect="1"/>
          </p:cNvGraphicFramePr>
          <p:nvPr/>
        </p:nvGraphicFramePr>
        <p:xfrm>
          <a:off x="1295400" y="3657600"/>
          <a:ext cx="2422525" cy="339725"/>
        </p:xfrm>
        <a:graphic>
          <a:graphicData uri="http://schemas.openxmlformats.org/presentationml/2006/ole">
            <p:oleObj spid="_x0000_s130050" name="Equation" r:id="rId4" imgW="1447560" imgH="203040" progId="Equation.3">
              <p:embed/>
            </p:oleObj>
          </a:graphicData>
        </a:graphic>
      </p:graphicFrame>
      <p:graphicFrame>
        <p:nvGraphicFramePr>
          <p:cNvPr id="2051" name="Object 6"/>
          <p:cNvGraphicFramePr>
            <a:graphicFrameLocks noChangeAspect="1"/>
          </p:cNvGraphicFramePr>
          <p:nvPr/>
        </p:nvGraphicFramePr>
        <p:xfrm>
          <a:off x="5484813" y="3733800"/>
          <a:ext cx="2073275" cy="309563"/>
        </p:xfrm>
        <a:graphic>
          <a:graphicData uri="http://schemas.openxmlformats.org/presentationml/2006/ole">
            <p:oleObj spid="_x0000_s130051" name="Equation" r:id="rId5" imgW="1358640" imgH="203040" progId="Equation.3">
              <p:embed/>
            </p:oleObj>
          </a:graphicData>
        </a:graphic>
      </p:graphicFrame>
      <p:sp>
        <p:nvSpPr>
          <p:cNvPr id="2057" name="Line 7"/>
          <p:cNvSpPr>
            <a:spLocks noChangeShapeType="1"/>
          </p:cNvSpPr>
          <p:nvPr/>
        </p:nvSpPr>
        <p:spPr bwMode="auto">
          <a:xfrm>
            <a:off x="3484563" y="4038600"/>
            <a:ext cx="762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8" name="Line 8"/>
          <p:cNvSpPr>
            <a:spLocks noChangeShapeType="1"/>
          </p:cNvSpPr>
          <p:nvPr/>
        </p:nvSpPr>
        <p:spPr bwMode="auto">
          <a:xfrm flipH="1">
            <a:off x="4246563" y="4038600"/>
            <a:ext cx="990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2052" name="Object 9"/>
          <p:cNvGraphicFramePr>
            <a:graphicFrameLocks noChangeAspect="1"/>
          </p:cNvGraphicFramePr>
          <p:nvPr/>
        </p:nvGraphicFramePr>
        <p:xfrm>
          <a:off x="3370263" y="4648200"/>
          <a:ext cx="2057400" cy="322263"/>
        </p:xfrm>
        <a:graphic>
          <a:graphicData uri="http://schemas.openxmlformats.org/presentationml/2006/ole">
            <p:oleObj spid="_x0000_s130052" name="Equation" r:id="rId6" imgW="1295280" imgH="203040" progId="Equation.3">
              <p:embed/>
            </p:oleObj>
          </a:graphicData>
        </a:graphic>
      </p:graphicFrame>
      <p:graphicFrame>
        <p:nvGraphicFramePr>
          <p:cNvPr id="2053" name="Object 10"/>
          <p:cNvGraphicFramePr>
            <a:graphicFrameLocks noChangeAspect="1"/>
          </p:cNvGraphicFramePr>
          <p:nvPr/>
        </p:nvGraphicFramePr>
        <p:xfrm>
          <a:off x="6048375" y="4648200"/>
          <a:ext cx="1957388" cy="341313"/>
        </p:xfrm>
        <a:graphic>
          <a:graphicData uri="http://schemas.openxmlformats.org/presentationml/2006/ole">
            <p:oleObj spid="_x0000_s130053" name="Equation" r:id="rId7" imgW="1168200" imgH="203040" progId="Equation.3">
              <p:embed/>
            </p:oleObj>
          </a:graphicData>
        </a:graphic>
      </p:graphicFrame>
      <p:sp>
        <p:nvSpPr>
          <p:cNvPr id="2059" name="Line 11"/>
          <p:cNvSpPr>
            <a:spLocks noChangeShapeType="1"/>
          </p:cNvSpPr>
          <p:nvPr/>
        </p:nvSpPr>
        <p:spPr bwMode="auto">
          <a:xfrm>
            <a:off x="4246563" y="4953000"/>
            <a:ext cx="914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60" name="Line 12"/>
          <p:cNvSpPr>
            <a:spLocks noChangeShapeType="1"/>
          </p:cNvSpPr>
          <p:nvPr/>
        </p:nvSpPr>
        <p:spPr bwMode="auto">
          <a:xfrm flipH="1">
            <a:off x="5160963" y="4953000"/>
            <a:ext cx="1371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Resolution Tree</a:t>
            </a:r>
          </a:p>
        </p:txBody>
      </p:sp>
      <p:sp>
        <p:nvSpPr>
          <p:cNvPr id="3078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buFont typeface="Wingdings" charset="2"/>
              <a:buNone/>
            </a:pPr>
            <a:r>
              <a:rPr lang="en-US" sz="2800" smtClean="0">
                <a:latin typeface="Times New Roman" pitchFamily="16" charset="0"/>
              </a:rPr>
              <a:t>	</a:t>
            </a:r>
          </a:p>
          <a:p>
            <a:pPr lvl="1" eaLnBrk="1" hangingPunct="1"/>
            <a:endParaRPr lang="en-US" sz="2400" smtClean="0">
              <a:latin typeface="Times New Roman" pitchFamily="16" charset="0"/>
            </a:endParaRPr>
          </a:p>
          <a:p>
            <a:pPr eaLnBrk="1" hangingPunct="1"/>
            <a:endParaRPr lang="en-US" sz="2800" smtClean="0">
              <a:latin typeface="Times New Roman" pitchFamily="16" charset="0"/>
            </a:endParaRPr>
          </a:p>
          <a:p>
            <a:pPr lvl="1" eaLnBrk="1" hangingPunct="1">
              <a:buFont typeface="Wingdings" charset="2"/>
              <a:buNone/>
            </a:pPr>
            <a:endParaRPr lang="en-US" sz="2400" i="1" smtClean="0">
              <a:latin typeface="Times New Roman" pitchFamily="16" charset="0"/>
            </a:endParaRPr>
          </a:p>
        </p:txBody>
      </p:sp>
      <p:sp>
        <p:nvSpPr>
          <p:cNvPr id="3079" name="Line 6"/>
          <p:cNvSpPr>
            <a:spLocks noChangeShapeType="1"/>
          </p:cNvSpPr>
          <p:nvPr/>
        </p:nvSpPr>
        <p:spPr bwMode="auto">
          <a:xfrm>
            <a:off x="2590800" y="3048000"/>
            <a:ext cx="205740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0" name="Line 7"/>
          <p:cNvSpPr>
            <a:spLocks noChangeShapeType="1"/>
          </p:cNvSpPr>
          <p:nvPr/>
        </p:nvSpPr>
        <p:spPr bwMode="auto">
          <a:xfrm flipH="1">
            <a:off x="4648200" y="3124200"/>
            <a:ext cx="236220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133600" y="2667000"/>
            <a:ext cx="12927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Resolvent</a:t>
            </a:r>
            <a:r>
              <a:rPr lang="en-US" baseline="-25000" dirty="0" smtClean="0"/>
              <a:t>1</a:t>
            </a:r>
            <a:endParaRPr lang="en-US" baseline="-25000" dirty="0"/>
          </a:p>
        </p:txBody>
      </p:sp>
      <p:sp>
        <p:nvSpPr>
          <p:cNvPr id="10" name="TextBox 9"/>
          <p:cNvSpPr txBox="1"/>
          <p:nvPr/>
        </p:nvSpPr>
        <p:spPr>
          <a:xfrm>
            <a:off x="6705600" y="2819400"/>
            <a:ext cx="12927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Resolvent</a:t>
            </a:r>
            <a:r>
              <a:rPr lang="en-US" baseline="-25000" dirty="0" smtClean="0"/>
              <a:t>2</a:t>
            </a:r>
            <a:endParaRPr lang="en-US" baseline="-25000" dirty="0"/>
          </a:p>
        </p:txBody>
      </p:sp>
      <p:sp>
        <p:nvSpPr>
          <p:cNvPr id="11" name="TextBox 10"/>
          <p:cNvSpPr txBox="1"/>
          <p:nvPr/>
        </p:nvSpPr>
        <p:spPr>
          <a:xfrm>
            <a:off x="4114800" y="4495800"/>
            <a:ext cx="10525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Resolute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 idx="4294967295"/>
          </p:nvPr>
        </p:nvSpPr>
        <p:spPr>
          <a:xfrm>
            <a:off x="1150938" y="214313"/>
            <a:ext cx="7793037" cy="1004887"/>
          </a:xfrm>
        </p:spPr>
        <p:txBody>
          <a:bodyPr anchor="ctr"/>
          <a:lstStyle/>
          <a:p>
            <a:pPr eaLnBrk="1" hangingPunct="1"/>
            <a:r>
              <a:rPr lang="en-US" sz="4000" smtClean="0"/>
              <a:t>Predicate Calculus: well known examples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/>
        <p:txBody>
          <a:bodyPr>
            <a:normAutofit fontScale="85000" lnSpcReduction="20000"/>
          </a:bodyPr>
          <a:lstStyle/>
          <a:p>
            <a:pPr marL="990600" lvl="1" indent="-533400" eaLnBrk="1" hangingPunct="1">
              <a:lnSpc>
                <a:spcPct val="90000"/>
              </a:lnSpc>
              <a:defRPr/>
            </a:pPr>
            <a:r>
              <a:rPr lang="en-US" sz="2600" smtClean="0"/>
              <a:t>Man is mortal : rule</a:t>
            </a:r>
          </a:p>
          <a:p>
            <a:pPr marL="990600" lvl="1" indent="-5334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2600" smtClean="0"/>
          </a:p>
          <a:p>
            <a:pPr marL="990600" lvl="1" indent="-5334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1800" i="1" smtClean="0">
                <a:ea typeface="Arial Unicode MS" pitchFamily="34" charset="-128"/>
                <a:cs typeface="Arial Unicode MS" pitchFamily="34" charset="-128"/>
              </a:rPr>
              <a:t>		∀x[man(x) → mortal(x)]</a:t>
            </a:r>
          </a:p>
          <a:p>
            <a:pPr marL="990600" lvl="1" indent="-5334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1800" i="1" smtClean="0">
              <a:ea typeface="Arial Unicode MS" pitchFamily="34" charset="-128"/>
              <a:cs typeface="Arial Unicode MS" pitchFamily="34" charset="-128"/>
            </a:endParaRPr>
          </a:p>
          <a:p>
            <a:pPr marL="990600" lvl="1" indent="-533400" eaLnBrk="1" hangingPunct="1">
              <a:lnSpc>
                <a:spcPct val="90000"/>
              </a:lnSpc>
              <a:defRPr/>
            </a:pPr>
            <a:r>
              <a:rPr lang="en-US" sz="2600" smtClean="0"/>
              <a:t>shakespeare is a man</a:t>
            </a:r>
          </a:p>
          <a:p>
            <a:pPr marL="990600" lvl="1" indent="-5334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600" smtClean="0"/>
              <a:t>		man(shakespeare)</a:t>
            </a:r>
          </a:p>
          <a:p>
            <a:pPr marL="990600" lvl="1" indent="-5334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2600" smtClean="0"/>
          </a:p>
          <a:p>
            <a:pPr marL="990600" lvl="1" indent="-533400" eaLnBrk="1" hangingPunct="1">
              <a:lnSpc>
                <a:spcPct val="90000"/>
              </a:lnSpc>
              <a:defRPr/>
            </a:pPr>
            <a:r>
              <a:rPr lang="en-US" sz="2600" smtClean="0"/>
              <a:t>To infer shakespeare is mortal</a:t>
            </a:r>
          </a:p>
          <a:p>
            <a:pPr marL="990600" lvl="1" indent="-5334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600" smtClean="0"/>
              <a:t>	        </a:t>
            </a:r>
            <a:r>
              <a:rPr lang="en-US" smtClean="0"/>
              <a:t>mortal(shakespeare)</a:t>
            </a:r>
          </a:p>
          <a:p>
            <a:pPr marL="990600" lvl="1" indent="-533400" eaLnBrk="1" hangingPunct="1">
              <a:lnSpc>
                <a:spcPct val="90000"/>
              </a:lnSpc>
              <a:defRPr/>
            </a:pPr>
            <a:endParaRPr lang="en-US" sz="2600" smtClean="0"/>
          </a:p>
          <a:p>
            <a:pPr marL="990600" lvl="1" indent="-533400" eaLnBrk="1" hangingPunct="1">
              <a:lnSpc>
                <a:spcPct val="90000"/>
              </a:lnSpc>
              <a:defRPr/>
            </a:pPr>
            <a:endParaRPr lang="en-US" sz="2600" smtClean="0"/>
          </a:p>
          <a:p>
            <a:pPr marL="990600" lvl="1" indent="-533400" eaLnBrk="1" hangingPunct="1">
              <a:lnSpc>
                <a:spcPct val="90000"/>
              </a:lnSpc>
              <a:defRPr/>
            </a:pPr>
            <a:endParaRPr lang="en-US" sz="2600" smtClean="0"/>
          </a:p>
          <a:p>
            <a:pPr marL="990600" lvl="1" indent="-5334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600" smtClean="0"/>
              <a:t>			</a:t>
            </a:r>
            <a:endParaRPr lang="en-US" sz="1800" i="1" smtClean="0">
              <a:ea typeface="Arial Unicode MS" pitchFamily="34" charset="-128"/>
              <a:cs typeface="Arial Unicode MS" pitchFamily="34" charset="-128"/>
            </a:endParaRPr>
          </a:p>
          <a:p>
            <a:pPr marL="990600" lvl="1" indent="-5334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1800" i="1" smtClean="0">
              <a:ea typeface="Arial Unicode MS" pitchFamily="34" charset="-128"/>
              <a:cs typeface="Arial Unicode MS" pitchFamily="34" charset="-128"/>
            </a:endParaRPr>
          </a:p>
          <a:p>
            <a:pPr marL="990600" lvl="1" indent="-5334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26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Times New Roman" pitchFamily="16" charset="0"/>
              </a:rPr>
              <a:t>Search in resolution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Times New Roman" pitchFamily="16" charset="0"/>
              </a:rPr>
              <a:t>Heuristics for Resolution Search</a:t>
            </a:r>
          </a:p>
          <a:p>
            <a:pPr lvl="1" eaLnBrk="1" hangingPunct="1"/>
            <a:r>
              <a:rPr lang="en-US" smtClean="0">
                <a:latin typeface="Times New Roman" pitchFamily="16" charset="0"/>
              </a:rPr>
              <a:t>Goal Supported Strategy</a:t>
            </a:r>
          </a:p>
          <a:p>
            <a:pPr lvl="2" eaLnBrk="1" hangingPunct="1"/>
            <a:r>
              <a:rPr lang="en-US" smtClean="0">
                <a:latin typeface="Times New Roman" pitchFamily="16" charset="0"/>
              </a:rPr>
              <a:t>Always start with the negated goal</a:t>
            </a:r>
          </a:p>
          <a:p>
            <a:pPr lvl="1" eaLnBrk="1" hangingPunct="1"/>
            <a:r>
              <a:rPr lang="en-US" smtClean="0">
                <a:latin typeface="Times New Roman" pitchFamily="16" charset="0"/>
              </a:rPr>
              <a:t>Set of support strategy</a:t>
            </a:r>
          </a:p>
          <a:p>
            <a:pPr lvl="2" eaLnBrk="1" hangingPunct="1"/>
            <a:r>
              <a:rPr lang="en-US" smtClean="0">
                <a:latin typeface="Times New Roman" pitchFamily="16" charset="0"/>
              </a:rPr>
              <a:t>Always one of the resolvents is the most recently produced resolute</a:t>
            </a:r>
          </a:p>
          <a:p>
            <a:pPr eaLnBrk="1" hangingPunct="1"/>
            <a:endParaRPr lang="en-US" smtClean="0">
              <a:latin typeface="Times New Roman" pitchFamily="16" charset="0"/>
            </a:endParaRPr>
          </a:p>
          <a:p>
            <a:pPr lvl="1" eaLnBrk="1" hangingPunct="1"/>
            <a:endParaRPr lang="en-US" smtClean="0">
              <a:latin typeface="Times New Roman" pitchFamily="16" charset="0"/>
            </a:endParaRPr>
          </a:p>
          <a:p>
            <a:pPr eaLnBrk="1" hangingPunct="1"/>
            <a:endParaRPr lang="en-US" u="sng" smtClean="0">
              <a:latin typeface="Times New Roman" pitchFamily="1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Times New Roman" pitchFamily="16" charset="0"/>
              </a:rPr>
              <a:t>Search in resolution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Times New Roman" pitchFamily="16" charset="0"/>
              </a:rPr>
              <a:t>Heuristics for Resolution Search</a:t>
            </a:r>
          </a:p>
          <a:p>
            <a:pPr lvl="1" eaLnBrk="1" hangingPunct="1"/>
            <a:r>
              <a:rPr lang="en-US" smtClean="0">
                <a:latin typeface="Times New Roman" pitchFamily="16" charset="0"/>
              </a:rPr>
              <a:t>Goal Supported Strategy</a:t>
            </a:r>
          </a:p>
          <a:p>
            <a:pPr lvl="2" eaLnBrk="1" hangingPunct="1"/>
            <a:r>
              <a:rPr lang="en-US" smtClean="0">
                <a:latin typeface="Times New Roman" pitchFamily="16" charset="0"/>
              </a:rPr>
              <a:t>Always start with the negated goal</a:t>
            </a:r>
          </a:p>
          <a:p>
            <a:pPr lvl="1" eaLnBrk="1" hangingPunct="1"/>
            <a:r>
              <a:rPr lang="en-US" smtClean="0">
                <a:latin typeface="Times New Roman" pitchFamily="16" charset="0"/>
              </a:rPr>
              <a:t>Set of support strategy</a:t>
            </a:r>
          </a:p>
          <a:p>
            <a:pPr lvl="2" eaLnBrk="1" hangingPunct="1"/>
            <a:r>
              <a:rPr lang="en-US" smtClean="0">
                <a:latin typeface="Times New Roman" pitchFamily="16" charset="0"/>
              </a:rPr>
              <a:t>Always one of the resolvents is the most recently produced resolute</a:t>
            </a:r>
          </a:p>
          <a:p>
            <a:pPr eaLnBrk="1" hangingPunct="1"/>
            <a:endParaRPr lang="en-US" smtClean="0">
              <a:latin typeface="Times New Roman" pitchFamily="16" charset="0"/>
            </a:endParaRPr>
          </a:p>
          <a:p>
            <a:pPr lvl="1" eaLnBrk="1" hangingPunct="1"/>
            <a:endParaRPr lang="en-US" smtClean="0">
              <a:latin typeface="Times New Roman" pitchFamily="16" charset="0"/>
            </a:endParaRPr>
          </a:p>
          <a:p>
            <a:pPr eaLnBrk="1" hangingPunct="1"/>
            <a:endParaRPr lang="en-US" u="sng" smtClean="0">
              <a:latin typeface="Times New Roman" pitchFamily="1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smtClean="0">
                <a:latin typeface="Times New Roman" pitchFamily="16" charset="0"/>
              </a:rPr>
              <a:t>Inferencing in Predicate Calculus</a:t>
            </a:r>
          </a:p>
        </p:txBody>
      </p:sp>
      <p:sp>
        <p:nvSpPr>
          <p:cNvPr id="410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smtClean="0">
                <a:latin typeface="Times New Roman" pitchFamily="16" charset="0"/>
              </a:rPr>
              <a:t>Forward chaining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>
                <a:latin typeface="Times New Roman" pitchFamily="16" charset="0"/>
              </a:rPr>
              <a:t>Given P,	          , to infer Q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>
                <a:latin typeface="Times New Roman" pitchFamily="16" charset="0"/>
              </a:rPr>
              <a:t>P, match </a:t>
            </a:r>
            <a:r>
              <a:rPr lang="en-US" sz="2000" i="1" smtClean="0">
                <a:latin typeface="Times New Roman" pitchFamily="16" charset="0"/>
              </a:rPr>
              <a:t>L.H.S </a:t>
            </a:r>
            <a:r>
              <a:rPr lang="en-US" sz="2000" smtClean="0">
                <a:latin typeface="Times New Roman" pitchFamily="16" charset="0"/>
              </a:rPr>
              <a:t>of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>
                <a:latin typeface="Times New Roman" pitchFamily="16" charset="0"/>
              </a:rPr>
              <a:t>Assert Q from </a:t>
            </a:r>
            <a:r>
              <a:rPr lang="en-US" sz="2000" i="1" smtClean="0">
                <a:latin typeface="Times New Roman" pitchFamily="16" charset="0"/>
              </a:rPr>
              <a:t>R.H.S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>
                <a:latin typeface="Times New Roman" pitchFamily="16" charset="0"/>
              </a:rPr>
              <a:t>Backward chaining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>
                <a:latin typeface="Times New Roman" pitchFamily="16" charset="0"/>
              </a:rPr>
              <a:t>Q, Match </a:t>
            </a:r>
            <a:r>
              <a:rPr lang="en-US" sz="2000" i="1" smtClean="0">
                <a:latin typeface="Times New Roman" pitchFamily="16" charset="0"/>
              </a:rPr>
              <a:t>R.H.S </a:t>
            </a:r>
            <a:r>
              <a:rPr lang="en-US" sz="2000" smtClean="0">
                <a:latin typeface="Times New Roman" pitchFamily="16" charset="0"/>
              </a:rPr>
              <a:t>of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>
                <a:latin typeface="Times New Roman" pitchFamily="16" charset="0"/>
              </a:rPr>
              <a:t>assert P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>
                <a:latin typeface="Times New Roman" pitchFamily="16" charset="0"/>
              </a:rPr>
              <a:t>Check if P exists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>
                <a:latin typeface="Times New Roman" pitchFamily="16" charset="0"/>
              </a:rPr>
              <a:t>Resolution – Refutation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>
                <a:latin typeface="Times New Roman" pitchFamily="16" charset="0"/>
              </a:rPr>
              <a:t>Negate goal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>
                <a:latin typeface="Times New Roman" pitchFamily="16" charset="0"/>
              </a:rPr>
              <a:t>Convert all pieces of knowledge into clausal form (disjunction of literals)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>
                <a:latin typeface="Times New Roman" pitchFamily="16" charset="0"/>
              </a:rPr>
              <a:t>See if contradiction indicated by null clause       can be derived</a:t>
            </a:r>
          </a:p>
          <a:p>
            <a:pPr eaLnBrk="1" hangingPunct="1">
              <a:lnSpc>
                <a:spcPct val="90000"/>
              </a:lnSpc>
            </a:pPr>
            <a:endParaRPr lang="en-US" sz="2400" smtClean="0">
              <a:latin typeface="Times New Roman" pitchFamily="16" charset="0"/>
            </a:endParaRPr>
          </a:p>
        </p:txBody>
      </p:sp>
      <p:sp>
        <p:nvSpPr>
          <p:cNvPr id="4102" name="Rectangle 4"/>
          <p:cNvSpPr>
            <a:spLocks noChangeArrowheads="1"/>
          </p:cNvSpPr>
          <p:nvPr/>
        </p:nvSpPr>
        <p:spPr bwMode="auto">
          <a:xfrm>
            <a:off x="6629400" y="6248400"/>
            <a:ext cx="228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4098" name="Object 5"/>
          <p:cNvGraphicFramePr>
            <a:graphicFrameLocks noChangeAspect="1"/>
          </p:cNvGraphicFramePr>
          <p:nvPr/>
        </p:nvGraphicFramePr>
        <p:xfrm>
          <a:off x="2971800" y="2438400"/>
          <a:ext cx="762000" cy="330200"/>
        </p:xfrm>
        <a:graphic>
          <a:graphicData uri="http://schemas.openxmlformats.org/presentationml/2006/ole">
            <p:oleObj spid="_x0000_s65538" name="Equation" r:id="rId4" imgW="469800" imgH="203040" progId="Equation.3">
              <p:embed/>
            </p:oleObj>
          </a:graphicData>
        </a:graphic>
      </p:graphicFrame>
      <p:graphicFrame>
        <p:nvGraphicFramePr>
          <p:cNvPr id="4099" name="Object 6"/>
          <p:cNvGraphicFramePr>
            <a:graphicFrameLocks noChangeAspect="1"/>
          </p:cNvGraphicFramePr>
          <p:nvPr/>
        </p:nvGraphicFramePr>
        <p:xfrm>
          <a:off x="4191000" y="3810000"/>
          <a:ext cx="762000" cy="330200"/>
        </p:xfrm>
        <a:graphic>
          <a:graphicData uri="http://schemas.openxmlformats.org/presentationml/2006/ole">
            <p:oleObj spid="_x0000_s65539" name="Equation" r:id="rId5" imgW="469800" imgH="203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304800"/>
            <a:ext cx="8229600" cy="4525963"/>
          </a:xfrm>
        </p:spPr>
        <p:txBody>
          <a:bodyPr/>
          <a:lstStyle/>
          <a:p>
            <a:pPr marL="609600" indent="-609600" eaLnBrk="1" hangingPunct="1">
              <a:buFontTx/>
              <a:buAutoNum type="arabicPeriod"/>
            </a:pPr>
            <a:r>
              <a:rPr lang="en-US" i="1" smtClean="0">
                <a:latin typeface="Times New Roman" pitchFamily="16" charset="0"/>
              </a:rPr>
              <a:t>P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smtClean="0">
                <a:latin typeface="Times New Roman" pitchFamily="16" charset="0"/>
              </a:rPr>
              <a:t>            converted to 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smtClean="0">
                <a:latin typeface="Times New Roman" pitchFamily="16" charset="0"/>
              </a:rPr>
              <a:t> </a:t>
            </a:r>
            <a:endParaRPr lang="en-US" i="1" smtClean="0">
              <a:latin typeface="Times New Roman" pitchFamily="16" charset="0"/>
            </a:endParaRPr>
          </a:p>
          <a:p>
            <a:pPr marL="609600" indent="-609600" eaLnBrk="1" hangingPunct="1">
              <a:buFontTx/>
              <a:buNone/>
            </a:pPr>
            <a:r>
              <a:rPr lang="en-US" smtClean="0">
                <a:latin typeface="Times New Roman" pitchFamily="16" charset="0"/>
              </a:rPr>
              <a:t>	Draw the resolution tree (actually an inverted tree). Every node is a clausal form and branches are intermediate inference steps.</a:t>
            </a:r>
          </a:p>
          <a:p>
            <a:pPr marL="609600" indent="-609600" eaLnBrk="1" hangingPunct="1">
              <a:buFontTx/>
              <a:buAutoNum type="arabicPeriod"/>
            </a:pPr>
            <a:endParaRPr lang="en-US" smtClean="0">
              <a:latin typeface="Times New Roman" pitchFamily="16" charset="0"/>
            </a:endParaRPr>
          </a:p>
        </p:txBody>
      </p:sp>
      <p:sp>
        <p:nvSpPr>
          <p:cNvPr id="5130" name="Line 3"/>
          <p:cNvSpPr>
            <a:spLocks noChangeShapeType="1"/>
          </p:cNvSpPr>
          <p:nvPr/>
        </p:nvSpPr>
        <p:spPr bwMode="auto">
          <a:xfrm>
            <a:off x="1981200" y="3962400"/>
            <a:ext cx="8382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31" name="Line 4"/>
          <p:cNvSpPr>
            <a:spLocks noChangeShapeType="1"/>
          </p:cNvSpPr>
          <p:nvPr/>
        </p:nvSpPr>
        <p:spPr bwMode="auto">
          <a:xfrm flipV="1">
            <a:off x="2819400" y="3962400"/>
            <a:ext cx="8382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32" name="Line 5"/>
          <p:cNvSpPr>
            <a:spLocks noChangeShapeType="1"/>
          </p:cNvSpPr>
          <p:nvPr/>
        </p:nvSpPr>
        <p:spPr bwMode="auto">
          <a:xfrm>
            <a:off x="2819400" y="5334000"/>
            <a:ext cx="8382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33" name="Line 6"/>
          <p:cNvSpPr>
            <a:spLocks noChangeShapeType="1"/>
          </p:cNvSpPr>
          <p:nvPr/>
        </p:nvSpPr>
        <p:spPr bwMode="auto">
          <a:xfrm flipV="1">
            <a:off x="3657600" y="5334000"/>
            <a:ext cx="8382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34" name="Rectangle 7"/>
          <p:cNvSpPr>
            <a:spLocks noChangeArrowheads="1"/>
          </p:cNvSpPr>
          <p:nvPr/>
        </p:nvSpPr>
        <p:spPr bwMode="auto">
          <a:xfrm>
            <a:off x="3581400" y="6553200"/>
            <a:ext cx="228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5122" name="Object 8"/>
          <p:cNvGraphicFramePr>
            <a:graphicFrameLocks noChangeAspect="1"/>
          </p:cNvGraphicFramePr>
          <p:nvPr/>
        </p:nvGraphicFramePr>
        <p:xfrm>
          <a:off x="990600" y="990600"/>
          <a:ext cx="1143000" cy="493713"/>
        </p:xfrm>
        <a:graphic>
          <a:graphicData uri="http://schemas.openxmlformats.org/presentationml/2006/ole">
            <p:oleObj spid="_x0000_s66562" name="Equation" r:id="rId4" imgW="469800" imgH="203040" progId="Equation.3">
              <p:embed/>
            </p:oleObj>
          </a:graphicData>
        </a:graphic>
      </p:graphicFrame>
      <p:graphicFrame>
        <p:nvGraphicFramePr>
          <p:cNvPr id="5123" name="Object 9"/>
          <p:cNvGraphicFramePr>
            <a:graphicFrameLocks noChangeAspect="1"/>
          </p:cNvGraphicFramePr>
          <p:nvPr/>
        </p:nvGraphicFramePr>
        <p:xfrm>
          <a:off x="4572000" y="990600"/>
          <a:ext cx="1143000" cy="446088"/>
        </p:xfrm>
        <a:graphic>
          <a:graphicData uri="http://schemas.openxmlformats.org/presentationml/2006/ole">
            <p:oleObj spid="_x0000_s66563" name="Equation" r:id="rId5" imgW="520560" imgH="203040" progId="Equation.3">
              <p:embed/>
            </p:oleObj>
          </a:graphicData>
        </a:graphic>
      </p:graphicFrame>
      <p:graphicFrame>
        <p:nvGraphicFramePr>
          <p:cNvPr id="5124" name="Object 10"/>
          <p:cNvGraphicFramePr>
            <a:graphicFrameLocks noChangeAspect="1"/>
          </p:cNvGraphicFramePr>
          <p:nvPr/>
        </p:nvGraphicFramePr>
        <p:xfrm>
          <a:off x="1600200" y="3581400"/>
          <a:ext cx="533400" cy="387350"/>
        </p:xfrm>
        <a:graphic>
          <a:graphicData uri="http://schemas.openxmlformats.org/presentationml/2006/ole">
            <p:oleObj spid="_x0000_s66564" name="Equation" r:id="rId6" imgW="279360" imgH="203040" progId="Equation.3">
              <p:embed/>
            </p:oleObj>
          </a:graphicData>
        </a:graphic>
      </p:graphicFrame>
      <p:graphicFrame>
        <p:nvGraphicFramePr>
          <p:cNvPr id="5125" name="Object 11"/>
          <p:cNvGraphicFramePr>
            <a:graphicFrameLocks noChangeAspect="1"/>
          </p:cNvGraphicFramePr>
          <p:nvPr/>
        </p:nvGraphicFramePr>
        <p:xfrm>
          <a:off x="990600" y="1524000"/>
          <a:ext cx="762000" cy="554038"/>
        </p:xfrm>
        <a:graphic>
          <a:graphicData uri="http://schemas.openxmlformats.org/presentationml/2006/ole">
            <p:oleObj spid="_x0000_s66565" name="Equation" r:id="rId7" imgW="279360" imgH="203040" progId="Equation.3">
              <p:embed/>
            </p:oleObj>
          </a:graphicData>
        </a:graphic>
      </p:graphicFrame>
      <p:graphicFrame>
        <p:nvGraphicFramePr>
          <p:cNvPr id="5126" name="Object 12"/>
          <p:cNvGraphicFramePr>
            <a:graphicFrameLocks noChangeAspect="1"/>
          </p:cNvGraphicFramePr>
          <p:nvPr/>
        </p:nvGraphicFramePr>
        <p:xfrm>
          <a:off x="3276600" y="3581400"/>
          <a:ext cx="1143000" cy="446088"/>
        </p:xfrm>
        <a:graphic>
          <a:graphicData uri="http://schemas.openxmlformats.org/presentationml/2006/ole">
            <p:oleObj spid="_x0000_s66566" name="Equation" r:id="rId8" imgW="520560" imgH="203040" progId="Equation.3">
              <p:embed/>
            </p:oleObj>
          </a:graphicData>
        </a:graphic>
      </p:graphicFrame>
      <p:graphicFrame>
        <p:nvGraphicFramePr>
          <p:cNvPr id="5127" name="Object 13"/>
          <p:cNvGraphicFramePr>
            <a:graphicFrameLocks noChangeAspect="1"/>
          </p:cNvGraphicFramePr>
          <p:nvPr/>
        </p:nvGraphicFramePr>
        <p:xfrm>
          <a:off x="2576513" y="5029200"/>
          <a:ext cx="623887" cy="361950"/>
        </p:xfrm>
        <a:graphic>
          <a:graphicData uri="http://schemas.openxmlformats.org/presentationml/2006/ole">
            <p:oleObj spid="_x0000_s66567" name="Equation" r:id="rId9" imgW="266400" imgH="164880" progId="Equation.3">
              <p:embed/>
            </p:oleObj>
          </a:graphicData>
        </a:graphic>
      </p:graphicFrame>
      <p:graphicFrame>
        <p:nvGraphicFramePr>
          <p:cNvPr id="5128" name="Object 14"/>
          <p:cNvGraphicFramePr>
            <a:graphicFrameLocks noChangeAspect="1"/>
          </p:cNvGraphicFramePr>
          <p:nvPr/>
        </p:nvGraphicFramePr>
        <p:xfrm>
          <a:off x="4324350" y="5029200"/>
          <a:ext cx="355600" cy="361950"/>
        </p:xfrm>
        <a:graphic>
          <a:graphicData uri="http://schemas.openxmlformats.org/presentationml/2006/ole">
            <p:oleObj spid="_x0000_s66568" name="Equation" r:id="rId10" imgW="152280" imgH="1648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Times New Roman" pitchFamily="16" charset="0"/>
              </a:rPr>
              <a:t>Terminology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Times New Roman" pitchFamily="16" charset="0"/>
              </a:rPr>
              <a:t>Pair of clauses being </a:t>
            </a:r>
            <a:r>
              <a:rPr lang="en-US" u="sng" smtClean="0">
                <a:latin typeface="Times New Roman" pitchFamily="16" charset="0"/>
              </a:rPr>
              <a:t>resolved</a:t>
            </a:r>
            <a:r>
              <a:rPr lang="en-US" smtClean="0">
                <a:latin typeface="Times New Roman" pitchFamily="16" charset="0"/>
              </a:rPr>
              <a:t> is called the </a:t>
            </a:r>
            <a:r>
              <a:rPr lang="en-US" u="sng" smtClean="0">
                <a:latin typeface="Times New Roman" pitchFamily="16" charset="0"/>
              </a:rPr>
              <a:t>Resolvents</a:t>
            </a:r>
            <a:r>
              <a:rPr lang="en-US" smtClean="0">
                <a:latin typeface="Times New Roman" pitchFamily="16" charset="0"/>
              </a:rPr>
              <a:t>. The resulting clause is called the </a:t>
            </a:r>
            <a:r>
              <a:rPr lang="en-US" u="sng" smtClean="0">
                <a:latin typeface="Times New Roman" pitchFamily="16" charset="0"/>
              </a:rPr>
              <a:t>Resolute</a:t>
            </a:r>
            <a:r>
              <a:rPr lang="en-US" smtClean="0">
                <a:latin typeface="Times New Roman" pitchFamily="16" charset="0"/>
              </a:rPr>
              <a:t>.</a:t>
            </a:r>
          </a:p>
          <a:p>
            <a:pPr eaLnBrk="1" hangingPunct="1"/>
            <a:r>
              <a:rPr lang="en-US" smtClean="0">
                <a:latin typeface="Times New Roman" pitchFamily="16" charset="0"/>
              </a:rPr>
              <a:t>Choosing the correct pair of resolvents is a matter of search.</a:t>
            </a:r>
          </a:p>
          <a:p>
            <a:pPr eaLnBrk="1" hangingPunct="1"/>
            <a:endParaRPr lang="en-US" u="sng" smtClean="0">
              <a:latin typeface="Times New Roman" pitchFamily="1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smtClean="0"/>
              <a:t>Himalayan Club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400" smtClean="0"/>
              <a:t>Introduction through an example </a:t>
            </a:r>
            <a:r>
              <a:rPr lang="en-US" sz="2400" i="1" smtClean="0"/>
              <a:t>(Zohar Manna, 1974):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smtClean="0"/>
              <a:t>Problem: A, B and C belong to the Himalayan club. Every member in the club is either a mountain climber or a skier or both. A likes whatever B dislikes and dislikes whatever B likes. A likes rain and snow. No mountain climber likes rain. Every skier likes snow. </a:t>
            </a:r>
            <a:r>
              <a:rPr lang="en-US" sz="2400" i="1" smtClean="0"/>
              <a:t>Is there a member who is a mountain climber and not a skier?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smtClean="0"/>
              <a:t>Given knowledge has: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smtClean="0"/>
              <a:t>Facts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600" smtClean="0"/>
              <a:t>Rules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sz="3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smtClean="0"/>
              <a:t>Example contd.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2000" smtClean="0"/>
              <a:t>Let </a:t>
            </a:r>
            <a:r>
              <a:rPr lang="en-US" sz="2000" i="1" smtClean="0"/>
              <a:t>mc</a:t>
            </a:r>
            <a:r>
              <a:rPr lang="en-US" sz="2000" smtClean="0"/>
              <a:t> denote mountain climber and </a:t>
            </a:r>
            <a:r>
              <a:rPr lang="en-US" sz="2000" i="1" smtClean="0"/>
              <a:t>sk</a:t>
            </a:r>
            <a:r>
              <a:rPr lang="en-US" sz="2000" smtClean="0"/>
              <a:t> denotes skier. Knowledge representation in the given problem is as follows:</a:t>
            </a:r>
          </a:p>
          <a:p>
            <a:pPr marL="971550" lvl="1" indent="-514350" eaLnBrk="1" hangingPunct="1">
              <a:lnSpc>
                <a:spcPct val="80000"/>
              </a:lnSpc>
              <a:buFont typeface="Calibri" pitchFamily="34" charset="0"/>
              <a:buAutoNum type="arabicPeriod"/>
              <a:defRPr/>
            </a:pPr>
            <a:r>
              <a:rPr lang="en-US" sz="1800" i="1" smtClean="0"/>
              <a:t>member(A)</a:t>
            </a:r>
          </a:p>
          <a:p>
            <a:pPr marL="971550" lvl="1" indent="-514350" eaLnBrk="1" hangingPunct="1">
              <a:lnSpc>
                <a:spcPct val="80000"/>
              </a:lnSpc>
              <a:buFont typeface="Calibri" pitchFamily="34" charset="0"/>
              <a:buAutoNum type="arabicPeriod"/>
              <a:defRPr/>
            </a:pPr>
            <a:r>
              <a:rPr lang="en-US" sz="1800" i="1" smtClean="0"/>
              <a:t>member(B)</a:t>
            </a:r>
          </a:p>
          <a:p>
            <a:pPr marL="971550" lvl="1" indent="-514350" eaLnBrk="1" hangingPunct="1">
              <a:lnSpc>
                <a:spcPct val="80000"/>
              </a:lnSpc>
              <a:buFont typeface="Calibri" pitchFamily="34" charset="0"/>
              <a:buAutoNum type="arabicPeriod"/>
              <a:defRPr/>
            </a:pPr>
            <a:r>
              <a:rPr lang="en-US" sz="1800" i="1" smtClean="0"/>
              <a:t>member(C)</a:t>
            </a:r>
          </a:p>
          <a:p>
            <a:pPr marL="971550" lvl="1" indent="-514350" eaLnBrk="1" hangingPunct="1">
              <a:lnSpc>
                <a:spcPct val="80000"/>
              </a:lnSpc>
              <a:buFont typeface="Calibri" pitchFamily="34" charset="0"/>
              <a:buAutoNum type="arabicPeriod"/>
              <a:defRPr/>
            </a:pPr>
            <a:r>
              <a:rPr lang="en-US" sz="1800" i="1" smtClean="0">
                <a:ea typeface="Arial Unicode MS" pitchFamily="34" charset="-128"/>
                <a:cs typeface="Arial Unicode MS" pitchFamily="34" charset="-128"/>
              </a:rPr>
              <a:t>∀x[member(x) → (mc(x) ∨ sk(x))]</a:t>
            </a:r>
          </a:p>
          <a:p>
            <a:pPr marL="971550" lvl="1" indent="-514350" eaLnBrk="1" hangingPunct="1">
              <a:lnSpc>
                <a:spcPct val="80000"/>
              </a:lnSpc>
              <a:buFont typeface="Calibri" pitchFamily="34" charset="0"/>
              <a:buAutoNum type="arabicPeriod"/>
              <a:defRPr/>
            </a:pPr>
            <a:r>
              <a:rPr lang="en-US" sz="1800" i="1" smtClean="0">
                <a:ea typeface="Arial Unicode MS" pitchFamily="34" charset="-128"/>
                <a:cs typeface="Arial Unicode MS" pitchFamily="34" charset="-128"/>
              </a:rPr>
              <a:t>∀x[mc(x) → ~like(x,rain)]</a:t>
            </a:r>
          </a:p>
          <a:p>
            <a:pPr marL="971550" lvl="1" indent="-514350" eaLnBrk="1" hangingPunct="1">
              <a:lnSpc>
                <a:spcPct val="80000"/>
              </a:lnSpc>
              <a:buFont typeface="Calibri" pitchFamily="34" charset="0"/>
              <a:buAutoNum type="arabicPeriod"/>
              <a:defRPr/>
            </a:pPr>
            <a:r>
              <a:rPr lang="en-US" sz="1800" i="1" smtClean="0">
                <a:ea typeface="Arial Unicode MS" pitchFamily="34" charset="-128"/>
                <a:cs typeface="Arial Unicode MS" pitchFamily="34" charset="-128"/>
              </a:rPr>
              <a:t>∀x[sk(x) → like(x, snow)]</a:t>
            </a:r>
          </a:p>
          <a:p>
            <a:pPr marL="971550" lvl="1" indent="-514350" eaLnBrk="1" hangingPunct="1">
              <a:lnSpc>
                <a:spcPct val="80000"/>
              </a:lnSpc>
              <a:buFont typeface="Calibri" pitchFamily="34" charset="0"/>
              <a:buAutoNum type="arabicPeriod"/>
              <a:defRPr/>
            </a:pPr>
            <a:r>
              <a:rPr lang="en-US" sz="1800" i="1" smtClean="0">
                <a:ea typeface="Arial Unicode MS" pitchFamily="34" charset="-128"/>
                <a:cs typeface="Arial Unicode MS" pitchFamily="34" charset="-128"/>
              </a:rPr>
              <a:t>∀x[like(B, x) → ~like(A, x)]</a:t>
            </a:r>
          </a:p>
          <a:p>
            <a:pPr marL="971550" lvl="1" indent="-514350" eaLnBrk="1" hangingPunct="1">
              <a:lnSpc>
                <a:spcPct val="80000"/>
              </a:lnSpc>
              <a:buFont typeface="Calibri" pitchFamily="34" charset="0"/>
              <a:buAutoNum type="arabicPeriod"/>
              <a:defRPr/>
            </a:pPr>
            <a:r>
              <a:rPr lang="en-US" sz="1800" i="1" smtClean="0">
                <a:ea typeface="Arial Unicode MS" pitchFamily="34" charset="-128"/>
                <a:cs typeface="Arial Unicode MS" pitchFamily="34" charset="-128"/>
              </a:rPr>
              <a:t>∀x[~like(B, x) → like(A, x)]</a:t>
            </a:r>
          </a:p>
          <a:p>
            <a:pPr marL="971550" lvl="1" indent="-514350" eaLnBrk="1" hangingPunct="1">
              <a:lnSpc>
                <a:spcPct val="80000"/>
              </a:lnSpc>
              <a:buFont typeface="Calibri" pitchFamily="34" charset="0"/>
              <a:buAutoNum type="arabicPeriod"/>
              <a:defRPr/>
            </a:pPr>
            <a:r>
              <a:rPr lang="en-US" sz="1800" i="1" smtClean="0">
                <a:ea typeface="Arial Unicode MS" pitchFamily="34" charset="-128"/>
                <a:cs typeface="Arial Unicode MS" pitchFamily="34" charset="-128"/>
              </a:rPr>
              <a:t>like(A, rain)</a:t>
            </a:r>
          </a:p>
          <a:p>
            <a:pPr marL="971550" lvl="1" indent="-514350" eaLnBrk="1" hangingPunct="1">
              <a:lnSpc>
                <a:spcPct val="80000"/>
              </a:lnSpc>
              <a:buFont typeface="Calibri" pitchFamily="34" charset="0"/>
              <a:buAutoNum type="arabicPeriod"/>
              <a:defRPr/>
            </a:pPr>
            <a:r>
              <a:rPr lang="en-US" sz="1800" i="1" smtClean="0">
                <a:ea typeface="Arial Unicode MS" pitchFamily="34" charset="-128"/>
                <a:cs typeface="Arial Unicode MS" pitchFamily="34" charset="-128"/>
              </a:rPr>
              <a:t>like(A, snow)</a:t>
            </a:r>
          </a:p>
          <a:p>
            <a:pPr marL="971550" lvl="1" indent="-514350" eaLnBrk="1" hangingPunct="1">
              <a:lnSpc>
                <a:spcPct val="80000"/>
              </a:lnSpc>
              <a:buFont typeface="Calibri" pitchFamily="34" charset="0"/>
              <a:buAutoNum type="arabicPeriod"/>
              <a:defRPr/>
            </a:pPr>
            <a:r>
              <a:rPr lang="en-US" sz="1800" i="1" smtClean="0">
                <a:ea typeface="Arial Unicode MS" pitchFamily="34" charset="-128"/>
                <a:cs typeface="Arial Unicode MS" pitchFamily="34" charset="-128"/>
              </a:rPr>
              <a:t>Question: ∃x[member(x) ∧ mc(x) ∧ ~sk(x)]</a:t>
            </a:r>
            <a:endParaRPr lang="en-US" sz="1800" i="1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en-US" sz="2000" smtClean="0"/>
              <a:t>We have to infer the 11</a:t>
            </a:r>
            <a:r>
              <a:rPr lang="en-US" sz="2000" baseline="30000" smtClean="0"/>
              <a:t>th</a:t>
            </a:r>
            <a:r>
              <a:rPr lang="en-US" sz="2000" smtClean="0"/>
              <a:t> expression from the given 10.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000" smtClean="0"/>
              <a:t>Done through Resolution Refutation.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533400"/>
          </a:xfrm>
        </p:spPr>
        <p:txBody>
          <a:bodyPr/>
          <a:lstStyle/>
          <a:p>
            <a:pPr eaLnBrk="1" hangingPunct="1"/>
            <a:r>
              <a:rPr lang="en-US" sz="4000" smtClean="0">
                <a:latin typeface="Times New Roman" pitchFamily="18" charset="0"/>
              </a:rPr>
              <a:t>Club example: Inferencing</a:t>
            </a:r>
          </a:p>
        </p:txBody>
      </p:sp>
      <p:sp>
        <p:nvSpPr>
          <p:cNvPr id="1036" name="Rectangle 3"/>
          <p:cNvSpPr>
            <a:spLocks noChangeArrowheads="1"/>
          </p:cNvSpPr>
          <p:nvPr/>
        </p:nvSpPr>
        <p:spPr bwMode="auto">
          <a:xfrm>
            <a:off x="457200" y="685800"/>
            <a:ext cx="4038600" cy="586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eaLnBrk="1" hangingPunct="1">
              <a:spcBef>
                <a:spcPct val="20000"/>
              </a:spcBef>
              <a:buClr>
                <a:schemeClr val="tx1"/>
              </a:buClr>
              <a:buSzPct val="60000"/>
              <a:buFontTx/>
              <a:buAutoNum type="arabicPeriod"/>
            </a:pPr>
            <a:r>
              <a:rPr lang="en-US" sz="2800">
                <a:latin typeface="Times New Roman" pitchFamily="18" charset="0"/>
              </a:rPr>
              <a:t> </a:t>
            </a:r>
            <a:r>
              <a:rPr lang="en-US" sz="2800" i="1">
                <a:latin typeface="Times New Roman" pitchFamily="18" charset="0"/>
              </a:rPr>
              <a:t>member(A)</a:t>
            </a:r>
          </a:p>
          <a:p>
            <a:pPr marL="609600" indent="-609600" eaLnBrk="1" hangingPunct="1">
              <a:spcBef>
                <a:spcPct val="20000"/>
              </a:spcBef>
              <a:buClr>
                <a:schemeClr val="tx1"/>
              </a:buClr>
              <a:buSzPct val="60000"/>
              <a:buFontTx/>
              <a:buAutoNum type="arabicPeriod"/>
            </a:pPr>
            <a:r>
              <a:rPr lang="en-US" sz="2800">
                <a:latin typeface="Times New Roman" pitchFamily="18" charset="0"/>
              </a:rPr>
              <a:t> </a:t>
            </a:r>
            <a:r>
              <a:rPr lang="en-US" sz="2800" i="1">
                <a:latin typeface="Times New Roman" pitchFamily="18" charset="0"/>
              </a:rPr>
              <a:t>member(B)</a:t>
            </a:r>
          </a:p>
          <a:p>
            <a:pPr marL="609600" indent="-609600" eaLnBrk="1" hangingPunct="1">
              <a:spcBef>
                <a:spcPct val="20000"/>
              </a:spcBef>
              <a:buClr>
                <a:schemeClr val="tx1"/>
              </a:buClr>
              <a:buSzPct val="60000"/>
              <a:buFontTx/>
              <a:buAutoNum type="arabicPeriod"/>
            </a:pPr>
            <a:r>
              <a:rPr lang="en-US" sz="2800">
                <a:latin typeface="Times New Roman" pitchFamily="18" charset="0"/>
              </a:rPr>
              <a:t> </a:t>
            </a:r>
            <a:r>
              <a:rPr lang="en-US" sz="2800" i="1">
                <a:latin typeface="Times New Roman" pitchFamily="18" charset="0"/>
              </a:rPr>
              <a:t>member(C)</a:t>
            </a:r>
          </a:p>
          <a:p>
            <a:pPr marL="609600" indent="-609600" eaLnBrk="1" hangingPunct="1">
              <a:spcBef>
                <a:spcPct val="20000"/>
              </a:spcBef>
              <a:buClr>
                <a:schemeClr val="tx1"/>
              </a:buClr>
              <a:buSzPct val="60000"/>
              <a:buFontTx/>
              <a:buAutoNum type="arabicPeriod"/>
            </a:pPr>
            <a:r>
              <a:rPr lang="en-US" sz="2800">
                <a:latin typeface="Times New Roman" pitchFamily="18" charset="0"/>
              </a:rPr>
              <a:t> </a:t>
            </a:r>
          </a:p>
          <a:p>
            <a:pPr marL="990600" lvl="1" indent="-533400" eaLnBrk="1" hangingPunct="1">
              <a:spcBef>
                <a:spcPct val="20000"/>
              </a:spcBef>
              <a:buClr>
                <a:schemeClr val="tx1"/>
              </a:buClr>
              <a:buSzPct val="55000"/>
              <a:buFont typeface="Times New Roman" pitchFamily="18" charset="0"/>
              <a:buChar char="–"/>
            </a:pPr>
            <a:r>
              <a:rPr lang="en-US" sz="2400">
                <a:latin typeface="Times New Roman" pitchFamily="18" charset="0"/>
              </a:rPr>
              <a:t>Can be written as </a:t>
            </a:r>
          </a:p>
          <a:p>
            <a:pPr marL="990600" lvl="1" indent="-533400" eaLnBrk="1" hangingPunct="1">
              <a:spcBef>
                <a:spcPct val="20000"/>
              </a:spcBef>
              <a:buClr>
                <a:schemeClr val="tx1"/>
              </a:buClr>
              <a:buSzPct val="55000"/>
              <a:buFont typeface="Times New Roman" pitchFamily="18" charset="0"/>
              <a:buChar char="–"/>
            </a:pPr>
            <a:r>
              <a:rPr lang="en-US" sz="2400">
                <a:latin typeface="Times New Roman" pitchFamily="18" charset="0"/>
              </a:rPr>
              <a:t> </a:t>
            </a:r>
          </a:p>
          <a:p>
            <a:pPr marL="609600" indent="-609600" eaLnBrk="1" hangingPunct="1">
              <a:spcBef>
                <a:spcPct val="20000"/>
              </a:spcBef>
              <a:buClr>
                <a:schemeClr val="tx1"/>
              </a:buClr>
              <a:buSzPct val="60000"/>
              <a:buFontTx/>
              <a:buAutoNum type="arabicPeriod"/>
            </a:pPr>
            <a:r>
              <a:rPr lang="en-US" sz="2800">
                <a:latin typeface="Times New Roman" pitchFamily="18" charset="0"/>
              </a:rPr>
              <a:t> </a:t>
            </a:r>
          </a:p>
          <a:p>
            <a:pPr marL="990600" lvl="1" indent="-533400" eaLnBrk="1" hangingPunct="1">
              <a:spcBef>
                <a:spcPct val="20000"/>
              </a:spcBef>
              <a:buClr>
                <a:schemeClr val="tx1"/>
              </a:buClr>
              <a:buSzPct val="55000"/>
              <a:buFont typeface="Times New Roman" pitchFamily="18" charset="0"/>
              <a:buChar char="–"/>
            </a:pPr>
            <a:r>
              <a:rPr lang="en-US" sz="2400">
                <a:latin typeface="Times New Roman" pitchFamily="18" charset="0"/>
              </a:rPr>
              <a:t> </a:t>
            </a:r>
          </a:p>
          <a:p>
            <a:pPr marL="609600" indent="-609600" eaLnBrk="1" hangingPunct="1">
              <a:spcBef>
                <a:spcPct val="20000"/>
              </a:spcBef>
              <a:buClr>
                <a:schemeClr val="tx1"/>
              </a:buClr>
              <a:buSzPct val="60000"/>
              <a:buFontTx/>
              <a:buAutoNum type="arabicPeriod"/>
            </a:pPr>
            <a:r>
              <a:rPr lang="en-US" sz="2800">
                <a:latin typeface="Times New Roman" pitchFamily="18" charset="0"/>
              </a:rPr>
              <a:t> </a:t>
            </a:r>
          </a:p>
          <a:p>
            <a:pPr marL="990600" lvl="1" indent="-533400" eaLnBrk="1" hangingPunct="1">
              <a:spcBef>
                <a:spcPct val="20000"/>
              </a:spcBef>
              <a:buClr>
                <a:schemeClr val="tx1"/>
              </a:buClr>
              <a:buSzPct val="55000"/>
              <a:buFont typeface="Times New Roman" pitchFamily="18" charset="0"/>
              <a:buChar char="–"/>
            </a:pPr>
            <a:r>
              <a:rPr lang="en-US" sz="2400">
                <a:latin typeface="Times New Roman" pitchFamily="18" charset="0"/>
              </a:rPr>
              <a:t> </a:t>
            </a:r>
          </a:p>
          <a:p>
            <a:pPr marL="609600" indent="-609600" eaLnBrk="1" hangingPunct="1">
              <a:spcBef>
                <a:spcPct val="20000"/>
              </a:spcBef>
              <a:buClr>
                <a:schemeClr val="tx1"/>
              </a:buClr>
              <a:buSzPct val="60000"/>
              <a:buFontTx/>
              <a:buAutoNum type="arabicPeriod"/>
            </a:pPr>
            <a:r>
              <a:rPr lang="en-US" sz="2800">
                <a:latin typeface="Times New Roman" pitchFamily="18" charset="0"/>
              </a:rPr>
              <a:t> </a:t>
            </a:r>
          </a:p>
          <a:p>
            <a:pPr marL="990600" lvl="1" indent="-533400" eaLnBrk="1" hangingPunct="1">
              <a:spcBef>
                <a:spcPct val="20000"/>
              </a:spcBef>
              <a:buClr>
                <a:schemeClr val="tx1"/>
              </a:buClr>
              <a:buSzPct val="55000"/>
              <a:buFont typeface="Times New Roman" pitchFamily="18" charset="0"/>
              <a:buChar char="–"/>
            </a:pPr>
            <a:r>
              <a:rPr lang="en-US" sz="2400">
                <a:latin typeface="Times New Roman" pitchFamily="18" charset="0"/>
              </a:rPr>
              <a:t> </a:t>
            </a:r>
          </a:p>
        </p:txBody>
      </p:sp>
      <p:graphicFrame>
        <p:nvGraphicFramePr>
          <p:cNvPr id="1026" name="Object 4"/>
          <p:cNvGraphicFramePr>
            <a:graphicFrameLocks noChangeAspect="1"/>
          </p:cNvGraphicFramePr>
          <p:nvPr/>
        </p:nvGraphicFramePr>
        <p:xfrm>
          <a:off x="1143000" y="2286000"/>
          <a:ext cx="4953000" cy="468313"/>
        </p:xfrm>
        <a:graphic>
          <a:graphicData uri="http://schemas.openxmlformats.org/presentationml/2006/ole">
            <p:oleObj spid="_x0000_s115714" name="Equation" r:id="rId4" imgW="2145960" imgH="203040" progId="Equation.3">
              <p:embed/>
            </p:oleObj>
          </a:graphicData>
        </a:graphic>
      </p:graphicFrame>
      <p:graphicFrame>
        <p:nvGraphicFramePr>
          <p:cNvPr id="1027" name="Object 5"/>
          <p:cNvGraphicFramePr>
            <a:graphicFrameLocks noChangeAspect="1"/>
          </p:cNvGraphicFramePr>
          <p:nvPr>
            <p:ph idx="1"/>
          </p:nvPr>
        </p:nvGraphicFramePr>
        <p:xfrm>
          <a:off x="4349750" y="3057525"/>
          <a:ext cx="4029075" cy="400050"/>
        </p:xfrm>
        <a:graphic>
          <a:graphicData uri="http://schemas.openxmlformats.org/presentationml/2006/ole">
            <p:oleObj spid="_x0000_s115715" name="Equation" r:id="rId5" imgW="1968480" imgH="203040" progId="Equation.3">
              <p:embed/>
            </p:oleObj>
          </a:graphicData>
        </a:graphic>
      </p:graphicFrame>
      <p:graphicFrame>
        <p:nvGraphicFramePr>
          <p:cNvPr id="1028" name="Object 6"/>
          <p:cNvGraphicFramePr>
            <a:graphicFrameLocks noChangeAspect="1"/>
          </p:cNvGraphicFramePr>
          <p:nvPr/>
        </p:nvGraphicFramePr>
        <p:xfrm>
          <a:off x="2667000" y="3200400"/>
          <a:ext cx="3810000" cy="423863"/>
        </p:xfrm>
        <a:graphic>
          <a:graphicData uri="http://schemas.openxmlformats.org/presentationml/2006/ole">
            <p:oleObj spid="_x0000_s115716" name="Equation" r:id="rId6" imgW="1828800" imgH="203040" progId="Equation.3">
              <p:embed/>
            </p:oleObj>
          </a:graphicData>
        </a:graphic>
      </p:graphicFrame>
      <p:graphicFrame>
        <p:nvGraphicFramePr>
          <p:cNvPr id="1029" name="Object 7"/>
          <p:cNvGraphicFramePr>
            <a:graphicFrameLocks noChangeAspect="1"/>
          </p:cNvGraphicFramePr>
          <p:nvPr/>
        </p:nvGraphicFramePr>
        <p:xfrm>
          <a:off x="996950" y="3657600"/>
          <a:ext cx="3492500" cy="466725"/>
        </p:xfrm>
        <a:graphic>
          <a:graphicData uri="http://schemas.openxmlformats.org/presentationml/2006/ole">
            <p:oleObj spid="_x0000_s115717" name="Equation" r:id="rId7" imgW="1523880" imgH="203040" progId="Equation.3">
              <p:embed/>
            </p:oleObj>
          </a:graphicData>
        </a:graphic>
      </p:graphicFrame>
      <p:graphicFrame>
        <p:nvGraphicFramePr>
          <p:cNvPr id="1030" name="Object 8"/>
          <p:cNvGraphicFramePr>
            <a:graphicFrameLocks noChangeAspect="1"/>
          </p:cNvGraphicFramePr>
          <p:nvPr/>
        </p:nvGraphicFramePr>
        <p:xfrm>
          <a:off x="2895600" y="4114800"/>
          <a:ext cx="2997200" cy="466725"/>
        </p:xfrm>
        <a:graphic>
          <a:graphicData uri="http://schemas.openxmlformats.org/presentationml/2006/ole">
            <p:oleObj spid="_x0000_s115718" name="Equation" r:id="rId8" imgW="1307880" imgH="203040" progId="Equation.3">
              <p:embed/>
            </p:oleObj>
          </a:graphicData>
        </a:graphic>
      </p:graphicFrame>
      <p:graphicFrame>
        <p:nvGraphicFramePr>
          <p:cNvPr id="1031" name="Object 9"/>
          <p:cNvGraphicFramePr>
            <a:graphicFrameLocks noChangeAspect="1"/>
          </p:cNvGraphicFramePr>
          <p:nvPr/>
        </p:nvGraphicFramePr>
        <p:xfrm>
          <a:off x="996950" y="4648200"/>
          <a:ext cx="3422650" cy="434975"/>
        </p:xfrm>
        <a:graphic>
          <a:graphicData uri="http://schemas.openxmlformats.org/presentationml/2006/ole">
            <p:oleObj spid="_x0000_s115719" name="Equation" r:id="rId9" imgW="1600200" imgH="203040" progId="Equation.3">
              <p:embed/>
            </p:oleObj>
          </a:graphicData>
        </a:graphic>
      </p:graphicFrame>
      <p:graphicFrame>
        <p:nvGraphicFramePr>
          <p:cNvPr id="1032" name="Object 10"/>
          <p:cNvGraphicFramePr>
            <a:graphicFrameLocks noChangeAspect="1"/>
          </p:cNvGraphicFramePr>
          <p:nvPr/>
        </p:nvGraphicFramePr>
        <p:xfrm>
          <a:off x="2743200" y="5105400"/>
          <a:ext cx="3016250" cy="434975"/>
        </p:xfrm>
        <a:graphic>
          <a:graphicData uri="http://schemas.openxmlformats.org/presentationml/2006/ole">
            <p:oleObj spid="_x0000_s115720" name="Equation" r:id="rId10" imgW="1409400" imgH="203040" progId="Equation.3">
              <p:embed/>
            </p:oleObj>
          </a:graphicData>
        </a:graphic>
      </p:graphicFrame>
      <p:graphicFrame>
        <p:nvGraphicFramePr>
          <p:cNvPr id="1033" name="Object 11"/>
          <p:cNvGraphicFramePr>
            <a:graphicFrameLocks noChangeAspect="1"/>
          </p:cNvGraphicFramePr>
          <p:nvPr/>
        </p:nvGraphicFramePr>
        <p:xfrm>
          <a:off x="1093788" y="5562600"/>
          <a:ext cx="3451225" cy="427038"/>
        </p:xfrm>
        <a:graphic>
          <a:graphicData uri="http://schemas.openxmlformats.org/presentationml/2006/ole">
            <p:oleObj spid="_x0000_s115721" name="Equation" r:id="rId11" imgW="1638000" imgH="203040" progId="Equation.3">
              <p:embed/>
            </p:oleObj>
          </a:graphicData>
        </a:graphic>
      </p:graphicFrame>
      <p:graphicFrame>
        <p:nvGraphicFramePr>
          <p:cNvPr id="1034" name="Object 12"/>
          <p:cNvGraphicFramePr>
            <a:graphicFrameLocks noChangeAspect="1"/>
          </p:cNvGraphicFramePr>
          <p:nvPr/>
        </p:nvGraphicFramePr>
        <p:xfrm>
          <a:off x="2819400" y="6096000"/>
          <a:ext cx="3049588" cy="427038"/>
        </p:xfrm>
        <a:graphic>
          <a:graphicData uri="http://schemas.openxmlformats.org/presentationml/2006/ole">
            <p:oleObj spid="_x0000_s115722" name="Equation" r:id="rId12" imgW="1447560" imgH="203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304800"/>
            <a:ext cx="8229600" cy="6324600"/>
          </a:xfrm>
        </p:spPr>
        <p:txBody>
          <a:bodyPr/>
          <a:lstStyle/>
          <a:p>
            <a:pPr marL="609600" indent="-609600" eaLnBrk="1" hangingPunct="1">
              <a:buClr>
                <a:schemeClr val="tx1"/>
              </a:buClr>
              <a:buFontTx/>
              <a:buAutoNum type="arabicPeriod" startAt="8"/>
            </a:pPr>
            <a:r>
              <a:rPr lang="en-US" smtClean="0">
                <a:latin typeface="Times New Roman" pitchFamily="18" charset="0"/>
              </a:rPr>
              <a:t> </a:t>
            </a:r>
          </a:p>
          <a:p>
            <a:pPr marL="990600" lvl="1" indent="-533400" eaLnBrk="1" hangingPunct="1">
              <a:buClr>
                <a:schemeClr val="tx1"/>
              </a:buClr>
              <a:buFont typeface="Times New Roman" pitchFamily="18" charset="0"/>
              <a:buChar char="–"/>
            </a:pPr>
            <a:r>
              <a:rPr lang="en-US" smtClean="0">
                <a:latin typeface="Times New Roman" pitchFamily="18" charset="0"/>
              </a:rPr>
              <a:t>  </a:t>
            </a:r>
          </a:p>
          <a:p>
            <a:pPr marL="609600" indent="-609600" eaLnBrk="1" hangingPunct="1">
              <a:buClr>
                <a:schemeClr val="tx1"/>
              </a:buClr>
              <a:buFont typeface="Times New Roman" pitchFamily="18" charset="0"/>
              <a:buAutoNum type="arabicPeriod" startAt="9"/>
            </a:pPr>
            <a:r>
              <a:rPr lang="en-US" smtClean="0">
                <a:latin typeface="Times New Roman" pitchFamily="18" charset="0"/>
              </a:rPr>
              <a:t> </a:t>
            </a:r>
          </a:p>
          <a:p>
            <a:pPr marL="609600" indent="-609600" eaLnBrk="1" hangingPunct="1">
              <a:buClr>
                <a:schemeClr val="tx1"/>
              </a:buClr>
              <a:buFont typeface="Times New Roman" pitchFamily="18" charset="0"/>
              <a:buAutoNum type="arabicPeriod" startAt="9"/>
            </a:pPr>
            <a:r>
              <a:rPr lang="en-US" smtClean="0">
                <a:latin typeface="Times New Roman" pitchFamily="18" charset="0"/>
              </a:rPr>
              <a:t> </a:t>
            </a:r>
          </a:p>
          <a:p>
            <a:pPr marL="609600" indent="-609600" eaLnBrk="1" hangingPunct="1">
              <a:buClr>
                <a:schemeClr val="tx1"/>
              </a:buClr>
              <a:buFont typeface="Times New Roman" pitchFamily="18" charset="0"/>
              <a:buAutoNum type="arabicPeriod" startAt="9"/>
            </a:pPr>
            <a:r>
              <a:rPr lang="en-US" smtClean="0">
                <a:latin typeface="Times New Roman" pitchFamily="18" charset="0"/>
              </a:rPr>
              <a:t> </a:t>
            </a:r>
          </a:p>
          <a:p>
            <a:pPr marL="990600" lvl="1" indent="-533400" eaLnBrk="1" hangingPunct="1">
              <a:buClr>
                <a:schemeClr val="tx1"/>
              </a:buClr>
              <a:buFont typeface="Times New Roman" pitchFamily="18" charset="0"/>
              <a:buChar char="–"/>
            </a:pPr>
            <a:r>
              <a:rPr lang="en-US" smtClean="0">
                <a:latin typeface="Times New Roman" pitchFamily="18" charset="0"/>
              </a:rPr>
              <a:t>Negate–   </a:t>
            </a:r>
          </a:p>
          <a:p>
            <a:pPr marL="990600" lvl="1" indent="-533400" eaLnBrk="1" hangingPunct="1">
              <a:buClr>
                <a:schemeClr val="tx1"/>
              </a:buClr>
              <a:buFont typeface="Times New Roman" pitchFamily="18" charset="0"/>
              <a:buChar char="–"/>
            </a:pPr>
            <a:endParaRPr lang="en-US" smtClean="0">
              <a:latin typeface="Times New Roman" pitchFamily="18" charset="0"/>
            </a:endParaRPr>
          </a:p>
          <a:p>
            <a:pPr marL="990600" lvl="1" indent="-533400" eaLnBrk="1" hangingPunct="1">
              <a:buClr>
                <a:schemeClr val="tx1"/>
              </a:buClr>
              <a:buFont typeface="Times New Roman" pitchFamily="18" charset="0"/>
              <a:buNone/>
            </a:pPr>
            <a:endParaRPr lang="en-US" smtClean="0">
              <a:latin typeface="Times New Roman" pitchFamily="18" charset="0"/>
            </a:endParaRPr>
          </a:p>
        </p:txBody>
      </p:sp>
      <p:graphicFrame>
        <p:nvGraphicFramePr>
          <p:cNvPr id="2050" name="Object 3"/>
          <p:cNvGraphicFramePr>
            <a:graphicFrameLocks noChangeAspect="1"/>
          </p:cNvGraphicFramePr>
          <p:nvPr/>
        </p:nvGraphicFramePr>
        <p:xfrm>
          <a:off x="1241425" y="404813"/>
          <a:ext cx="3330575" cy="433387"/>
        </p:xfrm>
        <a:graphic>
          <a:graphicData uri="http://schemas.openxmlformats.org/presentationml/2006/ole">
            <p:oleObj spid="_x0000_s116738" name="Equation" r:id="rId4" imgW="1562040" imgH="203040" progId="Equation.3">
              <p:embed/>
            </p:oleObj>
          </a:graphicData>
        </a:graphic>
      </p:graphicFrame>
      <p:graphicFrame>
        <p:nvGraphicFramePr>
          <p:cNvPr id="2051" name="Object 4"/>
          <p:cNvGraphicFramePr>
            <a:graphicFrameLocks noChangeAspect="1"/>
          </p:cNvGraphicFramePr>
          <p:nvPr/>
        </p:nvGraphicFramePr>
        <p:xfrm>
          <a:off x="2971800" y="938213"/>
          <a:ext cx="2382838" cy="433387"/>
        </p:xfrm>
        <a:graphic>
          <a:graphicData uri="http://schemas.openxmlformats.org/presentationml/2006/ole">
            <p:oleObj spid="_x0000_s116739" name="Equation" r:id="rId5" imgW="1117440" imgH="203040" progId="Equation.3">
              <p:embed/>
            </p:oleObj>
          </a:graphicData>
        </a:graphic>
      </p:graphicFrame>
      <p:graphicFrame>
        <p:nvGraphicFramePr>
          <p:cNvPr id="2052" name="Object 5"/>
          <p:cNvGraphicFramePr>
            <a:graphicFrameLocks noChangeAspect="1"/>
          </p:cNvGraphicFramePr>
          <p:nvPr/>
        </p:nvGraphicFramePr>
        <p:xfrm>
          <a:off x="1295400" y="1506538"/>
          <a:ext cx="1600200" cy="474662"/>
        </p:xfrm>
        <a:graphic>
          <a:graphicData uri="http://schemas.openxmlformats.org/presentationml/2006/ole">
            <p:oleObj spid="_x0000_s116740" name="Equation" r:id="rId6" imgW="685800" imgH="203040" progId="Equation.3">
              <p:embed/>
            </p:oleObj>
          </a:graphicData>
        </a:graphic>
      </p:graphicFrame>
      <p:graphicFrame>
        <p:nvGraphicFramePr>
          <p:cNvPr id="2053" name="Object 6"/>
          <p:cNvGraphicFramePr>
            <a:graphicFrameLocks noChangeAspect="1"/>
          </p:cNvGraphicFramePr>
          <p:nvPr/>
        </p:nvGraphicFramePr>
        <p:xfrm>
          <a:off x="1219200" y="2136775"/>
          <a:ext cx="1676400" cy="454025"/>
        </p:xfrm>
        <a:graphic>
          <a:graphicData uri="http://schemas.openxmlformats.org/presentationml/2006/ole">
            <p:oleObj spid="_x0000_s116741" name="Equation" r:id="rId7" imgW="749160" imgH="203040" progId="Equation.3">
              <p:embed/>
            </p:oleObj>
          </a:graphicData>
        </a:graphic>
      </p:graphicFrame>
      <p:graphicFrame>
        <p:nvGraphicFramePr>
          <p:cNvPr id="2054" name="Object 7"/>
          <p:cNvGraphicFramePr>
            <a:graphicFrameLocks noChangeAspect="1"/>
          </p:cNvGraphicFramePr>
          <p:nvPr/>
        </p:nvGraphicFramePr>
        <p:xfrm>
          <a:off x="1247775" y="2667000"/>
          <a:ext cx="4591050" cy="452438"/>
        </p:xfrm>
        <a:graphic>
          <a:graphicData uri="http://schemas.openxmlformats.org/presentationml/2006/ole">
            <p:oleObj spid="_x0000_s116742" name="Equation" r:id="rId8" imgW="2057400" imgH="203040" progId="Equation.3">
              <p:embed/>
            </p:oleObj>
          </a:graphicData>
        </a:graphic>
      </p:graphicFrame>
      <p:graphicFrame>
        <p:nvGraphicFramePr>
          <p:cNvPr id="2055" name="Object 8"/>
          <p:cNvGraphicFramePr>
            <a:graphicFrameLocks noChangeAspect="1"/>
          </p:cNvGraphicFramePr>
          <p:nvPr/>
        </p:nvGraphicFramePr>
        <p:xfrm>
          <a:off x="2868613" y="3200400"/>
          <a:ext cx="4903787" cy="452438"/>
        </p:xfrm>
        <a:graphic>
          <a:graphicData uri="http://schemas.openxmlformats.org/presentationml/2006/ole">
            <p:oleObj spid="_x0000_s116743" name="Equation" r:id="rId9" imgW="2197080" imgH="203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46038"/>
            <a:ext cx="8229600" cy="5821362"/>
          </a:xfrm>
        </p:spPr>
        <p:txBody>
          <a:bodyPr/>
          <a:lstStyle/>
          <a:p>
            <a:pPr marL="609600" indent="-609600" eaLnBrk="1" hangingPunct="1"/>
            <a:r>
              <a:rPr lang="en-US" smtClean="0">
                <a:latin typeface="Times New Roman" pitchFamily="18" charset="0"/>
              </a:rPr>
              <a:t>Now standardize the variables apart which results in the following</a:t>
            </a:r>
          </a:p>
          <a:p>
            <a:pPr marL="609600" indent="-609600" eaLnBrk="1" hangingPunct="1">
              <a:buFontTx/>
              <a:buAutoNum type="arabicPeriod"/>
            </a:pPr>
            <a:endParaRPr lang="en-US" smtClean="0">
              <a:latin typeface="Times New Roman" pitchFamily="18" charset="0"/>
            </a:endParaRPr>
          </a:p>
        </p:txBody>
      </p:sp>
      <p:sp>
        <p:nvSpPr>
          <p:cNvPr id="3083" name="Rectangle 3"/>
          <p:cNvSpPr>
            <a:spLocks noChangeArrowheads="1"/>
          </p:cNvSpPr>
          <p:nvPr/>
        </p:nvSpPr>
        <p:spPr bwMode="auto">
          <a:xfrm>
            <a:off x="457200" y="990600"/>
            <a:ext cx="4038600" cy="586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eaLnBrk="1" hangingPunct="1">
              <a:spcBef>
                <a:spcPct val="20000"/>
              </a:spcBef>
              <a:buClr>
                <a:schemeClr val="tx1"/>
              </a:buClr>
              <a:buSzPct val="60000"/>
              <a:buFontTx/>
              <a:buAutoNum type="arabicPeriod"/>
            </a:pPr>
            <a:r>
              <a:rPr lang="en-US" sz="2800">
                <a:latin typeface="Times New Roman" pitchFamily="18" charset="0"/>
              </a:rPr>
              <a:t> </a:t>
            </a:r>
            <a:r>
              <a:rPr lang="en-US" sz="2800" i="1">
                <a:latin typeface="Times New Roman" pitchFamily="18" charset="0"/>
              </a:rPr>
              <a:t>member(A)</a:t>
            </a:r>
          </a:p>
          <a:p>
            <a:pPr marL="609600" indent="-609600" eaLnBrk="1" hangingPunct="1">
              <a:spcBef>
                <a:spcPct val="20000"/>
              </a:spcBef>
              <a:buClr>
                <a:schemeClr val="tx1"/>
              </a:buClr>
              <a:buSzPct val="60000"/>
              <a:buFontTx/>
              <a:buAutoNum type="arabicPeriod"/>
            </a:pPr>
            <a:r>
              <a:rPr lang="en-US" sz="2800">
                <a:latin typeface="Times New Roman" pitchFamily="18" charset="0"/>
              </a:rPr>
              <a:t> </a:t>
            </a:r>
            <a:r>
              <a:rPr lang="en-US" sz="2800" i="1">
                <a:latin typeface="Times New Roman" pitchFamily="18" charset="0"/>
              </a:rPr>
              <a:t>member(B)</a:t>
            </a:r>
          </a:p>
          <a:p>
            <a:pPr marL="609600" indent="-609600" eaLnBrk="1" hangingPunct="1">
              <a:spcBef>
                <a:spcPct val="20000"/>
              </a:spcBef>
              <a:buClr>
                <a:schemeClr val="tx1"/>
              </a:buClr>
              <a:buSzPct val="60000"/>
              <a:buFontTx/>
              <a:buAutoNum type="arabicPeriod"/>
            </a:pPr>
            <a:r>
              <a:rPr lang="en-US" sz="2800">
                <a:latin typeface="Times New Roman" pitchFamily="18" charset="0"/>
              </a:rPr>
              <a:t> </a:t>
            </a:r>
            <a:r>
              <a:rPr lang="en-US" sz="2800" i="1">
                <a:latin typeface="Times New Roman" pitchFamily="18" charset="0"/>
              </a:rPr>
              <a:t>member(C)</a:t>
            </a:r>
          </a:p>
          <a:p>
            <a:pPr marL="609600" indent="-609600" eaLnBrk="1" hangingPunct="1">
              <a:spcBef>
                <a:spcPct val="20000"/>
              </a:spcBef>
              <a:buClr>
                <a:schemeClr val="tx1"/>
              </a:buClr>
              <a:buSzPct val="60000"/>
              <a:buFontTx/>
              <a:buAutoNum type="arabicPeriod"/>
            </a:pPr>
            <a:r>
              <a:rPr lang="en-US" sz="2800">
                <a:latin typeface="Times New Roman" pitchFamily="18" charset="0"/>
              </a:rPr>
              <a:t>  </a:t>
            </a:r>
          </a:p>
          <a:p>
            <a:pPr marL="609600" indent="-609600" eaLnBrk="1" hangingPunct="1">
              <a:spcBef>
                <a:spcPct val="20000"/>
              </a:spcBef>
              <a:buClr>
                <a:schemeClr val="tx1"/>
              </a:buClr>
              <a:buSzPct val="60000"/>
              <a:buFontTx/>
              <a:buAutoNum type="arabicPeriod"/>
            </a:pPr>
            <a:r>
              <a:rPr lang="en-US" sz="2800">
                <a:latin typeface="Times New Roman" pitchFamily="18" charset="0"/>
              </a:rPr>
              <a:t> </a:t>
            </a:r>
          </a:p>
          <a:p>
            <a:pPr marL="609600" indent="-609600" eaLnBrk="1" hangingPunct="1">
              <a:spcBef>
                <a:spcPct val="20000"/>
              </a:spcBef>
              <a:buClr>
                <a:schemeClr val="tx1"/>
              </a:buClr>
              <a:buSzPct val="60000"/>
              <a:buFontTx/>
              <a:buAutoNum type="arabicPeriod"/>
            </a:pPr>
            <a:r>
              <a:rPr lang="en-US" sz="2800">
                <a:latin typeface="Times New Roman" pitchFamily="18" charset="0"/>
              </a:rPr>
              <a:t> </a:t>
            </a:r>
          </a:p>
          <a:p>
            <a:pPr marL="609600" indent="-609600" eaLnBrk="1" hangingPunct="1">
              <a:spcBef>
                <a:spcPct val="20000"/>
              </a:spcBef>
              <a:buClr>
                <a:schemeClr val="tx1"/>
              </a:buClr>
              <a:buSzPct val="60000"/>
              <a:buFontTx/>
              <a:buAutoNum type="arabicPeriod"/>
            </a:pPr>
            <a:r>
              <a:rPr lang="en-US" sz="2800">
                <a:latin typeface="Times New Roman" pitchFamily="18" charset="0"/>
              </a:rPr>
              <a:t> </a:t>
            </a:r>
          </a:p>
          <a:p>
            <a:pPr marL="609600" indent="-609600" eaLnBrk="1" hangingPunct="1">
              <a:spcBef>
                <a:spcPct val="20000"/>
              </a:spcBef>
              <a:buClr>
                <a:schemeClr val="tx1"/>
              </a:buClr>
              <a:buSzPct val="60000"/>
              <a:buFontTx/>
              <a:buAutoNum type="arabicPeriod"/>
            </a:pPr>
            <a:r>
              <a:rPr lang="en-US" sz="2800">
                <a:latin typeface="Times New Roman" pitchFamily="18" charset="0"/>
              </a:rPr>
              <a:t> </a:t>
            </a:r>
          </a:p>
          <a:p>
            <a:pPr marL="609600" indent="-609600" eaLnBrk="1" hangingPunct="1">
              <a:spcBef>
                <a:spcPct val="20000"/>
              </a:spcBef>
              <a:buClr>
                <a:schemeClr val="tx1"/>
              </a:buClr>
              <a:buSzPct val="60000"/>
              <a:buFontTx/>
              <a:buAutoNum type="arabicPeriod"/>
            </a:pPr>
            <a:r>
              <a:rPr lang="en-US" sz="2800">
                <a:latin typeface="Times New Roman" pitchFamily="18" charset="0"/>
              </a:rPr>
              <a:t> </a:t>
            </a:r>
          </a:p>
          <a:p>
            <a:pPr marL="609600" indent="-609600" eaLnBrk="1" hangingPunct="1">
              <a:spcBef>
                <a:spcPct val="20000"/>
              </a:spcBef>
              <a:buClr>
                <a:schemeClr val="tx1"/>
              </a:buClr>
              <a:buSzPct val="60000"/>
              <a:buFontTx/>
              <a:buAutoNum type="arabicPeriod"/>
            </a:pPr>
            <a:r>
              <a:rPr lang="en-US" sz="2800">
                <a:latin typeface="Times New Roman" pitchFamily="18" charset="0"/>
              </a:rPr>
              <a:t> </a:t>
            </a:r>
          </a:p>
          <a:p>
            <a:pPr marL="609600" indent="-609600" eaLnBrk="1" hangingPunct="1">
              <a:spcBef>
                <a:spcPct val="20000"/>
              </a:spcBef>
              <a:buClr>
                <a:schemeClr val="tx1"/>
              </a:buClr>
              <a:buSzPct val="60000"/>
              <a:buFontTx/>
              <a:buAutoNum type="arabicPeriod"/>
            </a:pPr>
            <a:r>
              <a:rPr lang="en-US" sz="2800">
                <a:latin typeface="Times New Roman" pitchFamily="18" charset="0"/>
              </a:rPr>
              <a:t>  </a:t>
            </a:r>
          </a:p>
        </p:txBody>
      </p:sp>
      <p:graphicFrame>
        <p:nvGraphicFramePr>
          <p:cNvPr id="3074" name="Object 4"/>
          <p:cNvGraphicFramePr>
            <a:graphicFrameLocks noChangeAspect="1"/>
          </p:cNvGraphicFramePr>
          <p:nvPr/>
        </p:nvGraphicFramePr>
        <p:xfrm>
          <a:off x="1050925" y="2620963"/>
          <a:ext cx="3994150" cy="423862"/>
        </p:xfrm>
        <a:graphic>
          <a:graphicData uri="http://schemas.openxmlformats.org/presentationml/2006/ole">
            <p:oleObj spid="_x0000_s117762" name="Equation" r:id="rId4" imgW="1917360" imgH="203040" progId="Equation.3">
              <p:embed/>
            </p:oleObj>
          </a:graphicData>
        </a:graphic>
      </p:graphicFrame>
      <p:graphicFrame>
        <p:nvGraphicFramePr>
          <p:cNvPr id="3075" name="Object 5"/>
          <p:cNvGraphicFramePr>
            <a:graphicFrameLocks noChangeAspect="1"/>
          </p:cNvGraphicFramePr>
          <p:nvPr/>
        </p:nvGraphicFramePr>
        <p:xfrm>
          <a:off x="1016000" y="3114675"/>
          <a:ext cx="3200400" cy="466725"/>
        </p:xfrm>
        <a:graphic>
          <a:graphicData uri="http://schemas.openxmlformats.org/presentationml/2006/ole">
            <p:oleObj spid="_x0000_s117763" name="Equation" r:id="rId5" imgW="1396800" imgH="203040" progId="Equation.3">
              <p:embed/>
            </p:oleObj>
          </a:graphicData>
        </a:graphic>
      </p:graphicFrame>
      <p:graphicFrame>
        <p:nvGraphicFramePr>
          <p:cNvPr id="3076" name="Object 6"/>
          <p:cNvGraphicFramePr>
            <a:graphicFrameLocks noChangeAspect="1"/>
          </p:cNvGraphicFramePr>
          <p:nvPr/>
        </p:nvGraphicFramePr>
        <p:xfrm>
          <a:off x="1031875" y="3603625"/>
          <a:ext cx="3151188" cy="434975"/>
        </p:xfrm>
        <a:graphic>
          <a:graphicData uri="http://schemas.openxmlformats.org/presentationml/2006/ole">
            <p:oleObj spid="_x0000_s117764" name="Equation" r:id="rId6" imgW="1473120" imgH="203040" progId="Equation.3">
              <p:embed/>
            </p:oleObj>
          </a:graphicData>
        </a:graphic>
      </p:graphicFrame>
      <p:graphicFrame>
        <p:nvGraphicFramePr>
          <p:cNvPr id="3077" name="Object 7"/>
          <p:cNvGraphicFramePr>
            <a:graphicFrameLocks noChangeAspect="1"/>
          </p:cNvGraphicFramePr>
          <p:nvPr/>
        </p:nvGraphicFramePr>
        <p:xfrm>
          <a:off x="1060450" y="4144963"/>
          <a:ext cx="3211513" cy="427037"/>
        </p:xfrm>
        <a:graphic>
          <a:graphicData uri="http://schemas.openxmlformats.org/presentationml/2006/ole">
            <p:oleObj spid="_x0000_s117765" name="Equation" r:id="rId7" imgW="1523880" imgH="203040" progId="Equation.3">
              <p:embed/>
            </p:oleObj>
          </a:graphicData>
        </a:graphic>
      </p:graphicFrame>
      <p:graphicFrame>
        <p:nvGraphicFramePr>
          <p:cNvPr id="3078" name="Object 8"/>
          <p:cNvGraphicFramePr>
            <a:graphicFrameLocks noChangeAspect="1"/>
          </p:cNvGraphicFramePr>
          <p:nvPr/>
        </p:nvGraphicFramePr>
        <p:xfrm>
          <a:off x="1020763" y="4648200"/>
          <a:ext cx="2546350" cy="433388"/>
        </p:xfrm>
        <a:graphic>
          <a:graphicData uri="http://schemas.openxmlformats.org/presentationml/2006/ole">
            <p:oleObj spid="_x0000_s117766" name="Equation" r:id="rId8" imgW="1193760" imgH="203040" progId="Equation.3">
              <p:embed/>
            </p:oleObj>
          </a:graphicData>
        </a:graphic>
      </p:graphicFrame>
      <p:graphicFrame>
        <p:nvGraphicFramePr>
          <p:cNvPr id="3079" name="Object 9"/>
          <p:cNvGraphicFramePr>
            <a:graphicFrameLocks noChangeAspect="1"/>
          </p:cNvGraphicFramePr>
          <p:nvPr/>
        </p:nvGraphicFramePr>
        <p:xfrm>
          <a:off x="990600" y="5186363"/>
          <a:ext cx="1524000" cy="452437"/>
        </p:xfrm>
        <a:graphic>
          <a:graphicData uri="http://schemas.openxmlformats.org/presentationml/2006/ole">
            <p:oleObj spid="_x0000_s117767" name="Equation" r:id="rId9" imgW="685800" imgH="203040" progId="Equation.3">
              <p:embed/>
            </p:oleObj>
          </a:graphicData>
        </a:graphic>
      </p:graphicFrame>
      <p:graphicFrame>
        <p:nvGraphicFramePr>
          <p:cNvPr id="3080" name="Object 10"/>
          <p:cNvGraphicFramePr>
            <a:graphicFrameLocks noChangeAspect="1"/>
          </p:cNvGraphicFramePr>
          <p:nvPr/>
        </p:nvGraphicFramePr>
        <p:xfrm>
          <a:off x="990600" y="5718175"/>
          <a:ext cx="1676400" cy="454025"/>
        </p:xfrm>
        <a:graphic>
          <a:graphicData uri="http://schemas.openxmlformats.org/presentationml/2006/ole">
            <p:oleObj spid="_x0000_s117768" name="Equation" r:id="rId10" imgW="749160" imgH="203040" progId="Equation.3">
              <p:embed/>
            </p:oleObj>
          </a:graphicData>
        </a:graphic>
      </p:graphicFrame>
      <p:graphicFrame>
        <p:nvGraphicFramePr>
          <p:cNvPr id="3081" name="Object 11"/>
          <p:cNvGraphicFramePr>
            <a:graphicFrameLocks noChangeAspect="1"/>
          </p:cNvGraphicFramePr>
          <p:nvPr/>
        </p:nvGraphicFramePr>
        <p:xfrm>
          <a:off x="1330325" y="6176963"/>
          <a:ext cx="4591050" cy="452437"/>
        </p:xfrm>
        <a:graphic>
          <a:graphicData uri="http://schemas.openxmlformats.org/presentationml/2006/ole">
            <p:oleObj spid="_x0000_s117769" name="Equation" r:id="rId11" imgW="2057400" imgH="203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Wh-Questions and Knowledge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 rot="5400000">
            <a:off x="-571499" y="3924300"/>
            <a:ext cx="4191000" cy="317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1524000" y="2133600"/>
            <a:ext cx="10668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1524000" y="2590800"/>
            <a:ext cx="10668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1524000" y="3048000"/>
            <a:ext cx="10668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1524000" y="3505200"/>
            <a:ext cx="10668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1524000" y="3962400"/>
            <a:ext cx="10668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1524000" y="4419600"/>
            <a:ext cx="10668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1524000" y="4876800"/>
            <a:ext cx="10668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9707" name="TextBox 15"/>
          <p:cNvSpPr txBox="1">
            <a:spLocks noChangeArrowheads="1"/>
          </p:cNvSpPr>
          <p:nvPr/>
        </p:nvSpPr>
        <p:spPr bwMode="auto">
          <a:xfrm>
            <a:off x="2819400" y="1905000"/>
            <a:ext cx="1447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what</a:t>
            </a:r>
          </a:p>
        </p:txBody>
      </p:sp>
      <p:sp>
        <p:nvSpPr>
          <p:cNvPr id="29708" name="TextBox 16"/>
          <p:cNvSpPr txBox="1">
            <a:spLocks noChangeArrowheads="1"/>
          </p:cNvSpPr>
          <p:nvPr/>
        </p:nvSpPr>
        <p:spPr bwMode="auto">
          <a:xfrm>
            <a:off x="2895600" y="4267200"/>
            <a:ext cx="1447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how</a:t>
            </a:r>
          </a:p>
        </p:txBody>
      </p:sp>
      <p:sp>
        <p:nvSpPr>
          <p:cNvPr id="29709" name="TextBox 17"/>
          <p:cNvSpPr txBox="1">
            <a:spLocks noChangeArrowheads="1"/>
          </p:cNvSpPr>
          <p:nvPr/>
        </p:nvSpPr>
        <p:spPr bwMode="auto">
          <a:xfrm>
            <a:off x="2895600" y="4724400"/>
            <a:ext cx="1447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why</a:t>
            </a:r>
          </a:p>
        </p:txBody>
      </p:sp>
      <p:sp>
        <p:nvSpPr>
          <p:cNvPr id="29710" name="TextBox 18"/>
          <p:cNvSpPr txBox="1">
            <a:spLocks noChangeArrowheads="1"/>
          </p:cNvSpPr>
          <p:nvPr/>
        </p:nvSpPr>
        <p:spPr bwMode="auto">
          <a:xfrm>
            <a:off x="2819400" y="2438400"/>
            <a:ext cx="1447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where</a:t>
            </a:r>
          </a:p>
        </p:txBody>
      </p:sp>
      <p:sp>
        <p:nvSpPr>
          <p:cNvPr id="29711" name="TextBox 19"/>
          <p:cNvSpPr txBox="1">
            <a:spLocks noChangeArrowheads="1"/>
          </p:cNvSpPr>
          <p:nvPr/>
        </p:nvSpPr>
        <p:spPr bwMode="auto">
          <a:xfrm>
            <a:off x="2819400" y="3733800"/>
            <a:ext cx="1447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which</a:t>
            </a:r>
          </a:p>
        </p:txBody>
      </p:sp>
      <p:sp>
        <p:nvSpPr>
          <p:cNvPr id="29712" name="TextBox 20"/>
          <p:cNvSpPr txBox="1">
            <a:spLocks noChangeArrowheads="1"/>
          </p:cNvSpPr>
          <p:nvPr/>
        </p:nvSpPr>
        <p:spPr bwMode="auto">
          <a:xfrm>
            <a:off x="2819400" y="2895600"/>
            <a:ext cx="1447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who</a:t>
            </a:r>
          </a:p>
        </p:txBody>
      </p:sp>
      <p:sp>
        <p:nvSpPr>
          <p:cNvPr id="29713" name="TextBox 21"/>
          <p:cNvSpPr txBox="1">
            <a:spLocks noChangeArrowheads="1"/>
          </p:cNvSpPr>
          <p:nvPr/>
        </p:nvSpPr>
        <p:spPr bwMode="auto">
          <a:xfrm>
            <a:off x="2819400" y="3352800"/>
            <a:ext cx="1447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when</a:t>
            </a:r>
          </a:p>
        </p:txBody>
      </p:sp>
      <p:sp>
        <p:nvSpPr>
          <p:cNvPr id="23" name="Right Brace 22"/>
          <p:cNvSpPr/>
          <p:nvPr/>
        </p:nvSpPr>
        <p:spPr>
          <a:xfrm>
            <a:off x="4114800" y="1905000"/>
            <a:ext cx="381000" cy="2209800"/>
          </a:xfrm>
          <a:prstGeom prst="rightBrac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9715" name="TextBox 23"/>
          <p:cNvSpPr txBox="1">
            <a:spLocks noChangeArrowheads="1"/>
          </p:cNvSpPr>
          <p:nvPr/>
        </p:nvSpPr>
        <p:spPr bwMode="auto">
          <a:xfrm>
            <a:off x="4724400" y="2743200"/>
            <a:ext cx="3581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Factoid / Declarative</a:t>
            </a:r>
          </a:p>
        </p:txBody>
      </p:sp>
      <p:sp>
        <p:nvSpPr>
          <p:cNvPr id="29716" name="TextBox 24"/>
          <p:cNvSpPr txBox="1">
            <a:spLocks noChangeArrowheads="1"/>
          </p:cNvSpPr>
          <p:nvPr/>
        </p:nvSpPr>
        <p:spPr bwMode="auto">
          <a:xfrm>
            <a:off x="4191000" y="4267200"/>
            <a:ext cx="2057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procedural</a:t>
            </a:r>
          </a:p>
        </p:txBody>
      </p:sp>
      <p:sp>
        <p:nvSpPr>
          <p:cNvPr id="29717" name="TextBox 25"/>
          <p:cNvSpPr txBox="1">
            <a:spLocks noChangeArrowheads="1"/>
          </p:cNvSpPr>
          <p:nvPr/>
        </p:nvSpPr>
        <p:spPr bwMode="auto">
          <a:xfrm>
            <a:off x="4267200" y="4800600"/>
            <a:ext cx="2057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Reasoning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98" name="Object 2"/>
          <p:cNvGraphicFramePr>
            <a:graphicFrameLocks noChangeAspect="1"/>
          </p:cNvGraphicFramePr>
          <p:nvPr/>
        </p:nvGraphicFramePr>
        <p:xfrm>
          <a:off x="173038" y="152400"/>
          <a:ext cx="2549525" cy="339725"/>
        </p:xfrm>
        <a:graphic>
          <a:graphicData uri="http://schemas.openxmlformats.org/presentationml/2006/ole">
            <p:oleObj spid="_x0000_s118786" name="Equation" r:id="rId4" imgW="1523880" imgH="203040" progId="Equation.3">
              <p:embed/>
            </p:oleObj>
          </a:graphicData>
        </a:graphic>
      </p:graphicFrame>
      <p:graphicFrame>
        <p:nvGraphicFramePr>
          <p:cNvPr id="4099" name="Object 3"/>
          <p:cNvGraphicFramePr>
            <a:graphicFrameLocks noChangeAspect="1"/>
          </p:cNvGraphicFramePr>
          <p:nvPr/>
        </p:nvGraphicFramePr>
        <p:xfrm>
          <a:off x="3733800" y="228600"/>
          <a:ext cx="1143000" cy="309563"/>
        </p:xfrm>
        <a:graphic>
          <a:graphicData uri="http://schemas.openxmlformats.org/presentationml/2006/ole">
            <p:oleObj spid="_x0000_s118787" name="Equation" r:id="rId5" imgW="749160" imgH="203040" progId="Equation.3">
              <p:embed/>
            </p:oleObj>
          </a:graphicData>
        </a:graphic>
      </p:graphicFrame>
      <p:sp>
        <p:nvSpPr>
          <p:cNvPr id="4112" name="Line 4"/>
          <p:cNvSpPr>
            <a:spLocks noChangeShapeType="1"/>
          </p:cNvSpPr>
          <p:nvPr/>
        </p:nvSpPr>
        <p:spPr bwMode="auto">
          <a:xfrm>
            <a:off x="2133600" y="533400"/>
            <a:ext cx="762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13" name="Line 5"/>
          <p:cNvSpPr>
            <a:spLocks noChangeShapeType="1"/>
          </p:cNvSpPr>
          <p:nvPr/>
        </p:nvSpPr>
        <p:spPr bwMode="auto">
          <a:xfrm flipH="1">
            <a:off x="2895600" y="533400"/>
            <a:ext cx="990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4100" name="Object 6"/>
          <p:cNvGraphicFramePr>
            <a:graphicFrameLocks noChangeAspect="1"/>
          </p:cNvGraphicFramePr>
          <p:nvPr/>
        </p:nvGraphicFramePr>
        <p:xfrm>
          <a:off x="2362200" y="1143000"/>
          <a:ext cx="1371600" cy="322263"/>
        </p:xfrm>
        <a:graphic>
          <a:graphicData uri="http://schemas.openxmlformats.org/presentationml/2006/ole">
            <p:oleObj spid="_x0000_s118788" name="Equation" r:id="rId6" imgW="863280" imgH="203040" progId="Equation.3">
              <p:embed/>
            </p:oleObj>
          </a:graphicData>
        </a:graphic>
      </p:graphicFrame>
      <p:graphicFrame>
        <p:nvGraphicFramePr>
          <p:cNvPr id="4101" name="Object 7"/>
          <p:cNvGraphicFramePr>
            <a:graphicFrameLocks noChangeAspect="1"/>
          </p:cNvGraphicFramePr>
          <p:nvPr/>
        </p:nvGraphicFramePr>
        <p:xfrm>
          <a:off x="4505325" y="1143000"/>
          <a:ext cx="2341563" cy="341313"/>
        </p:xfrm>
        <a:graphic>
          <a:graphicData uri="http://schemas.openxmlformats.org/presentationml/2006/ole">
            <p:oleObj spid="_x0000_s118789" name="Equation" r:id="rId7" imgW="1396800" imgH="203040" progId="Equation.3">
              <p:embed/>
            </p:oleObj>
          </a:graphicData>
        </a:graphic>
      </p:graphicFrame>
      <p:sp>
        <p:nvSpPr>
          <p:cNvPr id="4114" name="Line 8"/>
          <p:cNvSpPr>
            <a:spLocks noChangeShapeType="1"/>
          </p:cNvSpPr>
          <p:nvPr/>
        </p:nvSpPr>
        <p:spPr bwMode="auto">
          <a:xfrm>
            <a:off x="2895600" y="1447800"/>
            <a:ext cx="914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15" name="Line 9"/>
          <p:cNvSpPr>
            <a:spLocks noChangeShapeType="1"/>
          </p:cNvSpPr>
          <p:nvPr/>
        </p:nvSpPr>
        <p:spPr bwMode="auto">
          <a:xfrm flipH="1">
            <a:off x="3810000" y="1447800"/>
            <a:ext cx="1371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4102" name="Object 10"/>
          <p:cNvGraphicFramePr>
            <a:graphicFrameLocks noChangeAspect="1"/>
          </p:cNvGraphicFramePr>
          <p:nvPr/>
        </p:nvGraphicFramePr>
        <p:xfrm>
          <a:off x="5192713" y="1828800"/>
          <a:ext cx="3178175" cy="338138"/>
        </p:xfrm>
        <a:graphic>
          <a:graphicData uri="http://schemas.openxmlformats.org/presentationml/2006/ole">
            <p:oleObj spid="_x0000_s118790" name="Equation" r:id="rId8" imgW="1917360" imgH="203040" progId="Equation.3">
              <p:embed/>
            </p:oleObj>
          </a:graphicData>
        </a:graphic>
      </p:graphicFrame>
      <p:graphicFrame>
        <p:nvGraphicFramePr>
          <p:cNvPr id="4103" name="Object 11"/>
          <p:cNvGraphicFramePr>
            <a:graphicFrameLocks noChangeAspect="1"/>
          </p:cNvGraphicFramePr>
          <p:nvPr/>
        </p:nvGraphicFramePr>
        <p:xfrm>
          <a:off x="3429000" y="1905000"/>
          <a:ext cx="838200" cy="327025"/>
        </p:xfrm>
        <a:graphic>
          <a:graphicData uri="http://schemas.openxmlformats.org/presentationml/2006/ole">
            <p:oleObj spid="_x0000_s118791" name="Equation" r:id="rId9" imgW="520560" imgH="203040" progId="Equation.3">
              <p:embed/>
            </p:oleObj>
          </a:graphicData>
        </a:graphic>
      </p:graphicFrame>
      <p:sp>
        <p:nvSpPr>
          <p:cNvPr id="4116" name="Line 12"/>
          <p:cNvSpPr>
            <a:spLocks noChangeShapeType="1"/>
          </p:cNvSpPr>
          <p:nvPr/>
        </p:nvSpPr>
        <p:spPr bwMode="auto">
          <a:xfrm>
            <a:off x="3733800" y="2209800"/>
            <a:ext cx="4572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17" name="Line 13"/>
          <p:cNvSpPr>
            <a:spLocks noChangeShapeType="1"/>
          </p:cNvSpPr>
          <p:nvPr/>
        </p:nvSpPr>
        <p:spPr bwMode="auto">
          <a:xfrm flipH="1">
            <a:off x="4191000" y="2133600"/>
            <a:ext cx="20574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4104" name="Object 14"/>
          <p:cNvGraphicFramePr>
            <a:graphicFrameLocks noChangeAspect="1"/>
          </p:cNvGraphicFramePr>
          <p:nvPr/>
        </p:nvGraphicFramePr>
        <p:xfrm>
          <a:off x="3130550" y="2895600"/>
          <a:ext cx="2355850" cy="341313"/>
        </p:xfrm>
        <a:graphic>
          <a:graphicData uri="http://schemas.openxmlformats.org/presentationml/2006/ole">
            <p:oleObj spid="_x0000_s118792" name="Equation" r:id="rId10" imgW="1409400" imgH="203040" progId="Equation.3">
              <p:embed/>
            </p:oleObj>
          </a:graphicData>
        </a:graphic>
      </p:graphicFrame>
      <p:graphicFrame>
        <p:nvGraphicFramePr>
          <p:cNvPr id="4105" name="Object 15"/>
          <p:cNvGraphicFramePr>
            <a:graphicFrameLocks noChangeAspect="1"/>
          </p:cNvGraphicFramePr>
          <p:nvPr/>
        </p:nvGraphicFramePr>
        <p:xfrm>
          <a:off x="6483350" y="2895600"/>
          <a:ext cx="1212850" cy="328613"/>
        </p:xfrm>
        <a:graphic>
          <a:graphicData uri="http://schemas.openxmlformats.org/presentationml/2006/ole">
            <p:oleObj spid="_x0000_s118793" name="Equation" r:id="rId11" imgW="749160" imgH="203040" progId="Equation.3">
              <p:embed/>
            </p:oleObj>
          </a:graphicData>
        </a:graphic>
      </p:graphicFrame>
      <p:sp>
        <p:nvSpPr>
          <p:cNvPr id="4118" name="Line 16"/>
          <p:cNvSpPr>
            <a:spLocks noChangeShapeType="1"/>
          </p:cNvSpPr>
          <p:nvPr/>
        </p:nvSpPr>
        <p:spPr bwMode="auto">
          <a:xfrm>
            <a:off x="4349750" y="3200400"/>
            <a:ext cx="128905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19" name="Line 17"/>
          <p:cNvSpPr>
            <a:spLocks noChangeShapeType="1"/>
          </p:cNvSpPr>
          <p:nvPr/>
        </p:nvSpPr>
        <p:spPr bwMode="auto">
          <a:xfrm flipH="1">
            <a:off x="5638800" y="3200400"/>
            <a:ext cx="130175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4106" name="Object 18"/>
          <p:cNvGraphicFramePr>
            <a:graphicFrameLocks noChangeAspect="1"/>
          </p:cNvGraphicFramePr>
          <p:nvPr/>
        </p:nvGraphicFramePr>
        <p:xfrm>
          <a:off x="5181600" y="3810000"/>
          <a:ext cx="685800" cy="323850"/>
        </p:xfrm>
        <a:graphic>
          <a:graphicData uri="http://schemas.openxmlformats.org/presentationml/2006/ole">
            <p:oleObj spid="_x0000_s118794" name="Equation" r:id="rId12" imgW="431640" imgH="203040" progId="Equation.3">
              <p:embed/>
            </p:oleObj>
          </a:graphicData>
        </a:graphic>
      </p:graphicFrame>
      <p:graphicFrame>
        <p:nvGraphicFramePr>
          <p:cNvPr id="4107" name="Object 19"/>
          <p:cNvGraphicFramePr>
            <a:graphicFrameLocks noChangeAspect="1"/>
          </p:cNvGraphicFramePr>
          <p:nvPr/>
        </p:nvGraphicFramePr>
        <p:xfrm>
          <a:off x="944563" y="3810000"/>
          <a:ext cx="3670300" cy="361950"/>
        </p:xfrm>
        <a:graphic>
          <a:graphicData uri="http://schemas.openxmlformats.org/presentationml/2006/ole">
            <p:oleObj spid="_x0000_s118795" name="Equation" r:id="rId13" imgW="2057400" imgH="203040" progId="Equation.3">
              <p:embed/>
            </p:oleObj>
          </a:graphicData>
        </a:graphic>
      </p:graphicFrame>
      <p:sp>
        <p:nvSpPr>
          <p:cNvPr id="4120" name="Line 20"/>
          <p:cNvSpPr>
            <a:spLocks noChangeShapeType="1"/>
          </p:cNvSpPr>
          <p:nvPr/>
        </p:nvSpPr>
        <p:spPr bwMode="auto">
          <a:xfrm>
            <a:off x="2971800" y="4191000"/>
            <a:ext cx="838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21" name="Line 21"/>
          <p:cNvSpPr>
            <a:spLocks noChangeShapeType="1"/>
          </p:cNvSpPr>
          <p:nvPr/>
        </p:nvSpPr>
        <p:spPr bwMode="auto">
          <a:xfrm flipH="1">
            <a:off x="3810000" y="4114800"/>
            <a:ext cx="1676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4108" name="Object 22"/>
          <p:cNvGraphicFramePr>
            <a:graphicFrameLocks noChangeAspect="1"/>
          </p:cNvGraphicFramePr>
          <p:nvPr/>
        </p:nvGraphicFramePr>
        <p:xfrm>
          <a:off x="2667000" y="4724400"/>
          <a:ext cx="2438400" cy="361950"/>
        </p:xfrm>
        <a:graphic>
          <a:graphicData uri="http://schemas.openxmlformats.org/presentationml/2006/ole">
            <p:oleObj spid="_x0000_s118796" name="Equation" r:id="rId14" imgW="1371600" imgH="203040" progId="Equation.3">
              <p:embed/>
            </p:oleObj>
          </a:graphicData>
        </a:graphic>
      </p:graphicFrame>
      <p:graphicFrame>
        <p:nvGraphicFramePr>
          <p:cNvPr id="4109" name="Object 23"/>
          <p:cNvGraphicFramePr>
            <a:graphicFrameLocks noChangeAspect="1"/>
          </p:cNvGraphicFramePr>
          <p:nvPr/>
        </p:nvGraphicFramePr>
        <p:xfrm>
          <a:off x="5943600" y="4724400"/>
          <a:ext cx="838200" cy="327025"/>
        </p:xfrm>
        <a:graphic>
          <a:graphicData uri="http://schemas.openxmlformats.org/presentationml/2006/ole">
            <p:oleObj spid="_x0000_s118797" name="Equation" r:id="rId15" imgW="520560" imgH="203040" progId="Equation.3">
              <p:embed/>
            </p:oleObj>
          </a:graphicData>
        </a:graphic>
      </p:graphicFrame>
      <p:sp>
        <p:nvSpPr>
          <p:cNvPr id="4122" name="Line 24"/>
          <p:cNvSpPr>
            <a:spLocks noChangeShapeType="1"/>
          </p:cNvSpPr>
          <p:nvPr/>
        </p:nvSpPr>
        <p:spPr bwMode="auto">
          <a:xfrm>
            <a:off x="3733800" y="5029200"/>
            <a:ext cx="762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23" name="Line 25"/>
          <p:cNvSpPr>
            <a:spLocks noChangeShapeType="1"/>
          </p:cNvSpPr>
          <p:nvPr/>
        </p:nvSpPr>
        <p:spPr bwMode="auto">
          <a:xfrm flipH="1">
            <a:off x="4495800" y="4953000"/>
            <a:ext cx="1600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4110" name="Object 26"/>
          <p:cNvGraphicFramePr>
            <a:graphicFrameLocks noChangeAspect="1"/>
          </p:cNvGraphicFramePr>
          <p:nvPr/>
        </p:nvGraphicFramePr>
        <p:xfrm>
          <a:off x="3810000" y="5562600"/>
          <a:ext cx="1493838" cy="346075"/>
        </p:xfrm>
        <a:graphic>
          <a:graphicData uri="http://schemas.openxmlformats.org/presentationml/2006/ole">
            <p:oleObj spid="_x0000_s118798" name="Equation" r:id="rId16" imgW="876240" imgH="203040" progId="Equation.3">
              <p:embed/>
            </p:oleObj>
          </a:graphicData>
        </a:graphic>
      </p:graphicFrame>
      <p:graphicFrame>
        <p:nvGraphicFramePr>
          <p:cNvPr id="4111" name="Object 27"/>
          <p:cNvGraphicFramePr>
            <a:graphicFrameLocks noChangeAspect="1"/>
          </p:cNvGraphicFramePr>
          <p:nvPr/>
        </p:nvGraphicFramePr>
        <p:xfrm>
          <a:off x="5791200" y="5486400"/>
          <a:ext cx="1295400" cy="350838"/>
        </p:xfrm>
        <a:graphic>
          <a:graphicData uri="http://schemas.openxmlformats.org/presentationml/2006/ole">
            <p:oleObj spid="_x0000_s118799" name="Equation" r:id="rId17" imgW="749160" imgH="203040" progId="Equation.3">
              <p:embed/>
            </p:oleObj>
          </a:graphicData>
        </a:graphic>
      </p:graphicFrame>
      <p:sp>
        <p:nvSpPr>
          <p:cNvPr id="4124" name="Line 28"/>
          <p:cNvSpPr>
            <a:spLocks noChangeShapeType="1"/>
          </p:cNvSpPr>
          <p:nvPr/>
        </p:nvSpPr>
        <p:spPr bwMode="auto">
          <a:xfrm>
            <a:off x="4495800" y="5943600"/>
            <a:ext cx="685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25" name="Line 29"/>
          <p:cNvSpPr>
            <a:spLocks noChangeShapeType="1"/>
          </p:cNvSpPr>
          <p:nvPr/>
        </p:nvSpPr>
        <p:spPr bwMode="auto">
          <a:xfrm flipH="1">
            <a:off x="5181600" y="5791200"/>
            <a:ext cx="914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26" name="Rectangle 30"/>
          <p:cNvSpPr>
            <a:spLocks noChangeArrowheads="1"/>
          </p:cNvSpPr>
          <p:nvPr/>
        </p:nvSpPr>
        <p:spPr bwMode="auto">
          <a:xfrm>
            <a:off x="5029200" y="6477000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27" name="Oval 31"/>
          <p:cNvSpPr>
            <a:spLocks noChangeArrowheads="1"/>
          </p:cNvSpPr>
          <p:nvPr/>
        </p:nvSpPr>
        <p:spPr bwMode="auto">
          <a:xfrm>
            <a:off x="228600" y="533400"/>
            <a:ext cx="228600" cy="228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>
                <a:latin typeface="Times New Roman" pitchFamily="18" charset="0"/>
                <a:cs typeface="Arial" charset="0"/>
              </a:rPr>
              <a:t>7</a:t>
            </a:r>
          </a:p>
        </p:txBody>
      </p:sp>
      <p:sp>
        <p:nvSpPr>
          <p:cNvPr id="4128" name="Oval 32"/>
          <p:cNvSpPr>
            <a:spLocks noChangeArrowheads="1"/>
          </p:cNvSpPr>
          <p:nvPr/>
        </p:nvSpPr>
        <p:spPr bwMode="auto">
          <a:xfrm>
            <a:off x="4953000" y="228600"/>
            <a:ext cx="3048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>
                <a:latin typeface="Times New Roman" pitchFamily="18" charset="0"/>
                <a:cs typeface="Arial" charset="0"/>
              </a:rPr>
              <a:t>10</a:t>
            </a:r>
          </a:p>
        </p:txBody>
      </p:sp>
      <p:sp>
        <p:nvSpPr>
          <p:cNvPr id="4129" name="Oval 33"/>
          <p:cNvSpPr>
            <a:spLocks noChangeArrowheads="1"/>
          </p:cNvSpPr>
          <p:nvPr/>
        </p:nvSpPr>
        <p:spPr bwMode="auto">
          <a:xfrm>
            <a:off x="1981200" y="1143000"/>
            <a:ext cx="3048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>
                <a:latin typeface="Times New Roman" pitchFamily="18" charset="0"/>
                <a:cs typeface="Arial" charset="0"/>
              </a:rPr>
              <a:t>12</a:t>
            </a:r>
          </a:p>
        </p:txBody>
      </p:sp>
      <p:sp>
        <p:nvSpPr>
          <p:cNvPr id="4130" name="Oval 34"/>
          <p:cNvSpPr>
            <a:spLocks noChangeArrowheads="1"/>
          </p:cNvSpPr>
          <p:nvPr/>
        </p:nvSpPr>
        <p:spPr bwMode="auto">
          <a:xfrm>
            <a:off x="7010400" y="1143000"/>
            <a:ext cx="3048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>
                <a:latin typeface="Times New Roman" pitchFamily="18" charset="0"/>
                <a:cs typeface="Arial" charset="0"/>
              </a:rPr>
              <a:t>5</a:t>
            </a:r>
          </a:p>
        </p:txBody>
      </p:sp>
      <p:sp>
        <p:nvSpPr>
          <p:cNvPr id="4131" name="Oval 35"/>
          <p:cNvSpPr>
            <a:spLocks noChangeArrowheads="1"/>
          </p:cNvSpPr>
          <p:nvPr/>
        </p:nvSpPr>
        <p:spPr bwMode="auto">
          <a:xfrm>
            <a:off x="3048000" y="1905000"/>
            <a:ext cx="3048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>
                <a:latin typeface="Times New Roman" pitchFamily="18" charset="0"/>
                <a:cs typeface="Arial" charset="0"/>
              </a:rPr>
              <a:t>13</a:t>
            </a:r>
          </a:p>
        </p:txBody>
      </p:sp>
      <p:sp>
        <p:nvSpPr>
          <p:cNvPr id="4132" name="Oval 36"/>
          <p:cNvSpPr>
            <a:spLocks noChangeArrowheads="1"/>
          </p:cNvSpPr>
          <p:nvPr/>
        </p:nvSpPr>
        <p:spPr bwMode="auto">
          <a:xfrm>
            <a:off x="8458200" y="1828800"/>
            <a:ext cx="3048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>
                <a:latin typeface="Times New Roman" pitchFamily="18" charset="0"/>
                <a:cs typeface="Arial" charset="0"/>
              </a:rPr>
              <a:t>4</a:t>
            </a:r>
          </a:p>
        </p:txBody>
      </p:sp>
      <p:sp>
        <p:nvSpPr>
          <p:cNvPr id="4133" name="Oval 37"/>
          <p:cNvSpPr>
            <a:spLocks noChangeArrowheads="1"/>
          </p:cNvSpPr>
          <p:nvPr/>
        </p:nvSpPr>
        <p:spPr bwMode="auto">
          <a:xfrm>
            <a:off x="2819400" y="2895600"/>
            <a:ext cx="3048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>
                <a:latin typeface="Times New Roman" pitchFamily="18" charset="0"/>
                <a:cs typeface="Arial" charset="0"/>
              </a:rPr>
              <a:t>14</a:t>
            </a:r>
          </a:p>
        </p:txBody>
      </p:sp>
      <p:sp>
        <p:nvSpPr>
          <p:cNvPr id="4134" name="Oval 38"/>
          <p:cNvSpPr>
            <a:spLocks noChangeArrowheads="1"/>
          </p:cNvSpPr>
          <p:nvPr/>
        </p:nvSpPr>
        <p:spPr bwMode="auto">
          <a:xfrm>
            <a:off x="7772400" y="2895600"/>
            <a:ext cx="3048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>
                <a:latin typeface="Times New Roman" pitchFamily="18" charset="0"/>
                <a:cs typeface="Arial" charset="0"/>
              </a:rPr>
              <a:t>2</a:t>
            </a:r>
          </a:p>
        </p:txBody>
      </p:sp>
      <p:sp>
        <p:nvSpPr>
          <p:cNvPr id="4135" name="Oval 39"/>
          <p:cNvSpPr>
            <a:spLocks noChangeArrowheads="1"/>
          </p:cNvSpPr>
          <p:nvPr/>
        </p:nvSpPr>
        <p:spPr bwMode="auto">
          <a:xfrm>
            <a:off x="2362200" y="3505200"/>
            <a:ext cx="3048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>
                <a:latin typeface="Times New Roman" pitchFamily="18" charset="0"/>
                <a:cs typeface="Arial" charset="0"/>
              </a:rPr>
              <a:t>11</a:t>
            </a:r>
          </a:p>
        </p:txBody>
      </p:sp>
      <p:sp>
        <p:nvSpPr>
          <p:cNvPr id="4136" name="Oval 40"/>
          <p:cNvSpPr>
            <a:spLocks noChangeArrowheads="1"/>
          </p:cNvSpPr>
          <p:nvPr/>
        </p:nvSpPr>
        <p:spPr bwMode="auto">
          <a:xfrm>
            <a:off x="6096000" y="3810000"/>
            <a:ext cx="3048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>
                <a:latin typeface="Times New Roman" pitchFamily="18" charset="0"/>
                <a:cs typeface="Arial" charset="0"/>
              </a:rPr>
              <a:t>15</a:t>
            </a:r>
          </a:p>
        </p:txBody>
      </p:sp>
      <p:sp>
        <p:nvSpPr>
          <p:cNvPr id="4137" name="Oval 41"/>
          <p:cNvSpPr>
            <a:spLocks noChangeArrowheads="1"/>
          </p:cNvSpPr>
          <p:nvPr/>
        </p:nvSpPr>
        <p:spPr bwMode="auto">
          <a:xfrm>
            <a:off x="2286000" y="4724400"/>
            <a:ext cx="3048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>
                <a:latin typeface="Times New Roman" pitchFamily="18" charset="0"/>
                <a:cs typeface="Arial" charset="0"/>
              </a:rPr>
              <a:t>16</a:t>
            </a:r>
          </a:p>
        </p:txBody>
      </p:sp>
      <p:sp>
        <p:nvSpPr>
          <p:cNvPr id="4138" name="Oval 42"/>
          <p:cNvSpPr>
            <a:spLocks noChangeArrowheads="1"/>
          </p:cNvSpPr>
          <p:nvPr/>
        </p:nvSpPr>
        <p:spPr bwMode="auto">
          <a:xfrm>
            <a:off x="6858000" y="4724400"/>
            <a:ext cx="3048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>
                <a:latin typeface="Times New Roman" pitchFamily="18" charset="0"/>
                <a:cs typeface="Arial" charset="0"/>
              </a:rPr>
              <a:t>13</a:t>
            </a:r>
          </a:p>
        </p:txBody>
      </p:sp>
      <p:sp>
        <p:nvSpPr>
          <p:cNvPr id="4139" name="Oval 43"/>
          <p:cNvSpPr>
            <a:spLocks noChangeArrowheads="1"/>
          </p:cNvSpPr>
          <p:nvPr/>
        </p:nvSpPr>
        <p:spPr bwMode="auto">
          <a:xfrm>
            <a:off x="3505200" y="5562600"/>
            <a:ext cx="3048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>
                <a:latin typeface="Times New Roman" pitchFamily="18" charset="0"/>
                <a:cs typeface="Arial" charset="0"/>
              </a:rPr>
              <a:t>17</a:t>
            </a:r>
          </a:p>
        </p:txBody>
      </p:sp>
      <p:sp>
        <p:nvSpPr>
          <p:cNvPr id="4140" name="Oval 44"/>
          <p:cNvSpPr>
            <a:spLocks noChangeArrowheads="1"/>
          </p:cNvSpPr>
          <p:nvPr/>
        </p:nvSpPr>
        <p:spPr bwMode="auto">
          <a:xfrm>
            <a:off x="7239000" y="5486400"/>
            <a:ext cx="3048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>
                <a:latin typeface="Times New Roman" pitchFamily="18" charset="0"/>
                <a:cs typeface="Arial" charset="0"/>
              </a:rPr>
              <a:t>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defTabSz="457200" eaLnBrk="1" hangingPunct="1"/>
            <a:r>
              <a:rPr lang="en-US" smtClean="0">
                <a:solidFill>
                  <a:schemeClr val="tx1"/>
                </a:solidFill>
                <a:latin typeface="Times New Roman" pitchFamily="18" charset="0"/>
              </a:rPr>
              <a:t>Assignment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1676400"/>
            <a:ext cx="7772400" cy="4114800"/>
          </a:xfrm>
        </p:spPr>
        <p:txBody>
          <a:bodyPr/>
          <a:lstStyle/>
          <a:p>
            <a:pPr eaLnBrk="1" hangingPunct="1"/>
            <a:r>
              <a:rPr lang="en-US" smtClean="0">
                <a:latin typeface="Times New Roman" pitchFamily="18" charset="0"/>
              </a:rPr>
              <a:t>Prove the inferencing in the Himalayan club example with different starting points, producing different resolution trees.</a:t>
            </a:r>
          </a:p>
          <a:p>
            <a:pPr eaLnBrk="1" hangingPunct="1"/>
            <a:r>
              <a:rPr lang="en-US" smtClean="0">
                <a:latin typeface="Times New Roman" pitchFamily="18" charset="0"/>
              </a:rPr>
              <a:t>Think of a Prolog implementation of the problem</a:t>
            </a:r>
          </a:p>
          <a:p>
            <a:pPr eaLnBrk="1" hangingPunct="1"/>
            <a:r>
              <a:rPr lang="en-US" smtClean="0">
                <a:latin typeface="Times New Roman" pitchFamily="18" charset="0"/>
              </a:rPr>
              <a:t>Prolog Reference (Prolog by Chockshin &amp; 	Melish)</a:t>
            </a:r>
          </a:p>
          <a:p>
            <a:pPr eaLnBrk="1" hangingPunct="1"/>
            <a:endParaRPr lang="en-US" sz="3600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Fixing Predicates</a:t>
            </a:r>
          </a:p>
        </p:txBody>
      </p:sp>
      <p:sp>
        <p:nvSpPr>
          <p:cNvPr id="307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Natural Sentences</a:t>
            </a:r>
          </a:p>
          <a:p>
            <a:pPr lvl="1">
              <a:buFont typeface="Arial" charset="0"/>
              <a:buNone/>
            </a:pPr>
            <a:r>
              <a:rPr lang="en-US" smtClean="0"/>
              <a:t>			&lt;Subject&gt; &lt;verb&gt; &lt;object&gt;</a:t>
            </a:r>
          </a:p>
          <a:p>
            <a:pPr lvl="1">
              <a:buFont typeface="Arial" charset="0"/>
              <a:buNone/>
            </a:pPr>
            <a:endParaRPr lang="en-US" smtClean="0"/>
          </a:p>
          <a:p>
            <a:pPr lvl="1">
              <a:buFont typeface="Arial" charset="0"/>
              <a:buNone/>
            </a:pPr>
            <a:endParaRPr lang="en-US" smtClean="0"/>
          </a:p>
          <a:p>
            <a:pPr lvl="1">
              <a:buFont typeface="Arial" charset="0"/>
              <a:buNone/>
            </a:pPr>
            <a:r>
              <a:rPr lang="en-US" smtClean="0"/>
              <a:t>			    Verb(subject,object)</a:t>
            </a:r>
          </a:p>
          <a:p>
            <a:pPr lvl="1">
              <a:buFont typeface="Arial" charset="0"/>
              <a:buNone/>
            </a:pPr>
            <a:endParaRPr lang="en-US" smtClean="0"/>
          </a:p>
          <a:p>
            <a:pPr lvl="1">
              <a:buFont typeface="Arial" charset="0"/>
              <a:buNone/>
            </a:pPr>
            <a:endParaRPr lang="en-US" smtClean="0"/>
          </a:p>
          <a:p>
            <a:pPr lvl="1">
              <a:buFont typeface="Arial" charset="0"/>
              <a:buNone/>
            </a:pPr>
            <a:r>
              <a:rPr lang="en-US" smtClean="0"/>
              <a:t>			    predicate(subject)</a:t>
            </a:r>
          </a:p>
          <a:p>
            <a:pPr lvl="1"/>
            <a:endParaRPr lang="en-US" smtClean="0"/>
          </a:p>
        </p:txBody>
      </p:sp>
      <p:sp>
        <p:nvSpPr>
          <p:cNvPr id="4" name="Down Arrow 3"/>
          <p:cNvSpPr/>
          <p:nvPr/>
        </p:nvSpPr>
        <p:spPr>
          <a:xfrm>
            <a:off x="4495800" y="3048000"/>
            <a:ext cx="1066800" cy="990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Down Arrow 4"/>
          <p:cNvSpPr/>
          <p:nvPr/>
        </p:nvSpPr>
        <p:spPr>
          <a:xfrm>
            <a:off x="4343400" y="4800600"/>
            <a:ext cx="1066800" cy="990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Examples</a:t>
            </a:r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Ram is a boy</a:t>
            </a:r>
          </a:p>
          <a:p>
            <a:pPr lvl="1"/>
            <a:r>
              <a:rPr lang="en-US" smtClean="0"/>
              <a:t>Boy(Ram)?</a:t>
            </a:r>
          </a:p>
          <a:p>
            <a:pPr lvl="1"/>
            <a:r>
              <a:rPr lang="en-US" smtClean="0"/>
              <a:t>Is_a(Ram,boy)?</a:t>
            </a:r>
          </a:p>
          <a:p>
            <a:pPr lvl="1">
              <a:buFont typeface="Arial" charset="0"/>
              <a:buNone/>
            </a:pPr>
            <a:endParaRPr lang="en-US" smtClean="0"/>
          </a:p>
          <a:p>
            <a:r>
              <a:rPr lang="en-US" smtClean="0"/>
              <a:t>Ram Playes Football</a:t>
            </a:r>
          </a:p>
          <a:p>
            <a:pPr lvl="1"/>
            <a:r>
              <a:rPr lang="en-US" smtClean="0"/>
              <a:t>Plays(Ram,football)?</a:t>
            </a:r>
          </a:p>
          <a:p>
            <a:pPr lvl="1"/>
            <a:r>
              <a:rPr lang="en-US" smtClean="0"/>
              <a:t>Plays_football(Ram)?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Knowledge Representation of Complex Sentence</a:t>
            </a:r>
          </a:p>
        </p:txBody>
      </p:sp>
      <p:sp>
        <p:nvSpPr>
          <p:cNvPr id="307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smtClean="0"/>
              <a:t>“In every city there is a thief who is beaten by every policeman in the city”</a:t>
            </a:r>
          </a:p>
          <a:p>
            <a:endParaRPr lang="en-US" smtClean="0"/>
          </a:p>
        </p:txBody>
      </p:sp>
      <p:sp>
        <p:nvSpPr>
          <p:cNvPr id="3077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3079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alibri" pitchFamily="34" charset="0"/>
            </a:endParaRPr>
          </a:p>
        </p:txBody>
      </p:sp>
      <p:graphicFrame>
        <p:nvGraphicFramePr>
          <p:cNvPr id="3074" name="Object 9"/>
          <p:cNvGraphicFramePr>
            <a:graphicFrameLocks noChangeAspect="1"/>
          </p:cNvGraphicFramePr>
          <p:nvPr/>
        </p:nvGraphicFramePr>
        <p:xfrm>
          <a:off x="268288" y="3581400"/>
          <a:ext cx="8729662" cy="330200"/>
        </p:xfrm>
        <a:graphic>
          <a:graphicData uri="http://schemas.openxmlformats.org/presentationml/2006/ole">
            <p:oleObj spid="_x0000_s61442" name="Equation" r:id="rId3" imgW="5371920" imgH="203040" progId="Equation.3">
              <p:embed/>
            </p:oleObj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itle 1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smtClean="0"/>
              <a:t>Interpretation in Logic</a:t>
            </a:r>
          </a:p>
        </p:txBody>
      </p:sp>
      <p:sp>
        <p:nvSpPr>
          <p:cNvPr id="2052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r>
              <a:rPr lang="en-US" sz="2800" dirty="0" smtClean="0"/>
              <a:t>Logical expressions or formulae are “FORMS” (placeholders) for whom </a:t>
            </a:r>
            <a:r>
              <a:rPr lang="en-US" sz="2800" u="sng" dirty="0" smtClean="0"/>
              <a:t>contents</a:t>
            </a:r>
            <a:r>
              <a:rPr lang="en-US" sz="2800" dirty="0" smtClean="0"/>
              <a:t> are created through interpretation.</a:t>
            </a:r>
          </a:p>
          <a:p>
            <a:pPr eaLnBrk="1" hangingPunct="1"/>
            <a:r>
              <a:rPr lang="en-US" sz="2800" dirty="0" smtClean="0"/>
              <a:t>Example:</a:t>
            </a:r>
          </a:p>
          <a:p>
            <a:pPr eaLnBrk="1" hangingPunct="1">
              <a:buFont typeface="Wingdings" pitchFamily="2" charset="2"/>
              <a:buNone/>
            </a:pPr>
            <a:endParaRPr lang="en-US" sz="2800" dirty="0" smtClean="0"/>
          </a:p>
          <a:p>
            <a:pPr eaLnBrk="1" hangingPunct="1"/>
            <a:endParaRPr lang="en-US" sz="2800" dirty="0" smtClean="0"/>
          </a:p>
          <a:p>
            <a:pPr eaLnBrk="1" hangingPunct="1"/>
            <a:r>
              <a:rPr lang="en-US" sz="2800" dirty="0" smtClean="0"/>
              <a:t>This is a Second Order Predicate Calculus formula.</a:t>
            </a:r>
          </a:p>
          <a:p>
            <a:pPr eaLnBrk="1" hangingPunct="1"/>
            <a:r>
              <a:rPr lang="en-US" sz="2800" dirty="0" smtClean="0"/>
              <a:t>Quantification on ‘F’ which is a function.</a:t>
            </a:r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1219200" y="4038600"/>
          <a:ext cx="7467600" cy="533400"/>
        </p:xfrm>
        <a:graphic>
          <a:graphicData uri="http://schemas.openxmlformats.org/presentationml/2006/ole">
            <p:oleObj spid="_x0000_s60418" name="Equation" r:id="rId3" imgW="3174840" imgH="215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Interpretation:1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i="1" smtClean="0"/>
              <a:t>		D=</a:t>
            </a:r>
            <a:r>
              <a:rPr lang="en-US" i="1" smtClean="0">
                <a:ea typeface="Arial Unicode MS" pitchFamily="34" charset="-128"/>
                <a:cs typeface="Arial Unicode MS" pitchFamily="34" charset="-128"/>
              </a:rPr>
              <a:t>N </a:t>
            </a:r>
            <a:r>
              <a:rPr lang="en-US" smtClean="0">
                <a:ea typeface="Arial Unicode MS" pitchFamily="34" charset="-128"/>
                <a:cs typeface="Arial Unicode MS" pitchFamily="34" charset="-128"/>
              </a:rPr>
              <a:t>(natural numbers)</a:t>
            </a:r>
            <a:r>
              <a:rPr lang="en-US" i="1" smtClean="0">
                <a:ea typeface="Arial Unicode MS" pitchFamily="34" charset="-128"/>
                <a:cs typeface="Arial Unicode MS" pitchFamily="34" charset="-128"/>
              </a:rPr>
              <a:t> </a:t>
            </a:r>
            <a:endParaRPr lang="en-US" smtClean="0">
              <a:ea typeface="Arial Unicode MS" pitchFamily="34" charset="-128"/>
              <a:cs typeface="Arial Unicode MS" pitchFamily="34" charset="-128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mtClean="0">
                <a:ea typeface="Arial Unicode MS" pitchFamily="34" charset="-128"/>
                <a:cs typeface="Arial Unicode MS" pitchFamily="34" charset="-128"/>
              </a:rPr>
              <a:t>		</a:t>
            </a:r>
            <a:r>
              <a:rPr lang="en-US" i="1" smtClean="0">
                <a:ea typeface="Arial Unicode MS" pitchFamily="34" charset="-128"/>
                <a:cs typeface="Arial Unicode MS" pitchFamily="34" charset="-128"/>
              </a:rPr>
              <a:t>a = 0 </a:t>
            </a:r>
            <a:r>
              <a:rPr lang="en-US" smtClean="0">
                <a:ea typeface="Arial Unicode MS" pitchFamily="34" charset="-128"/>
                <a:cs typeface="Arial Unicode MS" pitchFamily="34" charset="-128"/>
              </a:rPr>
              <a:t>and</a:t>
            </a:r>
            <a:r>
              <a:rPr lang="en-US" i="1" smtClean="0">
                <a:ea typeface="Arial Unicode MS" pitchFamily="34" charset="-128"/>
                <a:cs typeface="Arial Unicode MS" pitchFamily="34" charset="-128"/>
              </a:rPr>
              <a:t> b = 1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i="1" smtClean="0">
                <a:ea typeface="Arial Unicode MS" pitchFamily="34" charset="-128"/>
                <a:cs typeface="Arial Unicode MS" pitchFamily="34" charset="-128"/>
              </a:rPr>
              <a:t>		x </a:t>
            </a:r>
            <a:r>
              <a:rPr lang="en-US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∈ </a:t>
            </a:r>
            <a:r>
              <a:rPr lang="en-US" i="1" smtClean="0">
                <a:ea typeface="Arial Unicode MS" pitchFamily="34" charset="-128"/>
                <a:cs typeface="Arial Unicode MS" pitchFamily="34" charset="-128"/>
              </a:rPr>
              <a:t>N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i="1" smtClean="0">
                <a:ea typeface="Arial Unicode MS" pitchFamily="34" charset="-128"/>
                <a:cs typeface="Arial Unicode MS" pitchFamily="34" charset="-128"/>
              </a:rPr>
              <a:t>		</a:t>
            </a:r>
            <a:r>
              <a:rPr lang="en-US" i="1" smtClean="0"/>
              <a:t>P(x)</a:t>
            </a:r>
            <a:r>
              <a:rPr lang="en-US" smtClean="0"/>
              <a:t> stands for </a:t>
            </a:r>
            <a:r>
              <a:rPr lang="en-US" i="1" smtClean="0"/>
              <a:t>x &gt; 0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i="1" smtClean="0"/>
              <a:t>		g(m,n) </a:t>
            </a:r>
            <a:r>
              <a:rPr lang="en-US" smtClean="0"/>
              <a:t>stands for</a:t>
            </a:r>
            <a:r>
              <a:rPr lang="en-US" i="1" smtClean="0"/>
              <a:t> (m x n)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i="1" smtClean="0"/>
              <a:t>		h(x) </a:t>
            </a:r>
            <a:r>
              <a:rPr lang="en-US" smtClean="0"/>
              <a:t>stands for</a:t>
            </a:r>
            <a:r>
              <a:rPr lang="en-US" i="1" smtClean="0"/>
              <a:t> (x – 1)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Above interpretation defines </a:t>
            </a:r>
            <a:r>
              <a:rPr lang="en-US" b="1" smtClean="0"/>
              <a:t>Factorial</a:t>
            </a:r>
          </a:p>
        </p:txBody>
      </p:sp>
      <p:sp>
        <p:nvSpPr>
          <p:cNvPr id="19459" name="Title 1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smtClean="0"/>
              <a:t>Examples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Interpretation:2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		</a:t>
            </a:r>
            <a:r>
              <a:rPr lang="en-US" sz="2800" i="1" smtClean="0"/>
              <a:t>D</a:t>
            </a:r>
            <a:r>
              <a:rPr lang="en-US" sz="2800" smtClean="0"/>
              <a:t>={strings)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800" smtClean="0"/>
              <a:t>       </a:t>
            </a:r>
            <a:r>
              <a:rPr lang="en-US" sz="2800" i="1" smtClean="0"/>
              <a:t>a = b = </a:t>
            </a:r>
            <a:r>
              <a:rPr lang="el-GR" sz="2800" i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λ</a:t>
            </a:r>
            <a:endParaRPr lang="en-US" sz="2800" i="1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sz="280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		</a:t>
            </a:r>
            <a:r>
              <a:rPr lang="en-US" sz="2800" i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P(x)</a:t>
            </a:r>
            <a:r>
              <a:rPr lang="en-US" sz="280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stands for “x is a non empty string”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80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		</a:t>
            </a:r>
            <a:r>
              <a:rPr lang="en-US" sz="2800" i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g(m, n)</a:t>
            </a:r>
            <a:r>
              <a:rPr lang="en-US" sz="280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stands for “append head of m 	to n”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80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		</a:t>
            </a:r>
            <a:r>
              <a:rPr lang="en-US" sz="2800" i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h(x)</a:t>
            </a:r>
            <a:r>
              <a:rPr lang="en-US" sz="280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stands for </a:t>
            </a:r>
            <a:r>
              <a:rPr lang="en-US" sz="2800" i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tail(x)</a:t>
            </a:r>
          </a:p>
          <a:p>
            <a:pPr eaLnBrk="1" hangingPunct="1"/>
            <a:r>
              <a:rPr lang="en-US" sz="280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Above interpretation defines “reversing a string”</a:t>
            </a:r>
            <a:endParaRPr lang="en-US" sz="2800" smtClean="0"/>
          </a:p>
          <a:p>
            <a:pPr eaLnBrk="1" hangingPunct="1"/>
            <a:endParaRPr lang="en-US" sz="2800" smtClean="0"/>
          </a:p>
        </p:txBody>
      </p:sp>
      <p:sp>
        <p:nvSpPr>
          <p:cNvPr id="20483" name="Title 1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smtClean="0"/>
              <a:t>Examples (contd.)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494</TotalTime>
  <Words>785</Words>
  <Application>Microsoft PowerPoint</Application>
  <PresentationFormat>On-screen Show (4:3)</PresentationFormat>
  <Paragraphs>264</Paragraphs>
  <Slides>31</Slides>
  <Notes>24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3" baseType="lpstr">
      <vt:lpstr>Blends</vt:lpstr>
      <vt:lpstr>Equation</vt:lpstr>
      <vt:lpstr>CS344: Introduction to Artificial Intelligence</vt:lpstr>
      <vt:lpstr>Predicate Calculus: well known examples</vt:lpstr>
      <vt:lpstr>Wh-Questions and Knowledge</vt:lpstr>
      <vt:lpstr>Fixing Predicates</vt:lpstr>
      <vt:lpstr>Examples</vt:lpstr>
      <vt:lpstr>Knowledge Representation of Complex Sentence</vt:lpstr>
      <vt:lpstr>Interpretation in Logic</vt:lpstr>
      <vt:lpstr>Examples</vt:lpstr>
      <vt:lpstr>Examples (contd.)</vt:lpstr>
      <vt:lpstr>Slide 10</vt:lpstr>
      <vt:lpstr>Forward Chaining/ Inferencing</vt:lpstr>
      <vt:lpstr>Backward Chaining/ Inferencing</vt:lpstr>
      <vt:lpstr>Inferencing</vt:lpstr>
      <vt:lpstr>AND-OR Graphs</vt:lpstr>
      <vt:lpstr>AND-OR Graphs</vt:lpstr>
      <vt:lpstr>Deciding the Strategy</vt:lpstr>
      <vt:lpstr>Hilbert's Logical Axioms</vt:lpstr>
      <vt:lpstr>Resolution – Refutation contd</vt:lpstr>
      <vt:lpstr>Resolution Tree</vt:lpstr>
      <vt:lpstr>Search in resolution</vt:lpstr>
      <vt:lpstr>Search in resolution</vt:lpstr>
      <vt:lpstr>Inferencing in Predicate Calculus</vt:lpstr>
      <vt:lpstr>Slide 23</vt:lpstr>
      <vt:lpstr>Terminology</vt:lpstr>
      <vt:lpstr>Himalayan Club example</vt:lpstr>
      <vt:lpstr>Example contd.</vt:lpstr>
      <vt:lpstr>Club example: Inferencing</vt:lpstr>
      <vt:lpstr>Slide 28</vt:lpstr>
      <vt:lpstr>Slide 29</vt:lpstr>
      <vt:lpstr>Slide 30</vt:lpstr>
      <vt:lpstr>Assignment</vt:lpstr>
    </vt:vector>
  </TitlesOfParts>
  <Company>cfdvs,iit bombay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Resources</dc:title>
  <dc:creator>cfdvs</dc:creator>
  <cp:lastModifiedBy>Pushpak </cp:lastModifiedBy>
  <cp:revision>65</cp:revision>
  <dcterms:created xsi:type="dcterms:W3CDTF">2007-07-27T07:29:18Z</dcterms:created>
  <dcterms:modified xsi:type="dcterms:W3CDTF">2010-01-26T05:35:37Z</dcterms:modified>
</cp:coreProperties>
</file>