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D638-D64D-4078-9837-7862C0816CA0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97CFA-3124-4D37-AE6B-49B031A4C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influencing Forward and Backward chaining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924800" cy="5029200"/>
          </a:xfrm>
        </p:spPr>
        <p:txBody>
          <a:bodyPr/>
          <a:lstStyle/>
          <a:p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Is the goal precisely known?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Fan-in and Fan-out of rules.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	Rule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R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:     P</a:t>
            </a:r>
            <a:r>
              <a:rPr lang="en-US" sz="2400" dirty="0" smtClean="0"/>
              <a:t>1</a:t>
            </a:r>
            <a:r>
              <a:rPr lang="en-US" dirty="0" smtClean="0"/>
              <a:t> ^ P</a:t>
            </a:r>
            <a:r>
              <a:rPr lang="en-US" sz="2400" dirty="0" smtClean="0"/>
              <a:t>2</a:t>
            </a:r>
            <a:r>
              <a:rPr lang="en-US" dirty="0" smtClean="0"/>
              <a:t> ^ P</a:t>
            </a:r>
            <a:r>
              <a:rPr lang="en-US" sz="2400" dirty="0" smtClean="0"/>
              <a:t>3</a:t>
            </a:r>
            <a:r>
              <a:rPr lang="en-US" dirty="0" smtClean="0"/>
              <a:t> ^ . . . . . . ^ </a:t>
            </a:r>
            <a:r>
              <a:rPr lang="en-US" dirty="0" err="1" smtClean="0"/>
              <a:t>Pn</a:t>
            </a:r>
            <a:r>
              <a:rPr lang="en-US" dirty="0" smtClean="0"/>
              <a:t>        </a:t>
            </a:r>
            <a:r>
              <a:rPr lang="en-US" dirty="0" smtClean="0"/>
              <a:t> Q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endParaRPr lang="en-US" dirty="0" smtClean="0"/>
          </a:p>
          <a:p>
            <a:pPr algn="l"/>
            <a:r>
              <a:rPr lang="en-US" dirty="0" smtClean="0"/>
              <a:t>R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:     P</a:t>
            </a:r>
            <a:r>
              <a:rPr lang="en-US" sz="2400" dirty="0" smtClean="0"/>
              <a:t>1</a:t>
            </a:r>
            <a:r>
              <a:rPr lang="en-US" dirty="0" smtClean="0"/>
              <a:t> ^ P</a:t>
            </a:r>
            <a:r>
              <a:rPr lang="en-US" sz="2400" dirty="0" smtClean="0"/>
              <a:t>2</a:t>
            </a:r>
            <a:r>
              <a:rPr lang="en-US" dirty="0" smtClean="0"/>
              <a:t> ^ P</a:t>
            </a:r>
            <a:r>
              <a:rPr lang="en-US" sz="2400" dirty="0" smtClean="0"/>
              <a:t>3</a:t>
            </a:r>
            <a:r>
              <a:rPr lang="en-US" dirty="0" smtClean="0"/>
              <a:t> ^ . . . . . . ^ </a:t>
            </a:r>
            <a:r>
              <a:rPr lang="en-US" dirty="0" err="1" smtClean="0"/>
              <a:t>Pn</a:t>
            </a:r>
            <a:r>
              <a:rPr lang="en-US" dirty="0" smtClean="0"/>
              <a:t>         </a:t>
            </a:r>
            <a:r>
              <a:rPr lang="en-US" dirty="0" smtClean="0"/>
              <a:t>Q</a:t>
            </a:r>
            <a:r>
              <a:rPr lang="en-US" sz="2400" dirty="0" smtClean="0"/>
              <a:t>2</a:t>
            </a:r>
          </a:p>
          <a:p>
            <a:pPr algn="l"/>
            <a:r>
              <a:rPr lang="en-US" sz="2400" dirty="0" smtClean="0"/>
              <a:t> </a:t>
            </a:r>
            <a:r>
              <a:rPr lang="en-US" sz="2400" dirty="0" smtClean="0"/>
              <a:t>      .       </a:t>
            </a:r>
            <a:endParaRPr lang="en-US" dirty="0" smtClean="0"/>
          </a:p>
          <a:p>
            <a:pPr algn="l"/>
            <a:r>
              <a:rPr lang="en-US" dirty="0" err="1" smtClean="0"/>
              <a:t>R</a:t>
            </a:r>
            <a:r>
              <a:rPr lang="en-US" sz="2400" dirty="0" err="1" smtClean="0"/>
              <a:t>k</a:t>
            </a:r>
            <a:r>
              <a:rPr lang="en-US" dirty="0" smtClean="0"/>
              <a:t> :     P</a:t>
            </a:r>
            <a:r>
              <a:rPr lang="en-US" sz="2400" dirty="0" smtClean="0"/>
              <a:t>1</a:t>
            </a:r>
            <a:r>
              <a:rPr lang="en-US" dirty="0" smtClean="0"/>
              <a:t> ^ P</a:t>
            </a:r>
            <a:r>
              <a:rPr lang="en-US" sz="2400" dirty="0" smtClean="0"/>
              <a:t>2</a:t>
            </a:r>
            <a:r>
              <a:rPr lang="en-US" dirty="0" smtClean="0"/>
              <a:t> ^ P</a:t>
            </a:r>
            <a:r>
              <a:rPr lang="en-US" sz="2400" dirty="0" smtClean="0"/>
              <a:t>3</a:t>
            </a:r>
            <a:r>
              <a:rPr lang="en-US" dirty="0" smtClean="0"/>
              <a:t> ^ . . . . . . ^ </a:t>
            </a:r>
            <a:r>
              <a:rPr lang="en-US" dirty="0" err="1" smtClean="0"/>
              <a:t>Pn</a:t>
            </a:r>
            <a:r>
              <a:rPr lang="en-US" dirty="0" smtClean="0"/>
              <a:t>         </a:t>
            </a:r>
            <a:r>
              <a:rPr lang="en-US" dirty="0" err="1" smtClean="0"/>
              <a:t>Q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</a:p>
          <a:p>
            <a:pPr algn="l"/>
            <a:r>
              <a:rPr lang="en-US" dirty="0" smtClean="0"/>
              <a:t>                         </a:t>
            </a:r>
          </a:p>
          <a:p>
            <a:pPr algn="l"/>
            <a:r>
              <a:rPr lang="en-US" dirty="0" smtClean="0"/>
              <a:t>                          </a:t>
            </a:r>
            <a:r>
              <a:rPr lang="en-US" dirty="0" smtClean="0"/>
              <a:t>P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P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  .   </a:t>
            </a:r>
            <a:r>
              <a:rPr lang="en-US" dirty="0" err="1" smtClean="0"/>
              <a:t>Pn</a:t>
            </a:r>
            <a:endParaRPr lang="en-US" dirty="0" smtClean="0"/>
          </a:p>
          <a:p>
            <a:pPr algn="l"/>
            <a:r>
              <a:rPr lang="en-US" dirty="0" smtClean="0"/>
              <a:t>					   </a:t>
            </a:r>
            <a:r>
              <a:rPr lang="en-US" sz="2000" dirty="0" smtClean="0"/>
              <a:t>AND</a:t>
            </a: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lvl="5" algn="l"/>
            <a:r>
              <a:rPr lang="en-US" dirty="0" smtClean="0"/>
              <a:t>  </a:t>
            </a:r>
          </a:p>
          <a:p>
            <a:pPr lvl="8" algn="l"/>
            <a:r>
              <a:rPr lang="en-US" dirty="0" smtClean="0"/>
              <a:t>                     OR</a:t>
            </a:r>
            <a:endParaRPr lang="en-US" dirty="0" smtClean="0"/>
          </a:p>
          <a:p>
            <a:pPr lvl="5" algn="l"/>
            <a:r>
              <a:rPr lang="en-US" dirty="0" smtClean="0"/>
              <a:t> </a:t>
            </a:r>
          </a:p>
          <a:p>
            <a:pPr lvl="5" algn="l"/>
            <a:r>
              <a:rPr lang="en-US" dirty="0" smtClean="0"/>
              <a:t>  </a:t>
            </a:r>
            <a:r>
              <a:rPr lang="en-US" sz="2800" dirty="0" smtClean="0"/>
              <a:t>Q</a:t>
            </a:r>
            <a:r>
              <a:rPr lang="en-US" sz="2600" dirty="0" smtClean="0"/>
              <a:t>1</a:t>
            </a:r>
            <a:r>
              <a:rPr lang="en-US" sz="2800" dirty="0" smtClean="0"/>
              <a:t>    Q</a:t>
            </a:r>
            <a:r>
              <a:rPr lang="en-US" sz="2600" dirty="0" smtClean="0"/>
              <a:t>2</a:t>
            </a:r>
            <a:r>
              <a:rPr lang="en-US" sz="2800" dirty="0" smtClean="0"/>
              <a:t>   </a:t>
            </a:r>
            <a:r>
              <a:rPr lang="en-US" sz="2800" dirty="0" smtClean="0"/>
              <a:t>.   </a:t>
            </a:r>
            <a:r>
              <a:rPr lang="en-US" sz="2800" dirty="0" err="1" smtClean="0"/>
              <a:t>Q</a:t>
            </a:r>
            <a:r>
              <a:rPr lang="en-US" sz="2600" dirty="0" err="1" smtClean="0"/>
              <a:t>k</a:t>
            </a:r>
            <a:endParaRPr lang="en-US" sz="2600" dirty="0" smtClean="0"/>
          </a:p>
          <a:p>
            <a:pPr lvl="5" algn="l"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137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096000" y="198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33800" y="5029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3162300" y="42291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543300" y="44577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924300" y="43815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267200" y="4267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3124200" y="4495800"/>
            <a:ext cx="2209800" cy="1588"/>
          </a:xfrm>
          <a:prstGeom prst="curvedConnector3">
            <a:avLst>
              <a:gd name="adj1" fmla="val 537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52800" y="57150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771900" y="5905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4114800" y="57912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4457700" y="56769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200400" y="57912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Forward chaining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9248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  </a:t>
            </a:r>
            <a:r>
              <a:rPr lang="en-US" dirty="0" smtClean="0"/>
              <a:t>P</a:t>
            </a:r>
            <a:r>
              <a:rPr lang="en-US" sz="2400" dirty="0" smtClean="0"/>
              <a:t>1</a:t>
            </a:r>
            <a:r>
              <a:rPr lang="en-US" dirty="0" smtClean="0"/>
              <a:t>    </a:t>
            </a:r>
            <a:r>
              <a:rPr lang="en-US" dirty="0" smtClean="0"/>
              <a:t>    P</a:t>
            </a:r>
            <a:r>
              <a:rPr lang="en-US" sz="2400" dirty="0" smtClean="0"/>
              <a:t>2</a:t>
            </a:r>
            <a:r>
              <a:rPr lang="en-US" dirty="0" smtClean="0"/>
              <a:t>   ..  </a:t>
            </a:r>
            <a:r>
              <a:rPr lang="en-US" dirty="0" err="1" smtClean="0"/>
              <a:t>Pn</a:t>
            </a:r>
            <a:r>
              <a:rPr lang="en-US" dirty="0" smtClean="0"/>
              <a:t>                       Q</a:t>
            </a:r>
            <a:r>
              <a:rPr lang="en-US" sz="2400" dirty="0" smtClean="0"/>
              <a:t>1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    Q</a:t>
            </a:r>
            <a:r>
              <a:rPr lang="en-US" sz="2400" dirty="0" smtClean="0"/>
              <a:t>1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685800" y="1905000"/>
            <a:ext cx="1447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58094" y="2400300"/>
            <a:ext cx="1447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790700" y="2019300"/>
            <a:ext cx="1447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81500" y="1943100"/>
            <a:ext cx="1295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72000" y="2133600"/>
            <a:ext cx="1371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800600" y="23622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715000" y="1828800"/>
            <a:ext cx="1295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410200" y="2057400"/>
            <a:ext cx="1447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5943600" y="1600200"/>
            <a:ext cx="1143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43400" y="297180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800600" y="3200400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0" y="3276600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sz="1400" dirty="0" err="1" smtClean="0"/>
              <a:t>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48400" y="3200400"/>
            <a:ext cx="42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M1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2971800"/>
            <a:ext cx="42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086600" y="259080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Mk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4724400" y="2133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019800" y="19812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343400" y="17526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29400" y="16764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143000" y="4800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If Fan-out is less Forward chaining  is preferable ?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Data structure: </a:t>
            </a:r>
            <a:br>
              <a:rPr lang="en-US" dirty="0" smtClean="0"/>
            </a:br>
            <a:r>
              <a:rPr lang="en-US" dirty="0" smtClean="0"/>
              <a:t>AND-OR 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562600"/>
          </a:xfrm>
        </p:spPr>
        <p:txBody>
          <a:bodyPr/>
          <a:lstStyle/>
          <a:p>
            <a:pPr algn="l"/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600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971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3048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048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895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124200" y="20574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 rot="5400000">
            <a:off x="3544525" y="2477725"/>
            <a:ext cx="914400" cy="226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072435" y="2328366"/>
            <a:ext cx="924580" cy="535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>
            <a:off x="4419600" y="2057400"/>
            <a:ext cx="1078067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1"/>
          </p:cNvCxnSpPr>
          <p:nvPr/>
        </p:nvCxnSpPr>
        <p:spPr>
          <a:xfrm rot="10800000" flipV="1">
            <a:off x="1752600" y="3156466"/>
            <a:ext cx="1143000" cy="805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1"/>
          </p:cNvCxnSpPr>
          <p:nvPr/>
        </p:nvCxnSpPr>
        <p:spPr>
          <a:xfrm rot="10800000" flipV="1">
            <a:off x="2133600" y="3156466"/>
            <a:ext cx="762000" cy="88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 rot="10800000" flipV="1">
            <a:off x="2514600" y="3156466"/>
            <a:ext cx="381000" cy="1034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1"/>
          </p:cNvCxnSpPr>
          <p:nvPr/>
        </p:nvCxnSpPr>
        <p:spPr>
          <a:xfrm rot="10800000" flipH="1" flipV="1">
            <a:off x="2895600" y="3156466"/>
            <a:ext cx="76200" cy="111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2"/>
          </p:cNvCxnSpPr>
          <p:nvPr/>
        </p:nvCxnSpPr>
        <p:spPr>
          <a:xfrm rot="5400000">
            <a:off x="3233891" y="3612441"/>
            <a:ext cx="849868" cy="45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2"/>
          </p:cNvCxnSpPr>
          <p:nvPr/>
        </p:nvCxnSpPr>
        <p:spPr>
          <a:xfrm rot="5400000">
            <a:off x="3424391" y="3879141"/>
            <a:ext cx="926068" cy="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2"/>
          </p:cNvCxnSpPr>
          <p:nvPr/>
        </p:nvCxnSpPr>
        <p:spPr>
          <a:xfrm rot="16200000" flipH="1">
            <a:off x="3691091" y="3614891"/>
            <a:ext cx="849868" cy="45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2"/>
          </p:cNvCxnSpPr>
          <p:nvPr/>
        </p:nvCxnSpPr>
        <p:spPr>
          <a:xfrm rot="5400000">
            <a:off x="4300291" y="3841442"/>
            <a:ext cx="926068" cy="77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2"/>
          </p:cNvCxnSpPr>
          <p:nvPr/>
        </p:nvCxnSpPr>
        <p:spPr>
          <a:xfrm rot="16200000" flipH="1">
            <a:off x="4605090" y="3614490"/>
            <a:ext cx="849868" cy="455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2"/>
          </p:cNvCxnSpPr>
          <p:nvPr/>
        </p:nvCxnSpPr>
        <p:spPr>
          <a:xfrm rot="16200000" flipH="1">
            <a:off x="5067099" y="3695499"/>
            <a:ext cx="926068" cy="64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2"/>
          </p:cNvCxnSpPr>
          <p:nvPr/>
        </p:nvCxnSpPr>
        <p:spPr>
          <a:xfrm rot="16200000" flipH="1">
            <a:off x="5333799" y="3428799"/>
            <a:ext cx="773668" cy="445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2"/>
          </p:cNvCxnSpPr>
          <p:nvPr/>
        </p:nvCxnSpPr>
        <p:spPr>
          <a:xfrm rot="16200000" flipH="1">
            <a:off x="5638599" y="3123999"/>
            <a:ext cx="545068" cy="82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2"/>
          </p:cNvCxnSpPr>
          <p:nvPr/>
        </p:nvCxnSpPr>
        <p:spPr>
          <a:xfrm rot="16200000" flipH="1">
            <a:off x="5905299" y="2857299"/>
            <a:ext cx="316468" cy="1131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47800" y="38862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828800" y="40386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209800" y="41148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743200" y="4191000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00400" y="4267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400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657600" y="4267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14800" y="4267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4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4343400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400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029200" y="4267200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486400" y="4191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400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867400" y="40386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629400" y="358140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sz="1400" dirty="0" err="1" smtClean="0"/>
              <a:t>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248400" y="3810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4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124200" y="2362200"/>
            <a:ext cx="2286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1905000" y="33528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5334000" y="3276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410200" y="20574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29718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29718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85800" y="5562600"/>
            <a:ext cx="62735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800" dirty="0" smtClean="0"/>
              <a:t>Structure of AND-OR Graph decides the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direction of </a:t>
            </a:r>
            <a:r>
              <a:rPr lang="en-US" sz="2800" dirty="0" err="1" smtClean="0"/>
              <a:t>inferencing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144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Factors influencing Forward and Backward chaining</vt:lpstr>
      <vt:lpstr>  Rule Structure</vt:lpstr>
      <vt:lpstr>Forward chaining</vt:lpstr>
      <vt:lpstr>Important Data structure:  AND-OR 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Forward and Backward chaining</dc:title>
  <dc:creator>ganesh</dc:creator>
  <cp:lastModifiedBy>ganesh</cp:lastModifiedBy>
  <cp:revision>23</cp:revision>
  <dcterms:created xsi:type="dcterms:W3CDTF">2011-02-14T17:29:41Z</dcterms:created>
  <dcterms:modified xsi:type="dcterms:W3CDTF">2011-02-14T19:35:43Z</dcterms:modified>
</cp:coreProperties>
</file>