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sldIdLst>
    <p:sldId id="256" r:id="rId2"/>
    <p:sldId id="328" r:id="rId3"/>
    <p:sldId id="291" r:id="rId4"/>
    <p:sldId id="357" r:id="rId5"/>
    <p:sldId id="347" r:id="rId6"/>
    <p:sldId id="331" r:id="rId7"/>
    <p:sldId id="348" r:id="rId8"/>
    <p:sldId id="358" r:id="rId9"/>
    <p:sldId id="359" r:id="rId10"/>
    <p:sldId id="360" r:id="rId11"/>
    <p:sldId id="361" r:id="rId12"/>
    <p:sldId id="362" r:id="rId13"/>
    <p:sldId id="363" r:id="rId14"/>
    <p:sldId id="364" r:id="rId15"/>
    <p:sldId id="365" r:id="rId16"/>
    <p:sldId id="300" r:id="rId17"/>
    <p:sldId id="327" r:id="rId18"/>
    <p:sldId id="349" r:id="rId19"/>
    <p:sldId id="350" r:id="rId20"/>
    <p:sldId id="378"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25603"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25607"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pPr>
              <a:defRPr/>
            </a:pPr>
            <a:fld id="{C13B24C0-78BB-4A2C-8624-7372A792754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8BBCC5C-783B-4F2F-B2B7-A0E5D40E94D3}" type="slidenum">
              <a:rPr lang="en-US" smtClean="0"/>
              <a:pPr/>
              <a:t>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733B85C-25A9-4E80-AE02-4061C2CD8E92}" type="slidenum">
              <a:rPr lang="en-US" smtClean="0"/>
              <a:pPr/>
              <a:t>11</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934BE9A-E3C9-4D61-B7CC-38EC8173EC57}" type="slidenum">
              <a:rPr lang="en-US" smtClean="0"/>
              <a:pPr/>
              <a:t>12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1C4817A-2B14-4CEA-9DD2-193D4E9A21C9}" type="slidenum">
              <a:rPr lang="en-US" smtClean="0"/>
              <a:pPr/>
              <a:t>13</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37D2C64-5A7A-4F24-8467-2C04C1336DAE}" type="slidenum">
              <a:rPr lang="en-US" smtClean="0"/>
              <a:pPr/>
              <a:t>14</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01FD7DB-03D3-47F3-92E8-0704A8EE4F24}" type="slidenum">
              <a:rPr lang="en-US" smtClean="0"/>
              <a:pPr/>
              <a:t>15</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0BAD98BB-FC1A-47D7-AF3A-23D966864668}" type="slidenum">
              <a:rPr lang="en-US" smtClean="0"/>
              <a:pPr/>
              <a:t>16</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948FA52F-86AA-4D18-9318-21B791E6564F}" type="slidenum">
              <a:rPr lang="en-US" smtClean="0"/>
              <a:pPr/>
              <a:t>17</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4C0F790-3BB8-4685-82B5-A97D56832E27}" type="slidenum">
              <a:rPr lang="en-US" smtClean="0"/>
              <a:pPr/>
              <a:t>19</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4C7344E-1F6E-4E57-A258-5C7AD6E77590}" type="slidenum">
              <a:rPr lang="en-US" smtClean="0"/>
              <a:pPr/>
              <a:t>21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DB6B51A3-3A5A-46D6-8B99-0E5E3BF83212}" type="slidenum">
              <a:rPr lang="en-US" smtClean="0"/>
              <a:pPr/>
              <a:t>22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DB032B0-6F9B-41C7-B47F-99FA746072A6}" type="slidenum">
              <a:rPr lang="en-US" smtClean="0"/>
              <a:pPr/>
              <a:t>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643C62D-CEDB-4F09-BD59-8146C9E7BE69}" type="slidenum">
              <a:rPr lang="en-US" smtClean="0"/>
              <a:pPr/>
              <a:t>23</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EFF6BDA-78CA-48A1-AB62-5FFD29329E4E}" type="slidenum">
              <a:rPr lang="en-US" smtClean="0"/>
              <a:pPr/>
              <a:t>24</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48A614C-B441-4391-BDE4-383276360A8C}" type="slidenum">
              <a:rPr lang="en-US" smtClean="0"/>
              <a:pPr/>
              <a:t>25</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6C1DD4A-EA90-47F9-A7C9-EEBF1EA78D61}" type="slidenum">
              <a:rPr lang="en-US" smtClean="0"/>
              <a:pPr/>
              <a:t>26</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CB33824-790C-4545-983B-FFE02CC21331}" type="slidenum">
              <a:rPr lang="en-US" smtClean="0"/>
              <a:pPr/>
              <a:t>27</a:t>
            </a:fld>
            <a:endParaRPr lang="en-US" smtClean="0"/>
          </a:p>
        </p:txBody>
      </p:sp>
      <p:sp>
        <p:nvSpPr>
          <p:cNvPr id="61443" name="Text Box 2"/>
          <p:cNvSpPr txBox="1">
            <a:spLocks noChangeArrowheads="1"/>
          </p:cNvSpPr>
          <p:nvPr/>
        </p:nvSpPr>
        <p:spPr bwMode="auto">
          <a:xfrm>
            <a:off x="1290320" y="728425"/>
            <a:ext cx="4734560" cy="3600450"/>
          </a:xfrm>
          <a:prstGeom prst="rect">
            <a:avLst/>
          </a:prstGeom>
          <a:solidFill>
            <a:srgbClr val="FFFFFF"/>
          </a:solidFill>
          <a:ln w="9360">
            <a:solidFill>
              <a:srgbClr val="000000"/>
            </a:solidFill>
            <a:miter lim="800000"/>
            <a:headEnd/>
            <a:tailEnd/>
          </a:ln>
        </p:spPr>
        <p:txBody>
          <a:bodyPr wrap="none" lIns="96661" tIns="48331" rIns="96661" bIns="48331" anchor="ctr"/>
          <a:lstStyle/>
          <a:p>
            <a:endParaRPr lang="en-US"/>
          </a:p>
        </p:txBody>
      </p:sp>
      <p:sp>
        <p:nvSpPr>
          <p:cNvPr id="61444" name="Rectangle 3"/>
          <p:cNvSpPr>
            <a:spLocks noGrp="1" noChangeArrowheads="1"/>
          </p:cNvSpPr>
          <p:nvPr>
            <p:ph type="body"/>
          </p:nvPr>
        </p:nvSpPr>
        <p:spPr>
          <a:xfrm>
            <a:off x="731521" y="4558904"/>
            <a:ext cx="5848773" cy="4320540"/>
          </a:xfrm>
          <a:noFill/>
          <a:ln/>
        </p:spPr>
        <p:txBody>
          <a:bodyPr wrap="none" anchor="ct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98217DC-FBDF-4AED-9667-BACD50B03DCC}" type="slidenum">
              <a:rPr lang="en-US" smtClean="0"/>
              <a:pPr/>
              <a:t>28</a:t>
            </a:fld>
            <a:endParaRPr lang="en-US" smtClean="0"/>
          </a:p>
        </p:txBody>
      </p:sp>
      <p:sp>
        <p:nvSpPr>
          <p:cNvPr id="62467" name="Text Box 2"/>
          <p:cNvSpPr txBox="1">
            <a:spLocks noChangeArrowheads="1"/>
          </p:cNvSpPr>
          <p:nvPr/>
        </p:nvSpPr>
        <p:spPr bwMode="auto">
          <a:xfrm>
            <a:off x="1290320" y="728425"/>
            <a:ext cx="4734560" cy="3600450"/>
          </a:xfrm>
          <a:prstGeom prst="rect">
            <a:avLst/>
          </a:prstGeom>
          <a:solidFill>
            <a:srgbClr val="FFFFFF"/>
          </a:solidFill>
          <a:ln w="9360">
            <a:solidFill>
              <a:srgbClr val="000000"/>
            </a:solidFill>
            <a:miter lim="800000"/>
            <a:headEnd/>
            <a:tailEnd/>
          </a:ln>
        </p:spPr>
        <p:txBody>
          <a:bodyPr wrap="none" lIns="96661" tIns="48331" rIns="96661" bIns="48331" anchor="ctr"/>
          <a:lstStyle/>
          <a:p>
            <a:endParaRPr lang="en-US"/>
          </a:p>
        </p:txBody>
      </p:sp>
      <p:sp>
        <p:nvSpPr>
          <p:cNvPr id="62468" name="Rectangle 3"/>
          <p:cNvSpPr>
            <a:spLocks noGrp="1" noChangeArrowheads="1"/>
          </p:cNvSpPr>
          <p:nvPr>
            <p:ph type="body"/>
          </p:nvPr>
        </p:nvSpPr>
        <p:spPr>
          <a:xfrm>
            <a:off x="731521" y="4558904"/>
            <a:ext cx="5848773" cy="4320540"/>
          </a:xfrm>
          <a:noFill/>
          <a:ln/>
        </p:spPr>
        <p:txBody>
          <a:bodyPr wrap="none" anchor="ct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AF2AD00-5AF9-4E36-88D3-64664702F500}" type="slidenum">
              <a:rPr lang="en-US" smtClean="0"/>
              <a:pPr/>
              <a:t>29</a:t>
            </a:fld>
            <a:endParaRPr lang="en-US" smtClean="0"/>
          </a:p>
        </p:txBody>
      </p:sp>
      <p:sp>
        <p:nvSpPr>
          <p:cNvPr id="63491" name="Text Box 2"/>
          <p:cNvSpPr txBox="1">
            <a:spLocks noChangeArrowheads="1"/>
          </p:cNvSpPr>
          <p:nvPr/>
        </p:nvSpPr>
        <p:spPr bwMode="auto">
          <a:xfrm>
            <a:off x="1290320" y="728425"/>
            <a:ext cx="4734560" cy="3600450"/>
          </a:xfrm>
          <a:prstGeom prst="rect">
            <a:avLst/>
          </a:prstGeom>
          <a:solidFill>
            <a:srgbClr val="FFFFFF"/>
          </a:solidFill>
          <a:ln w="9360">
            <a:solidFill>
              <a:srgbClr val="000000"/>
            </a:solidFill>
            <a:miter lim="800000"/>
            <a:headEnd/>
            <a:tailEnd/>
          </a:ln>
        </p:spPr>
        <p:txBody>
          <a:bodyPr wrap="none" lIns="96661" tIns="48331" rIns="96661" bIns="48331" anchor="ctr"/>
          <a:lstStyle/>
          <a:p>
            <a:endParaRPr lang="en-US"/>
          </a:p>
        </p:txBody>
      </p:sp>
      <p:sp>
        <p:nvSpPr>
          <p:cNvPr id="63492" name="Rectangle 3"/>
          <p:cNvSpPr>
            <a:spLocks noGrp="1" noChangeArrowheads="1"/>
          </p:cNvSpPr>
          <p:nvPr>
            <p:ph type="body"/>
          </p:nvPr>
        </p:nvSpPr>
        <p:spPr>
          <a:xfrm>
            <a:off x="731521" y="4558904"/>
            <a:ext cx="5848773" cy="4320540"/>
          </a:xfrm>
          <a:noFill/>
          <a:ln/>
        </p:spPr>
        <p:txBody>
          <a:bodyPr wrap="none" anchor="ct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73B954E-33A1-483F-A45E-D5DDE4C2A25B}" type="slidenum">
              <a:rPr lang="en-US" smtClean="0"/>
              <a:pPr/>
              <a:t>30</a:t>
            </a:fld>
            <a:endParaRPr lang="en-US" smtClean="0"/>
          </a:p>
        </p:txBody>
      </p:sp>
      <p:sp>
        <p:nvSpPr>
          <p:cNvPr id="64515" name="Text Box 2"/>
          <p:cNvSpPr txBox="1">
            <a:spLocks noChangeArrowheads="1"/>
          </p:cNvSpPr>
          <p:nvPr/>
        </p:nvSpPr>
        <p:spPr bwMode="auto">
          <a:xfrm>
            <a:off x="1290320" y="728425"/>
            <a:ext cx="4734560" cy="3600450"/>
          </a:xfrm>
          <a:prstGeom prst="rect">
            <a:avLst/>
          </a:prstGeom>
          <a:solidFill>
            <a:srgbClr val="FFFFFF"/>
          </a:solidFill>
          <a:ln w="9360">
            <a:solidFill>
              <a:srgbClr val="000000"/>
            </a:solidFill>
            <a:miter lim="800000"/>
            <a:headEnd/>
            <a:tailEnd/>
          </a:ln>
        </p:spPr>
        <p:txBody>
          <a:bodyPr wrap="none" lIns="96661" tIns="48331" rIns="96661" bIns="48331" anchor="ctr"/>
          <a:lstStyle/>
          <a:p>
            <a:endParaRPr lang="en-US"/>
          </a:p>
        </p:txBody>
      </p:sp>
      <p:sp>
        <p:nvSpPr>
          <p:cNvPr id="64516" name="Rectangle 3"/>
          <p:cNvSpPr>
            <a:spLocks noGrp="1" noChangeArrowheads="1"/>
          </p:cNvSpPr>
          <p:nvPr>
            <p:ph type="body"/>
          </p:nvPr>
        </p:nvSpPr>
        <p:spPr>
          <a:xfrm>
            <a:off x="731521" y="4558904"/>
            <a:ext cx="5848773" cy="4320540"/>
          </a:xfrm>
          <a:noFill/>
          <a:ln/>
        </p:spPr>
        <p:txBody>
          <a:bodyPr wrap="none" anchor="ct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92EFDF-046D-40DD-A688-B65565855DB3}" type="slidenum">
              <a:rPr lang="en-US" smtClean="0"/>
              <a:pPr/>
              <a:t>31</a:t>
            </a:fld>
            <a:endParaRPr lang="en-US" smtClean="0"/>
          </a:p>
        </p:txBody>
      </p:sp>
      <p:sp>
        <p:nvSpPr>
          <p:cNvPr id="65539" name="Text Box 2"/>
          <p:cNvSpPr txBox="1">
            <a:spLocks noChangeArrowheads="1"/>
          </p:cNvSpPr>
          <p:nvPr/>
        </p:nvSpPr>
        <p:spPr bwMode="auto">
          <a:xfrm>
            <a:off x="1290320" y="728425"/>
            <a:ext cx="4734560" cy="3600450"/>
          </a:xfrm>
          <a:prstGeom prst="rect">
            <a:avLst/>
          </a:prstGeom>
          <a:solidFill>
            <a:srgbClr val="FFFFFF"/>
          </a:solidFill>
          <a:ln w="9360">
            <a:solidFill>
              <a:srgbClr val="000000"/>
            </a:solidFill>
            <a:miter lim="800000"/>
            <a:headEnd/>
            <a:tailEnd/>
          </a:ln>
        </p:spPr>
        <p:txBody>
          <a:bodyPr wrap="none" lIns="96661" tIns="48331" rIns="96661" bIns="48331" anchor="ctr"/>
          <a:lstStyle/>
          <a:p>
            <a:endParaRPr lang="en-US"/>
          </a:p>
        </p:txBody>
      </p:sp>
      <p:sp>
        <p:nvSpPr>
          <p:cNvPr id="65540" name="Rectangle 3"/>
          <p:cNvSpPr>
            <a:spLocks noGrp="1" noChangeArrowheads="1"/>
          </p:cNvSpPr>
          <p:nvPr>
            <p:ph type="body"/>
          </p:nvPr>
        </p:nvSpPr>
        <p:spPr>
          <a:xfrm>
            <a:off x="731521" y="4558904"/>
            <a:ext cx="5848773" cy="4320540"/>
          </a:xfrm>
          <a:noFill/>
          <a:ln/>
        </p:spPr>
        <p:txBody>
          <a:bodyPr wrap="none" anchor="ct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AB764D8F-93A9-406F-95B0-26745D513B7B}" type="slidenum">
              <a:rPr lang="en-US" smtClean="0"/>
              <a:pPr/>
              <a:t>32</a:t>
            </a:fld>
            <a:endParaRPr lang="en-US" smtClean="0"/>
          </a:p>
        </p:txBody>
      </p:sp>
      <p:sp>
        <p:nvSpPr>
          <p:cNvPr id="66563" name="Text Box 2"/>
          <p:cNvSpPr txBox="1">
            <a:spLocks noChangeArrowheads="1"/>
          </p:cNvSpPr>
          <p:nvPr/>
        </p:nvSpPr>
        <p:spPr bwMode="auto">
          <a:xfrm>
            <a:off x="1290320" y="728425"/>
            <a:ext cx="4734560" cy="3600450"/>
          </a:xfrm>
          <a:prstGeom prst="rect">
            <a:avLst/>
          </a:prstGeom>
          <a:solidFill>
            <a:srgbClr val="FFFFFF"/>
          </a:solidFill>
          <a:ln w="9360">
            <a:solidFill>
              <a:srgbClr val="000000"/>
            </a:solidFill>
            <a:miter lim="800000"/>
            <a:headEnd/>
            <a:tailEnd/>
          </a:ln>
        </p:spPr>
        <p:txBody>
          <a:bodyPr wrap="none" lIns="96661" tIns="48331" rIns="96661" bIns="48331" anchor="ctr"/>
          <a:lstStyle/>
          <a:p>
            <a:endParaRPr lang="en-US"/>
          </a:p>
        </p:txBody>
      </p:sp>
      <p:sp>
        <p:nvSpPr>
          <p:cNvPr id="66564" name="Rectangle 3"/>
          <p:cNvSpPr>
            <a:spLocks noGrp="1" noChangeArrowheads="1"/>
          </p:cNvSpPr>
          <p:nvPr>
            <p:ph type="body"/>
          </p:nvPr>
        </p:nvSpPr>
        <p:spPr>
          <a:xfrm>
            <a:off x="731521" y="4558904"/>
            <a:ext cx="5848773" cy="4320540"/>
          </a:xfrm>
          <a:noFill/>
          <a:ln/>
        </p:spPr>
        <p:txBody>
          <a:bodyPr wrap="none" anchor="ct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0D8BBB6-0AD7-4971-B782-BF7E831B19DB}" type="slidenum">
              <a:rPr lang="en-US" smtClean="0"/>
              <a:pPr/>
              <a:t>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5079263-1EBA-40E6-9444-7C4E9778BB2A}" type="slidenum">
              <a:rPr lang="en-US" smtClean="0"/>
              <a:pPr/>
              <a:t>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0EB1920-885D-449C-AA9B-5869DE7CBEAB}" type="slidenum">
              <a:rPr lang="en-US" smtClean="0"/>
              <a:pPr/>
              <a:t>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0EB1920-885D-449C-AA9B-5869DE7CBEAB}" type="slidenum">
              <a:rPr lang="en-US" smtClean="0"/>
              <a:pPr/>
              <a:t>7</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0BEE85F-A262-4A82-A89A-2508F9CA0237}" type="slidenum">
              <a:rPr lang="en-US" smtClean="0"/>
              <a:pPr/>
              <a:t>8</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ED77168-71CD-440D-91D2-A1D59209FA32}" type="slidenum">
              <a:rPr lang="en-US" smtClean="0"/>
              <a:pPr/>
              <a:t>9</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6D962B2-1626-473A-8FEB-B90A8BA91B97}" type="slidenum">
              <a:rPr lang="en-US" smtClean="0"/>
              <a:pPr/>
              <a:t>10</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2DBFB1B-BC0E-4249-BFA8-93ED7FF441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232C1D-A523-4D33-82D0-B5C41D779F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780826-301C-473B-95D9-BD172841F16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41A4D0D-0D3F-478A-98F1-3405F1EBB76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32ECAD-785D-41D1-9A0C-22348DF296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17F37B-ABB6-404D-AC6D-044F1EA042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70FE9DE-4933-4A25-96E6-E58E25568BB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079A9701-BEC9-47B6-87F1-6DB148AA25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CA461ED-BD40-4AB0-A2EC-7D586271AE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F6C57B32-9EB4-4A5B-990C-D1E8D48C7B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A09E532-A7FF-4206-ACF6-C2B1A4FB62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0691951-7F91-4EDB-A88F-6E24C3706A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0002E24-9D71-4902-AEB9-D46CC482A6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se.iitb.ac.in/~p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cse.iitb.ac.in/~cs344-2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Homo_sapiens" TargetMode="External"/><Relationship Id="rId13" Type="http://schemas.openxmlformats.org/officeDocument/2006/relationships/hyperlink" Target="http://en.wikipedia.org/wiki/Philosophy_of_AI" TargetMode="External"/><Relationship Id="rId3" Type="http://schemas.openxmlformats.org/officeDocument/2006/relationships/hyperlink" Target="http://en.wikipedia.org/wiki/Computer_science" TargetMode="External"/><Relationship Id="rId7" Type="http://schemas.openxmlformats.org/officeDocument/2006/relationships/hyperlink" Target="http://en.wikipedia.org/wiki/Sapience" TargetMode="External"/><Relationship Id="rId12" Type="http://schemas.openxmlformats.org/officeDocument/2006/relationships/hyperlink" Target="http://en.wikipedia.org/wiki/Artificial_intelligence_in_fiction" TargetMode="External"/><Relationship Id="rId2" Type="http://schemas.openxmlformats.org/officeDocument/2006/relationships/hyperlink" Target="http://en.wikipedia.org/wiki/Intelligence" TargetMode="External"/><Relationship Id="rId1" Type="http://schemas.openxmlformats.org/officeDocument/2006/relationships/slideLayout" Target="../slideLayouts/slideLayout2.xml"/><Relationship Id="rId6" Type="http://schemas.openxmlformats.org/officeDocument/2006/relationships/hyperlink" Target="http://en.wikipedia.org/wiki/John_McCarthy_(computer_scientist)" TargetMode="External"/><Relationship Id="rId11" Type="http://schemas.openxmlformats.org/officeDocument/2006/relationships/hyperlink" Target="http://en.wikipedia.org/wiki/History_of_AI" TargetMode="External"/><Relationship Id="rId5" Type="http://schemas.openxmlformats.org/officeDocument/2006/relationships/hyperlink" Target="http://en.wikipedia.org/wiki/Artificial_intelligence" TargetMode="External"/><Relationship Id="rId10" Type="http://schemas.openxmlformats.org/officeDocument/2006/relationships/hyperlink" Target="http://en.wikipedia.org/wiki/Hubris" TargetMode="External"/><Relationship Id="rId4" Type="http://schemas.openxmlformats.org/officeDocument/2006/relationships/hyperlink" Target="http://en.wikipedia.org/wiki/Intelligent_agent" TargetMode="External"/><Relationship Id="rId9" Type="http://schemas.openxmlformats.org/officeDocument/2006/relationships/hyperlink" Target="http://en.wikipedia.org/wiki/Mind" TargetMode="External"/><Relationship Id="rId14" Type="http://schemas.openxmlformats.org/officeDocument/2006/relationships/hyperlink" Target="http://en.wikipedia.org/wiki/Strong_AI"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600200"/>
            <a:ext cx="7772400" cy="1600200"/>
          </a:xfrm>
        </p:spPr>
        <p:txBody>
          <a:bodyPr/>
          <a:lstStyle/>
          <a:p>
            <a:pPr algn="ctr" eaLnBrk="1" hangingPunct="1"/>
            <a:r>
              <a:rPr lang="en-US" dirty="0" smtClean="0">
                <a:latin typeface="Times New Roman" pitchFamily="18" charset="0"/>
              </a:rPr>
              <a:t>CS344: </a:t>
            </a:r>
            <a:r>
              <a:rPr lang="en-US" dirty="0" smtClean="0">
                <a:latin typeface="Times New Roman" pitchFamily="18" charset="0"/>
              </a:rPr>
              <a:t>Introduction to Artificial </a:t>
            </a:r>
            <a:r>
              <a:rPr lang="en-US" dirty="0" smtClean="0">
                <a:latin typeface="Times New Roman" pitchFamily="18" charset="0"/>
              </a:rPr>
              <a:t>Intelligence</a:t>
            </a:r>
            <a:br>
              <a:rPr lang="en-US" dirty="0" smtClean="0">
                <a:latin typeface="Times New Roman" pitchFamily="18" charset="0"/>
              </a:rPr>
            </a:br>
            <a:r>
              <a:rPr lang="en-US" dirty="0" smtClean="0">
                <a:latin typeface="Times New Roman" pitchFamily="18" charset="0"/>
              </a:rPr>
              <a:t>(associated lab: CS386)</a:t>
            </a:r>
            <a:r>
              <a:rPr lang="en-US" dirty="0" smtClean="0">
                <a:latin typeface="Times New Roman" pitchFamily="18" charset="0"/>
              </a:rPr>
              <a:t/>
            </a:r>
            <a:br>
              <a:rPr lang="en-US" dirty="0" smtClean="0">
                <a:latin typeface="Times New Roman" pitchFamily="18" charset="0"/>
              </a:rPr>
            </a:br>
            <a:endParaRPr lang="en-US" sz="3200" dirty="0" smtClean="0">
              <a:latin typeface="Times New Roman" pitchFamily="18" charset="0"/>
            </a:endParaRPr>
          </a:p>
        </p:txBody>
      </p:sp>
      <p:sp>
        <p:nvSpPr>
          <p:cNvPr id="14339" name="Rectangle 3"/>
          <p:cNvSpPr>
            <a:spLocks noGrp="1" noChangeArrowheads="1"/>
          </p:cNvSpPr>
          <p:nvPr>
            <p:ph type="subTitle" idx="1"/>
          </p:nvPr>
        </p:nvSpPr>
        <p:spPr>
          <a:xfrm>
            <a:off x="1371600" y="3352800"/>
            <a:ext cx="6400800" cy="2971800"/>
          </a:xfrm>
        </p:spPr>
        <p:txBody>
          <a:bodyPr/>
          <a:lstStyle/>
          <a:p>
            <a:pPr eaLnBrk="1" hangingPunct="1"/>
            <a:r>
              <a:rPr lang="en-US" dirty="0" smtClean="0">
                <a:solidFill>
                  <a:schemeClr val="tx2"/>
                </a:solidFill>
                <a:latin typeface="Times New Roman" pitchFamily="18" charset="0"/>
              </a:rPr>
              <a:t>Pushpak Bhattacharyya</a:t>
            </a:r>
            <a:br>
              <a:rPr lang="en-US" dirty="0" smtClean="0">
                <a:solidFill>
                  <a:schemeClr val="tx2"/>
                </a:solidFill>
                <a:latin typeface="Times New Roman" pitchFamily="18" charset="0"/>
              </a:rPr>
            </a:br>
            <a:r>
              <a:rPr lang="en-US" sz="2800" dirty="0" smtClean="0">
                <a:solidFill>
                  <a:schemeClr val="tx2"/>
                </a:solidFill>
                <a:latin typeface="Times New Roman" pitchFamily="18" charset="0"/>
              </a:rPr>
              <a:t>CSE Dept., </a:t>
            </a:r>
            <a:br>
              <a:rPr lang="en-US" sz="2800" dirty="0" smtClean="0">
                <a:solidFill>
                  <a:schemeClr val="tx2"/>
                </a:solidFill>
                <a:latin typeface="Times New Roman" pitchFamily="18" charset="0"/>
              </a:rPr>
            </a:br>
            <a:r>
              <a:rPr lang="en-US" sz="2800" dirty="0" smtClean="0">
                <a:solidFill>
                  <a:schemeClr val="tx2"/>
                </a:solidFill>
                <a:latin typeface="Times New Roman" pitchFamily="18" charset="0"/>
              </a:rPr>
              <a:t>IIT Bombay </a:t>
            </a:r>
          </a:p>
          <a:p>
            <a:pPr eaLnBrk="1" hangingPunct="1"/>
            <a:r>
              <a:rPr lang="en-US" sz="2800" dirty="0" smtClean="0">
                <a:latin typeface="Times New Roman" pitchFamily="18" charset="0"/>
              </a:rPr>
              <a:t>Lecture–1: Introduction</a:t>
            </a:r>
          </a:p>
          <a:p>
            <a:pPr eaLnBrk="1" hangingPunct="1"/>
            <a:r>
              <a:rPr lang="en-US" sz="2800" dirty="0" smtClean="0">
                <a:latin typeface="Times New Roman" pitchFamily="18" charset="0"/>
              </a:rPr>
              <a:t>3</a:t>
            </a:r>
            <a:r>
              <a:rPr lang="en-US" sz="2800" baseline="30000" dirty="0" smtClean="0">
                <a:latin typeface="Times New Roman" pitchFamily="18" charset="0"/>
              </a:rPr>
              <a:t>rd</a:t>
            </a:r>
            <a:r>
              <a:rPr lang="en-US" sz="2800" dirty="0" smtClean="0">
                <a:latin typeface="Times New Roman" pitchFamily="18" charset="0"/>
              </a:rPr>
              <a:t> Jan, 2011</a:t>
            </a:r>
            <a:endParaRPr lang="en-US" sz="2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Foundational Points </a:t>
            </a:r>
            <a:r>
              <a:rPr lang="en-US" sz="3200" i="1" smtClean="0"/>
              <a:t>(contd)</a:t>
            </a:r>
            <a:endParaRPr lang="en-US" smtClean="0"/>
          </a:p>
        </p:txBody>
      </p:sp>
      <p:sp>
        <p:nvSpPr>
          <p:cNvPr id="27651" name="Rectangle 3"/>
          <p:cNvSpPr>
            <a:spLocks noGrp="1" noChangeArrowheads="1"/>
          </p:cNvSpPr>
          <p:nvPr>
            <p:ph type="body" idx="1"/>
          </p:nvPr>
        </p:nvSpPr>
        <p:spPr/>
        <p:txBody>
          <a:bodyPr/>
          <a:lstStyle/>
          <a:p>
            <a:pPr eaLnBrk="1" hangingPunct="1"/>
            <a:r>
              <a:rPr lang="en-US" smtClean="0"/>
              <a:t>Physical Symbol System Hypothesis (Newel and Simon)</a:t>
            </a:r>
          </a:p>
          <a:p>
            <a:pPr lvl="1" eaLnBrk="1" hangingPunct="1"/>
            <a:r>
              <a:rPr lang="en-US" i="1" smtClean="0"/>
              <a:t>For Intelligence to emerge it is enough to manipulate symbols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Foundational Points </a:t>
            </a:r>
            <a:r>
              <a:rPr lang="en-US" sz="3200" i="1" smtClean="0"/>
              <a:t>(contd)</a:t>
            </a:r>
            <a:endParaRPr lang="en-US" smtClean="0"/>
          </a:p>
        </p:txBody>
      </p:sp>
      <p:sp>
        <p:nvSpPr>
          <p:cNvPr id="28675" name="Rectangle 3"/>
          <p:cNvSpPr>
            <a:spLocks noGrp="1" noChangeArrowheads="1"/>
          </p:cNvSpPr>
          <p:nvPr>
            <p:ph type="body" idx="1"/>
          </p:nvPr>
        </p:nvSpPr>
        <p:spPr/>
        <p:txBody>
          <a:bodyPr/>
          <a:lstStyle/>
          <a:p>
            <a:pPr eaLnBrk="1" hangingPunct="1"/>
            <a:r>
              <a:rPr lang="en-US" smtClean="0"/>
              <a:t>Society of Mind (Marvin Minsky)</a:t>
            </a:r>
          </a:p>
          <a:p>
            <a:pPr lvl="1" eaLnBrk="1" hangingPunct="1"/>
            <a:r>
              <a:rPr lang="en-US" i="1" smtClean="0"/>
              <a:t>Intelligence emerges from the interaction of very simple information processing units</a:t>
            </a:r>
          </a:p>
          <a:p>
            <a:pPr lvl="1" eaLnBrk="1" hangingPunct="1"/>
            <a:r>
              <a:rPr lang="en-US" i="1" smtClean="0"/>
              <a:t>Whole is larger than the sum of parts!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Foundational Points </a:t>
            </a:r>
            <a:r>
              <a:rPr lang="en-US" sz="3200" i="1" smtClean="0"/>
              <a:t>(contd)</a:t>
            </a:r>
            <a:endParaRPr lang="en-US" smtClean="0"/>
          </a:p>
        </p:txBody>
      </p:sp>
      <p:sp>
        <p:nvSpPr>
          <p:cNvPr id="29699" name="Rectangle 3"/>
          <p:cNvSpPr>
            <a:spLocks noGrp="1" noChangeArrowheads="1"/>
          </p:cNvSpPr>
          <p:nvPr>
            <p:ph type="body" idx="1"/>
          </p:nvPr>
        </p:nvSpPr>
        <p:spPr/>
        <p:txBody>
          <a:bodyPr/>
          <a:lstStyle/>
          <a:p>
            <a:pPr eaLnBrk="1" hangingPunct="1"/>
            <a:r>
              <a:rPr lang="en-US" smtClean="0"/>
              <a:t>Limits to computability</a:t>
            </a:r>
          </a:p>
          <a:p>
            <a:pPr lvl="1" eaLnBrk="1" hangingPunct="1"/>
            <a:r>
              <a:rPr lang="en-US" i="1" smtClean="0"/>
              <a:t>Halting problem: It is impossible to construct a Universal Turing Machine that given any given  pair &lt;M, I&gt; of Turing Machine M and input I, will decide if M halts on I </a:t>
            </a:r>
          </a:p>
          <a:p>
            <a:pPr lvl="1" eaLnBrk="1" hangingPunct="1"/>
            <a:r>
              <a:rPr lang="en-US" smtClean="0"/>
              <a:t>What this has to do with intelligent computation? </a:t>
            </a:r>
            <a:r>
              <a:rPr lang="en-US" i="1" smtClean="0"/>
              <a:t>Think!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Foundational Points </a:t>
            </a:r>
            <a:r>
              <a:rPr lang="en-US" sz="3200" i="1" smtClean="0"/>
              <a:t>(contd)</a:t>
            </a:r>
            <a:endParaRPr lang="en-US" smtClean="0"/>
          </a:p>
        </p:txBody>
      </p:sp>
      <p:sp>
        <p:nvSpPr>
          <p:cNvPr id="30723" name="Rectangle 3"/>
          <p:cNvSpPr>
            <a:spLocks noGrp="1" noChangeArrowheads="1"/>
          </p:cNvSpPr>
          <p:nvPr>
            <p:ph type="body" idx="1"/>
          </p:nvPr>
        </p:nvSpPr>
        <p:spPr/>
        <p:txBody>
          <a:bodyPr/>
          <a:lstStyle/>
          <a:p>
            <a:pPr eaLnBrk="1" hangingPunct="1"/>
            <a:r>
              <a:rPr lang="en-US" smtClean="0"/>
              <a:t>Limits to Automation</a:t>
            </a:r>
          </a:p>
          <a:p>
            <a:pPr lvl="1" eaLnBrk="1" hangingPunct="1"/>
            <a:r>
              <a:rPr lang="en-US" i="1" smtClean="0"/>
              <a:t>Godel Theorem: A “sufficiently powerful”  formal system cannot be BOTH complete and consistent</a:t>
            </a:r>
          </a:p>
          <a:p>
            <a:pPr lvl="1" eaLnBrk="1" hangingPunct="1"/>
            <a:r>
              <a:rPr lang="en-US" smtClean="0"/>
              <a:t>“Sufficiently powerful”: at least as powerful as to be able to capture Peano’s Arithmetic</a:t>
            </a:r>
          </a:p>
          <a:p>
            <a:pPr lvl="1" eaLnBrk="1" hangingPunct="1"/>
            <a:r>
              <a:rPr lang="en-US" smtClean="0"/>
              <a:t>Sets limits to automation of reasoning</a:t>
            </a:r>
            <a:endParaRPr lang="en-US" i="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Foundational Points </a:t>
            </a:r>
            <a:r>
              <a:rPr lang="en-US" sz="3200" i="1" smtClean="0"/>
              <a:t>(contd)</a:t>
            </a:r>
            <a:endParaRPr lang="en-US" smtClean="0"/>
          </a:p>
        </p:txBody>
      </p:sp>
      <p:sp>
        <p:nvSpPr>
          <p:cNvPr id="31747" name="Rectangle 3"/>
          <p:cNvSpPr>
            <a:spLocks noGrp="1" noChangeArrowheads="1"/>
          </p:cNvSpPr>
          <p:nvPr>
            <p:ph type="body" idx="1"/>
          </p:nvPr>
        </p:nvSpPr>
        <p:spPr/>
        <p:txBody>
          <a:bodyPr/>
          <a:lstStyle/>
          <a:p>
            <a:pPr eaLnBrk="1" hangingPunct="1"/>
            <a:r>
              <a:rPr lang="en-US" smtClean="0"/>
              <a:t>Limits in terms of time and Space</a:t>
            </a:r>
          </a:p>
          <a:p>
            <a:pPr lvl="1" eaLnBrk="1" hangingPunct="1"/>
            <a:r>
              <a:rPr lang="en-US" i="1" smtClean="0"/>
              <a:t>NP-complete and NP-hard problems: Time for computation becomes extremely large as the length of input increases </a:t>
            </a:r>
          </a:p>
          <a:p>
            <a:pPr lvl="1" eaLnBrk="1" hangingPunct="1"/>
            <a:r>
              <a:rPr lang="en-US" i="1" smtClean="0"/>
              <a:t>PSPACE complete</a:t>
            </a:r>
            <a:r>
              <a:rPr lang="en-US" smtClean="0"/>
              <a:t>: Space requirement becomes extremely large</a:t>
            </a:r>
          </a:p>
          <a:p>
            <a:pPr lvl="1" eaLnBrk="1" hangingPunct="1"/>
            <a:r>
              <a:rPr lang="en-US" smtClean="0"/>
              <a:t>Sets limits in terms of resources</a:t>
            </a:r>
            <a:endParaRPr lang="en-US" i="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Two broad divisions of Theoretical CS</a:t>
            </a:r>
          </a:p>
        </p:txBody>
      </p:sp>
      <p:sp>
        <p:nvSpPr>
          <p:cNvPr id="32771" name="Rectangle 3"/>
          <p:cNvSpPr>
            <a:spLocks noGrp="1" noChangeArrowheads="1"/>
          </p:cNvSpPr>
          <p:nvPr>
            <p:ph type="body" idx="1"/>
          </p:nvPr>
        </p:nvSpPr>
        <p:spPr/>
        <p:txBody>
          <a:bodyPr/>
          <a:lstStyle/>
          <a:p>
            <a:pPr eaLnBrk="1" hangingPunct="1"/>
            <a:r>
              <a:rPr lang="en-US" smtClean="0"/>
              <a:t>Theory A</a:t>
            </a:r>
          </a:p>
          <a:p>
            <a:pPr lvl="1" eaLnBrk="1" hangingPunct="1"/>
            <a:r>
              <a:rPr lang="en-US" smtClean="0"/>
              <a:t>Algorithms and Complexity</a:t>
            </a:r>
          </a:p>
          <a:p>
            <a:pPr eaLnBrk="1" hangingPunct="1"/>
            <a:r>
              <a:rPr lang="en-US" smtClean="0"/>
              <a:t>Theory B</a:t>
            </a:r>
          </a:p>
          <a:p>
            <a:pPr lvl="1" eaLnBrk="1" hangingPunct="1"/>
            <a:r>
              <a:rPr lang="en-US" smtClean="0"/>
              <a:t>Formal Systems and Logic</a:t>
            </a:r>
          </a:p>
          <a:p>
            <a:pPr lvl="1"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AI as the forcing function</a:t>
            </a:r>
          </a:p>
        </p:txBody>
      </p:sp>
      <p:sp>
        <p:nvSpPr>
          <p:cNvPr id="33795" name="Rectangle 3"/>
          <p:cNvSpPr>
            <a:spLocks noGrp="1" noChangeArrowheads="1"/>
          </p:cNvSpPr>
          <p:nvPr>
            <p:ph type="body" idx="1"/>
          </p:nvPr>
        </p:nvSpPr>
        <p:spPr/>
        <p:txBody>
          <a:bodyPr/>
          <a:lstStyle/>
          <a:p>
            <a:pPr eaLnBrk="1" hangingPunct="1">
              <a:lnSpc>
                <a:spcPct val="90000"/>
              </a:lnSpc>
            </a:pPr>
            <a:r>
              <a:rPr lang="en-US" dirty="0" smtClean="0"/>
              <a:t>Time sharing system in OS</a:t>
            </a:r>
          </a:p>
          <a:p>
            <a:pPr lvl="1" eaLnBrk="1" hangingPunct="1">
              <a:lnSpc>
                <a:spcPct val="90000"/>
              </a:lnSpc>
            </a:pPr>
            <a:r>
              <a:rPr lang="en-US" dirty="0" smtClean="0"/>
              <a:t>Machine giving the illusion of attending simultaneously with several people </a:t>
            </a:r>
          </a:p>
          <a:p>
            <a:pPr eaLnBrk="1" hangingPunct="1">
              <a:lnSpc>
                <a:spcPct val="90000"/>
              </a:lnSpc>
            </a:pPr>
            <a:r>
              <a:rPr lang="en-US" dirty="0" smtClean="0"/>
              <a:t>Compilers</a:t>
            </a:r>
          </a:p>
          <a:p>
            <a:pPr lvl="1" eaLnBrk="1" hangingPunct="1">
              <a:lnSpc>
                <a:spcPct val="90000"/>
              </a:lnSpc>
            </a:pPr>
            <a:r>
              <a:rPr lang="en-US" dirty="0" smtClean="0"/>
              <a:t>Raising the level of the machine for better man machine interface</a:t>
            </a:r>
          </a:p>
          <a:p>
            <a:pPr lvl="1" eaLnBrk="1" hangingPunct="1">
              <a:lnSpc>
                <a:spcPct val="90000"/>
              </a:lnSpc>
            </a:pPr>
            <a:r>
              <a:rPr lang="en-US" dirty="0" smtClean="0"/>
              <a:t>Arose from Natural Language Processing (NLP)</a:t>
            </a:r>
          </a:p>
          <a:p>
            <a:pPr lvl="2" eaLnBrk="1" hangingPunct="1">
              <a:lnSpc>
                <a:spcPct val="90000"/>
              </a:lnSpc>
            </a:pPr>
            <a:r>
              <a:rPr lang="en-US" dirty="0" smtClean="0"/>
              <a:t>NLP in turn called the forcing function for AI</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latin typeface="Times New Roman" pitchFamily="18" charset="0"/>
              </a:rPr>
              <a:t>Allied Disciplines</a:t>
            </a:r>
          </a:p>
        </p:txBody>
      </p:sp>
      <p:graphicFrame>
        <p:nvGraphicFramePr>
          <p:cNvPr id="9361" name="Group 145"/>
          <p:cNvGraphicFramePr>
            <a:graphicFrameLocks noGrp="1"/>
          </p:cNvGraphicFramePr>
          <p:nvPr>
            <p:ph sz="half" idx="2"/>
          </p:nvPr>
        </p:nvGraphicFramePr>
        <p:xfrm>
          <a:off x="609600" y="1981200"/>
          <a:ext cx="8305800" cy="4819969"/>
        </p:xfrm>
        <a:graphic>
          <a:graphicData uri="http://schemas.openxmlformats.org/drawingml/2006/table">
            <a:tbl>
              <a:tblPr/>
              <a:tblGrid>
                <a:gridCol w="2971800"/>
                <a:gridCol w="5334000"/>
              </a:tblGrid>
              <a:tr h="5492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Philosophy</a:t>
                      </a: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Knowledge Rep., Logic, Foundation of AI (is AI possible?)</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Maths</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Search, Analysis of search </a:t>
                      </a:r>
                      <a:r>
                        <a:rPr kumimoji="0" lang="en-US" sz="2400" b="0" i="0" u="none" strike="noStrike" cap="none" normalizeH="0" baseline="0" dirty="0" err="1" smtClean="0">
                          <a:ln>
                            <a:noFill/>
                          </a:ln>
                          <a:solidFill>
                            <a:schemeClr val="tx1"/>
                          </a:solidFill>
                          <a:effectLst/>
                          <a:latin typeface="Times New Roman" pitchFamily="18" charset="0"/>
                        </a:rPr>
                        <a:t>algos</a:t>
                      </a:r>
                      <a:r>
                        <a:rPr kumimoji="0" lang="en-US" sz="2400" b="0" i="0" u="none" strike="noStrike" cap="none" normalizeH="0" baseline="0" dirty="0" smtClean="0">
                          <a:ln>
                            <a:noFill/>
                          </a:ln>
                          <a:solidFill>
                            <a:schemeClr val="tx1"/>
                          </a:solidFill>
                          <a:effectLst/>
                          <a:latin typeface="Times New Roman" pitchFamily="18" charset="0"/>
                        </a:rPr>
                        <a:t>, logic</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Economics</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Expert Systems, Decision Theory, Principles of Rational Behavior</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Psychology</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Behavioristic insights into AI programs</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Brain Science</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Learning, Neural Nets</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Physics</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Learning, Information Theory &amp; AI, Entropy, Robotics</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Computer Sc. &amp; Engg.</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Systems for AI</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Teaching the course</a:t>
            </a:r>
            <a:endParaRPr lang="en-US" dirty="0"/>
          </a:p>
        </p:txBody>
      </p:sp>
      <p:sp>
        <p:nvSpPr>
          <p:cNvPr id="3" name="Content Placeholder 2"/>
          <p:cNvSpPr>
            <a:spLocks noGrp="1"/>
          </p:cNvSpPr>
          <p:nvPr>
            <p:ph idx="1"/>
          </p:nvPr>
        </p:nvSpPr>
        <p:spPr/>
        <p:txBody>
          <a:bodyPr/>
          <a:lstStyle/>
          <a:p>
            <a:r>
              <a:rPr lang="en-US" dirty="0" smtClean="0"/>
              <a:t>Concept building: firm grip on foundations, clear ideas</a:t>
            </a:r>
          </a:p>
          <a:p>
            <a:r>
              <a:rPr lang="en-US" dirty="0" smtClean="0"/>
              <a:t>Coverage: grasp of good amount of material, advances</a:t>
            </a:r>
          </a:p>
          <a:p>
            <a:r>
              <a:rPr lang="en-US" dirty="0" smtClean="0"/>
              <a:t>Inspiration: get the spirit of AI, motivation to take up further work</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50938" y="214313"/>
            <a:ext cx="7793037" cy="776287"/>
          </a:xfrm>
        </p:spPr>
        <p:txBody>
          <a:bodyPr/>
          <a:lstStyle/>
          <a:p>
            <a:pPr eaLnBrk="1" hangingPunct="1"/>
            <a:r>
              <a:rPr lang="en-US" dirty="0" smtClean="0">
                <a:latin typeface="Times New Roman" pitchFamily="18" charset="0"/>
              </a:rPr>
              <a:t>Resources</a:t>
            </a:r>
          </a:p>
        </p:txBody>
      </p:sp>
      <p:sp>
        <p:nvSpPr>
          <p:cNvPr id="24579" name="Rectangle 3"/>
          <p:cNvSpPr>
            <a:spLocks noGrp="1" noChangeArrowheads="1"/>
          </p:cNvSpPr>
          <p:nvPr>
            <p:ph type="body" idx="1"/>
          </p:nvPr>
        </p:nvSpPr>
        <p:spPr>
          <a:xfrm>
            <a:off x="914400" y="1219200"/>
            <a:ext cx="7772400" cy="4535487"/>
          </a:xfrm>
        </p:spPr>
        <p:txBody>
          <a:bodyPr/>
          <a:lstStyle/>
          <a:p>
            <a:pPr eaLnBrk="1" hangingPunct="1">
              <a:lnSpc>
                <a:spcPct val="90000"/>
              </a:lnSpc>
            </a:pPr>
            <a:r>
              <a:rPr lang="en-US" sz="2400" dirty="0" smtClean="0">
                <a:latin typeface="Times New Roman" pitchFamily="18" charset="0"/>
              </a:rPr>
              <a:t>Main Text:</a:t>
            </a:r>
          </a:p>
          <a:p>
            <a:pPr lvl="1" eaLnBrk="1" hangingPunct="1">
              <a:lnSpc>
                <a:spcPct val="90000"/>
              </a:lnSpc>
            </a:pPr>
            <a:r>
              <a:rPr lang="en-US" sz="2000" dirty="0" smtClean="0">
                <a:latin typeface="Times New Roman" pitchFamily="18" charset="0"/>
              </a:rPr>
              <a:t>Artificial Intelligence: A Modern Approach by Russell &amp; </a:t>
            </a:r>
            <a:r>
              <a:rPr lang="en-US" sz="2000" dirty="0" err="1" smtClean="0">
                <a:latin typeface="Times New Roman" pitchFamily="18" charset="0"/>
              </a:rPr>
              <a:t>Norvik</a:t>
            </a:r>
            <a:r>
              <a:rPr lang="en-US" sz="2000" dirty="0" smtClean="0">
                <a:latin typeface="Times New Roman" pitchFamily="18" charset="0"/>
              </a:rPr>
              <a:t>, Pearson, 2003.</a:t>
            </a:r>
          </a:p>
          <a:p>
            <a:pPr eaLnBrk="1" hangingPunct="1">
              <a:lnSpc>
                <a:spcPct val="90000"/>
              </a:lnSpc>
            </a:pPr>
            <a:r>
              <a:rPr lang="en-US" sz="2400" dirty="0" smtClean="0">
                <a:latin typeface="Times New Roman" pitchFamily="18" charset="0"/>
              </a:rPr>
              <a:t>Other Main References:</a:t>
            </a:r>
          </a:p>
          <a:p>
            <a:pPr lvl="1" eaLnBrk="1" hangingPunct="1">
              <a:lnSpc>
                <a:spcPct val="90000"/>
              </a:lnSpc>
            </a:pPr>
            <a:r>
              <a:rPr lang="en-US" sz="2000" dirty="0" smtClean="0">
                <a:latin typeface="Times New Roman" pitchFamily="18" charset="0"/>
              </a:rPr>
              <a:t>Principles of AI - Nilsson</a:t>
            </a:r>
          </a:p>
          <a:p>
            <a:pPr lvl="1" eaLnBrk="1" hangingPunct="1">
              <a:lnSpc>
                <a:spcPct val="90000"/>
              </a:lnSpc>
            </a:pPr>
            <a:r>
              <a:rPr lang="en-US" sz="2000" dirty="0" smtClean="0">
                <a:latin typeface="Times New Roman" pitchFamily="18" charset="0"/>
              </a:rPr>
              <a:t>AI - Rich &amp; Knight</a:t>
            </a:r>
          </a:p>
          <a:p>
            <a:pPr lvl="1" eaLnBrk="1" hangingPunct="1">
              <a:lnSpc>
                <a:spcPct val="90000"/>
              </a:lnSpc>
            </a:pPr>
            <a:r>
              <a:rPr lang="en-US" sz="2000" dirty="0" smtClean="0">
                <a:latin typeface="Times New Roman" pitchFamily="18" charset="0"/>
              </a:rPr>
              <a:t>Knowledge Based Systems – Mark </a:t>
            </a:r>
            <a:r>
              <a:rPr lang="en-US" sz="2000" dirty="0" err="1" smtClean="0">
                <a:latin typeface="Times New Roman" pitchFamily="18" charset="0"/>
              </a:rPr>
              <a:t>Stefik</a:t>
            </a:r>
            <a:endParaRPr lang="en-US" sz="2000" dirty="0" smtClean="0">
              <a:latin typeface="Times New Roman" pitchFamily="18" charset="0"/>
            </a:endParaRPr>
          </a:p>
          <a:p>
            <a:pPr eaLnBrk="1" hangingPunct="1">
              <a:lnSpc>
                <a:spcPct val="90000"/>
              </a:lnSpc>
            </a:pPr>
            <a:r>
              <a:rPr lang="en-US" sz="2400" dirty="0" smtClean="0">
                <a:latin typeface="Times New Roman" pitchFamily="18" charset="0"/>
              </a:rPr>
              <a:t>Journals</a:t>
            </a:r>
          </a:p>
          <a:p>
            <a:pPr lvl="1" eaLnBrk="1" hangingPunct="1">
              <a:lnSpc>
                <a:spcPct val="90000"/>
              </a:lnSpc>
            </a:pPr>
            <a:r>
              <a:rPr lang="en-US" sz="2000" dirty="0" smtClean="0">
                <a:latin typeface="Times New Roman" pitchFamily="18" charset="0"/>
              </a:rPr>
              <a:t>AI, AI Magazine, IEEE Expert, </a:t>
            </a:r>
          </a:p>
          <a:p>
            <a:pPr lvl="1" eaLnBrk="1" hangingPunct="1">
              <a:lnSpc>
                <a:spcPct val="90000"/>
              </a:lnSpc>
            </a:pPr>
            <a:r>
              <a:rPr lang="en-US" sz="2000" dirty="0" smtClean="0">
                <a:latin typeface="Times New Roman" pitchFamily="18" charset="0"/>
              </a:rPr>
              <a:t>Area Specific Journals </a:t>
            </a:r>
            <a:r>
              <a:rPr lang="en-US" sz="2000" dirty="0" err="1" smtClean="0">
                <a:latin typeface="Times New Roman" pitchFamily="18" charset="0"/>
              </a:rPr>
              <a:t>e.g</a:t>
            </a:r>
            <a:r>
              <a:rPr lang="en-US" sz="2000" dirty="0" smtClean="0">
                <a:latin typeface="Times New Roman" pitchFamily="18" charset="0"/>
              </a:rPr>
              <a:t>, Computational Linguistics</a:t>
            </a:r>
          </a:p>
          <a:p>
            <a:pPr eaLnBrk="1" hangingPunct="1">
              <a:lnSpc>
                <a:spcPct val="90000"/>
              </a:lnSpc>
            </a:pPr>
            <a:r>
              <a:rPr lang="en-US" sz="2400" dirty="0" smtClean="0">
                <a:latin typeface="Times New Roman" pitchFamily="18" charset="0"/>
              </a:rPr>
              <a:t>Conferences </a:t>
            </a:r>
          </a:p>
          <a:p>
            <a:pPr lvl="1" eaLnBrk="1" hangingPunct="1">
              <a:lnSpc>
                <a:spcPct val="90000"/>
              </a:lnSpc>
            </a:pPr>
            <a:r>
              <a:rPr lang="en-US" sz="2000" dirty="0" smtClean="0">
                <a:latin typeface="Times New Roman" pitchFamily="18" charset="0"/>
              </a:rPr>
              <a:t>IJCAI, AAAI</a:t>
            </a:r>
          </a:p>
          <a:p>
            <a:pPr lvl="1" eaLnBrk="1" hangingPunct="1">
              <a:lnSpc>
                <a:spcPct val="90000"/>
              </a:lnSpc>
              <a:buNone/>
            </a:pPr>
            <a:endParaRPr lang="en-US" sz="2000" dirty="0" smtClean="0">
              <a:latin typeface="Times New Roman" pitchFamily="18" charset="0"/>
            </a:endParaRPr>
          </a:p>
          <a:p>
            <a:pPr lvl="1" eaLnBrk="1" hangingPunct="1">
              <a:lnSpc>
                <a:spcPct val="90000"/>
              </a:lnSpc>
              <a:buNone/>
            </a:pPr>
            <a:r>
              <a:rPr lang="en-US" sz="2400" b="1" i="1" dirty="0" smtClean="0">
                <a:solidFill>
                  <a:srgbClr val="FF0000"/>
                </a:solidFill>
                <a:latin typeface="Times New Roman" pitchFamily="18" charset="0"/>
              </a:rPr>
              <a:t>Positively attend lectures!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50938" y="214313"/>
            <a:ext cx="7793037" cy="852487"/>
          </a:xfrm>
        </p:spPr>
        <p:txBody>
          <a:bodyPr/>
          <a:lstStyle/>
          <a:p>
            <a:pPr eaLnBrk="1" hangingPunct="1"/>
            <a:r>
              <a:rPr lang="en-US" dirty="0" smtClean="0"/>
              <a:t>Basic Facts</a:t>
            </a:r>
          </a:p>
        </p:txBody>
      </p:sp>
      <p:sp>
        <p:nvSpPr>
          <p:cNvPr id="15363" name="Rectangle 3"/>
          <p:cNvSpPr>
            <a:spLocks noGrp="1" noChangeArrowheads="1"/>
          </p:cNvSpPr>
          <p:nvPr>
            <p:ph type="body" idx="1"/>
          </p:nvPr>
        </p:nvSpPr>
        <p:spPr>
          <a:xfrm>
            <a:off x="990600" y="1143000"/>
            <a:ext cx="7772400" cy="4114800"/>
          </a:xfrm>
        </p:spPr>
        <p:txBody>
          <a:bodyPr/>
          <a:lstStyle/>
          <a:p>
            <a:pPr eaLnBrk="1" hangingPunct="1"/>
            <a:r>
              <a:rPr lang="en-US" sz="2000" dirty="0" smtClean="0"/>
              <a:t>Faculty instructor: Dr. Pushpak Bhattacharyya (</a:t>
            </a:r>
            <a:r>
              <a:rPr lang="en-US" sz="2000" dirty="0" smtClean="0">
                <a:hlinkClick r:id="rId3"/>
              </a:rPr>
              <a:t>www.cse.iitb.ac.in/~pb</a:t>
            </a:r>
            <a:r>
              <a:rPr lang="en-US" sz="2000" dirty="0" smtClean="0"/>
              <a:t>)</a:t>
            </a:r>
          </a:p>
          <a:p>
            <a:pPr eaLnBrk="1" hangingPunct="1"/>
            <a:endParaRPr lang="en-US" sz="2000" dirty="0" smtClean="0"/>
          </a:p>
          <a:p>
            <a:pPr eaLnBrk="1" hangingPunct="1"/>
            <a:r>
              <a:rPr lang="en-US" sz="2000" dirty="0" smtClean="0"/>
              <a:t>TAs: </a:t>
            </a:r>
            <a:r>
              <a:rPr lang="en-US" sz="2000" i="1" dirty="0" err="1" smtClean="0"/>
              <a:t>Ganesh</a:t>
            </a:r>
            <a:r>
              <a:rPr lang="en-US" sz="2000" i="1" dirty="0" smtClean="0"/>
              <a:t>, </a:t>
            </a:r>
            <a:r>
              <a:rPr lang="en-US" sz="2000" i="1" dirty="0" err="1" smtClean="0"/>
              <a:t>Kushal</a:t>
            </a:r>
            <a:r>
              <a:rPr lang="en-US" sz="2000" i="1" dirty="0" smtClean="0"/>
              <a:t>, </a:t>
            </a:r>
            <a:r>
              <a:rPr lang="en-US" sz="2000" i="1" dirty="0" err="1" smtClean="0"/>
              <a:t>Janardhan</a:t>
            </a:r>
            <a:r>
              <a:rPr lang="en-US" sz="2000" i="1" dirty="0" smtClean="0"/>
              <a:t> </a:t>
            </a:r>
            <a:r>
              <a:rPr lang="en-US" sz="2000" i="1" dirty="0" smtClean="0"/>
              <a:t>and </a:t>
            </a:r>
            <a:r>
              <a:rPr lang="en-US" sz="2000" i="1" dirty="0" err="1" smtClean="0"/>
              <a:t>Srijith</a:t>
            </a:r>
            <a:r>
              <a:rPr lang="en-US" sz="2000" i="1" dirty="0" smtClean="0"/>
              <a:t> "</a:t>
            </a:r>
            <a:r>
              <a:rPr lang="en-US" sz="2000" i="1" dirty="0" err="1" smtClean="0"/>
              <a:t>ganesh</a:t>
            </a:r>
            <a:r>
              <a:rPr lang="en-US" sz="2000" i="1" dirty="0" smtClean="0"/>
              <a:t> </a:t>
            </a:r>
            <a:r>
              <a:rPr lang="en-US" sz="2000" i="1" dirty="0" err="1" smtClean="0"/>
              <a:t>bhosale</a:t>
            </a:r>
            <a:r>
              <a:rPr lang="en-US" sz="2000" i="1" dirty="0" smtClean="0"/>
              <a:t>" &lt;ganesh.bhosale.comp@gmail.com&gt;, "</a:t>
            </a:r>
            <a:r>
              <a:rPr lang="en-US" sz="2000" i="1" dirty="0" err="1" smtClean="0"/>
              <a:t>Kushal</a:t>
            </a:r>
            <a:r>
              <a:rPr lang="en-US" sz="2000" i="1" dirty="0" smtClean="0"/>
              <a:t> </a:t>
            </a:r>
            <a:r>
              <a:rPr lang="en-US" sz="2000" i="1" dirty="0" err="1" smtClean="0"/>
              <a:t>Ladha</a:t>
            </a:r>
            <a:r>
              <a:rPr lang="en-US" sz="2000" i="1" dirty="0" smtClean="0"/>
              <a:t>" &lt;kush@cse.iitb.ac.in&gt;, &lt;janardhan@cse.iitb.ac.in&gt;, "</a:t>
            </a:r>
            <a:r>
              <a:rPr lang="en-US" sz="2000" i="1" dirty="0" err="1" smtClean="0"/>
              <a:t>Srijit</a:t>
            </a:r>
            <a:r>
              <a:rPr lang="en-US" sz="2000" i="1" dirty="0" smtClean="0"/>
              <a:t> </a:t>
            </a:r>
            <a:r>
              <a:rPr lang="en-US" sz="2000" i="1" dirty="0" err="1" smtClean="0"/>
              <a:t>Dutt</a:t>
            </a:r>
            <a:r>
              <a:rPr lang="en-US" sz="2000" i="1" dirty="0" smtClean="0"/>
              <a:t>" &lt;srijitdutt@cse.iitb.ac.in&gt;, </a:t>
            </a:r>
            <a:endParaRPr lang="en-US" sz="2000" dirty="0" smtClean="0"/>
          </a:p>
          <a:p>
            <a:pPr eaLnBrk="1" hangingPunct="1"/>
            <a:r>
              <a:rPr lang="en-US" sz="2000" dirty="0" smtClean="0"/>
              <a:t>Course home page</a:t>
            </a:r>
          </a:p>
          <a:p>
            <a:pPr lvl="1" eaLnBrk="1" hangingPunct="1"/>
            <a:r>
              <a:rPr lang="en-US" sz="2000" dirty="0" smtClean="0">
                <a:hlinkClick r:id="rId4"/>
              </a:rPr>
              <a:t>www.cse.iitb.ac.in/~</a:t>
            </a:r>
            <a:r>
              <a:rPr lang="en-US" sz="2000" dirty="0" smtClean="0">
                <a:hlinkClick r:id="rId4"/>
              </a:rPr>
              <a:t>cs344-201</a:t>
            </a:r>
            <a:r>
              <a:rPr lang="en-US" sz="2000" dirty="0" smtClean="0"/>
              <a:t>1</a:t>
            </a:r>
            <a:endParaRPr lang="en-US" sz="2000" dirty="0" smtClean="0"/>
          </a:p>
          <a:p>
            <a:pPr lvl="1" eaLnBrk="1" hangingPunct="1">
              <a:buNone/>
            </a:pPr>
            <a:endParaRPr lang="en-US" sz="2000" dirty="0" smtClean="0"/>
          </a:p>
          <a:p>
            <a:pPr eaLnBrk="1" hangingPunct="1"/>
            <a:r>
              <a:rPr lang="en-US" sz="2000" dirty="0" smtClean="0"/>
              <a:t>Venue: </a:t>
            </a:r>
            <a:r>
              <a:rPr lang="en-US" sz="2000" dirty="0" smtClean="0"/>
              <a:t>SIC 301, KR bldg</a:t>
            </a:r>
            <a:endParaRPr lang="en-US" sz="2000" dirty="0" smtClean="0"/>
          </a:p>
          <a:p>
            <a:pPr eaLnBrk="1" hangingPunct="1"/>
            <a:endParaRPr lang="en-US" sz="2000" dirty="0" smtClean="0"/>
          </a:p>
          <a:p>
            <a:pPr eaLnBrk="1" hangingPunct="1"/>
            <a:r>
              <a:rPr lang="en-US" sz="2000" dirty="0" smtClean="0"/>
              <a:t>1 hour lectures 3 times a week: Mon-9.30, Tue-10.30, Thu-11.30 (slot 2)</a:t>
            </a:r>
          </a:p>
          <a:p>
            <a:pPr eaLnBrk="1" hangingPunct="1"/>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err="1" smtClean="0"/>
              <a:t>Midsem</a:t>
            </a:r>
            <a:endParaRPr lang="en-US" dirty="0" smtClean="0"/>
          </a:p>
          <a:p>
            <a:r>
              <a:rPr lang="en-US" dirty="0" err="1" smtClean="0"/>
              <a:t>Endsem</a:t>
            </a:r>
            <a:endParaRPr lang="en-US" dirty="0" smtClean="0"/>
          </a:p>
          <a:p>
            <a:r>
              <a:rPr lang="en-US" smtClean="0"/>
              <a:t>Group wise </a:t>
            </a:r>
            <a:r>
              <a:rPr lang="en-US" dirty="0" smtClean="0"/>
              <a:t>assignments (closely follows lectures)</a:t>
            </a:r>
          </a:p>
          <a:p>
            <a:r>
              <a:rPr lang="en-US" dirty="0" smtClean="0"/>
              <a:t>Paper reading (possibly seminar)</a:t>
            </a:r>
          </a:p>
          <a:p>
            <a:r>
              <a:rPr lang="en-US" dirty="0" smtClean="0"/>
              <a:t>Quizzes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pPr eaLnBrk="1" hangingPunct="1"/>
            <a:r>
              <a:rPr lang="en-US" smtClean="0"/>
              <a:t>Search: Everywhere</a:t>
            </a:r>
          </a:p>
        </p:txBody>
      </p:sp>
      <p:sp>
        <p:nvSpPr>
          <p:cNvPr id="22531" name="Subtitle 4"/>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Planning</a:t>
            </a:r>
          </a:p>
        </p:txBody>
      </p:sp>
      <p:sp>
        <p:nvSpPr>
          <p:cNvPr id="23555" name="Rectangle 3"/>
          <p:cNvSpPr>
            <a:spLocks noGrp="1" noChangeArrowheads="1"/>
          </p:cNvSpPr>
          <p:nvPr>
            <p:ph type="body" idx="1"/>
          </p:nvPr>
        </p:nvSpPr>
        <p:spPr/>
        <p:txBody>
          <a:bodyPr/>
          <a:lstStyle/>
          <a:p>
            <a:pPr eaLnBrk="1" hangingPunct="1"/>
            <a:r>
              <a:rPr lang="en-US" sz="1800" smtClean="0"/>
              <a:t> (a) which block to </a:t>
            </a:r>
            <a:r>
              <a:rPr lang="en-US" sz="1800" i="1" smtClean="0"/>
              <a:t>pick</a:t>
            </a:r>
            <a:r>
              <a:rPr lang="en-US" sz="1800" smtClean="0"/>
              <a:t>, (b) which to </a:t>
            </a:r>
            <a:r>
              <a:rPr lang="en-US" sz="1800" i="1" smtClean="0"/>
              <a:t>stack</a:t>
            </a:r>
            <a:r>
              <a:rPr lang="en-US" sz="1800" smtClean="0"/>
              <a:t>, (c) which to </a:t>
            </a:r>
            <a:r>
              <a:rPr lang="en-US" sz="1800" i="1" smtClean="0"/>
              <a:t>unstack</a:t>
            </a:r>
            <a:r>
              <a:rPr lang="en-US" sz="1800" smtClean="0"/>
              <a:t>, (d) whether to </a:t>
            </a:r>
            <a:r>
              <a:rPr lang="en-US" sz="1800" i="1" smtClean="0"/>
              <a:t>stack </a:t>
            </a:r>
            <a:r>
              <a:rPr lang="en-US" sz="1800" smtClean="0"/>
              <a:t>a block or (e) whether to </a:t>
            </a:r>
            <a:r>
              <a:rPr lang="en-US" sz="1800" i="1" smtClean="0"/>
              <a:t>unstack</a:t>
            </a:r>
            <a:r>
              <a:rPr lang="en-US" sz="1800" smtClean="0"/>
              <a:t> an already stacked block. These options have to be searched in order to arrive at the right sequence of actions. </a:t>
            </a:r>
          </a:p>
        </p:txBody>
      </p:sp>
      <p:sp>
        <p:nvSpPr>
          <p:cNvPr id="23556" name="AutoShape 4"/>
          <p:cNvSpPr>
            <a:spLocks noChangeAspect="1" noChangeArrowheads="1"/>
          </p:cNvSpPr>
          <p:nvPr/>
        </p:nvSpPr>
        <p:spPr bwMode="auto">
          <a:xfrm>
            <a:off x="987425" y="4319588"/>
            <a:ext cx="6019800" cy="1143000"/>
          </a:xfrm>
          <a:prstGeom prst="rect">
            <a:avLst/>
          </a:prstGeom>
          <a:noFill/>
          <a:ln w="9525">
            <a:noFill/>
            <a:miter lim="800000"/>
            <a:headEnd/>
            <a:tailEnd/>
          </a:ln>
        </p:spPr>
        <p:txBody>
          <a:bodyPr/>
          <a:lstStyle/>
          <a:p>
            <a:endParaRPr lang="en-US"/>
          </a:p>
        </p:txBody>
      </p:sp>
      <p:sp>
        <p:nvSpPr>
          <p:cNvPr id="23557" name="Line 5"/>
          <p:cNvSpPr>
            <a:spLocks noChangeShapeType="1"/>
          </p:cNvSpPr>
          <p:nvPr/>
        </p:nvSpPr>
        <p:spPr bwMode="auto">
          <a:xfrm>
            <a:off x="2663825" y="5081588"/>
            <a:ext cx="1600200" cy="1587"/>
          </a:xfrm>
          <a:prstGeom prst="line">
            <a:avLst/>
          </a:prstGeom>
          <a:noFill/>
          <a:ln w="9360">
            <a:solidFill>
              <a:srgbClr val="000000"/>
            </a:solidFill>
            <a:round/>
            <a:headEnd/>
            <a:tailEnd/>
          </a:ln>
        </p:spPr>
        <p:txBody>
          <a:bodyPr/>
          <a:lstStyle/>
          <a:p>
            <a:endParaRPr lang="en-US"/>
          </a:p>
        </p:txBody>
      </p:sp>
      <p:sp>
        <p:nvSpPr>
          <p:cNvPr id="23558" name="Line 6"/>
          <p:cNvSpPr>
            <a:spLocks noChangeShapeType="1"/>
          </p:cNvSpPr>
          <p:nvPr/>
        </p:nvSpPr>
        <p:spPr bwMode="auto">
          <a:xfrm>
            <a:off x="5026025" y="5081588"/>
            <a:ext cx="533400" cy="1587"/>
          </a:xfrm>
          <a:prstGeom prst="line">
            <a:avLst/>
          </a:prstGeom>
          <a:noFill/>
          <a:ln w="9360">
            <a:solidFill>
              <a:srgbClr val="000000"/>
            </a:solidFill>
            <a:round/>
            <a:headEnd/>
            <a:tailEnd/>
          </a:ln>
        </p:spPr>
        <p:txBody>
          <a:bodyPr/>
          <a:lstStyle/>
          <a:p>
            <a:endParaRPr lang="en-US"/>
          </a:p>
        </p:txBody>
      </p:sp>
      <p:sp>
        <p:nvSpPr>
          <p:cNvPr id="23559" name="AutoShape 7"/>
          <p:cNvSpPr>
            <a:spLocks noChangeArrowheads="1"/>
          </p:cNvSpPr>
          <p:nvPr/>
        </p:nvSpPr>
        <p:spPr bwMode="auto">
          <a:xfrm>
            <a:off x="2892425" y="4852988"/>
            <a:ext cx="268288" cy="192087"/>
          </a:xfrm>
          <a:prstGeom prst="roundRect">
            <a:avLst>
              <a:gd name="adj" fmla="val 412"/>
            </a:avLst>
          </a:prstGeom>
          <a:noFill/>
          <a:ln w="9360">
            <a:solidFill>
              <a:srgbClr val="000000"/>
            </a:solidFill>
            <a:round/>
            <a:headEnd/>
            <a:tailEnd/>
          </a:ln>
        </p:spPr>
        <p:txBody>
          <a:bodyPr anchor="ctr"/>
          <a:lstStyle/>
          <a:p>
            <a:endParaRPr lang="en-US"/>
          </a:p>
        </p:txBody>
      </p:sp>
      <p:sp>
        <p:nvSpPr>
          <p:cNvPr id="23560" name="AutoShape 8"/>
          <p:cNvSpPr>
            <a:spLocks noChangeArrowheads="1"/>
          </p:cNvSpPr>
          <p:nvPr/>
        </p:nvSpPr>
        <p:spPr bwMode="auto">
          <a:xfrm>
            <a:off x="3730625" y="4852988"/>
            <a:ext cx="269875" cy="192087"/>
          </a:xfrm>
          <a:prstGeom prst="roundRect">
            <a:avLst>
              <a:gd name="adj" fmla="val 412"/>
            </a:avLst>
          </a:prstGeom>
          <a:noFill/>
          <a:ln w="9360">
            <a:solidFill>
              <a:srgbClr val="000000"/>
            </a:solidFill>
            <a:round/>
            <a:headEnd/>
            <a:tailEnd/>
          </a:ln>
        </p:spPr>
        <p:txBody>
          <a:bodyPr anchor="ctr"/>
          <a:lstStyle/>
          <a:p>
            <a:endParaRPr lang="en-US"/>
          </a:p>
        </p:txBody>
      </p:sp>
      <p:sp>
        <p:nvSpPr>
          <p:cNvPr id="23561" name="AutoShape 9"/>
          <p:cNvSpPr>
            <a:spLocks noChangeArrowheads="1"/>
          </p:cNvSpPr>
          <p:nvPr/>
        </p:nvSpPr>
        <p:spPr bwMode="auto">
          <a:xfrm>
            <a:off x="3349625" y="4852988"/>
            <a:ext cx="269875" cy="192087"/>
          </a:xfrm>
          <a:prstGeom prst="roundRect">
            <a:avLst>
              <a:gd name="adj" fmla="val 412"/>
            </a:avLst>
          </a:prstGeom>
          <a:noFill/>
          <a:ln w="9360">
            <a:solidFill>
              <a:srgbClr val="000000"/>
            </a:solidFill>
            <a:round/>
            <a:headEnd/>
            <a:tailEnd/>
          </a:ln>
        </p:spPr>
        <p:txBody>
          <a:bodyPr anchor="ctr"/>
          <a:lstStyle/>
          <a:p>
            <a:endParaRPr lang="en-US"/>
          </a:p>
        </p:txBody>
      </p:sp>
      <p:sp>
        <p:nvSpPr>
          <p:cNvPr id="23562" name="AutoShape 10"/>
          <p:cNvSpPr>
            <a:spLocks noChangeArrowheads="1"/>
          </p:cNvSpPr>
          <p:nvPr/>
        </p:nvSpPr>
        <p:spPr bwMode="auto">
          <a:xfrm>
            <a:off x="2968625" y="4776788"/>
            <a:ext cx="153988" cy="260350"/>
          </a:xfrm>
          <a:prstGeom prst="roundRect">
            <a:avLst>
              <a:gd name="adj" fmla="val 722"/>
            </a:avLst>
          </a:prstGeom>
          <a:noFill/>
          <a:ln w="9525">
            <a:noFill/>
            <a:round/>
            <a:headEnd/>
            <a:tailEnd/>
          </a:ln>
        </p:spPr>
        <p:txBody>
          <a:bodyPr lIns="0" tIns="0" rIns="0" bIns="0"/>
          <a:lstStyle/>
          <a:p>
            <a:pPr eaLnBrk="1" hangingPunct="1"/>
            <a:r>
              <a:rPr lang="en-GB" sz="1400">
                <a:solidFill>
                  <a:srgbClr val="000000"/>
                </a:solidFill>
                <a:latin typeface="Arial" charset="0"/>
                <a:ea typeface="Mangal" pitchFamily="18" charset="0"/>
                <a:cs typeface="Mangal" pitchFamily="18" charset="0"/>
              </a:rPr>
              <a:t>A</a:t>
            </a:r>
            <a:endParaRPr lang="en-US">
              <a:latin typeface="Arial" charset="0"/>
              <a:cs typeface="Arial" charset="0"/>
            </a:endParaRPr>
          </a:p>
        </p:txBody>
      </p:sp>
      <p:sp>
        <p:nvSpPr>
          <p:cNvPr id="23563" name="AutoShape 11"/>
          <p:cNvSpPr>
            <a:spLocks noChangeArrowheads="1"/>
          </p:cNvSpPr>
          <p:nvPr/>
        </p:nvSpPr>
        <p:spPr bwMode="auto">
          <a:xfrm>
            <a:off x="3806825" y="4776788"/>
            <a:ext cx="141288" cy="260350"/>
          </a:xfrm>
          <a:prstGeom prst="roundRect">
            <a:avLst>
              <a:gd name="adj" fmla="val 792"/>
            </a:avLst>
          </a:prstGeom>
          <a:noFill/>
          <a:ln w="9525">
            <a:noFill/>
            <a:round/>
            <a:headEnd/>
            <a:tailEnd/>
          </a:ln>
        </p:spPr>
        <p:txBody>
          <a:bodyPr lIns="0" tIns="0" rIns="0" bIns="0"/>
          <a:lstStyle/>
          <a:p>
            <a:pPr eaLnBrk="1" hangingPunct="1"/>
            <a:r>
              <a:rPr lang="en-GB" sz="1400">
                <a:solidFill>
                  <a:srgbClr val="000000"/>
                </a:solidFill>
                <a:latin typeface="Arial" charset="0"/>
                <a:ea typeface="Mangal" pitchFamily="18" charset="0"/>
                <a:cs typeface="Mangal" pitchFamily="18" charset="0"/>
              </a:rPr>
              <a:t>C</a:t>
            </a:r>
            <a:endParaRPr lang="en-US">
              <a:latin typeface="Arial" charset="0"/>
              <a:cs typeface="Arial" charset="0"/>
            </a:endParaRPr>
          </a:p>
        </p:txBody>
      </p:sp>
      <p:sp>
        <p:nvSpPr>
          <p:cNvPr id="23564" name="AutoShape 12"/>
          <p:cNvSpPr>
            <a:spLocks noChangeArrowheads="1"/>
          </p:cNvSpPr>
          <p:nvPr/>
        </p:nvSpPr>
        <p:spPr bwMode="auto">
          <a:xfrm>
            <a:off x="3425825" y="4776788"/>
            <a:ext cx="141288" cy="260350"/>
          </a:xfrm>
          <a:prstGeom prst="roundRect">
            <a:avLst>
              <a:gd name="adj" fmla="val 792"/>
            </a:avLst>
          </a:prstGeom>
          <a:noFill/>
          <a:ln w="9525">
            <a:noFill/>
            <a:round/>
            <a:headEnd/>
            <a:tailEnd/>
          </a:ln>
        </p:spPr>
        <p:txBody>
          <a:bodyPr lIns="0" tIns="0" rIns="0" bIns="0"/>
          <a:lstStyle/>
          <a:p>
            <a:pPr eaLnBrk="1" hangingPunct="1"/>
            <a:r>
              <a:rPr lang="en-GB" sz="1400">
                <a:solidFill>
                  <a:srgbClr val="000000"/>
                </a:solidFill>
                <a:latin typeface="Arial" charset="0"/>
                <a:ea typeface="Mangal" pitchFamily="18" charset="0"/>
                <a:cs typeface="Mangal" pitchFamily="18" charset="0"/>
              </a:rPr>
              <a:t>B</a:t>
            </a:r>
            <a:endParaRPr lang="en-US">
              <a:latin typeface="Arial" charset="0"/>
              <a:cs typeface="Arial" charset="0"/>
            </a:endParaRPr>
          </a:p>
        </p:txBody>
      </p:sp>
      <p:sp>
        <p:nvSpPr>
          <p:cNvPr id="23565" name="AutoShape 13"/>
          <p:cNvSpPr>
            <a:spLocks noChangeArrowheads="1"/>
          </p:cNvSpPr>
          <p:nvPr/>
        </p:nvSpPr>
        <p:spPr bwMode="auto">
          <a:xfrm>
            <a:off x="5102225" y="4852988"/>
            <a:ext cx="269875" cy="228600"/>
          </a:xfrm>
          <a:prstGeom prst="roundRect">
            <a:avLst>
              <a:gd name="adj" fmla="val 412"/>
            </a:avLst>
          </a:prstGeom>
          <a:noFill/>
          <a:ln w="9360">
            <a:solidFill>
              <a:srgbClr val="000000"/>
            </a:solidFill>
            <a:round/>
            <a:headEnd/>
            <a:tailEnd/>
          </a:ln>
        </p:spPr>
        <p:txBody>
          <a:bodyPr anchor="ctr"/>
          <a:lstStyle/>
          <a:p>
            <a:endParaRPr lang="en-US"/>
          </a:p>
        </p:txBody>
      </p:sp>
      <p:sp>
        <p:nvSpPr>
          <p:cNvPr id="23566" name="AutoShape 14"/>
          <p:cNvSpPr>
            <a:spLocks noChangeArrowheads="1"/>
          </p:cNvSpPr>
          <p:nvPr/>
        </p:nvSpPr>
        <p:spPr bwMode="auto">
          <a:xfrm>
            <a:off x="5178425" y="4776788"/>
            <a:ext cx="153988" cy="260350"/>
          </a:xfrm>
          <a:prstGeom prst="roundRect">
            <a:avLst>
              <a:gd name="adj" fmla="val 722"/>
            </a:avLst>
          </a:prstGeom>
          <a:noFill/>
          <a:ln w="9525">
            <a:noFill/>
            <a:round/>
            <a:headEnd/>
            <a:tailEnd/>
          </a:ln>
        </p:spPr>
        <p:txBody>
          <a:bodyPr lIns="0" tIns="0" rIns="0" bIns="0"/>
          <a:lstStyle/>
          <a:p>
            <a:pPr eaLnBrk="1" hangingPunct="1"/>
            <a:r>
              <a:rPr lang="en-GB" sz="1400">
                <a:solidFill>
                  <a:srgbClr val="000000"/>
                </a:solidFill>
                <a:latin typeface="Arial" charset="0"/>
                <a:ea typeface="Mangal" pitchFamily="18" charset="0"/>
                <a:cs typeface="Mangal" pitchFamily="18" charset="0"/>
              </a:rPr>
              <a:t>A</a:t>
            </a:r>
            <a:endParaRPr lang="en-US">
              <a:latin typeface="Arial" charset="0"/>
              <a:cs typeface="Arial" charset="0"/>
            </a:endParaRPr>
          </a:p>
        </p:txBody>
      </p:sp>
      <p:sp>
        <p:nvSpPr>
          <p:cNvPr id="23567" name="AutoShape 15"/>
          <p:cNvSpPr>
            <a:spLocks noChangeArrowheads="1"/>
          </p:cNvSpPr>
          <p:nvPr/>
        </p:nvSpPr>
        <p:spPr bwMode="auto">
          <a:xfrm>
            <a:off x="5102225" y="4624388"/>
            <a:ext cx="269875" cy="193675"/>
          </a:xfrm>
          <a:prstGeom prst="roundRect">
            <a:avLst>
              <a:gd name="adj" fmla="val 412"/>
            </a:avLst>
          </a:prstGeom>
          <a:noFill/>
          <a:ln w="9360">
            <a:solidFill>
              <a:srgbClr val="000000"/>
            </a:solidFill>
            <a:round/>
            <a:headEnd/>
            <a:tailEnd/>
          </a:ln>
        </p:spPr>
        <p:txBody>
          <a:bodyPr anchor="ctr"/>
          <a:lstStyle/>
          <a:p>
            <a:endParaRPr lang="en-US"/>
          </a:p>
        </p:txBody>
      </p:sp>
      <p:sp>
        <p:nvSpPr>
          <p:cNvPr id="23568" name="AutoShape 16"/>
          <p:cNvSpPr>
            <a:spLocks noChangeArrowheads="1"/>
          </p:cNvSpPr>
          <p:nvPr/>
        </p:nvSpPr>
        <p:spPr bwMode="auto">
          <a:xfrm>
            <a:off x="5178425" y="4548188"/>
            <a:ext cx="139700" cy="260350"/>
          </a:xfrm>
          <a:prstGeom prst="roundRect">
            <a:avLst>
              <a:gd name="adj" fmla="val 792"/>
            </a:avLst>
          </a:prstGeom>
          <a:noFill/>
          <a:ln w="9525">
            <a:noFill/>
            <a:round/>
            <a:headEnd/>
            <a:tailEnd/>
          </a:ln>
        </p:spPr>
        <p:txBody>
          <a:bodyPr lIns="0" tIns="0" rIns="0" bIns="0"/>
          <a:lstStyle/>
          <a:p>
            <a:pPr eaLnBrk="1" hangingPunct="1"/>
            <a:r>
              <a:rPr lang="en-GB" sz="1400">
                <a:solidFill>
                  <a:srgbClr val="000000"/>
                </a:solidFill>
                <a:latin typeface="Arial" charset="0"/>
                <a:ea typeface="Mangal" pitchFamily="18" charset="0"/>
                <a:cs typeface="Mangal" pitchFamily="18" charset="0"/>
              </a:rPr>
              <a:t>B</a:t>
            </a:r>
            <a:endParaRPr lang="en-US">
              <a:latin typeface="Arial" charset="0"/>
              <a:cs typeface="Arial" charset="0"/>
            </a:endParaRPr>
          </a:p>
        </p:txBody>
      </p:sp>
      <p:sp>
        <p:nvSpPr>
          <p:cNvPr id="23569" name="AutoShape 17"/>
          <p:cNvSpPr>
            <a:spLocks noChangeArrowheads="1"/>
          </p:cNvSpPr>
          <p:nvPr/>
        </p:nvSpPr>
        <p:spPr bwMode="auto">
          <a:xfrm>
            <a:off x="5102225" y="4395788"/>
            <a:ext cx="269875" cy="193675"/>
          </a:xfrm>
          <a:prstGeom prst="roundRect">
            <a:avLst>
              <a:gd name="adj" fmla="val 412"/>
            </a:avLst>
          </a:prstGeom>
          <a:noFill/>
          <a:ln w="9360">
            <a:solidFill>
              <a:srgbClr val="000000"/>
            </a:solidFill>
            <a:round/>
            <a:headEnd/>
            <a:tailEnd/>
          </a:ln>
        </p:spPr>
        <p:txBody>
          <a:bodyPr anchor="ctr"/>
          <a:lstStyle/>
          <a:p>
            <a:endParaRPr lang="en-US"/>
          </a:p>
        </p:txBody>
      </p:sp>
      <p:sp>
        <p:nvSpPr>
          <p:cNvPr id="23570" name="AutoShape 18"/>
          <p:cNvSpPr>
            <a:spLocks noChangeArrowheads="1"/>
          </p:cNvSpPr>
          <p:nvPr/>
        </p:nvSpPr>
        <p:spPr bwMode="auto">
          <a:xfrm>
            <a:off x="5178425" y="4319588"/>
            <a:ext cx="139700" cy="260350"/>
          </a:xfrm>
          <a:prstGeom prst="roundRect">
            <a:avLst>
              <a:gd name="adj" fmla="val 792"/>
            </a:avLst>
          </a:prstGeom>
          <a:noFill/>
          <a:ln w="9525">
            <a:noFill/>
            <a:round/>
            <a:headEnd/>
            <a:tailEnd/>
          </a:ln>
        </p:spPr>
        <p:txBody>
          <a:bodyPr lIns="0" tIns="0" rIns="0" bIns="0"/>
          <a:lstStyle/>
          <a:p>
            <a:pPr eaLnBrk="1" hangingPunct="1"/>
            <a:r>
              <a:rPr lang="en-GB" sz="1400">
                <a:solidFill>
                  <a:srgbClr val="000000"/>
                </a:solidFill>
                <a:latin typeface="Arial" charset="0"/>
                <a:ea typeface="Mangal" pitchFamily="18" charset="0"/>
                <a:cs typeface="Mangal" pitchFamily="18" charset="0"/>
              </a:rPr>
              <a:t>C</a:t>
            </a:r>
            <a:endParaRPr lang="en-US">
              <a:latin typeface="Arial" charset="0"/>
              <a:cs typeface="Arial" charset="0"/>
            </a:endParaRPr>
          </a:p>
        </p:txBody>
      </p:sp>
      <p:sp>
        <p:nvSpPr>
          <p:cNvPr id="23571" name="AutoShape 19"/>
          <p:cNvSpPr>
            <a:spLocks noChangeArrowheads="1"/>
          </p:cNvSpPr>
          <p:nvPr/>
        </p:nvSpPr>
        <p:spPr bwMode="auto">
          <a:xfrm>
            <a:off x="3425825" y="5081588"/>
            <a:ext cx="422275" cy="304800"/>
          </a:xfrm>
          <a:prstGeom prst="roundRect">
            <a:avLst>
              <a:gd name="adj" fmla="val 505"/>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Table</a:t>
            </a:r>
            <a:endParaRPr lang="en-US">
              <a:latin typeface="Arial" charset="0"/>
              <a:cs typeface="Arial" charset="0"/>
            </a:endParaRPr>
          </a:p>
        </p:txBody>
      </p:sp>
      <p:sp>
        <p:nvSpPr>
          <p:cNvPr id="23572" name="Line 20"/>
          <p:cNvSpPr>
            <a:spLocks noChangeShapeType="1"/>
          </p:cNvSpPr>
          <p:nvPr/>
        </p:nvSpPr>
        <p:spPr bwMode="auto">
          <a:xfrm>
            <a:off x="4264025" y="4776788"/>
            <a:ext cx="698500" cy="1587"/>
          </a:xfrm>
          <a:prstGeom prst="line">
            <a:avLst/>
          </a:prstGeom>
          <a:noFill/>
          <a:ln w="9360">
            <a:solidFill>
              <a:srgbClr val="000000"/>
            </a:solidFill>
            <a:round/>
            <a:headEnd/>
            <a:tailEnd type="triangle" w="med" len="med"/>
          </a:ln>
        </p:spPr>
        <p:txBody>
          <a:bodyPr/>
          <a:lstStyle/>
          <a:p>
            <a:endParaRPr lang="en-US"/>
          </a:p>
        </p:txBody>
      </p:sp>
      <p:sp>
        <p:nvSpPr>
          <p:cNvPr id="23573" name="Oval 21"/>
          <p:cNvSpPr>
            <a:spLocks noChangeArrowheads="1"/>
          </p:cNvSpPr>
          <p:nvPr/>
        </p:nvSpPr>
        <p:spPr bwMode="auto">
          <a:xfrm>
            <a:off x="4492625" y="4852988"/>
            <a:ext cx="188913" cy="190500"/>
          </a:xfrm>
          <a:prstGeom prst="ellipse">
            <a:avLst/>
          </a:prstGeom>
          <a:noFill/>
          <a:ln w="9360">
            <a:solidFill>
              <a:srgbClr val="000000"/>
            </a:solidFill>
            <a:round/>
            <a:headEnd/>
            <a:tailEnd/>
          </a:ln>
        </p:spPr>
        <p:txBody>
          <a:bodyPr anchor="ctr"/>
          <a:lstStyle/>
          <a:p>
            <a:endParaRPr lang="en-US"/>
          </a:p>
        </p:txBody>
      </p:sp>
      <p:sp>
        <p:nvSpPr>
          <p:cNvPr id="23574" name="Line 22"/>
          <p:cNvSpPr>
            <a:spLocks noChangeShapeType="1"/>
          </p:cNvSpPr>
          <p:nvPr/>
        </p:nvSpPr>
        <p:spPr bwMode="auto">
          <a:xfrm>
            <a:off x="4568825" y="5081588"/>
            <a:ext cx="0" cy="228600"/>
          </a:xfrm>
          <a:prstGeom prst="line">
            <a:avLst/>
          </a:prstGeom>
          <a:noFill/>
          <a:ln w="9360">
            <a:solidFill>
              <a:srgbClr val="000000"/>
            </a:solidFill>
            <a:round/>
            <a:headEnd/>
            <a:tailEnd/>
          </a:ln>
        </p:spPr>
        <p:txBody>
          <a:bodyPr/>
          <a:lstStyle/>
          <a:p>
            <a:endParaRPr lang="en-US"/>
          </a:p>
        </p:txBody>
      </p:sp>
      <p:sp>
        <p:nvSpPr>
          <p:cNvPr id="23575" name="Line 23"/>
          <p:cNvSpPr>
            <a:spLocks noChangeShapeType="1"/>
          </p:cNvSpPr>
          <p:nvPr/>
        </p:nvSpPr>
        <p:spPr bwMode="auto">
          <a:xfrm flipV="1">
            <a:off x="4416425" y="5157788"/>
            <a:ext cx="109538" cy="34925"/>
          </a:xfrm>
          <a:prstGeom prst="line">
            <a:avLst/>
          </a:prstGeom>
          <a:noFill/>
          <a:ln w="9360">
            <a:solidFill>
              <a:srgbClr val="000000"/>
            </a:solidFill>
            <a:round/>
            <a:headEnd/>
            <a:tailEnd/>
          </a:ln>
        </p:spPr>
        <p:txBody>
          <a:bodyPr/>
          <a:lstStyle/>
          <a:p>
            <a:endParaRPr lang="en-US"/>
          </a:p>
        </p:txBody>
      </p:sp>
      <p:sp>
        <p:nvSpPr>
          <p:cNvPr id="23576" name="Line 24"/>
          <p:cNvSpPr>
            <a:spLocks noChangeShapeType="1"/>
          </p:cNvSpPr>
          <p:nvPr/>
        </p:nvSpPr>
        <p:spPr bwMode="auto">
          <a:xfrm flipV="1">
            <a:off x="4416425" y="5233988"/>
            <a:ext cx="109538" cy="33337"/>
          </a:xfrm>
          <a:prstGeom prst="line">
            <a:avLst/>
          </a:prstGeom>
          <a:noFill/>
          <a:ln w="9360">
            <a:solidFill>
              <a:srgbClr val="000000"/>
            </a:solidFill>
            <a:round/>
            <a:headEnd/>
            <a:tailEnd/>
          </a:ln>
        </p:spPr>
        <p:txBody>
          <a:bodyPr/>
          <a:lstStyle/>
          <a:p>
            <a:endParaRPr lang="en-US"/>
          </a:p>
        </p:txBody>
      </p:sp>
      <p:sp>
        <p:nvSpPr>
          <p:cNvPr id="23577" name="Line 25"/>
          <p:cNvSpPr>
            <a:spLocks noChangeShapeType="1"/>
          </p:cNvSpPr>
          <p:nvPr/>
        </p:nvSpPr>
        <p:spPr bwMode="auto">
          <a:xfrm>
            <a:off x="4568825" y="5157788"/>
            <a:ext cx="119063" cy="20637"/>
          </a:xfrm>
          <a:prstGeom prst="line">
            <a:avLst/>
          </a:prstGeom>
          <a:noFill/>
          <a:ln w="9360">
            <a:solidFill>
              <a:srgbClr val="000000"/>
            </a:solidFill>
            <a:round/>
            <a:headEnd/>
            <a:tailEnd/>
          </a:ln>
        </p:spPr>
        <p:txBody>
          <a:bodyPr/>
          <a:lstStyle/>
          <a:p>
            <a:endParaRPr lang="en-US"/>
          </a:p>
        </p:txBody>
      </p:sp>
      <p:sp>
        <p:nvSpPr>
          <p:cNvPr id="23578" name="Line 26"/>
          <p:cNvSpPr>
            <a:spLocks noChangeShapeType="1"/>
          </p:cNvSpPr>
          <p:nvPr/>
        </p:nvSpPr>
        <p:spPr bwMode="auto">
          <a:xfrm>
            <a:off x="4568825" y="5233988"/>
            <a:ext cx="119063" cy="20637"/>
          </a:xfrm>
          <a:prstGeom prst="line">
            <a:avLst/>
          </a:prstGeom>
          <a:noFill/>
          <a:ln w="9360">
            <a:solidFill>
              <a:srgbClr val="00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Vision</a:t>
            </a:r>
          </a:p>
        </p:txBody>
      </p:sp>
      <p:sp>
        <p:nvSpPr>
          <p:cNvPr id="24579" name="Rectangle 3"/>
          <p:cNvSpPr>
            <a:spLocks noGrp="1" noChangeArrowheads="1"/>
          </p:cNvSpPr>
          <p:nvPr>
            <p:ph type="body" idx="1"/>
          </p:nvPr>
        </p:nvSpPr>
        <p:spPr/>
        <p:txBody>
          <a:bodyPr/>
          <a:lstStyle/>
          <a:p>
            <a:pPr eaLnBrk="1" hangingPunct="1"/>
            <a:r>
              <a:rPr lang="en-US" smtClean="0"/>
              <a:t> </a:t>
            </a:r>
            <a:r>
              <a:rPr lang="en-US" sz="1800" smtClean="0"/>
              <a:t>A search needs to be carried out to find which point in the image of </a:t>
            </a:r>
            <a:r>
              <a:rPr lang="en-US" sz="1800" i="1" smtClean="0"/>
              <a:t>L</a:t>
            </a:r>
            <a:r>
              <a:rPr lang="en-US" sz="1800" smtClean="0"/>
              <a:t> corresponds to which point in </a:t>
            </a:r>
            <a:r>
              <a:rPr lang="en-US" sz="1800" i="1" smtClean="0"/>
              <a:t>R</a:t>
            </a:r>
            <a:r>
              <a:rPr lang="en-US" sz="1800" smtClean="0"/>
              <a:t>. Naively carried out, this can become an </a:t>
            </a:r>
            <a:r>
              <a:rPr lang="en-US" sz="1800" i="1" smtClean="0"/>
              <a:t>O(n2) </a:t>
            </a:r>
            <a:r>
              <a:rPr lang="en-US" sz="1800" smtClean="0"/>
              <a:t>process where </a:t>
            </a:r>
            <a:r>
              <a:rPr lang="en-US" sz="1800" i="1" smtClean="0"/>
              <a:t>n </a:t>
            </a:r>
            <a:r>
              <a:rPr lang="en-US" sz="1800" smtClean="0"/>
              <a:t>is the number of points in the retinal images.</a:t>
            </a:r>
          </a:p>
        </p:txBody>
      </p:sp>
      <p:sp>
        <p:nvSpPr>
          <p:cNvPr id="24580" name="AutoShape 4"/>
          <p:cNvSpPr>
            <a:spLocks noChangeAspect="1" noChangeArrowheads="1"/>
          </p:cNvSpPr>
          <p:nvPr/>
        </p:nvSpPr>
        <p:spPr bwMode="auto">
          <a:xfrm>
            <a:off x="1981200" y="4191000"/>
            <a:ext cx="6019800" cy="1676400"/>
          </a:xfrm>
          <a:prstGeom prst="rect">
            <a:avLst/>
          </a:prstGeom>
          <a:noFill/>
          <a:ln w="9525">
            <a:noFill/>
            <a:miter lim="800000"/>
            <a:headEnd/>
            <a:tailEnd/>
          </a:ln>
        </p:spPr>
        <p:txBody>
          <a:bodyPr/>
          <a:lstStyle/>
          <a:p>
            <a:endParaRPr lang="en-US"/>
          </a:p>
        </p:txBody>
      </p:sp>
      <p:sp>
        <p:nvSpPr>
          <p:cNvPr id="24581" name="AutoShape 5"/>
          <p:cNvSpPr>
            <a:spLocks noChangeArrowheads="1"/>
          </p:cNvSpPr>
          <p:nvPr/>
        </p:nvSpPr>
        <p:spPr bwMode="auto">
          <a:xfrm>
            <a:off x="4267200" y="4876800"/>
            <a:ext cx="1366838" cy="812800"/>
          </a:xfrm>
          <a:prstGeom prst="roundRect">
            <a:avLst>
              <a:gd name="adj" fmla="val 176"/>
            </a:avLst>
          </a:prstGeom>
          <a:noFill/>
          <a:ln w="9360">
            <a:solidFill>
              <a:srgbClr val="000000"/>
            </a:solidFill>
            <a:round/>
            <a:headEnd/>
            <a:tailEnd/>
          </a:ln>
        </p:spPr>
        <p:txBody>
          <a:bodyPr anchor="ctr"/>
          <a:lstStyle/>
          <a:p>
            <a:endParaRPr lang="en-US"/>
          </a:p>
        </p:txBody>
      </p:sp>
      <p:sp>
        <p:nvSpPr>
          <p:cNvPr id="24582" name="Line 6"/>
          <p:cNvSpPr>
            <a:spLocks noChangeShapeType="1"/>
          </p:cNvSpPr>
          <p:nvPr/>
        </p:nvSpPr>
        <p:spPr bwMode="auto">
          <a:xfrm flipV="1">
            <a:off x="5638800" y="4800600"/>
            <a:ext cx="228600" cy="228600"/>
          </a:xfrm>
          <a:prstGeom prst="line">
            <a:avLst/>
          </a:prstGeom>
          <a:noFill/>
          <a:ln w="9360">
            <a:solidFill>
              <a:srgbClr val="000000"/>
            </a:solidFill>
            <a:round/>
            <a:headEnd/>
            <a:tailEnd type="triangle" w="med" len="med"/>
          </a:ln>
        </p:spPr>
        <p:txBody>
          <a:bodyPr/>
          <a:lstStyle/>
          <a:p>
            <a:endParaRPr lang="en-US"/>
          </a:p>
        </p:txBody>
      </p:sp>
      <p:sp>
        <p:nvSpPr>
          <p:cNvPr id="24583" name="Freeform 7"/>
          <p:cNvSpPr>
            <a:spLocks noChangeArrowheads="1"/>
          </p:cNvSpPr>
          <p:nvPr/>
        </p:nvSpPr>
        <p:spPr bwMode="auto">
          <a:xfrm>
            <a:off x="5562600" y="4267200"/>
            <a:ext cx="465138" cy="220663"/>
          </a:xfrm>
          <a:custGeom>
            <a:avLst/>
            <a:gdLst>
              <a:gd name="T0" fmla="*/ 0 w 1434"/>
              <a:gd name="T1" fmla="*/ 13719739 h 674"/>
              <a:gd name="T2" fmla="*/ 946819 w 1434"/>
              <a:gd name="T3" fmla="*/ 17471336 h 674"/>
              <a:gd name="T4" fmla="*/ 2209568 w 1434"/>
              <a:gd name="T5" fmla="*/ 21115548 h 674"/>
              <a:gd name="T6" fmla="*/ 3682505 w 1434"/>
              <a:gd name="T7" fmla="*/ 24760092 h 674"/>
              <a:gd name="T8" fmla="*/ 5260535 w 1434"/>
              <a:gd name="T9" fmla="*/ 28404304 h 674"/>
              <a:gd name="T10" fmla="*/ 7049079 w 1434"/>
              <a:gd name="T11" fmla="*/ 31834401 h 674"/>
              <a:gd name="T12" fmla="*/ 9048134 w 1434"/>
              <a:gd name="T13" fmla="*/ 35157114 h 674"/>
              <a:gd name="T14" fmla="*/ 11152609 w 1434"/>
              <a:gd name="T15" fmla="*/ 38587211 h 674"/>
              <a:gd name="T16" fmla="*/ 13361852 w 1434"/>
              <a:gd name="T17" fmla="*/ 41695480 h 674"/>
              <a:gd name="T18" fmla="*/ 15781931 w 1434"/>
              <a:gd name="T19" fmla="*/ 44803760 h 674"/>
              <a:gd name="T20" fmla="*/ 18412198 w 1434"/>
              <a:gd name="T21" fmla="*/ 47697915 h 674"/>
              <a:gd name="T22" fmla="*/ 21147559 w 1434"/>
              <a:gd name="T23" fmla="*/ 50484685 h 674"/>
              <a:gd name="T24" fmla="*/ 23988343 w 1434"/>
              <a:gd name="T25" fmla="*/ 53057339 h 674"/>
              <a:gd name="T26" fmla="*/ 26934216 w 1434"/>
              <a:gd name="T27" fmla="*/ 55629666 h 674"/>
              <a:gd name="T28" fmla="*/ 29985507 w 1434"/>
              <a:gd name="T29" fmla="*/ 57880494 h 674"/>
              <a:gd name="T30" fmla="*/ 33246986 w 1434"/>
              <a:gd name="T31" fmla="*/ 60131648 h 674"/>
              <a:gd name="T32" fmla="*/ 36508465 w 1434"/>
              <a:gd name="T33" fmla="*/ 62060976 h 674"/>
              <a:gd name="T34" fmla="*/ 39980456 w 1434"/>
              <a:gd name="T35" fmla="*/ 63882918 h 674"/>
              <a:gd name="T36" fmla="*/ 43452458 w 1434"/>
              <a:gd name="T37" fmla="*/ 65598130 h 674"/>
              <a:gd name="T38" fmla="*/ 46924449 w 1434"/>
              <a:gd name="T39" fmla="*/ 67098573 h 674"/>
              <a:gd name="T40" fmla="*/ 50606953 w 1434"/>
              <a:gd name="T41" fmla="*/ 68384900 h 674"/>
              <a:gd name="T42" fmla="*/ 54289456 w 1434"/>
              <a:gd name="T43" fmla="*/ 69456785 h 674"/>
              <a:gd name="T44" fmla="*/ 58077053 w 1434"/>
              <a:gd name="T45" fmla="*/ 70421285 h 674"/>
              <a:gd name="T46" fmla="*/ 61864651 w 1434"/>
              <a:gd name="T47" fmla="*/ 71064612 h 674"/>
              <a:gd name="T48" fmla="*/ 65652248 w 1434"/>
              <a:gd name="T49" fmla="*/ 71600555 h 674"/>
              <a:gd name="T50" fmla="*/ 69439845 w 1434"/>
              <a:gd name="T51" fmla="*/ 72029112 h 674"/>
              <a:gd name="T52" fmla="*/ 73332861 w 1434"/>
              <a:gd name="T53" fmla="*/ 72136497 h 674"/>
              <a:gd name="T54" fmla="*/ 77120458 w 1434"/>
              <a:gd name="T55" fmla="*/ 72029112 h 674"/>
              <a:gd name="T56" fmla="*/ 81013150 w 1434"/>
              <a:gd name="T57" fmla="*/ 71814670 h 674"/>
              <a:gd name="T58" fmla="*/ 84800747 w 1434"/>
              <a:gd name="T59" fmla="*/ 71386112 h 674"/>
              <a:gd name="T60" fmla="*/ 88588364 w 1434"/>
              <a:gd name="T61" fmla="*/ 70742785 h 674"/>
              <a:gd name="T62" fmla="*/ 92376286 w 1434"/>
              <a:gd name="T63" fmla="*/ 69885342 h 674"/>
              <a:gd name="T64" fmla="*/ 96058465 w 1434"/>
              <a:gd name="T65" fmla="*/ 68920842 h 674"/>
              <a:gd name="T66" fmla="*/ 99740969 w 1434"/>
              <a:gd name="T67" fmla="*/ 67634515 h 674"/>
              <a:gd name="T68" fmla="*/ 103318054 w 1434"/>
              <a:gd name="T69" fmla="*/ 66241130 h 674"/>
              <a:gd name="T70" fmla="*/ 106790045 w 1434"/>
              <a:gd name="T71" fmla="*/ 64740360 h 674"/>
              <a:gd name="T72" fmla="*/ 110262361 w 1434"/>
              <a:gd name="T73" fmla="*/ 62918418 h 674"/>
              <a:gd name="T74" fmla="*/ 113628934 w 1434"/>
              <a:gd name="T75" fmla="*/ 60989091 h 674"/>
              <a:gd name="T76" fmla="*/ 116890413 w 1434"/>
              <a:gd name="T77" fmla="*/ 58952379 h 674"/>
              <a:gd name="T78" fmla="*/ 120046798 w 1434"/>
              <a:gd name="T79" fmla="*/ 56701551 h 674"/>
              <a:gd name="T80" fmla="*/ 123098089 w 1434"/>
              <a:gd name="T81" fmla="*/ 54236282 h 674"/>
              <a:gd name="T82" fmla="*/ 125938868 w 1434"/>
              <a:gd name="T83" fmla="*/ 51663627 h 674"/>
              <a:gd name="T84" fmla="*/ 128674229 w 1434"/>
              <a:gd name="T85" fmla="*/ 48984242 h 674"/>
              <a:gd name="T86" fmla="*/ 131409914 w 1434"/>
              <a:gd name="T87" fmla="*/ 46090088 h 674"/>
              <a:gd name="T88" fmla="*/ 133829669 w 1434"/>
              <a:gd name="T89" fmla="*/ 43088875 h 674"/>
              <a:gd name="T90" fmla="*/ 136249424 w 1434"/>
              <a:gd name="T91" fmla="*/ 39980596 h 674"/>
              <a:gd name="T92" fmla="*/ 138353897 w 1434"/>
              <a:gd name="T93" fmla="*/ 36764941 h 674"/>
              <a:gd name="T94" fmla="*/ 140458045 w 1434"/>
              <a:gd name="T95" fmla="*/ 33334844 h 674"/>
              <a:gd name="T96" fmla="*/ 142246588 w 1434"/>
              <a:gd name="T97" fmla="*/ 29905074 h 674"/>
              <a:gd name="T98" fmla="*/ 143930037 w 1434"/>
              <a:gd name="T99" fmla="*/ 26474977 h 674"/>
              <a:gd name="T100" fmla="*/ 145508067 w 1434"/>
              <a:gd name="T101" fmla="*/ 22830765 h 674"/>
              <a:gd name="T102" fmla="*/ 146875910 w 1434"/>
              <a:gd name="T103" fmla="*/ 19186220 h 674"/>
              <a:gd name="T104" fmla="*/ 148033240 w 1434"/>
              <a:gd name="T105" fmla="*/ 15434951 h 674"/>
              <a:gd name="T106" fmla="*/ 148980058 w 1434"/>
              <a:gd name="T107" fmla="*/ 11575969 h 674"/>
              <a:gd name="T108" fmla="*/ 149716689 w 1434"/>
              <a:gd name="T109" fmla="*/ 7824697 h 674"/>
              <a:gd name="T110" fmla="*/ 150347901 w 1434"/>
              <a:gd name="T111" fmla="*/ 3966041 h 674"/>
              <a:gd name="T112" fmla="*/ 150768925 w 1434"/>
              <a:gd name="T113" fmla="*/ 0 h 6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434"/>
              <a:gd name="T172" fmla="*/ 0 h 674"/>
              <a:gd name="T173" fmla="*/ 1434 w 1434"/>
              <a:gd name="T174" fmla="*/ 674 h 6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434" h="674">
                <a:moveTo>
                  <a:pt x="0" y="128"/>
                </a:moveTo>
                <a:lnTo>
                  <a:pt x="9" y="163"/>
                </a:lnTo>
                <a:lnTo>
                  <a:pt x="21" y="197"/>
                </a:lnTo>
                <a:lnTo>
                  <a:pt x="35" y="231"/>
                </a:lnTo>
                <a:lnTo>
                  <a:pt x="50" y="265"/>
                </a:lnTo>
                <a:lnTo>
                  <a:pt x="67" y="297"/>
                </a:lnTo>
                <a:lnTo>
                  <a:pt x="86" y="328"/>
                </a:lnTo>
                <a:lnTo>
                  <a:pt x="106" y="360"/>
                </a:lnTo>
                <a:lnTo>
                  <a:pt x="127" y="389"/>
                </a:lnTo>
                <a:lnTo>
                  <a:pt x="150" y="418"/>
                </a:lnTo>
                <a:lnTo>
                  <a:pt x="175" y="445"/>
                </a:lnTo>
                <a:lnTo>
                  <a:pt x="201" y="471"/>
                </a:lnTo>
                <a:lnTo>
                  <a:pt x="228" y="495"/>
                </a:lnTo>
                <a:lnTo>
                  <a:pt x="256" y="519"/>
                </a:lnTo>
                <a:lnTo>
                  <a:pt x="285" y="540"/>
                </a:lnTo>
                <a:lnTo>
                  <a:pt x="316" y="561"/>
                </a:lnTo>
                <a:lnTo>
                  <a:pt x="347" y="579"/>
                </a:lnTo>
                <a:lnTo>
                  <a:pt x="380" y="596"/>
                </a:lnTo>
                <a:lnTo>
                  <a:pt x="413" y="612"/>
                </a:lnTo>
                <a:lnTo>
                  <a:pt x="446" y="626"/>
                </a:lnTo>
                <a:lnTo>
                  <a:pt x="481" y="638"/>
                </a:lnTo>
                <a:lnTo>
                  <a:pt x="516" y="648"/>
                </a:lnTo>
                <a:lnTo>
                  <a:pt x="552" y="657"/>
                </a:lnTo>
                <a:lnTo>
                  <a:pt x="588" y="663"/>
                </a:lnTo>
                <a:lnTo>
                  <a:pt x="624" y="668"/>
                </a:lnTo>
                <a:lnTo>
                  <a:pt x="660" y="672"/>
                </a:lnTo>
                <a:lnTo>
                  <a:pt x="697" y="673"/>
                </a:lnTo>
                <a:lnTo>
                  <a:pt x="733" y="672"/>
                </a:lnTo>
                <a:lnTo>
                  <a:pt x="770" y="670"/>
                </a:lnTo>
                <a:lnTo>
                  <a:pt x="806" y="666"/>
                </a:lnTo>
                <a:lnTo>
                  <a:pt x="842" y="660"/>
                </a:lnTo>
                <a:lnTo>
                  <a:pt x="878" y="652"/>
                </a:lnTo>
                <a:lnTo>
                  <a:pt x="913" y="643"/>
                </a:lnTo>
                <a:lnTo>
                  <a:pt x="948" y="631"/>
                </a:lnTo>
                <a:lnTo>
                  <a:pt x="982" y="618"/>
                </a:lnTo>
                <a:lnTo>
                  <a:pt x="1015" y="604"/>
                </a:lnTo>
                <a:lnTo>
                  <a:pt x="1048" y="587"/>
                </a:lnTo>
                <a:lnTo>
                  <a:pt x="1080" y="569"/>
                </a:lnTo>
                <a:lnTo>
                  <a:pt x="1111" y="550"/>
                </a:lnTo>
                <a:lnTo>
                  <a:pt x="1141" y="529"/>
                </a:lnTo>
                <a:lnTo>
                  <a:pt x="1170" y="506"/>
                </a:lnTo>
                <a:lnTo>
                  <a:pt x="1197" y="482"/>
                </a:lnTo>
                <a:lnTo>
                  <a:pt x="1223" y="457"/>
                </a:lnTo>
                <a:lnTo>
                  <a:pt x="1249" y="430"/>
                </a:lnTo>
                <a:lnTo>
                  <a:pt x="1272" y="402"/>
                </a:lnTo>
                <a:lnTo>
                  <a:pt x="1295" y="373"/>
                </a:lnTo>
                <a:lnTo>
                  <a:pt x="1315" y="343"/>
                </a:lnTo>
                <a:lnTo>
                  <a:pt x="1335" y="311"/>
                </a:lnTo>
                <a:lnTo>
                  <a:pt x="1352" y="279"/>
                </a:lnTo>
                <a:lnTo>
                  <a:pt x="1368" y="247"/>
                </a:lnTo>
                <a:lnTo>
                  <a:pt x="1383" y="213"/>
                </a:lnTo>
                <a:lnTo>
                  <a:pt x="1396" y="179"/>
                </a:lnTo>
                <a:lnTo>
                  <a:pt x="1407" y="144"/>
                </a:lnTo>
                <a:lnTo>
                  <a:pt x="1416" y="108"/>
                </a:lnTo>
                <a:lnTo>
                  <a:pt x="1423" y="73"/>
                </a:lnTo>
                <a:lnTo>
                  <a:pt x="1429" y="37"/>
                </a:lnTo>
                <a:lnTo>
                  <a:pt x="1433" y="0"/>
                </a:lnTo>
              </a:path>
            </a:pathLst>
          </a:custGeom>
          <a:noFill/>
          <a:ln w="9360">
            <a:solidFill>
              <a:srgbClr val="000000"/>
            </a:solidFill>
            <a:round/>
            <a:headEnd/>
            <a:tailEnd/>
          </a:ln>
        </p:spPr>
        <p:txBody>
          <a:bodyPr/>
          <a:lstStyle/>
          <a:p>
            <a:endParaRPr lang="en-US"/>
          </a:p>
        </p:txBody>
      </p:sp>
      <p:sp>
        <p:nvSpPr>
          <p:cNvPr id="24584" name="Freeform 8"/>
          <p:cNvSpPr>
            <a:spLocks noChangeArrowheads="1"/>
          </p:cNvSpPr>
          <p:nvPr/>
        </p:nvSpPr>
        <p:spPr bwMode="auto">
          <a:xfrm>
            <a:off x="6172200" y="4267200"/>
            <a:ext cx="469900" cy="220663"/>
          </a:xfrm>
          <a:custGeom>
            <a:avLst/>
            <a:gdLst>
              <a:gd name="T0" fmla="*/ 0 w 1434"/>
              <a:gd name="T1" fmla="*/ 13679145 h 675"/>
              <a:gd name="T2" fmla="*/ 966342 w 1434"/>
              <a:gd name="T3" fmla="*/ 17419626 h 675"/>
              <a:gd name="T4" fmla="*/ 2254799 w 1434"/>
              <a:gd name="T5" fmla="*/ 21053209 h 675"/>
              <a:gd name="T6" fmla="*/ 3758217 w 1434"/>
              <a:gd name="T7" fmla="*/ 24793696 h 675"/>
              <a:gd name="T8" fmla="*/ 5368788 w 1434"/>
              <a:gd name="T9" fmla="*/ 28427279 h 675"/>
              <a:gd name="T10" fmla="*/ 7194320 w 1434"/>
              <a:gd name="T11" fmla="*/ 31847064 h 675"/>
              <a:gd name="T12" fmla="*/ 9234485 w 1434"/>
              <a:gd name="T13" fmla="*/ 35159950 h 675"/>
              <a:gd name="T14" fmla="*/ 11382133 w 1434"/>
              <a:gd name="T15" fmla="*/ 38472836 h 675"/>
              <a:gd name="T16" fmla="*/ 13636931 w 1434"/>
              <a:gd name="T17" fmla="*/ 41571924 h 675"/>
              <a:gd name="T18" fmla="*/ 16106691 w 1434"/>
              <a:gd name="T19" fmla="*/ 44671349 h 675"/>
              <a:gd name="T20" fmla="*/ 18791083 w 1434"/>
              <a:gd name="T21" fmla="*/ 47556639 h 675"/>
              <a:gd name="T22" fmla="*/ 21582962 w 1434"/>
              <a:gd name="T23" fmla="*/ 50442256 h 675"/>
              <a:gd name="T24" fmla="*/ 24481989 w 1434"/>
              <a:gd name="T25" fmla="*/ 53006850 h 675"/>
              <a:gd name="T26" fmla="*/ 27488496 w 1434"/>
              <a:gd name="T27" fmla="*/ 55571770 h 675"/>
              <a:gd name="T28" fmla="*/ 30602483 w 1434"/>
              <a:gd name="T29" fmla="*/ 57815994 h 675"/>
              <a:gd name="T30" fmla="*/ 33931104 w 1434"/>
              <a:gd name="T31" fmla="*/ 60060218 h 675"/>
              <a:gd name="T32" fmla="*/ 37260053 w 1434"/>
              <a:gd name="T33" fmla="*/ 61984071 h 675"/>
              <a:gd name="T34" fmla="*/ 40803307 w 1434"/>
              <a:gd name="T35" fmla="*/ 63800699 h 675"/>
              <a:gd name="T36" fmla="*/ 44346900 w 1434"/>
              <a:gd name="T37" fmla="*/ 65510755 h 675"/>
              <a:gd name="T38" fmla="*/ 47890154 w 1434"/>
              <a:gd name="T39" fmla="*/ 67006686 h 675"/>
              <a:gd name="T40" fmla="*/ 51648370 w 1434"/>
              <a:gd name="T41" fmla="*/ 68289146 h 675"/>
              <a:gd name="T42" fmla="*/ 55406586 w 1434"/>
              <a:gd name="T43" fmla="*/ 69357809 h 675"/>
              <a:gd name="T44" fmla="*/ 59272282 w 1434"/>
              <a:gd name="T45" fmla="*/ 70319899 h 675"/>
              <a:gd name="T46" fmla="*/ 63137978 w 1434"/>
              <a:gd name="T47" fmla="*/ 70960966 h 675"/>
              <a:gd name="T48" fmla="*/ 67003347 w 1434"/>
              <a:gd name="T49" fmla="*/ 71495460 h 675"/>
              <a:gd name="T50" fmla="*/ 70869043 w 1434"/>
              <a:gd name="T51" fmla="*/ 71922729 h 675"/>
              <a:gd name="T52" fmla="*/ 74841892 w 1434"/>
              <a:gd name="T53" fmla="*/ 72029628 h 675"/>
              <a:gd name="T54" fmla="*/ 78707588 w 1434"/>
              <a:gd name="T55" fmla="*/ 71922729 h 675"/>
              <a:gd name="T56" fmla="*/ 82680437 w 1434"/>
              <a:gd name="T57" fmla="*/ 71708931 h 675"/>
              <a:gd name="T58" fmla="*/ 86546154 w 1434"/>
              <a:gd name="T59" fmla="*/ 71281663 h 675"/>
              <a:gd name="T60" fmla="*/ 90411850 w 1434"/>
              <a:gd name="T61" fmla="*/ 70640269 h 675"/>
              <a:gd name="T62" fmla="*/ 94277219 w 1434"/>
              <a:gd name="T63" fmla="*/ 69785404 h 675"/>
              <a:gd name="T64" fmla="*/ 98035435 w 1434"/>
              <a:gd name="T65" fmla="*/ 68823641 h 675"/>
              <a:gd name="T66" fmla="*/ 101793650 w 1434"/>
              <a:gd name="T67" fmla="*/ 67541181 h 675"/>
              <a:gd name="T68" fmla="*/ 105444385 w 1434"/>
              <a:gd name="T69" fmla="*/ 66151822 h 675"/>
              <a:gd name="T70" fmla="*/ 108987968 w 1434"/>
              <a:gd name="T71" fmla="*/ 64655564 h 675"/>
              <a:gd name="T72" fmla="*/ 112531550 w 1434"/>
              <a:gd name="T73" fmla="*/ 62838936 h 675"/>
              <a:gd name="T74" fmla="*/ 115967651 w 1434"/>
              <a:gd name="T75" fmla="*/ 60915409 h 675"/>
              <a:gd name="T76" fmla="*/ 119296272 w 1434"/>
              <a:gd name="T77" fmla="*/ 58884656 h 675"/>
              <a:gd name="T78" fmla="*/ 122517413 w 1434"/>
              <a:gd name="T79" fmla="*/ 56640433 h 675"/>
              <a:gd name="T80" fmla="*/ 125631400 w 1434"/>
              <a:gd name="T81" fmla="*/ 54182411 h 675"/>
              <a:gd name="T82" fmla="*/ 128530755 w 1434"/>
              <a:gd name="T83" fmla="*/ 51617818 h 675"/>
              <a:gd name="T84" fmla="*/ 131322628 w 1434"/>
              <a:gd name="T85" fmla="*/ 48945998 h 675"/>
              <a:gd name="T86" fmla="*/ 134114174 w 1434"/>
              <a:gd name="T87" fmla="*/ 45953482 h 675"/>
              <a:gd name="T88" fmla="*/ 136583933 w 1434"/>
              <a:gd name="T89" fmla="*/ 42961293 h 675"/>
              <a:gd name="T90" fmla="*/ 139053693 w 1434"/>
              <a:gd name="T91" fmla="*/ 39862195 h 675"/>
              <a:gd name="T92" fmla="*/ 141201338 w 1434"/>
              <a:gd name="T93" fmla="*/ 36655881 h 675"/>
              <a:gd name="T94" fmla="*/ 143348656 w 1434"/>
              <a:gd name="T95" fmla="*/ 33342995 h 675"/>
              <a:gd name="T96" fmla="*/ 145174187 w 1434"/>
              <a:gd name="T97" fmla="*/ 29923210 h 675"/>
              <a:gd name="T98" fmla="*/ 146892238 w 1434"/>
              <a:gd name="T99" fmla="*/ 26503425 h 675"/>
              <a:gd name="T100" fmla="*/ 148502809 w 1434"/>
              <a:gd name="T101" fmla="*/ 22762943 h 675"/>
              <a:gd name="T102" fmla="*/ 149898745 w 1434"/>
              <a:gd name="T103" fmla="*/ 19129682 h 675"/>
              <a:gd name="T104" fmla="*/ 151080049 w 1434"/>
              <a:gd name="T105" fmla="*/ 15389201 h 675"/>
              <a:gd name="T106" fmla="*/ 152046391 w 1434"/>
              <a:gd name="T107" fmla="*/ 11541820 h 675"/>
              <a:gd name="T108" fmla="*/ 152797772 w 1434"/>
              <a:gd name="T109" fmla="*/ 7801336 h 675"/>
              <a:gd name="T110" fmla="*/ 153442327 w 1434"/>
              <a:gd name="T111" fmla="*/ 3954281 h 675"/>
              <a:gd name="T112" fmla="*/ 153871594 w 1434"/>
              <a:gd name="T113" fmla="*/ 0 h 6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434"/>
              <a:gd name="T172" fmla="*/ 0 h 675"/>
              <a:gd name="T173" fmla="*/ 1434 w 1434"/>
              <a:gd name="T174" fmla="*/ 675 h 67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434" h="675">
                <a:moveTo>
                  <a:pt x="0" y="128"/>
                </a:moveTo>
                <a:lnTo>
                  <a:pt x="9" y="163"/>
                </a:lnTo>
                <a:lnTo>
                  <a:pt x="21" y="197"/>
                </a:lnTo>
                <a:lnTo>
                  <a:pt x="35" y="232"/>
                </a:lnTo>
                <a:lnTo>
                  <a:pt x="50" y="266"/>
                </a:lnTo>
                <a:lnTo>
                  <a:pt x="67" y="298"/>
                </a:lnTo>
                <a:lnTo>
                  <a:pt x="86" y="329"/>
                </a:lnTo>
                <a:lnTo>
                  <a:pt x="106" y="360"/>
                </a:lnTo>
                <a:lnTo>
                  <a:pt x="127" y="389"/>
                </a:lnTo>
                <a:lnTo>
                  <a:pt x="150" y="418"/>
                </a:lnTo>
                <a:lnTo>
                  <a:pt x="175" y="445"/>
                </a:lnTo>
                <a:lnTo>
                  <a:pt x="201" y="472"/>
                </a:lnTo>
                <a:lnTo>
                  <a:pt x="228" y="496"/>
                </a:lnTo>
                <a:lnTo>
                  <a:pt x="256" y="520"/>
                </a:lnTo>
                <a:lnTo>
                  <a:pt x="285" y="541"/>
                </a:lnTo>
                <a:lnTo>
                  <a:pt x="316" y="562"/>
                </a:lnTo>
                <a:lnTo>
                  <a:pt x="347" y="580"/>
                </a:lnTo>
                <a:lnTo>
                  <a:pt x="380" y="597"/>
                </a:lnTo>
                <a:lnTo>
                  <a:pt x="413" y="613"/>
                </a:lnTo>
                <a:lnTo>
                  <a:pt x="446" y="627"/>
                </a:lnTo>
                <a:lnTo>
                  <a:pt x="481" y="639"/>
                </a:lnTo>
                <a:lnTo>
                  <a:pt x="516" y="649"/>
                </a:lnTo>
                <a:lnTo>
                  <a:pt x="552" y="658"/>
                </a:lnTo>
                <a:lnTo>
                  <a:pt x="588" y="664"/>
                </a:lnTo>
                <a:lnTo>
                  <a:pt x="624" y="669"/>
                </a:lnTo>
                <a:lnTo>
                  <a:pt x="660" y="673"/>
                </a:lnTo>
                <a:lnTo>
                  <a:pt x="697" y="674"/>
                </a:lnTo>
                <a:lnTo>
                  <a:pt x="733" y="673"/>
                </a:lnTo>
                <a:lnTo>
                  <a:pt x="770" y="671"/>
                </a:lnTo>
                <a:lnTo>
                  <a:pt x="806" y="667"/>
                </a:lnTo>
                <a:lnTo>
                  <a:pt x="842" y="661"/>
                </a:lnTo>
                <a:lnTo>
                  <a:pt x="878" y="653"/>
                </a:lnTo>
                <a:lnTo>
                  <a:pt x="913" y="644"/>
                </a:lnTo>
                <a:lnTo>
                  <a:pt x="948" y="632"/>
                </a:lnTo>
                <a:lnTo>
                  <a:pt x="982" y="619"/>
                </a:lnTo>
                <a:lnTo>
                  <a:pt x="1015" y="605"/>
                </a:lnTo>
                <a:lnTo>
                  <a:pt x="1048" y="588"/>
                </a:lnTo>
                <a:lnTo>
                  <a:pt x="1080" y="570"/>
                </a:lnTo>
                <a:lnTo>
                  <a:pt x="1111" y="551"/>
                </a:lnTo>
                <a:lnTo>
                  <a:pt x="1141" y="530"/>
                </a:lnTo>
                <a:lnTo>
                  <a:pt x="1170" y="507"/>
                </a:lnTo>
                <a:lnTo>
                  <a:pt x="1197" y="483"/>
                </a:lnTo>
                <a:lnTo>
                  <a:pt x="1223" y="458"/>
                </a:lnTo>
                <a:lnTo>
                  <a:pt x="1249" y="430"/>
                </a:lnTo>
                <a:lnTo>
                  <a:pt x="1272" y="402"/>
                </a:lnTo>
                <a:lnTo>
                  <a:pt x="1295" y="373"/>
                </a:lnTo>
                <a:lnTo>
                  <a:pt x="1315" y="343"/>
                </a:lnTo>
                <a:lnTo>
                  <a:pt x="1335" y="312"/>
                </a:lnTo>
                <a:lnTo>
                  <a:pt x="1352" y="280"/>
                </a:lnTo>
                <a:lnTo>
                  <a:pt x="1368" y="248"/>
                </a:lnTo>
                <a:lnTo>
                  <a:pt x="1383" y="213"/>
                </a:lnTo>
                <a:lnTo>
                  <a:pt x="1396" y="179"/>
                </a:lnTo>
                <a:lnTo>
                  <a:pt x="1407" y="144"/>
                </a:lnTo>
                <a:lnTo>
                  <a:pt x="1416" y="108"/>
                </a:lnTo>
                <a:lnTo>
                  <a:pt x="1423" y="73"/>
                </a:lnTo>
                <a:lnTo>
                  <a:pt x="1429" y="37"/>
                </a:lnTo>
                <a:lnTo>
                  <a:pt x="1433" y="0"/>
                </a:lnTo>
              </a:path>
            </a:pathLst>
          </a:custGeom>
          <a:noFill/>
          <a:ln w="9360">
            <a:solidFill>
              <a:srgbClr val="000000"/>
            </a:solidFill>
            <a:round/>
            <a:headEnd/>
            <a:tailEnd/>
          </a:ln>
        </p:spPr>
        <p:txBody>
          <a:bodyPr/>
          <a:lstStyle/>
          <a:p>
            <a:endParaRPr lang="en-US"/>
          </a:p>
        </p:txBody>
      </p:sp>
      <p:sp>
        <p:nvSpPr>
          <p:cNvPr id="24585" name="Freeform 9"/>
          <p:cNvSpPr>
            <a:spLocks noChangeArrowheads="1"/>
          </p:cNvSpPr>
          <p:nvPr/>
        </p:nvSpPr>
        <p:spPr bwMode="auto">
          <a:xfrm>
            <a:off x="5638800" y="4343400"/>
            <a:ext cx="346075" cy="25400"/>
          </a:xfrm>
          <a:custGeom>
            <a:avLst/>
            <a:gdLst>
              <a:gd name="T0" fmla="*/ 0 w 1068"/>
              <a:gd name="T1" fmla="*/ 7963852 h 80"/>
              <a:gd name="T2" fmla="*/ 107837026 w 1068"/>
              <a:gd name="T3" fmla="*/ 0 h 80"/>
              <a:gd name="T4" fmla="*/ 112037234 w 1068"/>
              <a:gd name="T5" fmla="*/ 0 h 80"/>
              <a:gd name="T6" fmla="*/ 0 60000 65536"/>
              <a:gd name="T7" fmla="*/ 0 60000 65536"/>
              <a:gd name="T8" fmla="*/ 0 60000 65536"/>
              <a:gd name="T9" fmla="*/ 0 w 1068"/>
              <a:gd name="T10" fmla="*/ 0 h 80"/>
              <a:gd name="T11" fmla="*/ 1068 w 1068"/>
              <a:gd name="T12" fmla="*/ 80 h 80"/>
            </a:gdLst>
            <a:ahLst/>
            <a:cxnLst>
              <a:cxn ang="T6">
                <a:pos x="T0" y="T1"/>
              </a:cxn>
              <a:cxn ang="T7">
                <a:pos x="T2" y="T3"/>
              </a:cxn>
              <a:cxn ang="T8">
                <a:pos x="T4" y="T5"/>
              </a:cxn>
            </a:cxnLst>
            <a:rect l="T9" t="T10" r="T11" b="T12"/>
            <a:pathLst>
              <a:path w="1068" h="80">
                <a:moveTo>
                  <a:pt x="0" y="79"/>
                </a:moveTo>
                <a:cubicBezTo>
                  <a:pt x="1067" y="40"/>
                  <a:pt x="1067" y="0"/>
                  <a:pt x="1027" y="0"/>
                </a:cubicBezTo>
                <a:lnTo>
                  <a:pt x="1067" y="0"/>
                </a:lnTo>
              </a:path>
            </a:pathLst>
          </a:custGeom>
          <a:noFill/>
          <a:ln w="9360">
            <a:solidFill>
              <a:srgbClr val="000000"/>
            </a:solidFill>
            <a:round/>
            <a:headEnd/>
            <a:tailEnd/>
          </a:ln>
        </p:spPr>
        <p:txBody>
          <a:bodyPr/>
          <a:lstStyle/>
          <a:p>
            <a:endParaRPr lang="en-US"/>
          </a:p>
        </p:txBody>
      </p:sp>
      <p:sp>
        <p:nvSpPr>
          <p:cNvPr id="24586" name="Freeform 10"/>
          <p:cNvSpPr>
            <a:spLocks noChangeArrowheads="1"/>
          </p:cNvSpPr>
          <p:nvPr/>
        </p:nvSpPr>
        <p:spPr bwMode="auto">
          <a:xfrm>
            <a:off x="6248400" y="4343400"/>
            <a:ext cx="347663" cy="26988"/>
          </a:xfrm>
          <a:custGeom>
            <a:avLst/>
            <a:gdLst>
              <a:gd name="T0" fmla="*/ 0 w 1068"/>
              <a:gd name="T1" fmla="*/ 8990714 h 80"/>
              <a:gd name="T2" fmla="*/ 108828927 w 1068"/>
              <a:gd name="T3" fmla="*/ 0 h 80"/>
              <a:gd name="T4" fmla="*/ 113067614 w 1068"/>
              <a:gd name="T5" fmla="*/ 0 h 80"/>
              <a:gd name="T6" fmla="*/ 0 60000 65536"/>
              <a:gd name="T7" fmla="*/ 0 60000 65536"/>
              <a:gd name="T8" fmla="*/ 0 60000 65536"/>
              <a:gd name="T9" fmla="*/ 0 w 1068"/>
              <a:gd name="T10" fmla="*/ 0 h 80"/>
              <a:gd name="T11" fmla="*/ 1068 w 1068"/>
              <a:gd name="T12" fmla="*/ 80 h 80"/>
            </a:gdLst>
            <a:ahLst/>
            <a:cxnLst>
              <a:cxn ang="T6">
                <a:pos x="T0" y="T1"/>
              </a:cxn>
              <a:cxn ang="T7">
                <a:pos x="T2" y="T3"/>
              </a:cxn>
              <a:cxn ang="T8">
                <a:pos x="T4" y="T5"/>
              </a:cxn>
            </a:cxnLst>
            <a:rect l="T9" t="T10" r="T11" b="T12"/>
            <a:pathLst>
              <a:path w="1068" h="80">
                <a:moveTo>
                  <a:pt x="0" y="79"/>
                </a:moveTo>
                <a:cubicBezTo>
                  <a:pt x="1067" y="40"/>
                  <a:pt x="1067" y="0"/>
                  <a:pt x="1027" y="0"/>
                </a:cubicBezTo>
                <a:lnTo>
                  <a:pt x="1067" y="0"/>
                </a:lnTo>
              </a:path>
            </a:pathLst>
          </a:custGeom>
          <a:noFill/>
          <a:ln w="9360">
            <a:solidFill>
              <a:srgbClr val="000000"/>
            </a:solidFill>
            <a:round/>
            <a:headEnd/>
            <a:tailEnd/>
          </a:ln>
        </p:spPr>
        <p:txBody>
          <a:bodyPr/>
          <a:lstStyle/>
          <a:p>
            <a:endParaRPr lang="en-US"/>
          </a:p>
        </p:txBody>
      </p:sp>
      <p:sp>
        <p:nvSpPr>
          <p:cNvPr id="24587" name="AutoShape 11"/>
          <p:cNvSpPr>
            <a:spLocks noChangeArrowheads="1"/>
          </p:cNvSpPr>
          <p:nvPr/>
        </p:nvSpPr>
        <p:spPr bwMode="auto">
          <a:xfrm>
            <a:off x="6172200" y="5181600"/>
            <a:ext cx="428625" cy="304800"/>
          </a:xfrm>
          <a:prstGeom prst="roundRect">
            <a:avLst>
              <a:gd name="adj" fmla="val 514"/>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World</a:t>
            </a:r>
            <a:endParaRPr lang="en-US">
              <a:latin typeface="Arial" charset="0"/>
              <a:cs typeface="Arial" charset="0"/>
            </a:endParaRPr>
          </a:p>
        </p:txBody>
      </p:sp>
      <p:sp>
        <p:nvSpPr>
          <p:cNvPr id="24588" name="AutoShape 12"/>
          <p:cNvSpPr>
            <a:spLocks noChangeArrowheads="1"/>
          </p:cNvSpPr>
          <p:nvPr/>
        </p:nvSpPr>
        <p:spPr bwMode="auto">
          <a:xfrm>
            <a:off x="5943600" y="4648200"/>
            <a:ext cx="989013" cy="285750"/>
          </a:xfrm>
          <a:prstGeom prst="roundRect">
            <a:avLst>
              <a:gd name="adj" fmla="val 505"/>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Two eye system</a:t>
            </a:r>
            <a:endParaRPr lang="en-US">
              <a:latin typeface="Arial" charset="0"/>
              <a:cs typeface="Arial" charset="0"/>
            </a:endParaRPr>
          </a:p>
        </p:txBody>
      </p:sp>
      <p:sp>
        <p:nvSpPr>
          <p:cNvPr id="24589" name="AutoShape 13"/>
          <p:cNvSpPr>
            <a:spLocks noChangeArrowheads="1"/>
          </p:cNvSpPr>
          <p:nvPr/>
        </p:nvSpPr>
        <p:spPr bwMode="auto">
          <a:xfrm>
            <a:off x="4572000" y="5105400"/>
            <a:ext cx="660400" cy="417513"/>
          </a:xfrm>
          <a:prstGeom prst="sun">
            <a:avLst>
              <a:gd name="adj" fmla="val 25000"/>
            </a:avLst>
          </a:prstGeom>
          <a:solidFill>
            <a:srgbClr val="FFFFFF"/>
          </a:solidFill>
          <a:ln w="9525">
            <a:solidFill>
              <a:srgbClr val="000000"/>
            </a:solidFill>
            <a:miter lim="800000"/>
            <a:headEnd/>
            <a:tailEnd/>
          </a:ln>
        </p:spPr>
        <p:txBody>
          <a:bodyPr/>
          <a:lstStyle/>
          <a:p>
            <a:endParaRPr lang="en-US"/>
          </a:p>
        </p:txBody>
      </p:sp>
      <p:sp>
        <p:nvSpPr>
          <p:cNvPr id="24590" name="Line 14"/>
          <p:cNvSpPr>
            <a:spLocks noChangeShapeType="1"/>
          </p:cNvSpPr>
          <p:nvPr/>
        </p:nvSpPr>
        <p:spPr bwMode="auto">
          <a:xfrm>
            <a:off x="5638800" y="5181600"/>
            <a:ext cx="457200" cy="152400"/>
          </a:xfrm>
          <a:prstGeom prst="line">
            <a:avLst/>
          </a:prstGeom>
          <a:noFill/>
          <a:ln w="9525">
            <a:solidFill>
              <a:srgbClr val="000000"/>
            </a:solidFill>
            <a:round/>
            <a:headEnd/>
            <a:tailEnd type="triangle" w="med" len="med"/>
          </a:ln>
        </p:spPr>
        <p:txBody>
          <a:bodyPr/>
          <a:lstStyle/>
          <a:p>
            <a:endParaRPr lang="en-US"/>
          </a:p>
        </p:txBody>
      </p:sp>
      <p:sp>
        <p:nvSpPr>
          <p:cNvPr id="24591" name="AutoShape 15"/>
          <p:cNvSpPr>
            <a:spLocks noChangeArrowheads="1"/>
          </p:cNvSpPr>
          <p:nvPr/>
        </p:nvSpPr>
        <p:spPr bwMode="auto">
          <a:xfrm>
            <a:off x="5715000" y="4419600"/>
            <a:ext cx="182563" cy="336550"/>
          </a:xfrm>
          <a:prstGeom prst="roundRect">
            <a:avLst>
              <a:gd name="adj" fmla="val 792"/>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R</a:t>
            </a:r>
            <a:endParaRPr lang="en-US">
              <a:latin typeface="Arial" charset="0"/>
              <a:cs typeface="Arial" charset="0"/>
            </a:endParaRPr>
          </a:p>
        </p:txBody>
      </p:sp>
      <p:sp>
        <p:nvSpPr>
          <p:cNvPr id="24592" name="AutoShape 16"/>
          <p:cNvSpPr>
            <a:spLocks noChangeArrowheads="1"/>
          </p:cNvSpPr>
          <p:nvPr/>
        </p:nvSpPr>
        <p:spPr bwMode="auto">
          <a:xfrm>
            <a:off x="6400800" y="4419600"/>
            <a:ext cx="173038" cy="334963"/>
          </a:xfrm>
          <a:prstGeom prst="roundRect">
            <a:avLst>
              <a:gd name="adj" fmla="val 833"/>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L</a:t>
            </a:r>
            <a:endParaRPr lang="en-US">
              <a:latin typeface="Arial" charset="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Robot Path Planning</a:t>
            </a:r>
          </a:p>
        </p:txBody>
      </p:sp>
      <p:sp>
        <p:nvSpPr>
          <p:cNvPr id="25603" name="Rectangle 3"/>
          <p:cNvSpPr>
            <a:spLocks noGrp="1" noChangeArrowheads="1"/>
          </p:cNvSpPr>
          <p:nvPr>
            <p:ph type="body" idx="1"/>
          </p:nvPr>
        </p:nvSpPr>
        <p:spPr/>
        <p:txBody>
          <a:bodyPr/>
          <a:lstStyle/>
          <a:p>
            <a:pPr eaLnBrk="1" hangingPunct="1"/>
            <a:r>
              <a:rPr lang="en-US" sz="1800" smtClean="0"/>
              <a:t>searching amongst the options of moving </a:t>
            </a:r>
            <a:r>
              <a:rPr lang="en-US" sz="1800" b="1" i="1" smtClean="0"/>
              <a:t>L</a:t>
            </a:r>
            <a:r>
              <a:rPr lang="en-US" sz="1800" smtClean="0"/>
              <a:t>eft, </a:t>
            </a:r>
            <a:r>
              <a:rPr lang="en-US" sz="1800" b="1" i="1" smtClean="0"/>
              <a:t>R</a:t>
            </a:r>
            <a:r>
              <a:rPr lang="en-US" sz="1800" smtClean="0"/>
              <a:t>ight, </a:t>
            </a:r>
            <a:r>
              <a:rPr lang="en-US" sz="1800" b="1" i="1" smtClean="0"/>
              <a:t>U</a:t>
            </a:r>
            <a:r>
              <a:rPr lang="en-US" sz="1800" smtClean="0"/>
              <a:t>p or </a:t>
            </a:r>
            <a:r>
              <a:rPr lang="en-US" sz="1800" b="1" i="1" smtClean="0"/>
              <a:t>D</a:t>
            </a:r>
            <a:r>
              <a:rPr lang="en-US" sz="1800" smtClean="0"/>
              <a:t>own. Additionally, each movement has an associated cost representing the relative difficulty of each movement. The search then will have to find the </a:t>
            </a:r>
            <a:r>
              <a:rPr lang="en-US" sz="1800" i="1" smtClean="0"/>
              <a:t>optimal</a:t>
            </a:r>
            <a:r>
              <a:rPr lang="en-US" sz="1800" smtClean="0"/>
              <a:t>, </a:t>
            </a:r>
            <a:r>
              <a:rPr lang="en-US" sz="1800" i="1" smtClean="0"/>
              <a:t>i.e.</a:t>
            </a:r>
            <a:r>
              <a:rPr lang="en-US" sz="1800" smtClean="0"/>
              <a:t>, the </a:t>
            </a:r>
            <a:r>
              <a:rPr lang="en-US" sz="1800" i="1" smtClean="0"/>
              <a:t>least cost </a:t>
            </a:r>
            <a:r>
              <a:rPr lang="en-US" sz="1800" smtClean="0"/>
              <a:t>path. </a:t>
            </a:r>
          </a:p>
        </p:txBody>
      </p:sp>
      <p:sp>
        <p:nvSpPr>
          <p:cNvPr id="25604" name="AutoShape 4"/>
          <p:cNvSpPr>
            <a:spLocks noChangeAspect="1" noChangeArrowheads="1"/>
          </p:cNvSpPr>
          <p:nvPr/>
        </p:nvSpPr>
        <p:spPr bwMode="auto">
          <a:xfrm>
            <a:off x="947738" y="3298825"/>
            <a:ext cx="5791200" cy="1981200"/>
          </a:xfrm>
          <a:prstGeom prst="rect">
            <a:avLst/>
          </a:prstGeom>
          <a:noFill/>
          <a:ln w="9525">
            <a:noFill/>
            <a:miter lim="800000"/>
            <a:headEnd/>
            <a:tailEnd/>
          </a:ln>
        </p:spPr>
        <p:txBody>
          <a:bodyPr/>
          <a:lstStyle/>
          <a:p>
            <a:endParaRPr lang="en-US"/>
          </a:p>
        </p:txBody>
      </p:sp>
      <p:sp>
        <p:nvSpPr>
          <p:cNvPr id="25605" name="Text Box 5"/>
          <p:cNvSpPr txBox="1">
            <a:spLocks noChangeArrowheads="1"/>
          </p:cNvSpPr>
          <p:nvPr/>
        </p:nvSpPr>
        <p:spPr bwMode="auto">
          <a:xfrm>
            <a:off x="2928938" y="3984625"/>
            <a:ext cx="381000" cy="230188"/>
          </a:xfrm>
          <a:prstGeom prst="rect">
            <a:avLst/>
          </a:prstGeom>
          <a:solidFill>
            <a:srgbClr val="FFFFFF"/>
          </a:solidFill>
          <a:ln w="9525">
            <a:noFill/>
            <a:miter lim="800000"/>
            <a:headEnd/>
            <a:tailEnd/>
          </a:ln>
        </p:spPr>
        <p:txBody>
          <a:bodyPr/>
          <a:lstStyle/>
          <a:p>
            <a:pPr eaLnBrk="1" hangingPunct="1"/>
            <a:r>
              <a:rPr lang="en-US" sz="1200" b="1">
                <a:latin typeface="Arial" charset="0"/>
                <a:ea typeface="Mangal" pitchFamily="18" charset="0"/>
                <a:cs typeface="Mangal" pitchFamily="18" charset="0"/>
              </a:rPr>
              <a:t>O</a:t>
            </a:r>
            <a:r>
              <a:rPr lang="en-US" sz="1200" b="1" baseline="-25000">
                <a:latin typeface="Arial" charset="0"/>
                <a:ea typeface="Mangal" pitchFamily="18" charset="0"/>
                <a:cs typeface="Mangal" pitchFamily="18" charset="0"/>
              </a:rPr>
              <a:t>1</a:t>
            </a:r>
            <a:endParaRPr lang="en-US">
              <a:latin typeface="Arial" charset="0"/>
              <a:cs typeface="Arial" charset="0"/>
            </a:endParaRPr>
          </a:p>
        </p:txBody>
      </p:sp>
      <p:sp>
        <p:nvSpPr>
          <p:cNvPr id="25606" name="Text Box 6"/>
          <p:cNvSpPr txBox="1">
            <a:spLocks noChangeArrowheads="1"/>
          </p:cNvSpPr>
          <p:nvPr/>
        </p:nvSpPr>
        <p:spPr bwMode="auto">
          <a:xfrm>
            <a:off x="3233738" y="3679825"/>
            <a:ext cx="304800" cy="228600"/>
          </a:xfrm>
          <a:prstGeom prst="rect">
            <a:avLst/>
          </a:prstGeom>
          <a:solidFill>
            <a:srgbClr val="FFFFFF"/>
          </a:solidFill>
          <a:ln w="9525">
            <a:noFill/>
            <a:miter lim="800000"/>
            <a:headEnd/>
            <a:tailEnd/>
          </a:ln>
        </p:spPr>
        <p:txBody>
          <a:bodyPr/>
          <a:lstStyle/>
          <a:p>
            <a:pPr eaLnBrk="1" hangingPunct="1"/>
            <a:r>
              <a:rPr lang="en-US" sz="1200" b="1">
                <a:latin typeface="Arial" charset="0"/>
                <a:ea typeface="Mangal" pitchFamily="18" charset="0"/>
                <a:cs typeface="Mangal" pitchFamily="18" charset="0"/>
              </a:rPr>
              <a:t>R</a:t>
            </a:r>
            <a:endParaRPr lang="en-US">
              <a:latin typeface="Arial" charset="0"/>
              <a:cs typeface="Arial" charset="0"/>
            </a:endParaRPr>
          </a:p>
        </p:txBody>
      </p:sp>
      <p:sp>
        <p:nvSpPr>
          <p:cNvPr id="25607" name="Line 7"/>
          <p:cNvSpPr>
            <a:spLocks noChangeShapeType="1"/>
          </p:cNvSpPr>
          <p:nvPr/>
        </p:nvSpPr>
        <p:spPr bwMode="auto">
          <a:xfrm>
            <a:off x="2928938" y="3451225"/>
            <a:ext cx="1587" cy="1754188"/>
          </a:xfrm>
          <a:prstGeom prst="line">
            <a:avLst/>
          </a:prstGeom>
          <a:noFill/>
          <a:ln w="9525">
            <a:solidFill>
              <a:srgbClr val="000000"/>
            </a:solidFill>
            <a:round/>
            <a:headEnd/>
            <a:tailEnd/>
          </a:ln>
        </p:spPr>
        <p:txBody>
          <a:bodyPr/>
          <a:lstStyle/>
          <a:p>
            <a:endParaRPr lang="en-US"/>
          </a:p>
        </p:txBody>
      </p:sp>
      <p:sp>
        <p:nvSpPr>
          <p:cNvPr id="25608" name="Line 8"/>
          <p:cNvSpPr>
            <a:spLocks noChangeShapeType="1"/>
          </p:cNvSpPr>
          <p:nvPr/>
        </p:nvSpPr>
        <p:spPr bwMode="auto">
          <a:xfrm>
            <a:off x="3462338" y="3451225"/>
            <a:ext cx="1587" cy="1754188"/>
          </a:xfrm>
          <a:prstGeom prst="line">
            <a:avLst/>
          </a:prstGeom>
          <a:noFill/>
          <a:ln w="9525">
            <a:solidFill>
              <a:srgbClr val="000000"/>
            </a:solidFill>
            <a:round/>
            <a:headEnd/>
            <a:tailEnd/>
          </a:ln>
        </p:spPr>
        <p:txBody>
          <a:bodyPr/>
          <a:lstStyle/>
          <a:p>
            <a:endParaRPr lang="en-US"/>
          </a:p>
        </p:txBody>
      </p:sp>
      <p:sp>
        <p:nvSpPr>
          <p:cNvPr id="25609" name="Line 9"/>
          <p:cNvSpPr>
            <a:spLocks noChangeShapeType="1"/>
          </p:cNvSpPr>
          <p:nvPr/>
        </p:nvSpPr>
        <p:spPr bwMode="auto">
          <a:xfrm>
            <a:off x="3919538" y="3451225"/>
            <a:ext cx="0" cy="1754188"/>
          </a:xfrm>
          <a:prstGeom prst="line">
            <a:avLst/>
          </a:prstGeom>
          <a:noFill/>
          <a:ln w="9525">
            <a:solidFill>
              <a:srgbClr val="000000"/>
            </a:solidFill>
            <a:round/>
            <a:headEnd/>
            <a:tailEnd/>
          </a:ln>
        </p:spPr>
        <p:txBody>
          <a:bodyPr/>
          <a:lstStyle/>
          <a:p>
            <a:endParaRPr lang="en-US"/>
          </a:p>
        </p:txBody>
      </p:sp>
      <p:sp>
        <p:nvSpPr>
          <p:cNvPr id="25610" name="Line 10"/>
          <p:cNvSpPr>
            <a:spLocks noChangeShapeType="1"/>
          </p:cNvSpPr>
          <p:nvPr/>
        </p:nvSpPr>
        <p:spPr bwMode="auto">
          <a:xfrm>
            <a:off x="4376738" y="3451225"/>
            <a:ext cx="1587" cy="1754188"/>
          </a:xfrm>
          <a:prstGeom prst="line">
            <a:avLst/>
          </a:prstGeom>
          <a:noFill/>
          <a:ln w="9525">
            <a:solidFill>
              <a:srgbClr val="000000"/>
            </a:solidFill>
            <a:round/>
            <a:headEnd/>
            <a:tailEnd/>
          </a:ln>
        </p:spPr>
        <p:txBody>
          <a:bodyPr/>
          <a:lstStyle/>
          <a:p>
            <a:endParaRPr lang="en-US"/>
          </a:p>
        </p:txBody>
      </p:sp>
      <p:sp>
        <p:nvSpPr>
          <p:cNvPr id="25611" name="Line 11"/>
          <p:cNvSpPr>
            <a:spLocks noChangeShapeType="1"/>
          </p:cNvSpPr>
          <p:nvPr/>
        </p:nvSpPr>
        <p:spPr bwMode="auto">
          <a:xfrm flipH="1">
            <a:off x="4833938" y="3451225"/>
            <a:ext cx="0" cy="1754188"/>
          </a:xfrm>
          <a:prstGeom prst="line">
            <a:avLst/>
          </a:prstGeom>
          <a:noFill/>
          <a:ln w="9525">
            <a:solidFill>
              <a:srgbClr val="000000"/>
            </a:solidFill>
            <a:round/>
            <a:headEnd/>
            <a:tailEnd/>
          </a:ln>
        </p:spPr>
        <p:txBody>
          <a:bodyPr/>
          <a:lstStyle/>
          <a:p>
            <a:endParaRPr lang="en-US"/>
          </a:p>
        </p:txBody>
      </p:sp>
      <p:sp>
        <p:nvSpPr>
          <p:cNvPr id="25612" name="Line 12"/>
          <p:cNvSpPr>
            <a:spLocks noChangeShapeType="1"/>
          </p:cNvSpPr>
          <p:nvPr/>
        </p:nvSpPr>
        <p:spPr bwMode="auto">
          <a:xfrm>
            <a:off x="2852738" y="3527425"/>
            <a:ext cx="2057400" cy="0"/>
          </a:xfrm>
          <a:prstGeom prst="line">
            <a:avLst/>
          </a:prstGeom>
          <a:noFill/>
          <a:ln w="9525">
            <a:solidFill>
              <a:srgbClr val="000000"/>
            </a:solidFill>
            <a:round/>
            <a:headEnd/>
            <a:tailEnd/>
          </a:ln>
        </p:spPr>
        <p:txBody>
          <a:bodyPr/>
          <a:lstStyle/>
          <a:p>
            <a:endParaRPr lang="en-US"/>
          </a:p>
        </p:txBody>
      </p:sp>
      <p:sp>
        <p:nvSpPr>
          <p:cNvPr id="25613" name="Line 13"/>
          <p:cNvSpPr>
            <a:spLocks noChangeShapeType="1"/>
          </p:cNvSpPr>
          <p:nvPr/>
        </p:nvSpPr>
        <p:spPr bwMode="auto">
          <a:xfrm>
            <a:off x="2776538" y="3984625"/>
            <a:ext cx="2209800" cy="0"/>
          </a:xfrm>
          <a:prstGeom prst="line">
            <a:avLst/>
          </a:prstGeom>
          <a:noFill/>
          <a:ln w="9525">
            <a:solidFill>
              <a:srgbClr val="000000"/>
            </a:solidFill>
            <a:round/>
            <a:headEnd/>
            <a:tailEnd/>
          </a:ln>
        </p:spPr>
        <p:txBody>
          <a:bodyPr/>
          <a:lstStyle/>
          <a:p>
            <a:endParaRPr lang="en-US"/>
          </a:p>
        </p:txBody>
      </p:sp>
      <p:sp>
        <p:nvSpPr>
          <p:cNvPr id="25614" name="Line 14"/>
          <p:cNvSpPr>
            <a:spLocks noChangeShapeType="1"/>
          </p:cNvSpPr>
          <p:nvPr/>
        </p:nvSpPr>
        <p:spPr bwMode="auto">
          <a:xfrm>
            <a:off x="2700338" y="4441825"/>
            <a:ext cx="2438400" cy="0"/>
          </a:xfrm>
          <a:prstGeom prst="line">
            <a:avLst/>
          </a:prstGeom>
          <a:noFill/>
          <a:ln w="9525">
            <a:solidFill>
              <a:srgbClr val="000000"/>
            </a:solidFill>
            <a:round/>
            <a:headEnd/>
            <a:tailEnd/>
          </a:ln>
        </p:spPr>
        <p:txBody>
          <a:bodyPr/>
          <a:lstStyle/>
          <a:p>
            <a:endParaRPr lang="en-US"/>
          </a:p>
        </p:txBody>
      </p:sp>
      <p:sp>
        <p:nvSpPr>
          <p:cNvPr id="25615" name="Line 15"/>
          <p:cNvSpPr>
            <a:spLocks noChangeShapeType="1"/>
          </p:cNvSpPr>
          <p:nvPr/>
        </p:nvSpPr>
        <p:spPr bwMode="auto">
          <a:xfrm>
            <a:off x="2776538" y="4822825"/>
            <a:ext cx="2209800" cy="0"/>
          </a:xfrm>
          <a:prstGeom prst="line">
            <a:avLst/>
          </a:prstGeom>
          <a:noFill/>
          <a:ln w="9525">
            <a:solidFill>
              <a:srgbClr val="000000"/>
            </a:solidFill>
            <a:round/>
            <a:headEnd/>
            <a:tailEnd/>
          </a:ln>
        </p:spPr>
        <p:txBody>
          <a:bodyPr/>
          <a:lstStyle/>
          <a:p>
            <a:endParaRPr lang="en-US"/>
          </a:p>
        </p:txBody>
      </p:sp>
      <p:sp>
        <p:nvSpPr>
          <p:cNvPr id="25616" name="Line 16"/>
          <p:cNvSpPr>
            <a:spLocks noChangeShapeType="1"/>
          </p:cNvSpPr>
          <p:nvPr/>
        </p:nvSpPr>
        <p:spPr bwMode="auto">
          <a:xfrm>
            <a:off x="2852738" y="5129213"/>
            <a:ext cx="2286000" cy="0"/>
          </a:xfrm>
          <a:prstGeom prst="line">
            <a:avLst/>
          </a:prstGeom>
          <a:noFill/>
          <a:ln w="9525">
            <a:solidFill>
              <a:srgbClr val="000000"/>
            </a:solidFill>
            <a:round/>
            <a:headEnd/>
            <a:tailEnd/>
          </a:ln>
        </p:spPr>
        <p:txBody>
          <a:bodyPr/>
          <a:lstStyle/>
          <a:p>
            <a:endParaRPr lang="en-US"/>
          </a:p>
        </p:txBody>
      </p:sp>
      <p:sp>
        <p:nvSpPr>
          <p:cNvPr id="25617" name="Oval 17"/>
          <p:cNvSpPr>
            <a:spLocks noChangeArrowheads="1"/>
          </p:cNvSpPr>
          <p:nvPr/>
        </p:nvSpPr>
        <p:spPr bwMode="auto">
          <a:xfrm>
            <a:off x="3081338" y="3527425"/>
            <a:ext cx="228600" cy="152400"/>
          </a:xfrm>
          <a:prstGeom prst="ellipse">
            <a:avLst/>
          </a:prstGeom>
          <a:solidFill>
            <a:srgbClr val="FFFFFF"/>
          </a:solidFill>
          <a:ln w="9525">
            <a:solidFill>
              <a:srgbClr val="000000"/>
            </a:solidFill>
            <a:round/>
            <a:headEnd/>
            <a:tailEnd/>
          </a:ln>
        </p:spPr>
        <p:txBody>
          <a:bodyPr/>
          <a:lstStyle/>
          <a:p>
            <a:endParaRPr lang="en-US"/>
          </a:p>
        </p:txBody>
      </p:sp>
      <p:sp>
        <p:nvSpPr>
          <p:cNvPr id="25618" name="Line 18"/>
          <p:cNvSpPr>
            <a:spLocks noChangeShapeType="1"/>
          </p:cNvSpPr>
          <p:nvPr/>
        </p:nvSpPr>
        <p:spPr bwMode="auto">
          <a:xfrm>
            <a:off x="3157538" y="3679825"/>
            <a:ext cx="1587" cy="227013"/>
          </a:xfrm>
          <a:prstGeom prst="line">
            <a:avLst/>
          </a:prstGeom>
          <a:noFill/>
          <a:ln w="9525">
            <a:solidFill>
              <a:srgbClr val="000000"/>
            </a:solidFill>
            <a:round/>
            <a:headEnd/>
            <a:tailEnd/>
          </a:ln>
        </p:spPr>
        <p:txBody>
          <a:bodyPr/>
          <a:lstStyle/>
          <a:p>
            <a:endParaRPr lang="en-US"/>
          </a:p>
        </p:txBody>
      </p:sp>
      <p:sp>
        <p:nvSpPr>
          <p:cNvPr id="25619" name="Line 19"/>
          <p:cNvSpPr>
            <a:spLocks noChangeShapeType="1"/>
          </p:cNvSpPr>
          <p:nvPr/>
        </p:nvSpPr>
        <p:spPr bwMode="auto">
          <a:xfrm flipH="1">
            <a:off x="3081338" y="3756025"/>
            <a:ext cx="76200" cy="0"/>
          </a:xfrm>
          <a:prstGeom prst="line">
            <a:avLst/>
          </a:prstGeom>
          <a:noFill/>
          <a:ln w="9525">
            <a:solidFill>
              <a:srgbClr val="000000"/>
            </a:solidFill>
            <a:round/>
            <a:headEnd/>
            <a:tailEnd/>
          </a:ln>
        </p:spPr>
        <p:txBody>
          <a:bodyPr/>
          <a:lstStyle/>
          <a:p>
            <a:endParaRPr lang="en-US"/>
          </a:p>
        </p:txBody>
      </p:sp>
      <p:sp>
        <p:nvSpPr>
          <p:cNvPr id="25620" name="Line 20"/>
          <p:cNvSpPr>
            <a:spLocks noChangeShapeType="1"/>
          </p:cNvSpPr>
          <p:nvPr/>
        </p:nvSpPr>
        <p:spPr bwMode="auto">
          <a:xfrm>
            <a:off x="3157538" y="3756025"/>
            <a:ext cx="76200" cy="0"/>
          </a:xfrm>
          <a:prstGeom prst="line">
            <a:avLst/>
          </a:prstGeom>
          <a:noFill/>
          <a:ln w="9525">
            <a:solidFill>
              <a:srgbClr val="000000"/>
            </a:solidFill>
            <a:round/>
            <a:headEnd/>
            <a:tailEnd/>
          </a:ln>
        </p:spPr>
        <p:txBody>
          <a:bodyPr/>
          <a:lstStyle/>
          <a:p>
            <a:endParaRPr lang="en-US"/>
          </a:p>
        </p:txBody>
      </p:sp>
      <p:sp>
        <p:nvSpPr>
          <p:cNvPr id="25621" name="Line 21"/>
          <p:cNvSpPr>
            <a:spLocks noChangeShapeType="1"/>
          </p:cNvSpPr>
          <p:nvPr/>
        </p:nvSpPr>
        <p:spPr bwMode="auto">
          <a:xfrm flipH="1">
            <a:off x="3081338" y="3833813"/>
            <a:ext cx="76200" cy="74612"/>
          </a:xfrm>
          <a:prstGeom prst="line">
            <a:avLst/>
          </a:prstGeom>
          <a:noFill/>
          <a:ln w="9525">
            <a:solidFill>
              <a:srgbClr val="000000"/>
            </a:solidFill>
            <a:round/>
            <a:headEnd/>
            <a:tailEnd/>
          </a:ln>
        </p:spPr>
        <p:txBody>
          <a:bodyPr/>
          <a:lstStyle/>
          <a:p>
            <a:endParaRPr lang="en-US"/>
          </a:p>
        </p:txBody>
      </p:sp>
      <p:sp>
        <p:nvSpPr>
          <p:cNvPr id="25622" name="Line 22"/>
          <p:cNvSpPr>
            <a:spLocks noChangeShapeType="1"/>
          </p:cNvSpPr>
          <p:nvPr/>
        </p:nvSpPr>
        <p:spPr bwMode="auto">
          <a:xfrm>
            <a:off x="3157538" y="3833813"/>
            <a:ext cx="76200" cy="74612"/>
          </a:xfrm>
          <a:prstGeom prst="line">
            <a:avLst/>
          </a:prstGeom>
          <a:noFill/>
          <a:ln w="9525">
            <a:solidFill>
              <a:srgbClr val="000000"/>
            </a:solidFill>
            <a:round/>
            <a:headEnd/>
            <a:tailEnd/>
          </a:ln>
        </p:spPr>
        <p:txBody>
          <a:bodyPr/>
          <a:lstStyle/>
          <a:p>
            <a:endParaRPr lang="en-US"/>
          </a:p>
        </p:txBody>
      </p:sp>
      <p:sp>
        <p:nvSpPr>
          <p:cNvPr id="25623" name="AutoShape 23"/>
          <p:cNvSpPr>
            <a:spLocks noChangeArrowheads="1"/>
          </p:cNvSpPr>
          <p:nvPr/>
        </p:nvSpPr>
        <p:spPr bwMode="auto">
          <a:xfrm rot="8908561">
            <a:off x="3816350" y="3608388"/>
            <a:ext cx="927100" cy="915987"/>
          </a:xfrm>
          <a:custGeom>
            <a:avLst/>
            <a:gdLst>
              <a:gd name="T0" fmla="*/ 853969013 w 21600"/>
              <a:gd name="T1" fmla="*/ 0 h 21600"/>
              <a:gd name="T2" fmla="*/ 213493112 w 21600"/>
              <a:gd name="T3" fmla="*/ 823625697 h 21600"/>
              <a:gd name="T4" fmla="*/ 853969013 w 21600"/>
              <a:gd name="T5" fmla="*/ 411813527 h 21600"/>
              <a:gd name="T6" fmla="*/ 1494446889 w 21600"/>
              <a:gd name="T7" fmla="*/ 82362569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FFFF"/>
          </a:solidFill>
          <a:ln w="9525">
            <a:solidFill>
              <a:srgbClr val="000000"/>
            </a:solidFill>
            <a:miter lim="800000"/>
            <a:headEnd/>
            <a:tailEnd/>
          </a:ln>
        </p:spPr>
        <p:txBody>
          <a:bodyPr/>
          <a:lstStyle/>
          <a:p>
            <a:endParaRPr lang="en-US"/>
          </a:p>
        </p:txBody>
      </p:sp>
      <p:sp>
        <p:nvSpPr>
          <p:cNvPr id="25624" name="AutoShape 24"/>
          <p:cNvSpPr>
            <a:spLocks noChangeArrowheads="1"/>
          </p:cNvSpPr>
          <p:nvPr/>
        </p:nvSpPr>
        <p:spPr bwMode="auto">
          <a:xfrm>
            <a:off x="3005138" y="4137025"/>
            <a:ext cx="457200" cy="611188"/>
          </a:xfrm>
          <a:prstGeom prst="moon">
            <a:avLst>
              <a:gd name="adj" fmla="val 50000"/>
            </a:avLst>
          </a:prstGeom>
          <a:solidFill>
            <a:srgbClr val="FFFFFF"/>
          </a:solidFill>
          <a:ln w="9525">
            <a:solidFill>
              <a:srgbClr val="000000"/>
            </a:solidFill>
            <a:miter lim="800000"/>
            <a:headEnd/>
            <a:tailEnd/>
          </a:ln>
        </p:spPr>
        <p:txBody>
          <a:bodyPr/>
          <a:lstStyle/>
          <a:p>
            <a:endParaRPr lang="en-US"/>
          </a:p>
        </p:txBody>
      </p:sp>
      <p:sp>
        <p:nvSpPr>
          <p:cNvPr id="25625" name="Text Box 25"/>
          <p:cNvSpPr txBox="1">
            <a:spLocks noChangeArrowheads="1"/>
          </p:cNvSpPr>
          <p:nvPr/>
        </p:nvSpPr>
        <p:spPr bwMode="auto">
          <a:xfrm>
            <a:off x="4529138" y="4822825"/>
            <a:ext cx="227012" cy="230188"/>
          </a:xfrm>
          <a:prstGeom prst="rect">
            <a:avLst/>
          </a:prstGeom>
          <a:solidFill>
            <a:srgbClr val="FFFFFF"/>
          </a:solidFill>
          <a:ln w="9525">
            <a:noFill/>
            <a:miter lim="800000"/>
            <a:headEnd/>
            <a:tailEnd/>
          </a:ln>
        </p:spPr>
        <p:txBody>
          <a:bodyPr/>
          <a:lstStyle/>
          <a:p>
            <a:pPr eaLnBrk="1" hangingPunct="1"/>
            <a:r>
              <a:rPr lang="en-US" sz="1200" b="1">
                <a:latin typeface="Arial" charset="0"/>
                <a:ea typeface="Mangal" pitchFamily="18" charset="0"/>
                <a:cs typeface="Mangal" pitchFamily="18" charset="0"/>
              </a:rPr>
              <a:t>D</a:t>
            </a:r>
            <a:endParaRPr lang="en-US">
              <a:latin typeface="Arial" charset="0"/>
              <a:cs typeface="Arial" charset="0"/>
            </a:endParaRPr>
          </a:p>
        </p:txBody>
      </p:sp>
      <p:sp>
        <p:nvSpPr>
          <p:cNvPr id="25626" name="Text Box 26"/>
          <p:cNvSpPr txBox="1">
            <a:spLocks noChangeArrowheads="1"/>
          </p:cNvSpPr>
          <p:nvPr/>
        </p:nvSpPr>
        <p:spPr bwMode="auto">
          <a:xfrm>
            <a:off x="4452938" y="3603625"/>
            <a:ext cx="381000" cy="227013"/>
          </a:xfrm>
          <a:prstGeom prst="rect">
            <a:avLst/>
          </a:prstGeom>
          <a:solidFill>
            <a:srgbClr val="FFFFFF"/>
          </a:solidFill>
          <a:ln w="9525">
            <a:noFill/>
            <a:miter lim="800000"/>
            <a:headEnd/>
            <a:tailEnd/>
          </a:ln>
        </p:spPr>
        <p:txBody>
          <a:bodyPr/>
          <a:lstStyle/>
          <a:p>
            <a:pPr eaLnBrk="1" hangingPunct="1"/>
            <a:r>
              <a:rPr lang="en-US" sz="1200" b="1">
                <a:latin typeface="Arial" charset="0"/>
                <a:ea typeface="Mangal" pitchFamily="18" charset="0"/>
                <a:cs typeface="Mangal" pitchFamily="18" charset="0"/>
              </a:rPr>
              <a:t>O</a:t>
            </a:r>
            <a:r>
              <a:rPr lang="en-US" sz="1200" b="1" baseline="-25000">
                <a:latin typeface="Arial" charset="0"/>
                <a:ea typeface="Mangal" pitchFamily="18" charset="0"/>
                <a:cs typeface="Mangal" pitchFamily="18" charset="0"/>
              </a:rPr>
              <a:t>2</a:t>
            </a:r>
            <a:endParaRPr lang="en-US">
              <a:latin typeface="Arial" charset="0"/>
              <a:cs typeface="Arial" charset="0"/>
            </a:endParaRPr>
          </a:p>
        </p:txBody>
      </p:sp>
      <p:sp>
        <p:nvSpPr>
          <p:cNvPr id="25627" name="Line 27"/>
          <p:cNvSpPr>
            <a:spLocks noChangeShapeType="1"/>
          </p:cNvSpPr>
          <p:nvPr/>
        </p:nvSpPr>
        <p:spPr bwMode="auto">
          <a:xfrm>
            <a:off x="3386138" y="3679825"/>
            <a:ext cx="304800" cy="0"/>
          </a:xfrm>
          <a:prstGeom prst="line">
            <a:avLst/>
          </a:prstGeom>
          <a:noFill/>
          <a:ln w="9525">
            <a:solidFill>
              <a:srgbClr val="FF0000"/>
            </a:solidFill>
            <a:round/>
            <a:headEnd/>
            <a:tailEnd/>
          </a:ln>
        </p:spPr>
        <p:txBody>
          <a:bodyPr/>
          <a:lstStyle/>
          <a:p>
            <a:endParaRPr lang="en-US"/>
          </a:p>
        </p:txBody>
      </p:sp>
      <p:sp>
        <p:nvSpPr>
          <p:cNvPr id="25628" name="Line 28"/>
          <p:cNvSpPr>
            <a:spLocks noChangeShapeType="1"/>
          </p:cNvSpPr>
          <p:nvPr/>
        </p:nvSpPr>
        <p:spPr bwMode="auto">
          <a:xfrm>
            <a:off x="3690938" y="3679825"/>
            <a:ext cx="0" cy="1295400"/>
          </a:xfrm>
          <a:prstGeom prst="line">
            <a:avLst/>
          </a:prstGeom>
          <a:noFill/>
          <a:ln w="9525">
            <a:solidFill>
              <a:srgbClr val="FF0000"/>
            </a:solidFill>
            <a:round/>
            <a:headEnd/>
            <a:tailEnd/>
          </a:ln>
        </p:spPr>
        <p:txBody>
          <a:bodyPr/>
          <a:lstStyle/>
          <a:p>
            <a:endParaRPr lang="en-US"/>
          </a:p>
        </p:txBody>
      </p:sp>
      <p:sp>
        <p:nvSpPr>
          <p:cNvPr id="25629" name="Line 29"/>
          <p:cNvSpPr>
            <a:spLocks noChangeShapeType="1"/>
          </p:cNvSpPr>
          <p:nvPr/>
        </p:nvSpPr>
        <p:spPr bwMode="auto">
          <a:xfrm>
            <a:off x="3690938" y="4975225"/>
            <a:ext cx="838200" cy="0"/>
          </a:xfrm>
          <a:prstGeom prst="line">
            <a:avLst/>
          </a:prstGeom>
          <a:noFill/>
          <a:ln w="9525">
            <a:solidFill>
              <a:srgbClr val="FF0000"/>
            </a:solidFill>
            <a:round/>
            <a:headEnd/>
            <a:tailEnd type="triangle" w="med" len="med"/>
          </a:ln>
        </p:spPr>
        <p:txBody>
          <a:bodyPr/>
          <a:lstStyle/>
          <a:p>
            <a:endParaRPr lang="en-US"/>
          </a:p>
        </p:txBody>
      </p:sp>
      <p:sp>
        <p:nvSpPr>
          <p:cNvPr id="25630" name="Line 30"/>
          <p:cNvSpPr>
            <a:spLocks noChangeShapeType="1"/>
          </p:cNvSpPr>
          <p:nvPr/>
        </p:nvSpPr>
        <p:spPr bwMode="auto">
          <a:xfrm>
            <a:off x="5214938" y="3756025"/>
            <a:ext cx="762000" cy="0"/>
          </a:xfrm>
          <a:prstGeom prst="line">
            <a:avLst/>
          </a:prstGeom>
          <a:noFill/>
          <a:ln w="9525">
            <a:solidFill>
              <a:srgbClr val="FF0000"/>
            </a:solidFill>
            <a:round/>
            <a:headEnd/>
            <a:tailEnd type="triangle" w="med" len="med"/>
          </a:ln>
        </p:spPr>
        <p:txBody>
          <a:bodyPr/>
          <a:lstStyle/>
          <a:p>
            <a:endParaRPr lang="en-US"/>
          </a:p>
        </p:txBody>
      </p:sp>
      <p:sp>
        <p:nvSpPr>
          <p:cNvPr id="25631" name="Text Box 31"/>
          <p:cNvSpPr txBox="1">
            <a:spLocks noChangeArrowheads="1"/>
          </p:cNvSpPr>
          <p:nvPr/>
        </p:nvSpPr>
        <p:spPr bwMode="auto">
          <a:xfrm>
            <a:off x="5367338" y="3908425"/>
            <a:ext cx="914400" cy="304800"/>
          </a:xfrm>
          <a:prstGeom prst="rect">
            <a:avLst/>
          </a:prstGeom>
          <a:solidFill>
            <a:srgbClr val="FFFFFF"/>
          </a:solidFill>
          <a:ln w="9525">
            <a:noFill/>
            <a:miter lim="800000"/>
            <a:headEnd/>
            <a:tailEnd/>
          </a:ln>
        </p:spPr>
        <p:txBody>
          <a:bodyPr/>
          <a:lstStyle/>
          <a:p>
            <a:pPr eaLnBrk="1" hangingPunct="1"/>
            <a:r>
              <a:rPr lang="en-US" sz="1200">
                <a:latin typeface="Arial" charset="0"/>
                <a:ea typeface="Mangal" pitchFamily="18" charset="0"/>
                <a:cs typeface="Mangal" pitchFamily="18" charset="0"/>
              </a:rPr>
              <a:t>Robot Path</a:t>
            </a:r>
            <a:endParaRPr lang="en-US">
              <a:latin typeface="Arial"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Natural Language Processing</a:t>
            </a:r>
          </a:p>
        </p:txBody>
      </p:sp>
      <p:sp>
        <p:nvSpPr>
          <p:cNvPr id="26627" name="Rectangle 3"/>
          <p:cNvSpPr>
            <a:spLocks noGrp="1" noChangeArrowheads="1"/>
          </p:cNvSpPr>
          <p:nvPr>
            <p:ph type="body" idx="1"/>
          </p:nvPr>
        </p:nvSpPr>
        <p:spPr/>
        <p:txBody>
          <a:bodyPr/>
          <a:lstStyle/>
          <a:p>
            <a:pPr eaLnBrk="1" hangingPunct="1"/>
            <a:r>
              <a:rPr lang="en-US" sz="1800" smtClean="0"/>
              <a:t>search among many combinations of parts of speech on the way to deciphering the meaning. This applies to every level of processing- </a:t>
            </a:r>
            <a:r>
              <a:rPr lang="en-US" sz="1800" i="1" smtClean="0"/>
              <a:t>syntax, semantics, pragmatics </a:t>
            </a:r>
            <a:r>
              <a:rPr lang="en-US" sz="1800" smtClean="0"/>
              <a:t>and </a:t>
            </a:r>
            <a:r>
              <a:rPr lang="en-US" sz="1800" i="1" smtClean="0"/>
              <a:t>discourse</a:t>
            </a:r>
            <a:r>
              <a:rPr lang="en-US" sz="1800" smtClean="0"/>
              <a:t>.</a:t>
            </a:r>
          </a:p>
        </p:txBody>
      </p:sp>
      <p:sp>
        <p:nvSpPr>
          <p:cNvPr id="26628" name="AutoShape 4"/>
          <p:cNvSpPr>
            <a:spLocks noChangeAspect="1" noChangeArrowheads="1"/>
          </p:cNvSpPr>
          <p:nvPr/>
        </p:nvSpPr>
        <p:spPr bwMode="auto">
          <a:xfrm>
            <a:off x="1524000" y="4191000"/>
            <a:ext cx="5410200" cy="914400"/>
          </a:xfrm>
          <a:prstGeom prst="rect">
            <a:avLst/>
          </a:prstGeom>
          <a:noFill/>
          <a:ln w="9525">
            <a:noFill/>
            <a:miter lim="800000"/>
            <a:headEnd/>
            <a:tailEnd/>
          </a:ln>
        </p:spPr>
        <p:txBody>
          <a:bodyPr/>
          <a:lstStyle/>
          <a:p>
            <a:endParaRPr lang="en-US"/>
          </a:p>
        </p:txBody>
      </p:sp>
      <p:sp>
        <p:nvSpPr>
          <p:cNvPr id="26629" name="AutoShape 5"/>
          <p:cNvSpPr>
            <a:spLocks noChangeArrowheads="1"/>
          </p:cNvSpPr>
          <p:nvPr/>
        </p:nvSpPr>
        <p:spPr bwMode="auto">
          <a:xfrm>
            <a:off x="3048000" y="4191000"/>
            <a:ext cx="3657600" cy="336550"/>
          </a:xfrm>
          <a:prstGeom prst="roundRect">
            <a:avLst>
              <a:gd name="adj" fmla="val 426"/>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The         man       would     like     to         play.</a:t>
            </a:r>
            <a:endParaRPr lang="en-US">
              <a:latin typeface="Arial" charset="0"/>
              <a:cs typeface="Arial" charset="0"/>
            </a:endParaRPr>
          </a:p>
        </p:txBody>
      </p:sp>
      <p:sp>
        <p:nvSpPr>
          <p:cNvPr id="26630" name="Line 6"/>
          <p:cNvSpPr>
            <a:spLocks noChangeShapeType="1"/>
          </p:cNvSpPr>
          <p:nvPr/>
        </p:nvSpPr>
        <p:spPr bwMode="auto">
          <a:xfrm flipH="1">
            <a:off x="3429000" y="4495800"/>
            <a:ext cx="320675" cy="228600"/>
          </a:xfrm>
          <a:prstGeom prst="line">
            <a:avLst/>
          </a:prstGeom>
          <a:noFill/>
          <a:ln w="9360">
            <a:solidFill>
              <a:srgbClr val="000000"/>
            </a:solidFill>
            <a:round/>
            <a:headEnd/>
            <a:tailEnd/>
          </a:ln>
        </p:spPr>
        <p:txBody>
          <a:bodyPr/>
          <a:lstStyle/>
          <a:p>
            <a:endParaRPr lang="en-US"/>
          </a:p>
        </p:txBody>
      </p:sp>
      <p:sp>
        <p:nvSpPr>
          <p:cNvPr id="26631" name="Line 7"/>
          <p:cNvSpPr>
            <a:spLocks noChangeShapeType="1"/>
          </p:cNvSpPr>
          <p:nvPr/>
        </p:nvSpPr>
        <p:spPr bwMode="auto">
          <a:xfrm>
            <a:off x="3733800" y="4495800"/>
            <a:ext cx="304800" cy="227013"/>
          </a:xfrm>
          <a:prstGeom prst="line">
            <a:avLst/>
          </a:prstGeom>
          <a:noFill/>
          <a:ln w="9360">
            <a:solidFill>
              <a:srgbClr val="000000"/>
            </a:solidFill>
            <a:round/>
            <a:headEnd/>
            <a:tailEnd/>
          </a:ln>
        </p:spPr>
        <p:txBody>
          <a:bodyPr/>
          <a:lstStyle/>
          <a:p>
            <a:endParaRPr lang="en-US"/>
          </a:p>
        </p:txBody>
      </p:sp>
      <p:sp>
        <p:nvSpPr>
          <p:cNvPr id="26632" name="Line 8"/>
          <p:cNvSpPr>
            <a:spLocks noChangeShapeType="1"/>
          </p:cNvSpPr>
          <p:nvPr/>
        </p:nvSpPr>
        <p:spPr bwMode="auto">
          <a:xfrm flipH="1">
            <a:off x="4724400" y="4495800"/>
            <a:ext cx="306388" cy="228600"/>
          </a:xfrm>
          <a:prstGeom prst="line">
            <a:avLst/>
          </a:prstGeom>
          <a:noFill/>
          <a:ln w="9360">
            <a:solidFill>
              <a:srgbClr val="000000"/>
            </a:solidFill>
            <a:round/>
            <a:headEnd/>
            <a:tailEnd/>
          </a:ln>
        </p:spPr>
        <p:txBody>
          <a:bodyPr/>
          <a:lstStyle/>
          <a:p>
            <a:endParaRPr lang="en-US"/>
          </a:p>
        </p:txBody>
      </p:sp>
      <p:sp>
        <p:nvSpPr>
          <p:cNvPr id="26633" name="Line 9"/>
          <p:cNvSpPr>
            <a:spLocks noChangeShapeType="1"/>
          </p:cNvSpPr>
          <p:nvPr/>
        </p:nvSpPr>
        <p:spPr bwMode="auto">
          <a:xfrm>
            <a:off x="5029200" y="4495800"/>
            <a:ext cx="228600" cy="227013"/>
          </a:xfrm>
          <a:prstGeom prst="line">
            <a:avLst/>
          </a:prstGeom>
          <a:noFill/>
          <a:ln w="9360">
            <a:solidFill>
              <a:srgbClr val="000000"/>
            </a:solidFill>
            <a:round/>
            <a:headEnd/>
            <a:tailEnd/>
          </a:ln>
        </p:spPr>
        <p:txBody>
          <a:bodyPr/>
          <a:lstStyle/>
          <a:p>
            <a:endParaRPr lang="en-US"/>
          </a:p>
        </p:txBody>
      </p:sp>
      <p:sp>
        <p:nvSpPr>
          <p:cNvPr id="26634" name="Line 10"/>
          <p:cNvSpPr>
            <a:spLocks noChangeShapeType="1"/>
          </p:cNvSpPr>
          <p:nvPr/>
        </p:nvSpPr>
        <p:spPr bwMode="auto">
          <a:xfrm flipH="1">
            <a:off x="5715000" y="4495800"/>
            <a:ext cx="304800" cy="227013"/>
          </a:xfrm>
          <a:prstGeom prst="line">
            <a:avLst/>
          </a:prstGeom>
          <a:noFill/>
          <a:ln w="9360">
            <a:solidFill>
              <a:srgbClr val="000000"/>
            </a:solidFill>
            <a:round/>
            <a:headEnd/>
            <a:tailEnd/>
          </a:ln>
        </p:spPr>
        <p:txBody>
          <a:bodyPr/>
          <a:lstStyle/>
          <a:p>
            <a:endParaRPr lang="en-US"/>
          </a:p>
        </p:txBody>
      </p:sp>
      <p:sp>
        <p:nvSpPr>
          <p:cNvPr id="26635" name="Line 11"/>
          <p:cNvSpPr>
            <a:spLocks noChangeShapeType="1"/>
          </p:cNvSpPr>
          <p:nvPr/>
        </p:nvSpPr>
        <p:spPr bwMode="auto">
          <a:xfrm>
            <a:off x="6019800" y="4495800"/>
            <a:ext cx="381000" cy="227013"/>
          </a:xfrm>
          <a:prstGeom prst="line">
            <a:avLst/>
          </a:prstGeom>
          <a:noFill/>
          <a:ln w="9360">
            <a:solidFill>
              <a:srgbClr val="000000"/>
            </a:solidFill>
            <a:round/>
            <a:headEnd/>
            <a:tailEnd/>
          </a:ln>
        </p:spPr>
        <p:txBody>
          <a:bodyPr/>
          <a:lstStyle/>
          <a:p>
            <a:endParaRPr lang="en-US"/>
          </a:p>
        </p:txBody>
      </p:sp>
      <p:sp>
        <p:nvSpPr>
          <p:cNvPr id="26636" name="AutoShape 12"/>
          <p:cNvSpPr>
            <a:spLocks noChangeArrowheads="1"/>
          </p:cNvSpPr>
          <p:nvPr/>
        </p:nvSpPr>
        <p:spPr bwMode="auto">
          <a:xfrm>
            <a:off x="3276600" y="4724400"/>
            <a:ext cx="465138" cy="279400"/>
          </a:xfrm>
          <a:prstGeom prst="roundRect">
            <a:avLst>
              <a:gd name="adj" fmla="val 514"/>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Noun</a:t>
            </a:r>
            <a:endParaRPr lang="en-US">
              <a:latin typeface="Arial" charset="0"/>
              <a:cs typeface="Arial" charset="0"/>
            </a:endParaRPr>
          </a:p>
        </p:txBody>
      </p:sp>
      <p:sp>
        <p:nvSpPr>
          <p:cNvPr id="26637" name="AutoShape 13"/>
          <p:cNvSpPr>
            <a:spLocks noChangeArrowheads="1"/>
          </p:cNvSpPr>
          <p:nvPr/>
        </p:nvSpPr>
        <p:spPr bwMode="auto">
          <a:xfrm>
            <a:off x="3962400" y="4800600"/>
            <a:ext cx="381000" cy="304800"/>
          </a:xfrm>
          <a:prstGeom prst="roundRect">
            <a:avLst>
              <a:gd name="adj" fmla="val 514"/>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Verb</a:t>
            </a:r>
            <a:endParaRPr lang="en-US">
              <a:latin typeface="Arial" charset="0"/>
              <a:cs typeface="Arial" charset="0"/>
            </a:endParaRPr>
          </a:p>
        </p:txBody>
      </p:sp>
      <p:sp>
        <p:nvSpPr>
          <p:cNvPr id="26638" name="AutoShape 14"/>
          <p:cNvSpPr>
            <a:spLocks noChangeArrowheads="1"/>
          </p:cNvSpPr>
          <p:nvPr/>
        </p:nvSpPr>
        <p:spPr bwMode="auto">
          <a:xfrm>
            <a:off x="5562600" y="4648200"/>
            <a:ext cx="463550" cy="279400"/>
          </a:xfrm>
          <a:prstGeom prst="roundRect">
            <a:avLst>
              <a:gd name="adj" fmla="val 514"/>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Noun</a:t>
            </a:r>
            <a:endParaRPr lang="en-US">
              <a:latin typeface="Arial" charset="0"/>
              <a:cs typeface="Arial" charset="0"/>
            </a:endParaRPr>
          </a:p>
        </p:txBody>
      </p:sp>
      <p:sp>
        <p:nvSpPr>
          <p:cNvPr id="26639" name="AutoShape 15"/>
          <p:cNvSpPr>
            <a:spLocks noChangeArrowheads="1"/>
          </p:cNvSpPr>
          <p:nvPr/>
        </p:nvSpPr>
        <p:spPr bwMode="auto">
          <a:xfrm>
            <a:off x="5105400" y="4648200"/>
            <a:ext cx="415925" cy="279400"/>
          </a:xfrm>
          <a:prstGeom prst="roundRect">
            <a:avLst>
              <a:gd name="adj" fmla="val 514"/>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Verb</a:t>
            </a:r>
            <a:endParaRPr lang="en-US">
              <a:latin typeface="Arial" charset="0"/>
              <a:cs typeface="Arial" charset="0"/>
            </a:endParaRPr>
          </a:p>
        </p:txBody>
      </p:sp>
      <p:sp>
        <p:nvSpPr>
          <p:cNvPr id="26640" name="AutoShape 16"/>
          <p:cNvSpPr>
            <a:spLocks noChangeArrowheads="1"/>
          </p:cNvSpPr>
          <p:nvPr/>
        </p:nvSpPr>
        <p:spPr bwMode="auto">
          <a:xfrm>
            <a:off x="6324600" y="4724400"/>
            <a:ext cx="342900" cy="279400"/>
          </a:xfrm>
          <a:prstGeom prst="roundRect">
            <a:avLst>
              <a:gd name="adj" fmla="val 514"/>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Verb</a:t>
            </a:r>
            <a:endParaRPr lang="en-US">
              <a:latin typeface="Arial" charset="0"/>
              <a:cs typeface="Arial" charset="0"/>
            </a:endParaRPr>
          </a:p>
        </p:txBody>
      </p:sp>
      <p:sp>
        <p:nvSpPr>
          <p:cNvPr id="26641" name="AutoShape 17"/>
          <p:cNvSpPr>
            <a:spLocks noChangeArrowheads="1"/>
          </p:cNvSpPr>
          <p:nvPr/>
        </p:nvSpPr>
        <p:spPr bwMode="auto">
          <a:xfrm>
            <a:off x="4343400" y="4648200"/>
            <a:ext cx="762000" cy="304800"/>
          </a:xfrm>
          <a:prstGeom prst="roundRect">
            <a:avLst>
              <a:gd name="adj" fmla="val 514"/>
            </a:avLst>
          </a:prstGeom>
          <a:noFill/>
          <a:ln w="9525">
            <a:noFill/>
            <a:round/>
            <a:headEnd/>
            <a:tailEnd/>
          </a:ln>
        </p:spPr>
        <p:txBody>
          <a:bodyPr lIns="0" tIns="0" rIns="0" bIns="0"/>
          <a:lstStyle/>
          <a:p>
            <a:pPr eaLnBrk="1" hangingPunct="1"/>
            <a:r>
              <a:rPr lang="en-GB" sz="1200">
                <a:solidFill>
                  <a:srgbClr val="000000"/>
                </a:solidFill>
                <a:latin typeface="Arial" charset="0"/>
                <a:ea typeface="Mangal" pitchFamily="18" charset="0"/>
                <a:cs typeface="Mangal" pitchFamily="18" charset="0"/>
              </a:rPr>
              <a:t>Preposition</a:t>
            </a:r>
            <a:endParaRPr lang="en-US">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Expert Systems</a:t>
            </a:r>
          </a:p>
        </p:txBody>
      </p:sp>
      <p:sp>
        <p:nvSpPr>
          <p:cNvPr id="27651"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000" b="1" smtClean="0"/>
              <a:t>Search among rules, many of which can apply to a situation</a:t>
            </a:r>
            <a:r>
              <a:rPr lang="en-US" sz="2000" smtClean="0"/>
              <a:t>:</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If-conditions</a:t>
            </a:r>
            <a:endParaRPr lang="en-US" sz="2000" i="1" smtClean="0"/>
          </a:p>
          <a:p>
            <a:pPr eaLnBrk="1" hangingPunct="1">
              <a:lnSpc>
                <a:spcPct val="80000"/>
              </a:lnSpc>
              <a:buFont typeface="Wingdings" pitchFamily="2" charset="2"/>
              <a:buNone/>
            </a:pPr>
            <a:r>
              <a:rPr lang="en-US" sz="2000" i="1" smtClean="0"/>
              <a:t>	the infection is primary-bacteremia </a:t>
            </a:r>
            <a:br>
              <a:rPr lang="en-US" sz="2000" i="1" smtClean="0"/>
            </a:br>
            <a:r>
              <a:rPr lang="en-US" sz="2000" i="1" smtClean="0"/>
              <a:t>AND the site of the culture is one of the sterile sites </a:t>
            </a:r>
            <a:br>
              <a:rPr lang="en-US" sz="2000" i="1" smtClean="0"/>
            </a:br>
            <a:r>
              <a:rPr lang="en-US" sz="2000" i="1" smtClean="0"/>
              <a:t>AND the suspected portal of entry is the gastrointestinal tract </a:t>
            </a:r>
          </a:p>
          <a:p>
            <a:pPr eaLnBrk="1" hangingPunct="1">
              <a:lnSpc>
                <a:spcPct val="80000"/>
              </a:lnSpc>
              <a:buFont typeface="Wingdings" pitchFamily="2" charset="2"/>
              <a:buNone/>
            </a:pPr>
            <a:r>
              <a:rPr lang="en-US" sz="2000" i="1" smtClean="0"/>
              <a:t>THEN</a:t>
            </a:r>
          </a:p>
          <a:p>
            <a:pPr eaLnBrk="1" hangingPunct="1">
              <a:lnSpc>
                <a:spcPct val="80000"/>
              </a:lnSpc>
              <a:buFont typeface="Wingdings" pitchFamily="2" charset="2"/>
              <a:buNone/>
            </a:pPr>
            <a:r>
              <a:rPr lang="en-US" sz="2000" i="1" smtClean="0"/>
              <a:t> there is suggestive evidence (0.7) that infection is bacteroid</a:t>
            </a:r>
          </a:p>
          <a:p>
            <a:pPr eaLnBrk="1" hangingPunct="1">
              <a:lnSpc>
                <a:spcPct val="80000"/>
              </a:lnSpc>
              <a:buFont typeface="Wingdings" pitchFamily="2" charset="2"/>
              <a:buNone/>
            </a:pPr>
            <a:endParaRPr lang="en-US" sz="2000" i="1" smtClean="0"/>
          </a:p>
          <a:p>
            <a:pPr eaLnBrk="1" hangingPunct="1">
              <a:lnSpc>
                <a:spcPct val="80000"/>
              </a:lnSpc>
              <a:buFont typeface="Wingdings" pitchFamily="2" charset="2"/>
              <a:buNone/>
            </a:pPr>
            <a:r>
              <a:rPr lang="en-US" sz="2000" smtClean="0"/>
              <a:t>(from MYCIN)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681163" y="414338"/>
            <a:ext cx="5783262" cy="7032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4000">
                <a:solidFill>
                  <a:srgbClr val="000000"/>
                </a:solidFill>
                <a:latin typeface="Times New Roman" pitchFamily="18" charset="0"/>
              </a:rPr>
              <a:t>Search building blocks</a:t>
            </a:r>
          </a:p>
        </p:txBody>
      </p:sp>
      <p:sp>
        <p:nvSpPr>
          <p:cNvPr id="28675" name="Text Box 3"/>
          <p:cNvSpPr txBox="1">
            <a:spLocks noChangeArrowheads="1"/>
          </p:cNvSpPr>
          <p:nvPr/>
        </p:nvSpPr>
        <p:spPr bwMode="auto">
          <a:xfrm>
            <a:off x="404813" y="1625600"/>
            <a:ext cx="7681912" cy="3781425"/>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900">
                <a:solidFill>
                  <a:srgbClr val="000000"/>
                </a:solidFill>
                <a:latin typeface="Times New Roman" pitchFamily="18" charset="0"/>
              </a:rPr>
              <a:t> State Space : Graph of states (Express constraints and parameters of the problem)</a:t>
            </a:r>
          </a:p>
          <a:p>
            <a:pPr defTabSz="414338" eaLnBrk="1">
              <a:lnSpc>
                <a:spcPct val="102000"/>
              </a:lnSpc>
              <a:buClr>
                <a:srgbClr val="00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900">
                <a:solidFill>
                  <a:srgbClr val="000000"/>
                </a:solidFill>
                <a:latin typeface="Times New Roman" pitchFamily="18" charset="0"/>
              </a:rPr>
              <a:t> Operators : Transformations applied to the states.</a:t>
            </a:r>
          </a:p>
          <a:p>
            <a:pPr defTabSz="414338" eaLnBrk="1">
              <a:lnSpc>
                <a:spcPct val="102000"/>
              </a:lnSpc>
              <a:buClr>
                <a:srgbClr val="00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900">
                <a:solidFill>
                  <a:srgbClr val="000000"/>
                </a:solidFill>
                <a:latin typeface="Times New Roman" pitchFamily="18" charset="0"/>
              </a:rPr>
              <a:t> Start state : </a:t>
            </a:r>
            <a:r>
              <a:rPr lang="en-GB" sz="2900" i="1">
                <a:solidFill>
                  <a:srgbClr val="000000"/>
                </a:solidFill>
                <a:latin typeface="Times New Roman" pitchFamily="18" charset="0"/>
              </a:rPr>
              <a:t>S</a:t>
            </a:r>
            <a:r>
              <a:rPr lang="en-GB" sz="2900" i="1" baseline="-33000">
                <a:solidFill>
                  <a:srgbClr val="000000"/>
                </a:solidFill>
                <a:latin typeface="Times New Roman" pitchFamily="18" charset="0"/>
              </a:rPr>
              <a:t>0</a:t>
            </a:r>
            <a:r>
              <a:rPr lang="en-GB" sz="2900" baseline="-33000">
                <a:solidFill>
                  <a:srgbClr val="000000"/>
                </a:solidFill>
                <a:latin typeface="Times New Roman" pitchFamily="18" charset="0"/>
              </a:rPr>
              <a:t> </a:t>
            </a:r>
            <a:r>
              <a:rPr lang="en-GB" sz="2900">
                <a:solidFill>
                  <a:srgbClr val="000000"/>
                </a:solidFill>
                <a:latin typeface="Times New Roman" pitchFamily="18" charset="0"/>
              </a:rPr>
              <a:t>(Search starts from here)</a:t>
            </a:r>
          </a:p>
          <a:p>
            <a:pPr defTabSz="414338" eaLnBrk="1">
              <a:lnSpc>
                <a:spcPct val="102000"/>
              </a:lnSpc>
              <a:buClr>
                <a:srgbClr val="00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900">
                <a:solidFill>
                  <a:srgbClr val="000000"/>
                </a:solidFill>
                <a:latin typeface="Times New Roman" pitchFamily="18" charset="0"/>
              </a:rPr>
              <a:t> Goal state : {</a:t>
            </a:r>
            <a:r>
              <a:rPr lang="en-GB" sz="2900" i="1">
                <a:solidFill>
                  <a:srgbClr val="000000"/>
                </a:solidFill>
                <a:latin typeface="Times New Roman" pitchFamily="18" charset="0"/>
              </a:rPr>
              <a:t>G</a:t>
            </a:r>
            <a:r>
              <a:rPr lang="en-GB" sz="2900">
                <a:solidFill>
                  <a:srgbClr val="000000"/>
                </a:solidFill>
                <a:latin typeface="Times New Roman" pitchFamily="18" charset="0"/>
              </a:rPr>
              <a:t>} - Search terminates here.</a:t>
            </a:r>
          </a:p>
          <a:p>
            <a:pPr defTabSz="414338" eaLnBrk="1">
              <a:lnSpc>
                <a:spcPct val="102000"/>
              </a:lnSpc>
              <a:buClr>
                <a:srgbClr val="00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900">
                <a:solidFill>
                  <a:srgbClr val="000000"/>
                </a:solidFill>
                <a:latin typeface="Times New Roman" pitchFamily="18" charset="0"/>
              </a:rPr>
              <a:t> Cost : Effort involved in using an operator.</a:t>
            </a:r>
          </a:p>
          <a:p>
            <a:pPr defTabSz="414338" eaLnBrk="1">
              <a:lnSpc>
                <a:spcPct val="102000"/>
              </a:lnSpc>
              <a:buClr>
                <a:srgbClr val="00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900">
                <a:solidFill>
                  <a:srgbClr val="000000"/>
                </a:solidFill>
                <a:latin typeface="Times New Roman" pitchFamily="18" charset="0"/>
              </a:rPr>
              <a:t> Optimal path : Least cost path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07963" y="207963"/>
            <a:ext cx="8086725" cy="701675"/>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652463" algn="l"/>
                <a:tab pos="1309688" algn="l"/>
                <a:tab pos="1965325" algn="l"/>
                <a:tab pos="2622550" algn="l"/>
                <a:tab pos="3278188" algn="l"/>
                <a:tab pos="3940175" algn="l"/>
                <a:tab pos="4592638" algn="l"/>
                <a:tab pos="5248275" algn="l"/>
                <a:tab pos="5905500" algn="l"/>
                <a:tab pos="6562725" algn="l"/>
                <a:tab pos="7218363" algn="l"/>
                <a:tab pos="7880350" algn="l"/>
                <a:tab pos="8294688" algn="l"/>
                <a:tab pos="8709025" algn="l"/>
                <a:tab pos="9123363" algn="l"/>
                <a:tab pos="9539288" algn="l"/>
              </a:tabLst>
            </a:pPr>
            <a:r>
              <a:rPr lang="en-GB" sz="4000">
                <a:solidFill>
                  <a:srgbClr val="000000"/>
                </a:solidFill>
                <a:latin typeface="Times New Roman" pitchFamily="18" charset="0"/>
              </a:rPr>
              <a:t>				Examples</a:t>
            </a:r>
          </a:p>
        </p:txBody>
      </p:sp>
      <p:sp>
        <p:nvSpPr>
          <p:cNvPr id="29699" name="Text Box 3"/>
          <p:cNvSpPr txBox="1">
            <a:spLocks noChangeArrowheads="1"/>
          </p:cNvSpPr>
          <p:nvPr/>
        </p:nvSpPr>
        <p:spPr bwMode="auto">
          <a:xfrm>
            <a:off x="414338" y="1036638"/>
            <a:ext cx="8502650" cy="53340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900">
                <a:solidFill>
                  <a:srgbClr val="000000"/>
                </a:solidFill>
                <a:latin typeface="Times New Roman" pitchFamily="18" charset="0"/>
              </a:rPr>
              <a:t>Problem 1 : 8 – puzzle</a:t>
            </a:r>
          </a:p>
        </p:txBody>
      </p:sp>
      <p:sp>
        <p:nvSpPr>
          <p:cNvPr id="29700" name="Rectangle 4"/>
          <p:cNvSpPr>
            <a:spLocks noChangeArrowheads="1"/>
          </p:cNvSpPr>
          <p:nvPr/>
        </p:nvSpPr>
        <p:spPr bwMode="auto">
          <a:xfrm>
            <a:off x="828675" y="1866900"/>
            <a:ext cx="2201863" cy="2027238"/>
          </a:xfrm>
          <a:prstGeom prst="rect">
            <a:avLst/>
          </a:prstGeom>
          <a:noFill/>
          <a:ln w="9360">
            <a:solidFill>
              <a:srgbClr val="000000"/>
            </a:solidFill>
            <a:round/>
            <a:headEnd/>
            <a:tailEnd/>
          </a:ln>
        </p:spPr>
        <p:txBody>
          <a:bodyPr wrap="none" anchor="ctr"/>
          <a:lstStyle/>
          <a:p>
            <a:endParaRPr lang="en-US"/>
          </a:p>
        </p:txBody>
      </p:sp>
      <p:sp>
        <p:nvSpPr>
          <p:cNvPr id="29701" name="Line 5"/>
          <p:cNvSpPr>
            <a:spLocks noChangeShapeType="1"/>
          </p:cNvSpPr>
          <p:nvPr/>
        </p:nvSpPr>
        <p:spPr bwMode="auto">
          <a:xfrm>
            <a:off x="1506538" y="1866900"/>
            <a:ext cx="1587" cy="2027238"/>
          </a:xfrm>
          <a:prstGeom prst="line">
            <a:avLst/>
          </a:prstGeom>
          <a:noFill/>
          <a:ln w="9360">
            <a:solidFill>
              <a:srgbClr val="000000"/>
            </a:solidFill>
            <a:miter lim="800000"/>
            <a:headEnd/>
            <a:tailEnd/>
          </a:ln>
        </p:spPr>
        <p:txBody>
          <a:bodyPr/>
          <a:lstStyle/>
          <a:p>
            <a:endParaRPr lang="en-US"/>
          </a:p>
        </p:txBody>
      </p:sp>
      <p:sp>
        <p:nvSpPr>
          <p:cNvPr id="29702" name="Line 6"/>
          <p:cNvSpPr>
            <a:spLocks noChangeShapeType="1"/>
          </p:cNvSpPr>
          <p:nvPr/>
        </p:nvSpPr>
        <p:spPr bwMode="auto">
          <a:xfrm>
            <a:off x="2352675" y="1866900"/>
            <a:ext cx="1588" cy="2027238"/>
          </a:xfrm>
          <a:prstGeom prst="line">
            <a:avLst/>
          </a:prstGeom>
          <a:noFill/>
          <a:ln w="9360">
            <a:solidFill>
              <a:srgbClr val="000000"/>
            </a:solidFill>
            <a:miter lim="800000"/>
            <a:headEnd/>
            <a:tailEnd/>
          </a:ln>
        </p:spPr>
        <p:txBody>
          <a:bodyPr/>
          <a:lstStyle/>
          <a:p>
            <a:endParaRPr lang="en-US"/>
          </a:p>
        </p:txBody>
      </p:sp>
      <p:sp>
        <p:nvSpPr>
          <p:cNvPr id="29703" name="Line 7"/>
          <p:cNvSpPr>
            <a:spLocks noChangeShapeType="1"/>
          </p:cNvSpPr>
          <p:nvPr/>
        </p:nvSpPr>
        <p:spPr bwMode="auto">
          <a:xfrm>
            <a:off x="828675" y="2541588"/>
            <a:ext cx="2201863" cy="1587"/>
          </a:xfrm>
          <a:prstGeom prst="line">
            <a:avLst/>
          </a:prstGeom>
          <a:noFill/>
          <a:ln w="9360">
            <a:solidFill>
              <a:srgbClr val="000000"/>
            </a:solidFill>
            <a:miter lim="800000"/>
            <a:headEnd/>
            <a:tailEnd/>
          </a:ln>
        </p:spPr>
        <p:txBody>
          <a:bodyPr/>
          <a:lstStyle/>
          <a:p>
            <a:endParaRPr lang="en-US"/>
          </a:p>
        </p:txBody>
      </p:sp>
      <p:sp>
        <p:nvSpPr>
          <p:cNvPr id="29704" name="Line 8"/>
          <p:cNvSpPr>
            <a:spLocks noChangeShapeType="1"/>
          </p:cNvSpPr>
          <p:nvPr/>
        </p:nvSpPr>
        <p:spPr bwMode="auto">
          <a:xfrm>
            <a:off x="828675" y="3219450"/>
            <a:ext cx="2201863" cy="0"/>
          </a:xfrm>
          <a:prstGeom prst="line">
            <a:avLst/>
          </a:prstGeom>
          <a:noFill/>
          <a:ln w="9360">
            <a:solidFill>
              <a:srgbClr val="000000"/>
            </a:solidFill>
            <a:miter lim="800000"/>
            <a:headEnd/>
            <a:tailEnd/>
          </a:ln>
        </p:spPr>
        <p:txBody>
          <a:bodyPr/>
          <a:lstStyle/>
          <a:p>
            <a:endParaRPr lang="en-US"/>
          </a:p>
        </p:txBody>
      </p:sp>
      <p:sp>
        <p:nvSpPr>
          <p:cNvPr id="29705" name="Rectangle 9"/>
          <p:cNvSpPr>
            <a:spLocks noChangeArrowheads="1"/>
          </p:cNvSpPr>
          <p:nvPr/>
        </p:nvSpPr>
        <p:spPr bwMode="auto">
          <a:xfrm>
            <a:off x="4384675" y="1866900"/>
            <a:ext cx="2201863" cy="2027238"/>
          </a:xfrm>
          <a:prstGeom prst="rect">
            <a:avLst/>
          </a:prstGeom>
          <a:noFill/>
          <a:ln w="9360">
            <a:solidFill>
              <a:srgbClr val="000000"/>
            </a:solidFill>
            <a:round/>
            <a:headEnd/>
            <a:tailEnd/>
          </a:ln>
        </p:spPr>
        <p:txBody>
          <a:bodyPr wrap="none" anchor="ctr"/>
          <a:lstStyle/>
          <a:p>
            <a:endParaRPr lang="en-US"/>
          </a:p>
        </p:txBody>
      </p:sp>
      <p:sp>
        <p:nvSpPr>
          <p:cNvPr id="29706" name="Line 10"/>
          <p:cNvSpPr>
            <a:spLocks noChangeShapeType="1"/>
          </p:cNvSpPr>
          <p:nvPr/>
        </p:nvSpPr>
        <p:spPr bwMode="auto">
          <a:xfrm>
            <a:off x="5060950" y="1866900"/>
            <a:ext cx="1588" cy="2027238"/>
          </a:xfrm>
          <a:prstGeom prst="line">
            <a:avLst/>
          </a:prstGeom>
          <a:noFill/>
          <a:ln w="9360">
            <a:solidFill>
              <a:srgbClr val="000000"/>
            </a:solidFill>
            <a:miter lim="800000"/>
            <a:headEnd/>
            <a:tailEnd/>
          </a:ln>
        </p:spPr>
        <p:txBody>
          <a:bodyPr/>
          <a:lstStyle/>
          <a:p>
            <a:endParaRPr lang="en-US"/>
          </a:p>
        </p:txBody>
      </p:sp>
      <p:sp>
        <p:nvSpPr>
          <p:cNvPr id="29707" name="Line 11"/>
          <p:cNvSpPr>
            <a:spLocks noChangeShapeType="1"/>
          </p:cNvSpPr>
          <p:nvPr/>
        </p:nvSpPr>
        <p:spPr bwMode="auto">
          <a:xfrm>
            <a:off x="5908675" y="1866900"/>
            <a:ext cx="1588" cy="2027238"/>
          </a:xfrm>
          <a:prstGeom prst="line">
            <a:avLst/>
          </a:prstGeom>
          <a:noFill/>
          <a:ln w="9360">
            <a:solidFill>
              <a:srgbClr val="000000"/>
            </a:solidFill>
            <a:miter lim="800000"/>
            <a:headEnd/>
            <a:tailEnd/>
          </a:ln>
        </p:spPr>
        <p:txBody>
          <a:bodyPr/>
          <a:lstStyle/>
          <a:p>
            <a:endParaRPr lang="en-US"/>
          </a:p>
        </p:txBody>
      </p:sp>
      <p:sp>
        <p:nvSpPr>
          <p:cNvPr id="29708" name="Line 12"/>
          <p:cNvSpPr>
            <a:spLocks noChangeShapeType="1"/>
          </p:cNvSpPr>
          <p:nvPr/>
        </p:nvSpPr>
        <p:spPr bwMode="auto">
          <a:xfrm>
            <a:off x="4384675" y="2541588"/>
            <a:ext cx="2200275" cy="1587"/>
          </a:xfrm>
          <a:prstGeom prst="line">
            <a:avLst/>
          </a:prstGeom>
          <a:noFill/>
          <a:ln w="9360">
            <a:solidFill>
              <a:srgbClr val="000000"/>
            </a:solidFill>
            <a:miter lim="800000"/>
            <a:headEnd/>
            <a:tailEnd/>
          </a:ln>
        </p:spPr>
        <p:txBody>
          <a:bodyPr/>
          <a:lstStyle/>
          <a:p>
            <a:endParaRPr lang="en-US"/>
          </a:p>
        </p:txBody>
      </p:sp>
      <p:sp>
        <p:nvSpPr>
          <p:cNvPr id="29709" name="Line 13"/>
          <p:cNvSpPr>
            <a:spLocks noChangeShapeType="1"/>
          </p:cNvSpPr>
          <p:nvPr/>
        </p:nvSpPr>
        <p:spPr bwMode="auto">
          <a:xfrm>
            <a:off x="4384675" y="3219450"/>
            <a:ext cx="2200275" cy="0"/>
          </a:xfrm>
          <a:prstGeom prst="line">
            <a:avLst/>
          </a:prstGeom>
          <a:noFill/>
          <a:ln w="9360">
            <a:solidFill>
              <a:srgbClr val="000000"/>
            </a:solidFill>
            <a:miter lim="800000"/>
            <a:headEnd/>
            <a:tailEnd/>
          </a:ln>
        </p:spPr>
        <p:txBody>
          <a:bodyPr/>
          <a:lstStyle/>
          <a:p>
            <a:endParaRPr lang="en-US"/>
          </a:p>
        </p:txBody>
      </p:sp>
      <p:sp>
        <p:nvSpPr>
          <p:cNvPr id="29710" name="Text Box 14"/>
          <p:cNvSpPr txBox="1">
            <a:spLocks noChangeArrowheads="1"/>
          </p:cNvSpPr>
          <p:nvPr/>
        </p:nvSpPr>
        <p:spPr bwMode="auto">
          <a:xfrm>
            <a:off x="2565400" y="2770188"/>
            <a:ext cx="277813" cy="3349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8</a:t>
            </a:r>
          </a:p>
        </p:txBody>
      </p:sp>
      <p:sp>
        <p:nvSpPr>
          <p:cNvPr id="29711" name="Text Box 15"/>
          <p:cNvSpPr txBox="1">
            <a:spLocks noChangeArrowheads="1"/>
          </p:cNvSpPr>
          <p:nvPr/>
        </p:nvSpPr>
        <p:spPr bwMode="auto">
          <a:xfrm>
            <a:off x="1109663" y="2101850"/>
            <a:ext cx="279400"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4</a:t>
            </a:r>
          </a:p>
        </p:txBody>
      </p:sp>
      <p:sp>
        <p:nvSpPr>
          <p:cNvPr id="29712" name="Text Box 16"/>
          <p:cNvSpPr txBox="1">
            <a:spLocks noChangeArrowheads="1"/>
          </p:cNvSpPr>
          <p:nvPr/>
        </p:nvSpPr>
        <p:spPr bwMode="auto">
          <a:xfrm>
            <a:off x="6111875" y="2770188"/>
            <a:ext cx="279400" cy="3349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6</a:t>
            </a:r>
          </a:p>
        </p:txBody>
      </p:sp>
      <p:sp>
        <p:nvSpPr>
          <p:cNvPr id="29713" name="Text Box 17"/>
          <p:cNvSpPr txBox="1">
            <a:spLocks noChangeArrowheads="1"/>
          </p:cNvSpPr>
          <p:nvPr/>
        </p:nvSpPr>
        <p:spPr bwMode="auto">
          <a:xfrm>
            <a:off x="2565400" y="3381375"/>
            <a:ext cx="277813" cy="334963"/>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5</a:t>
            </a:r>
          </a:p>
        </p:txBody>
      </p:sp>
      <p:sp>
        <p:nvSpPr>
          <p:cNvPr id="29714" name="Text Box 18"/>
          <p:cNvSpPr txBox="1">
            <a:spLocks noChangeArrowheads="1"/>
          </p:cNvSpPr>
          <p:nvPr/>
        </p:nvSpPr>
        <p:spPr bwMode="auto">
          <a:xfrm>
            <a:off x="1844675" y="2743200"/>
            <a:ext cx="279400"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1</a:t>
            </a:r>
          </a:p>
        </p:txBody>
      </p:sp>
      <p:sp>
        <p:nvSpPr>
          <p:cNvPr id="29715" name="Text Box 19"/>
          <p:cNvSpPr txBox="1">
            <a:spLocks noChangeArrowheads="1"/>
          </p:cNvSpPr>
          <p:nvPr/>
        </p:nvSpPr>
        <p:spPr bwMode="auto">
          <a:xfrm>
            <a:off x="1071563" y="3462338"/>
            <a:ext cx="279400" cy="3349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7</a:t>
            </a:r>
          </a:p>
        </p:txBody>
      </p:sp>
      <p:sp>
        <p:nvSpPr>
          <p:cNvPr id="29716" name="Text Box 20"/>
          <p:cNvSpPr txBox="1">
            <a:spLocks noChangeArrowheads="1"/>
          </p:cNvSpPr>
          <p:nvPr/>
        </p:nvSpPr>
        <p:spPr bwMode="auto">
          <a:xfrm>
            <a:off x="1098550" y="2770188"/>
            <a:ext cx="279400" cy="3349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2</a:t>
            </a:r>
          </a:p>
        </p:txBody>
      </p:sp>
      <p:sp>
        <p:nvSpPr>
          <p:cNvPr id="29717" name="Text Box 21"/>
          <p:cNvSpPr txBox="1">
            <a:spLocks noChangeArrowheads="1"/>
          </p:cNvSpPr>
          <p:nvPr/>
        </p:nvSpPr>
        <p:spPr bwMode="auto">
          <a:xfrm>
            <a:off x="4592638" y="2078038"/>
            <a:ext cx="279400" cy="3349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1</a:t>
            </a:r>
          </a:p>
        </p:txBody>
      </p:sp>
      <p:sp>
        <p:nvSpPr>
          <p:cNvPr id="29718" name="Text Box 22"/>
          <p:cNvSpPr txBox="1">
            <a:spLocks noChangeArrowheads="1"/>
          </p:cNvSpPr>
          <p:nvPr/>
        </p:nvSpPr>
        <p:spPr bwMode="auto">
          <a:xfrm>
            <a:off x="4564063" y="2743200"/>
            <a:ext cx="279400"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4</a:t>
            </a:r>
          </a:p>
        </p:txBody>
      </p:sp>
      <p:sp>
        <p:nvSpPr>
          <p:cNvPr id="29719" name="Text Box 23"/>
          <p:cNvSpPr txBox="1">
            <a:spLocks noChangeArrowheads="1"/>
          </p:cNvSpPr>
          <p:nvPr/>
        </p:nvSpPr>
        <p:spPr bwMode="auto">
          <a:xfrm>
            <a:off x="4564063" y="3435350"/>
            <a:ext cx="279400" cy="334963"/>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7</a:t>
            </a:r>
          </a:p>
        </p:txBody>
      </p:sp>
      <p:sp>
        <p:nvSpPr>
          <p:cNvPr id="29720" name="Text Box 24"/>
          <p:cNvSpPr txBox="1">
            <a:spLocks noChangeArrowheads="1"/>
          </p:cNvSpPr>
          <p:nvPr/>
        </p:nvSpPr>
        <p:spPr bwMode="auto">
          <a:xfrm>
            <a:off x="2522538" y="2101850"/>
            <a:ext cx="279400"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6</a:t>
            </a:r>
          </a:p>
        </p:txBody>
      </p:sp>
      <p:sp>
        <p:nvSpPr>
          <p:cNvPr id="29721" name="Text Box 25"/>
          <p:cNvSpPr txBox="1">
            <a:spLocks noChangeArrowheads="1"/>
          </p:cNvSpPr>
          <p:nvPr/>
        </p:nvSpPr>
        <p:spPr bwMode="auto">
          <a:xfrm>
            <a:off x="1844675" y="2101850"/>
            <a:ext cx="279400"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3</a:t>
            </a:r>
          </a:p>
        </p:txBody>
      </p:sp>
      <p:sp>
        <p:nvSpPr>
          <p:cNvPr id="29722" name="Text Box 26"/>
          <p:cNvSpPr txBox="1">
            <a:spLocks noChangeArrowheads="1"/>
          </p:cNvSpPr>
          <p:nvPr/>
        </p:nvSpPr>
        <p:spPr bwMode="auto">
          <a:xfrm>
            <a:off x="6164263" y="2078038"/>
            <a:ext cx="279400" cy="3349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3</a:t>
            </a:r>
          </a:p>
        </p:txBody>
      </p:sp>
      <p:sp>
        <p:nvSpPr>
          <p:cNvPr id="29723" name="Text Box 27"/>
          <p:cNvSpPr txBox="1">
            <a:spLocks noChangeArrowheads="1"/>
          </p:cNvSpPr>
          <p:nvPr/>
        </p:nvSpPr>
        <p:spPr bwMode="auto">
          <a:xfrm>
            <a:off x="5365750" y="2770188"/>
            <a:ext cx="279400"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5</a:t>
            </a:r>
          </a:p>
        </p:txBody>
      </p:sp>
      <p:sp>
        <p:nvSpPr>
          <p:cNvPr id="29724" name="Text Box 28"/>
          <p:cNvSpPr txBox="1">
            <a:spLocks noChangeArrowheads="1"/>
          </p:cNvSpPr>
          <p:nvPr/>
        </p:nvSpPr>
        <p:spPr bwMode="auto">
          <a:xfrm>
            <a:off x="5391150" y="3408363"/>
            <a:ext cx="279400"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8</a:t>
            </a:r>
          </a:p>
        </p:txBody>
      </p:sp>
      <p:sp>
        <p:nvSpPr>
          <p:cNvPr id="29725" name="Text Box 29"/>
          <p:cNvSpPr txBox="1">
            <a:spLocks noChangeArrowheads="1"/>
          </p:cNvSpPr>
          <p:nvPr/>
        </p:nvSpPr>
        <p:spPr bwMode="auto">
          <a:xfrm>
            <a:off x="1819275" y="3990975"/>
            <a:ext cx="542925" cy="376238"/>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a:solidFill>
                  <a:srgbClr val="000000"/>
                </a:solidFill>
                <a:latin typeface="Luxi Sans" pitchFamily="16" charset="0"/>
              </a:rPr>
              <a:t>S</a:t>
            </a:r>
            <a:endParaRPr lang="en-GB" sz="2000" baseline="-33000">
              <a:solidFill>
                <a:srgbClr val="000000"/>
              </a:solidFill>
              <a:latin typeface="Luxi Sans" pitchFamily="16" charset="0"/>
            </a:endParaRPr>
          </a:p>
        </p:txBody>
      </p:sp>
      <p:sp>
        <p:nvSpPr>
          <p:cNvPr id="29726" name="Text Box 30"/>
          <p:cNvSpPr txBox="1">
            <a:spLocks noChangeArrowheads="1"/>
          </p:cNvSpPr>
          <p:nvPr/>
        </p:nvSpPr>
        <p:spPr bwMode="auto">
          <a:xfrm>
            <a:off x="5365750" y="2078038"/>
            <a:ext cx="279400" cy="3349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2</a:t>
            </a:r>
          </a:p>
        </p:txBody>
      </p:sp>
      <p:sp>
        <p:nvSpPr>
          <p:cNvPr id="29727" name="Text Box 31"/>
          <p:cNvSpPr txBox="1">
            <a:spLocks noChangeArrowheads="1"/>
          </p:cNvSpPr>
          <p:nvPr/>
        </p:nvSpPr>
        <p:spPr bwMode="auto">
          <a:xfrm>
            <a:off x="5445125" y="4024313"/>
            <a:ext cx="358775" cy="390525"/>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a:solidFill>
                  <a:srgbClr val="000000"/>
                </a:solidFill>
                <a:latin typeface="Luxi Sans" pitchFamily="16" charset="0"/>
              </a:rPr>
              <a:t>G</a:t>
            </a:r>
          </a:p>
        </p:txBody>
      </p:sp>
      <p:sp>
        <p:nvSpPr>
          <p:cNvPr id="29728" name="Text Box 32"/>
          <p:cNvSpPr txBox="1">
            <a:spLocks noChangeArrowheads="1"/>
          </p:cNvSpPr>
          <p:nvPr/>
        </p:nvSpPr>
        <p:spPr bwMode="auto">
          <a:xfrm>
            <a:off x="8916988" y="622300"/>
            <a:ext cx="163512" cy="465138"/>
          </a:xfrm>
          <a:prstGeom prst="rect">
            <a:avLst/>
          </a:prstGeom>
          <a:noFill/>
          <a:ln w="9525">
            <a:noFill/>
            <a:round/>
            <a:headEnd/>
            <a:tailEnd/>
          </a:ln>
        </p:spPr>
        <p:txBody>
          <a:bodyPr wrap="none" anchor="ctr"/>
          <a:lstStyle/>
          <a:p>
            <a:endParaRPr lang="en-US"/>
          </a:p>
        </p:txBody>
      </p:sp>
      <p:sp>
        <p:nvSpPr>
          <p:cNvPr id="29729" name="Text Box 33"/>
          <p:cNvSpPr txBox="1">
            <a:spLocks noChangeArrowheads="1"/>
          </p:cNvSpPr>
          <p:nvPr/>
        </p:nvSpPr>
        <p:spPr bwMode="auto">
          <a:xfrm>
            <a:off x="828675" y="4398963"/>
            <a:ext cx="6635750" cy="2103437"/>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a:solidFill>
                  <a:srgbClr val="000000"/>
                </a:solidFill>
                <a:latin typeface="Times New Roman" pitchFamily="18" charset="0"/>
              </a:rPr>
              <a:t>Tile movement represented as the movement of the blank space.</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a:solidFill>
                  <a:srgbClr val="000000"/>
                </a:solidFill>
                <a:latin typeface="Times New Roman" pitchFamily="18" charset="0"/>
              </a:rPr>
              <a:t>Operators:</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a:solidFill>
                  <a:srgbClr val="000000"/>
                </a:solidFill>
                <a:latin typeface="Times New Roman" pitchFamily="18" charset="0"/>
              </a:rPr>
              <a:t>L : Blank moves left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a:solidFill>
                  <a:srgbClr val="000000"/>
                </a:solidFill>
                <a:latin typeface="Times New Roman" pitchFamily="18" charset="0"/>
              </a:rPr>
              <a:t>R : Blank moves right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a:solidFill>
                  <a:srgbClr val="000000"/>
                </a:solidFill>
                <a:latin typeface="Times New Roman" pitchFamily="18" charset="0"/>
              </a:rPr>
              <a:t>U : Blank moves up</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a:solidFill>
                  <a:srgbClr val="000000"/>
                </a:solidFill>
                <a:latin typeface="Times New Roman" pitchFamily="18" charset="0"/>
              </a:rPr>
              <a:t>D : Blank moves down</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endParaRPr lang="en-GB" sz="2200">
              <a:solidFill>
                <a:srgbClr val="000000"/>
              </a:solidFill>
              <a:latin typeface="Times New Roman" pitchFamily="18" charset="0"/>
            </a:endParaRPr>
          </a:p>
        </p:txBody>
      </p:sp>
      <p:sp>
        <p:nvSpPr>
          <p:cNvPr id="29730" name="Text Box 34"/>
          <p:cNvSpPr txBox="1">
            <a:spLocks noChangeArrowheads="1"/>
          </p:cNvSpPr>
          <p:nvPr/>
        </p:nvSpPr>
        <p:spPr bwMode="auto">
          <a:xfrm>
            <a:off x="3898900" y="5621338"/>
            <a:ext cx="3940175" cy="390525"/>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i="1">
                <a:solidFill>
                  <a:srgbClr val="000000"/>
                </a:solidFill>
                <a:latin typeface="Times New Roman" pitchFamily="18" charset="0"/>
              </a:rPr>
              <a:t>C(L) = C(R) = C(U) = C(D) = 1</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2413" y="207963"/>
            <a:ext cx="8666162" cy="64611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 pos="8535988" algn="l"/>
              </a:tabLst>
            </a:pPr>
            <a:r>
              <a:rPr lang="en-GB" sz="3600">
                <a:solidFill>
                  <a:srgbClr val="000000"/>
                </a:solidFill>
                <a:latin typeface="Times New Roman" pitchFamily="18" charset="0"/>
              </a:rPr>
              <a:t>Problem 2: Missionaries and Cannibals</a:t>
            </a:r>
          </a:p>
        </p:txBody>
      </p:sp>
      <p:sp>
        <p:nvSpPr>
          <p:cNvPr id="30723" name="Text Box 3"/>
          <p:cNvSpPr txBox="1">
            <a:spLocks noChangeArrowheads="1"/>
          </p:cNvSpPr>
          <p:nvPr/>
        </p:nvSpPr>
        <p:spPr bwMode="auto">
          <a:xfrm>
            <a:off x="392113" y="4670425"/>
            <a:ext cx="8543925" cy="1265238"/>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 pos="8535988" algn="l"/>
              </a:tabLst>
            </a:pPr>
            <a:r>
              <a:rPr lang="en-GB" sz="2500" u="sng">
                <a:solidFill>
                  <a:srgbClr val="000000"/>
                </a:solidFill>
                <a:latin typeface="Times New Roman" pitchFamily="18" charset="0"/>
              </a:rPr>
              <a:t>Constraints</a:t>
            </a:r>
          </a:p>
          <a:p>
            <a:pPr defTabSz="414338" eaLnBrk="1">
              <a:lnSpc>
                <a:spcPct val="102000"/>
              </a:lnSpc>
              <a:buClr>
                <a:srgbClr val="00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 pos="8535988" algn="l"/>
              </a:tabLst>
            </a:pPr>
            <a:r>
              <a:rPr lang="en-GB" sz="2500">
                <a:solidFill>
                  <a:srgbClr val="000000"/>
                </a:solidFill>
                <a:latin typeface="Times New Roman" pitchFamily="18" charset="0"/>
              </a:rPr>
              <a:t> The boat can carry at most 2 people</a:t>
            </a:r>
          </a:p>
          <a:p>
            <a:pPr defTabSz="414338" eaLnBrk="1">
              <a:lnSpc>
                <a:spcPct val="102000"/>
              </a:lnSpc>
              <a:buClr>
                <a:srgbClr val="00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 pos="8535988" algn="l"/>
              </a:tabLst>
            </a:pPr>
            <a:r>
              <a:rPr lang="en-GB" sz="2500">
                <a:solidFill>
                  <a:srgbClr val="000000"/>
                </a:solidFill>
                <a:latin typeface="Times New Roman" pitchFamily="18" charset="0"/>
              </a:rPr>
              <a:t> On no bank should the cannibals outnumber the missionaries</a:t>
            </a:r>
          </a:p>
        </p:txBody>
      </p:sp>
      <p:sp>
        <p:nvSpPr>
          <p:cNvPr id="30724" name="Line 4"/>
          <p:cNvSpPr>
            <a:spLocks noChangeShapeType="1"/>
          </p:cNvSpPr>
          <p:nvPr/>
        </p:nvSpPr>
        <p:spPr bwMode="auto">
          <a:xfrm>
            <a:off x="2157413" y="1497013"/>
            <a:ext cx="4668837" cy="0"/>
          </a:xfrm>
          <a:prstGeom prst="line">
            <a:avLst/>
          </a:prstGeom>
          <a:noFill/>
          <a:ln w="9360">
            <a:solidFill>
              <a:srgbClr val="000000"/>
            </a:solidFill>
            <a:miter lim="800000"/>
            <a:headEnd/>
            <a:tailEnd/>
          </a:ln>
        </p:spPr>
        <p:txBody>
          <a:bodyPr/>
          <a:lstStyle/>
          <a:p>
            <a:endParaRPr lang="en-US"/>
          </a:p>
        </p:txBody>
      </p:sp>
      <p:sp>
        <p:nvSpPr>
          <p:cNvPr id="30725" name="Line 5"/>
          <p:cNvSpPr>
            <a:spLocks noChangeShapeType="1"/>
          </p:cNvSpPr>
          <p:nvPr/>
        </p:nvSpPr>
        <p:spPr bwMode="auto">
          <a:xfrm>
            <a:off x="2157413" y="2319338"/>
            <a:ext cx="4668837" cy="1587"/>
          </a:xfrm>
          <a:prstGeom prst="line">
            <a:avLst/>
          </a:prstGeom>
          <a:noFill/>
          <a:ln w="9360">
            <a:solidFill>
              <a:srgbClr val="000000"/>
            </a:solidFill>
            <a:miter lim="800000"/>
            <a:headEnd/>
            <a:tailEnd/>
          </a:ln>
        </p:spPr>
        <p:txBody>
          <a:bodyPr/>
          <a:lstStyle/>
          <a:p>
            <a:endParaRPr lang="en-US"/>
          </a:p>
        </p:txBody>
      </p:sp>
      <p:sp>
        <p:nvSpPr>
          <p:cNvPr id="30726" name="Text Box 6"/>
          <p:cNvSpPr txBox="1">
            <a:spLocks noChangeArrowheads="1"/>
          </p:cNvSpPr>
          <p:nvPr/>
        </p:nvSpPr>
        <p:spPr bwMode="auto">
          <a:xfrm>
            <a:off x="2981325" y="1771650"/>
            <a:ext cx="750888" cy="392113"/>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a:solidFill>
                  <a:srgbClr val="000000"/>
                </a:solidFill>
                <a:latin typeface="Times New Roman" pitchFamily="18" charset="0"/>
              </a:rPr>
              <a:t>River </a:t>
            </a:r>
          </a:p>
        </p:txBody>
      </p:sp>
      <p:sp>
        <p:nvSpPr>
          <p:cNvPr id="30727" name="Line 7"/>
          <p:cNvSpPr>
            <a:spLocks noChangeShapeType="1"/>
          </p:cNvSpPr>
          <p:nvPr/>
        </p:nvSpPr>
        <p:spPr bwMode="auto">
          <a:xfrm>
            <a:off x="3530600" y="1908175"/>
            <a:ext cx="962025" cy="1588"/>
          </a:xfrm>
          <a:prstGeom prst="line">
            <a:avLst/>
          </a:prstGeom>
          <a:noFill/>
          <a:ln w="9360">
            <a:solidFill>
              <a:srgbClr val="000000"/>
            </a:solidFill>
            <a:miter lim="800000"/>
            <a:headEnd/>
            <a:tailEnd type="triangle" w="med" len="med"/>
          </a:ln>
        </p:spPr>
        <p:txBody>
          <a:bodyPr/>
          <a:lstStyle/>
          <a:p>
            <a:endParaRPr lang="en-US"/>
          </a:p>
        </p:txBody>
      </p:sp>
      <p:sp>
        <p:nvSpPr>
          <p:cNvPr id="30728" name="Text Box 8"/>
          <p:cNvSpPr txBox="1">
            <a:spLocks noChangeArrowheads="1"/>
          </p:cNvSpPr>
          <p:nvPr/>
        </p:nvSpPr>
        <p:spPr bwMode="auto">
          <a:xfrm>
            <a:off x="6276975" y="1123950"/>
            <a:ext cx="411163" cy="390525"/>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a:solidFill>
                  <a:srgbClr val="000000"/>
                </a:solidFill>
                <a:latin typeface="Luxi Sans" pitchFamily="16" charset="0"/>
              </a:rPr>
              <a:t>R</a:t>
            </a:r>
          </a:p>
        </p:txBody>
      </p:sp>
      <p:sp>
        <p:nvSpPr>
          <p:cNvPr id="30729" name="Text Box 9"/>
          <p:cNvSpPr txBox="1">
            <a:spLocks noChangeArrowheads="1"/>
          </p:cNvSpPr>
          <p:nvPr/>
        </p:nvSpPr>
        <p:spPr bwMode="auto">
          <a:xfrm>
            <a:off x="6276975" y="2346325"/>
            <a:ext cx="411163" cy="392113"/>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a:solidFill>
                  <a:srgbClr val="000000"/>
                </a:solidFill>
                <a:latin typeface="Luxi Sans" pitchFamily="16" charset="0"/>
              </a:rPr>
              <a:t>L</a:t>
            </a:r>
          </a:p>
        </p:txBody>
      </p:sp>
      <p:sp>
        <p:nvSpPr>
          <p:cNvPr id="30730" name="Oval 10"/>
          <p:cNvSpPr>
            <a:spLocks noChangeArrowheads="1"/>
          </p:cNvSpPr>
          <p:nvPr/>
        </p:nvSpPr>
        <p:spPr bwMode="auto">
          <a:xfrm>
            <a:off x="1998663" y="2595563"/>
            <a:ext cx="274637" cy="274637"/>
          </a:xfrm>
          <a:prstGeom prst="ellipse">
            <a:avLst/>
          </a:prstGeom>
          <a:noFill/>
          <a:ln w="9360">
            <a:solidFill>
              <a:srgbClr val="000000"/>
            </a:solidFill>
            <a:miter lim="800000"/>
            <a:headEnd/>
            <a:tailEnd/>
          </a:ln>
        </p:spPr>
        <p:txBody>
          <a:bodyPr wrap="none" anchor="ctr"/>
          <a:lstStyle/>
          <a:p>
            <a:endParaRPr lang="en-US"/>
          </a:p>
        </p:txBody>
      </p:sp>
      <p:sp>
        <p:nvSpPr>
          <p:cNvPr id="30731" name="Line 11"/>
          <p:cNvSpPr>
            <a:spLocks noChangeShapeType="1"/>
          </p:cNvSpPr>
          <p:nvPr/>
        </p:nvSpPr>
        <p:spPr bwMode="auto">
          <a:xfrm>
            <a:off x="2157413" y="2870200"/>
            <a:ext cx="1587" cy="549275"/>
          </a:xfrm>
          <a:prstGeom prst="line">
            <a:avLst/>
          </a:prstGeom>
          <a:noFill/>
          <a:ln w="9360">
            <a:solidFill>
              <a:srgbClr val="000000"/>
            </a:solidFill>
            <a:miter lim="800000"/>
            <a:headEnd/>
            <a:tailEnd/>
          </a:ln>
        </p:spPr>
        <p:txBody>
          <a:bodyPr/>
          <a:lstStyle/>
          <a:p>
            <a:endParaRPr lang="en-US"/>
          </a:p>
        </p:txBody>
      </p:sp>
      <p:sp>
        <p:nvSpPr>
          <p:cNvPr id="30732" name="Line 12"/>
          <p:cNvSpPr>
            <a:spLocks noChangeShapeType="1"/>
          </p:cNvSpPr>
          <p:nvPr/>
        </p:nvSpPr>
        <p:spPr bwMode="auto">
          <a:xfrm flipH="1">
            <a:off x="1876425" y="3419475"/>
            <a:ext cx="285750" cy="274638"/>
          </a:xfrm>
          <a:prstGeom prst="line">
            <a:avLst/>
          </a:prstGeom>
          <a:noFill/>
          <a:ln w="9360">
            <a:solidFill>
              <a:srgbClr val="000000"/>
            </a:solidFill>
            <a:miter lim="800000"/>
            <a:headEnd/>
            <a:tailEnd/>
          </a:ln>
        </p:spPr>
        <p:txBody>
          <a:bodyPr/>
          <a:lstStyle/>
          <a:p>
            <a:endParaRPr lang="en-US"/>
          </a:p>
        </p:txBody>
      </p:sp>
      <p:sp>
        <p:nvSpPr>
          <p:cNvPr id="30733" name="Line 13"/>
          <p:cNvSpPr>
            <a:spLocks noChangeShapeType="1"/>
          </p:cNvSpPr>
          <p:nvPr/>
        </p:nvSpPr>
        <p:spPr bwMode="auto">
          <a:xfrm>
            <a:off x="2157413" y="3397250"/>
            <a:ext cx="274637" cy="274638"/>
          </a:xfrm>
          <a:prstGeom prst="line">
            <a:avLst/>
          </a:prstGeom>
          <a:noFill/>
          <a:ln w="9360">
            <a:solidFill>
              <a:srgbClr val="000000"/>
            </a:solidFill>
            <a:miter lim="800000"/>
            <a:headEnd/>
            <a:tailEnd/>
          </a:ln>
        </p:spPr>
        <p:txBody>
          <a:bodyPr/>
          <a:lstStyle/>
          <a:p>
            <a:endParaRPr lang="en-US"/>
          </a:p>
        </p:txBody>
      </p:sp>
      <p:sp>
        <p:nvSpPr>
          <p:cNvPr id="30734" name="Line 14"/>
          <p:cNvSpPr>
            <a:spLocks noChangeShapeType="1"/>
          </p:cNvSpPr>
          <p:nvPr/>
        </p:nvSpPr>
        <p:spPr bwMode="auto">
          <a:xfrm flipH="1">
            <a:off x="1876425" y="3051175"/>
            <a:ext cx="285750" cy="274638"/>
          </a:xfrm>
          <a:prstGeom prst="line">
            <a:avLst/>
          </a:prstGeom>
          <a:noFill/>
          <a:ln w="9360">
            <a:solidFill>
              <a:srgbClr val="000000"/>
            </a:solidFill>
            <a:miter lim="800000"/>
            <a:headEnd/>
            <a:tailEnd/>
          </a:ln>
        </p:spPr>
        <p:txBody>
          <a:bodyPr/>
          <a:lstStyle/>
          <a:p>
            <a:endParaRPr lang="en-US"/>
          </a:p>
        </p:txBody>
      </p:sp>
      <p:sp>
        <p:nvSpPr>
          <p:cNvPr id="30735" name="Line 15"/>
          <p:cNvSpPr>
            <a:spLocks noChangeShapeType="1"/>
          </p:cNvSpPr>
          <p:nvPr/>
        </p:nvSpPr>
        <p:spPr bwMode="auto">
          <a:xfrm>
            <a:off x="2157413" y="3073400"/>
            <a:ext cx="274637" cy="273050"/>
          </a:xfrm>
          <a:prstGeom prst="line">
            <a:avLst/>
          </a:prstGeom>
          <a:noFill/>
          <a:ln w="9360">
            <a:solidFill>
              <a:srgbClr val="000000"/>
            </a:solidFill>
            <a:miter lim="800000"/>
            <a:headEnd/>
            <a:tailEnd/>
          </a:ln>
        </p:spPr>
        <p:txBody>
          <a:bodyPr/>
          <a:lstStyle/>
          <a:p>
            <a:endParaRPr lang="en-US"/>
          </a:p>
        </p:txBody>
      </p:sp>
      <p:sp>
        <p:nvSpPr>
          <p:cNvPr id="30736" name="Oval 16"/>
          <p:cNvSpPr>
            <a:spLocks noChangeArrowheads="1"/>
          </p:cNvSpPr>
          <p:nvPr/>
        </p:nvSpPr>
        <p:spPr bwMode="auto">
          <a:xfrm>
            <a:off x="2605088" y="2595563"/>
            <a:ext cx="274637" cy="274637"/>
          </a:xfrm>
          <a:prstGeom prst="ellipse">
            <a:avLst/>
          </a:prstGeom>
          <a:noFill/>
          <a:ln w="9360">
            <a:solidFill>
              <a:srgbClr val="000000"/>
            </a:solidFill>
            <a:miter lim="800000"/>
            <a:headEnd/>
            <a:tailEnd/>
          </a:ln>
        </p:spPr>
        <p:txBody>
          <a:bodyPr wrap="none" anchor="ctr"/>
          <a:lstStyle/>
          <a:p>
            <a:endParaRPr lang="en-US"/>
          </a:p>
        </p:txBody>
      </p:sp>
      <p:sp>
        <p:nvSpPr>
          <p:cNvPr id="30737" name="Line 17"/>
          <p:cNvSpPr>
            <a:spLocks noChangeShapeType="1"/>
          </p:cNvSpPr>
          <p:nvPr/>
        </p:nvSpPr>
        <p:spPr bwMode="auto">
          <a:xfrm>
            <a:off x="2763838" y="2870200"/>
            <a:ext cx="1587" cy="549275"/>
          </a:xfrm>
          <a:prstGeom prst="line">
            <a:avLst/>
          </a:prstGeom>
          <a:noFill/>
          <a:ln w="9360">
            <a:solidFill>
              <a:srgbClr val="000000"/>
            </a:solidFill>
            <a:miter lim="800000"/>
            <a:headEnd/>
            <a:tailEnd/>
          </a:ln>
        </p:spPr>
        <p:txBody>
          <a:bodyPr/>
          <a:lstStyle/>
          <a:p>
            <a:endParaRPr lang="en-US"/>
          </a:p>
        </p:txBody>
      </p:sp>
      <p:sp>
        <p:nvSpPr>
          <p:cNvPr id="30738" name="Line 18"/>
          <p:cNvSpPr>
            <a:spLocks noChangeShapeType="1"/>
          </p:cNvSpPr>
          <p:nvPr/>
        </p:nvSpPr>
        <p:spPr bwMode="auto">
          <a:xfrm flipH="1">
            <a:off x="2482850" y="3419475"/>
            <a:ext cx="285750" cy="274638"/>
          </a:xfrm>
          <a:prstGeom prst="line">
            <a:avLst/>
          </a:prstGeom>
          <a:noFill/>
          <a:ln w="9360">
            <a:solidFill>
              <a:srgbClr val="000000"/>
            </a:solidFill>
            <a:miter lim="800000"/>
            <a:headEnd/>
            <a:tailEnd/>
          </a:ln>
        </p:spPr>
        <p:txBody>
          <a:bodyPr/>
          <a:lstStyle/>
          <a:p>
            <a:endParaRPr lang="en-US"/>
          </a:p>
        </p:txBody>
      </p:sp>
      <p:sp>
        <p:nvSpPr>
          <p:cNvPr id="30739" name="Line 19"/>
          <p:cNvSpPr>
            <a:spLocks noChangeShapeType="1"/>
          </p:cNvSpPr>
          <p:nvPr/>
        </p:nvSpPr>
        <p:spPr bwMode="auto">
          <a:xfrm>
            <a:off x="2763838" y="3397250"/>
            <a:ext cx="274637" cy="274638"/>
          </a:xfrm>
          <a:prstGeom prst="line">
            <a:avLst/>
          </a:prstGeom>
          <a:noFill/>
          <a:ln w="9360">
            <a:solidFill>
              <a:srgbClr val="000000"/>
            </a:solidFill>
            <a:miter lim="800000"/>
            <a:headEnd/>
            <a:tailEnd/>
          </a:ln>
        </p:spPr>
        <p:txBody>
          <a:bodyPr/>
          <a:lstStyle/>
          <a:p>
            <a:endParaRPr lang="en-US"/>
          </a:p>
        </p:txBody>
      </p:sp>
      <p:sp>
        <p:nvSpPr>
          <p:cNvPr id="30740" name="Line 20"/>
          <p:cNvSpPr>
            <a:spLocks noChangeShapeType="1"/>
          </p:cNvSpPr>
          <p:nvPr/>
        </p:nvSpPr>
        <p:spPr bwMode="auto">
          <a:xfrm flipH="1">
            <a:off x="2482850" y="3051175"/>
            <a:ext cx="285750" cy="274638"/>
          </a:xfrm>
          <a:prstGeom prst="line">
            <a:avLst/>
          </a:prstGeom>
          <a:noFill/>
          <a:ln w="9360">
            <a:solidFill>
              <a:srgbClr val="000000"/>
            </a:solidFill>
            <a:miter lim="800000"/>
            <a:headEnd/>
            <a:tailEnd/>
          </a:ln>
        </p:spPr>
        <p:txBody>
          <a:bodyPr/>
          <a:lstStyle/>
          <a:p>
            <a:endParaRPr lang="en-US"/>
          </a:p>
        </p:txBody>
      </p:sp>
      <p:sp>
        <p:nvSpPr>
          <p:cNvPr id="30741" name="Line 21"/>
          <p:cNvSpPr>
            <a:spLocks noChangeShapeType="1"/>
          </p:cNvSpPr>
          <p:nvPr/>
        </p:nvSpPr>
        <p:spPr bwMode="auto">
          <a:xfrm>
            <a:off x="2763838" y="3073400"/>
            <a:ext cx="274637" cy="273050"/>
          </a:xfrm>
          <a:prstGeom prst="line">
            <a:avLst/>
          </a:prstGeom>
          <a:noFill/>
          <a:ln w="9360">
            <a:solidFill>
              <a:srgbClr val="000000"/>
            </a:solidFill>
            <a:miter lim="800000"/>
            <a:headEnd/>
            <a:tailEnd/>
          </a:ln>
        </p:spPr>
        <p:txBody>
          <a:bodyPr/>
          <a:lstStyle/>
          <a:p>
            <a:endParaRPr lang="en-US"/>
          </a:p>
        </p:txBody>
      </p:sp>
      <p:sp>
        <p:nvSpPr>
          <p:cNvPr id="30742" name="Oval 22"/>
          <p:cNvSpPr>
            <a:spLocks noChangeArrowheads="1"/>
          </p:cNvSpPr>
          <p:nvPr/>
        </p:nvSpPr>
        <p:spPr bwMode="auto">
          <a:xfrm>
            <a:off x="3317875" y="2595563"/>
            <a:ext cx="274638" cy="274637"/>
          </a:xfrm>
          <a:prstGeom prst="ellipse">
            <a:avLst/>
          </a:prstGeom>
          <a:noFill/>
          <a:ln w="9360">
            <a:solidFill>
              <a:srgbClr val="000000"/>
            </a:solidFill>
            <a:miter lim="800000"/>
            <a:headEnd/>
            <a:tailEnd/>
          </a:ln>
        </p:spPr>
        <p:txBody>
          <a:bodyPr wrap="none" anchor="ctr"/>
          <a:lstStyle/>
          <a:p>
            <a:endParaRPr lang="en-US"/>
          </a:p>
        </p:txBody>
      </p:sp>
      <p:sp>
        <p:nvSpPr>
          <p:cNvPr id="30743" name="Line 23"/>
          <p:cNvSpPr>
            <a:spLocks noChangeShapeType="1"/>
          </p:cNvSpPr>
          <p:nvPr/>
        </p:nvSpPr>
        <p:spPr bwMode="auto">
          <a:xfrm>
            <a:off x="3476625" y="2870200"/>
            <a:ext cx="1588" cy="549275"/>
          </a:xfrm>
          <a:prstGeom prst="line">
            <a:avLst/>
          </a:prstGeom>
          <a:noFill/>
          <a:ln w="9360">
            <a:solidFill>
              <a:srgbClr val="000000"/>
            </a:solidFill>
            <a:miter lim="800000"/>
            <a:headEnd/>
            <a:tailEnd/>
          </a:ln>
        </p:spPr>
        <p:txBody>
          <a:bodyPr/>
          <a:lstStyle/>
          <a:p>
            <a:endParaRPr lang="en-US"/>
          </a:p>
        </p:txBody>
      </p:sp>
      <p:sp>
        <p:nvSpPr>
          <p:cNvPr id="30744" name="Line 24"/>
          <p:cNvSpPr>
            <a:spLocks noChangeShapeType="1"/>
          </p:cNvSpPr>
          <p:nvPr/>
        </p:nvSpPr>
        <p:spPr bwMode="auto">
          <a:xfrm flipH="1">
            <a:off x="3195638" y="3419475"/>
            <a:ext cx="285750" cy="274638"/>
          </a:xfrm>
          <a:prstGeom prst="line">
            <a:avLst/>
          </a:prstGeom>
          <a:noFill/>
          <a:ln w="9360">
            <a:solidFill>
              <a:srgbClr val="000000"/>
            </a:solidFill>
            <a:miter lim="800000"/>
            <a:headEnd/>
            <a:tailEnd/>
          </a:ln>
        </p:spPr>
        <p:txBody>
          <a:bodyPr/>
          <a:lstStyle/>
          <a:p>
            <a:endParaRPr lang="en-US"/>
          </a:p>
        </p:txBody>
      </p:sp>
      <p:sp>
        <p:nvSpPr>
          <p:cNvPr id="30745" name="Line 25"/>
          <p:cNvSpPr>
            <a:spLocks noChangeShapeType="1"/>
          </p:cNvSpPr>
          <p:nvPr/>
        </p:nvSpPr>
        <p:spPr bwMode="auto">
          <a:xfrm>
            <a:off x="3476625" y="3397250"/>
            <a:ext cx="273050" cy="274638"/>
          </a:xfrm>
          <a:prstGeom prst="line">
            <a:avLst/>
          </a:prstGeom>
          <a:noFill/>
          <a:ln w="9360">
            <a:solidFill>
              <a:srgbClr val="000000"/>
            </a:solidFill>
            <a:miter lim="800000"/>
            <a:headEnd/>
            <a:tailEnd/>
          </a:ln>
        </p:spPr>
        <p:txBody>
          <a:bodyPr/>
          <a:lstStyle/>
          <a:p>
            <a:endParaRPr lang="en-US"/>
          </a:p>
        </p:txBody>
      </p:sp>
      <p:sp>
        <p:nvSpPr>
          <p:cNvPr id="30746" name="Line 26"/>
          <p:cNvSpPr>
            <a:spLocks noChangeShapeType="1"/>
          </p:cNvSpPr>
          <p:nvPr/>
        </p:nvSpPr>
        <p:spPr bwMode="auto">
          <a:xfrm flipH="1">
            <a:off x="3195638" y="3051175"/>
            <a:ext cx="285750" cy="274638"/>
          </a:xfrm>
          <a:prstGeom prst="line">
            <a:avLst/>
          </a:prstGeom>
          <a:noFill/>
          <a:ln w="9360">
            <a:solidFill>
              <a:srgbClr val="000000"/>
            </a:solidFill>
            <a:miter lim="800000"/>
            <a:headEnd/>
            <a:tailEnd/>
          </a:ln>
        </p:spPr>
        <p:txBody>
          <a:bodyPr/>
          <a:lstStyle/>
          <a:p>
            <a:endParaRPr lang="en-US"/>
          </a:p>
        </p:txBody>
      </p:sp>
      <p:sp>
        <p:nvSpPr>
          <p:cNvPr id="30747" name="Line 27"/>
          <p:cNvSpPr>
            <a:spLocks noChangeShapeType="1"/>
          </p:cNvSpPr>
          <p:nvPr/>
        </p:nvSpPr>
        <p:spPr bwMode="auto">
          <a:xfrm>
            <a:off x="3476625" y="3073400"/>
            <a:ext cx="273050" cy="273050"/>
          </a:xfrm>
          <a:prstGeom prst="line">
            <a:avLst/>
          </a:prstGeom>
          <a:noFill/>
          <a:ln w="9360">
            <a:solidFill>
              <a:srgbClr val="000000"/>
            </a:solidFill>
            <a:miter lim="800000"/>
            <a:headEnd/>
            <a:tailEnd/>
          </a:ln>
        </p:spPr>
        <p:txBody>
          <a:bodyPr/>
          <a:lstStyle/>
          <a:p>
            <a:endParaRPr lang="en-US"/>
          </a:p>
        </p:txBody>
      </p:sp>
      <p:sp>
        <p:nvSpPr>
          <p:cNvPr id="30748" name="Oval 28"/>
          <p:cNvSpPr>
            <a:spLocks noChangeArrowheads="1"/>
          </p:cNvSpPr>
          <p:nvPr/>
        </p:nvSpPr>
        <p:spPr bwMode="auto">
          <a:xfrm>
            <a:off x="4441825" y="2595563"/>
            <a:ext cx="276225" cy="274637"/>
          </a:xfrm>
          <a:prstGeom prst="ellipse">
            <a:avLst/>
          </a:prstGeom>
          <a:noFill/>
          <a:ln w="9360">
            <a:solidFill>
              <a:srgbClr val="000000"/>
            </a:solidFill>
            <a:miter lim="800000"/>
            <a:headEnd/>
            <a:tailEnd/>
          </a:ln>
        </p:spPr>
        <p:txBody>
          <a:bodyPr wrap="none" anchor="ctr"/>
          <a:lstStyle/>
          <a:p>
            <a:endParaRPr lang="en-US"/>
          </a:p>
        </p:txBody>
      </p:sp>
      <p:sp>
        <p:nvSpPr>
          <p:cNvPr id="30749" name="Line 29"/>
          <p:cNvSpPr>
            <a:spLocks noChangeShapeType="1"/>
          </p:cNvSpPr>
          <p:nvPr/>
        </p:nvSpPr>
        <p:spPr bwMode="auto">
          <a:xfrm>
            <a:off x="4600575" y="2870200"/>
            <a:ext cx="1588" cy="549275"/>
          </a:xfrm>
          <a:prstGeom prst="line">
            <a:avLst/>
          </a:prstGeom>
          <a:noFill/>
          <a:ln w="9360">
            <a:solidFill>
              <a:srgbClr val="000000"/>
            </a:solidFill>
            <a:miter lim="800000"/>
            <a:headEnd/>
            <a:tailEnd/>
          </a:ln>
        </p:spPr>
        <p:txBody>
          <a:bodyPr/>
          <a:lstStyle/>
          <a:p>
            <a:endParaRPr lang="en-US"/>
          </a:p>
        </p:txBody>
      </p:sp>
      <p:sp>
        <p:nvSpPr>
          <p:cNvPr id="30750" name="Line 30"/>
          <p:cNvSpPr>
            <a:spLocks noChangeShapeType="1"/>
          </p:cNvSpPr>
          <p:nvPr/>
        </p:nvSpPr>
        <p:spPr bwMode="auto">
          <a:xfrm flipH="1">
            <a:off x="4319588" y="3419475"/>
            <a:ext cx="287337" cy="274638"/>
          </a:xfrm>
          <a:prstGeom prst="line">
            <a:avLst/>
          </a:prstGeom>
          <a:noFill/>
          <a:ln w="9360">
            <a:solidFill>
              <a:srgbClr val="000000"/>
            </a:solidFill>
            <a:miter lim="800000"/>
            <a:headEnd/>
            <a:tailEnd/>
          </a:ln>
        </p:spPr>
        <p:txBody>
          <a:bodyPr/>
          <a:lstStyle/>
          <a:p>
            <a:endParaRPr lang="en-US"/>
          </a:p>
        </p:txBody>
      </p:sp>
      <p:sp>
        <p:nvSpPr>
          <p:cNvPr id="30751" name="Line 31"/>
          <p:cNvSpPr>
            <a:spLocks noChangeShapeType="1"/>
          </p:cNvSpPr>
          <p:nvPr/>
        </p:nvSpPr>
        <p:spPr bwMode="auto">
          <a:xfrm>
            <a:off x="4600575" y="3397250"/>
            <a:ext cx="274638" cy="274638"/>
          </a:xfrm>
          <a:prstGeom prst="line">
            <a:avLst/>
          </a:prstGeom>
          <a:noFill/>
          <a:ln w="9360">
            <a:solidFill>
              <a:srgbClr val="000000"/>
            </a:solidFill>
            <a:miter lim="800000"/>
            <a:headEnd/>
            <a:tailEnd/>
          </a:ln>
        </p:spPr>
        <p:txBody>
          <a:bodyPr/>
          <a:lstStyle/>
          <a:p>
            <a:endParaRPr lang="en-US"/>
          </a:p>
        </p:txBody>
      </p:sp>
      <p:sp>
        <p:nvSpPr>
          <p:cNvPr id="30752" name="Line 32"/>
          <p:cNvSpPr>
            <a:spLocks noChangeShapeType="1"/>
          </p:cNvSpPr>
          <p:nvPr/>
        </p:nvSpPr>
        <p:spPr bwMode="auto">
          <a:xfrm flipH="1">
            <a:off x="4319588" y="3051175"/>
            <a:ext cx="287337" cy="274638"/>
          </a:xfrm>
          <a:prstGeom prst="line">
            <a:avLst/>
          </a:prstGeom>
          <a:noFill/>
          <a:ln w="9360">
            <a:solidFill>
              <a:srgbClr val="000000"/>
            </a:solidFill>
            <a:miter lim="800000"/>
            <a:headEnd/>
            <a:tailEnd/>
          </a:ln>
        </p:spPr>
        <p:txBody>
          <a:bodyPr/>
          <a:lstStyle/>
          <a:p>
            <a:endParaRPr lang="en-US"/>
          </a:p>
        </p:txBody>
      </p:sp>
      <p:sp>
        <p:nvSpPr>
          <p:cNvPr id="30753" name="Line 33"/>
          <p:cNvSpPr>
            <a:spLocks noChangeShapeType="1"/>
          </p:cNvSpPr>
          <p:nvPr/>
        </p:nvSpPr>
        <p:spPr bwMode="auto">
          <a:xfrm>
            <a:off x="4600575" y="3073400"/>
            <a:ext cx="274638" cy="273050"/>
          </a:xfrm>
          <a:prstGeom prst="line">
            <a:avLst/>
          </a:prstGeom>
          <a:noFill/>
          <a:ln w="9360">
            <a:solidFill>
              <a:srgbClr val="000000"/>
            </a:solidFill>
            <a:miter lim="800000"/>
            <a:headEnd/>
            <a:tailEnd/>
          </a:ln>
        </p:spPr>
        <p:txBody>
          <a:bodyPr/>
          <a:lstStyle/>
          <a:p>
            <a:endParaRPr lang="en-US"/>
          </a:p>
        </p:txBody>
      </p:sp>
      <p:sp>
        <p:nvSpPr>
          <p:cNvPr id="30754" name="Line 34"/>
          <p:cNvSpPr>
            <a:spLocks noChangeShapeType="1"/>
          </p:cNvSpPr>
          <p:nvPr/>
        </p:nvSpPr>
        <p:spPr bwMode="auto">
          <a:xfrm flipV="1">
            <a:off x="4629150" y="2452688"/>
            <a:ext cx="136525" cy="147637"/>
          </a:xfrm>
          <a:prstGeom prst="line">
            <a:avLst/>
          </a:prstGeom>
          <a:noFill/>
          <a:ln w="9360">
            <a:solidFill>
              <a:srgbClr val="000000"/>
            </a:solidFill>
            <a:miter lim="800000"/>
            <a:headEnd/>
            <a:tailEnd/>
          </a:ln>
        </p:spPr>
        <p:txBody>
          <a:bodyPr/>
          <a:lstStyle/>
          <a:p>
            <a:endParaRPr lang="en-US"/>
          </a:p>
        </p:txBody>
      </p:sp>
      <p:sp>
        <p:nvSpPr>
          <p:cNvPr id="30755" name="Line 35"/>
          <p:cNvSpPr>
            <a:spLocks noChangeShapeType="1"/>
          </p:cNvSpPr>
          <p:nvPr/>
        </p:nvSpPr>
        <p:spPr bwMode="auto">
          <a:xfrm flipH="1" flipV="1">
            <a:off x="4348163" y="2452688"/>
            <a:ext cx="149225" cy="147637"/>
          </a:xfrm>
          <a:prstGeom prst="line">
            <a:avLst/>
          </a:prstGeom>
          <a:noFill/>
          <a:ln w="9360">
            <a:solidFill>
              <a:srgbClr val="000000"/>
            </a:solidFill>
            <a:miter lim="800000"/>
            <a:headEnd/>
            <a:tailEnd/>
          </a:ln>
        </p:spPr>
        <p:txBody>
          <a:bodyPr/>
          <a:lstStyle/>
          <a:p>
            <a:endParaRPr lang="en-US"/>
          </a:p>
        </p:txBody>
      </p:sp>
      <p:sp>
        <p:nvSpPr>
          <p:cNvPr id="30756" name="Oval 36"/>
          <p:cNvSpPr>
            <a:spLocks noChangeArrowheads="1"/>
          </p:cNvSpPr>
          <p:nvPr/>
        </p:nvSpPr>
        <p:spPr bwMode="auto">
          <a:xfrm>
            <a:off x="5154613" y="2595563"/>
            <a:ext cx="276225" cy="274637"/>
          </a:xfrm>
          <a:prstGeom prst="ellipse">
            <a:avLst/>
          </a:prstGeom>
          <a:noFill/>
          <a:ln w="9360">
            <a:solidFill>
              <a:srgbClr val="000000"/>
            </a:solidFill>
            <a:miter lim="800000"/>
            <a:headEnd/>
            <a:tailEnd/>
          </a:ln>
        </p:spPr>
        <p:txBody>
          <a:bodyPr wrap="none" anchor="ctr"/>
          <a:lstStyle/>
          <a:p>
            <a:endParaRPr lang="en-US"/>
          </a:p>
        </p:txBody>
      </p:sp>
      <p:sp>
        <p:nvSpPr>
          <p:cNvPr id="30757" name="Line 37"/>
          <p:cNvSpPr>
            <a:spLocks noChangeShapeType="1"/>
          </p:cNvSpPr>
          <p:nvPr/>
        </p:nvSpPr>
        <p:spPr bwMode="auto">
          <a:xfrm>
            <a:off x="5314950" y="2870200"/>
            <a:ext cx="1588" cy="549275"/>
          </a:xfrm>
          <a:prstGeom prst="line">
            <a:avLst/>
          </a:prstGeom>
          <a:noFill/>
          <a:ln w="9360">
            <a:solidFill>
              <a:srgbClr val="000000"/>
            </a:solidFill>
            <a:miter lim="800000"/>
            <a:headEnd/>
            <a:tailEnd/>
          </a:ln>
        </p:spPr>
        <p:txBody>
          <a:bodyPr/>
          <a:lstStyle/>
          <a:p>
            <a:endParaRPr lang="en-US"/>
          </a:p>
        </p:txBody>
      </p:sp>
      <p:sp>
        <p:nvSpPr>
          <p:cNvPr id="30758" name="Line 38"/>
          <p:cNvSpPr>
            <a:spLocks noChangeShapeType="1"/>
          </p:cNvSpPr>
          <p:nvPr/>
        </p:nvSpPr>
        <p:spPr bwMode="auto">
          <a:xfrm flipH="1">
            <a:off x="5033963" y="3419475"/>
            <a:ext cx="287337" cy="274638"/>
          </a:xfrm>
          <a:prstGeom prst="line">
            <a:avLst/>
          </a:prstGeom>
          <a:noFill/>
          <a:ln w="9360">
            <a:solidFill>
              <a:srgbClr val="000000"/>
            </a:solidFill>
            <a:miter lim="800000"/>
            <a:headEnd/>
            <a:tailEnd/>
          </a:ln>
        </p:spPr>
        <p:txBody>
          <a:bodyPr/>
          <a:lstStyle/>
          <a:p>
            <a:endParaRPr lang="en-US"/>
          </a:p>
        </p:txBody>
      </p:sp>
      <p:sp>
        <p:nvSpPr>
          <p:cNvPr id="30759" name="Line 39"/>
          <p:cNvSpPr>
            <a:spLocks noChangeShapeType="1"/>
          </p:cNvSpPr>
          <p:nvPr/>
        </p:nvSpPr>
        <p:spPr bwMode="auto">
          <a:xfrm>
            <a:off x="5314950" y="3397250"/>
            <a:ext cx="274638" cy="274638"/>
          </a:xfrm>
          <a:prstGeom prst="line">
            <a:avLst/>
          </a:prstGeom>
          <a:noFill/>
          <a:ln w="9360">
            <a:solidFill>
              <a:srgbClr val="000000"/>
            </a:solidFill>
            <a:miter lim="800000"/>
            <a:headEnd/>
            <a:tailEnd/>
          </a:ln>
        </p:spPr>
        <p:txBody>
          <a:bodyPr/>
          <a:lstStyle/>
          <a:p>
            <a:endParaRPr lang="en-US"/>
          </a:p>
        </p:txBody>
      </p:sp>
      <p:sp>
        <p:nvSpPr>
          <p:cNvPr id="30760" name="Line 40"/>
          <p:cNvSpPr>
            <a:spLocks noChangeShapeType="1"/>
          </p:cNvSpPr>
          <p:nvPr/>
        </p:nvSpPr>
        <p:spPr bwMode="auto">
          <a:xfrm flipH="1">
            <a:off x="5033963" y="3051175"/>
            <a:ext cx="287337" cy="276225"/>
          </a:xfrm>
          <a:prstGeom prst="line">
            <a:avLst/>
          </a:prstGeom>
          <a:noFill/>
          <a:ln w="9360">
            <a:solidFill>
              <a:srgbClr val="000000"/>
            </a:solidFill>
            <a:miter lim="800000"/>
            <a:headEnd/>
            <a:tailEnd/>
          </a:ln>
        </p:spPr>
        <p:txBody>
          <a:bodyPr/>
          <a:lstStyle/>
          <a:p>
            <a:endParaRPr lang="en-US"/>
          </a:p>
        </p:txBody>
      </p:sp>
      <p:sp>
        <p:nvSpPr>
          <p:cNvPr id="30761" name="Line 41"/>
          <p:cNvSpPr>
            <a:spLocks noChangeShapeType="1"/>
          </p:cNvSpPr>
          <p:nvPr/>
        </p:nvSpPr>
        <p:spPr bwMode="auto">
          <a:xfrm>
            <a:off x="5314950" y="3073400"/>
            <a:ext cx="274638" cy="274638"/>
          </a:xfrm>
          <a:prstGeom prst="line">
            <a:avLst/>
          </a:prstGeom>
          <a:noFill/>
          <a:ln w="9360">
            <a:solidFill>
              <a:srgbClr val="000000"/>
            </a:solidFill>
            <a:miter lim="800000"/>
            <a:headEnd/>
            <a:tailEnd/>
          </a:ln>
        </p:spPr>
        <p:txBody>
          <a:bodyPr/>
          <a:lstStyle/>
          <a:p>
            <a:endParaRPr lang="en-US"/>
          </a:p>
        </p:txBody>
      </p:sp>
      <p:sp>
        <p:nvSpPr>
          <p:cNvPr id="30762" name="Line 42"/>
          <p:cNvSpPr>
            <a:spLocks noChangeShapeType="1"/>
          </p:cNvSpPr>
          <p:nvPr/>
        </p:nvSpPr>
        <p:spPr bwMode="auto">
          <a:xfrm flipV="1">
            <a:off x="5341938" y="2452688"/>
            <a:ext cx="136525" cy="147637"/>
          </a:xfrm>
          <a:prstGeom prst="line">
            <a:avLst/>
          </a:prstGeom>
          <a:noFill/>
          <a:ln w="9360">
            <a:solidFill>
              <a:srgbClr val="000000"/>
            </a:solidFill>
            <a:miter lim="800000"/>
            <a:headEnd/>
            <a:tailEnd/>
          </a:ln>
        </p:spPr>
        <p:txBody>
          <a:bodyPr/>
          <a:lstStyle/>
          <a:p>
            <a:endParaRPr lang="en-US"/>
          </a:p>
        </p:txBody>
      </p:sp>
      <p:sp>
        <p:nvSpPr>
          <p:cNvPr id="30763" name="Line 43"/>
          <p:cNvSpPr>
            <a:spLocks noChangeShapeType="1"/>
          </p:cNvSpPr>
          <p:nvPr/>
        </p:nvSpPr>
        <p:spPr bwMode="auto">
          <a:xfrm flipH="1" flipV="1">
            <a:off x="5062538" y="2452688"/>
            <a:ext cx="149225" cy="147637"/>
          </a:xfrm>
          <a:prstGeom prst="line">
            <a:avLst/>
          </a:prstGeom>
          <a:noFill/>
          <a:ln w="9360">
            <a:solidFill>
              <a:srgbClr val="000000"/>
            </a:solidFill>
            <a:miter lim="800000"/>
            <a:headEnd/>
            <a:tailEnd/>
          </a:ln>
        </p:spPr>
        <p:txBody>
          <a:bodyPr/>
          <a:lstStyle/>
          <a:p>
            <a:endParaRPr lang="en-US"/>
          </a:p>
        </p:txBody>
      </p:sp>
      <p:sp>
        <p:nvSpPr>
          <p:cNvPr id="30764" name="Oval 44"/>
          <p:cNvSpPr>
            <a:spLocks noChangeArrowheads="1"/>
          </p:cNvSpPr>
          <p:nvPr/>
        </p:nvSpPr>
        <p:spPr bwMode="auto">
          <a:xfrm>
            <a:off x="5826125" y="2595563"/>
            <a:ext cx="274638" cy="274637"/>
          </a:xfrm>
          <a:prstGeom prst="ellipse">
            <a:avLst/>
          </a:prstGeom>
          <a:noFill/>
          <a:ln w="9360">
            <a:solidFill>
              <a:srgbClr val="000000"/>
            </a:solidFill>
            <a:miter lim="800000"/>
            <a:headEnd/>
            <a:tailEnd/>
          </a:ln>
        </p:spPr>
        <p:txBody>
          <a:bodyPr wrap="none" anchor="ctr"/>
          <a:lstStyle/>
          <a:p>
            <a:endParaRPr lang="en-US"/>
          </a:p>
        </p:txBody>
      </p:sp>
      <p:sp>
        <p:nvSpPr>
          <p:cNvPr id="30765" name="Line 45"/>
          <p:cNvSpPr>
            <a:spLocks noChangeShapeType="1"/>
          </p:cNvSpPr>
          <p:nvPr/>
        </p:nvSpPr>
        <p:spPr bwMode="auto">
          <a:xfrm>
            <a:off x="5984875" y="2870200"/>
            <a:ext cx="1588" cy="549275"/>
          </a:xfrm>
          <a:prstGeom prst="line">
            <a:avLst/>
          </a:prstGeom>
          <a:noFill/>
          <a:ln w="9360">
            <a:solidFill>
              <a:srgbClr val="000000"/>
            </a:solidFill>
            <a:miter lim="800000"/>
            <a:headEnd/>
            <a:tailEnd/>
          </a:ln>
        </p:spPr>
        <p:txBody>
          <a:bodyPr/>
          <a:lstStyle/>
          <a:p>
            <a:endParaRPr lang="en-US"/>
          </a:p>
        </p:txBody>
      </p:sp>
      <p:sp>
        <p:nvSpPr>
          <p:cNvPr id="30766" name="Line 46"/>
          <p:cNvSpPr>
            <a:spLocks noChangeShapeType="1"/>
          </p:cNvSpPr>
          <p:nvPr/>
        </p:nvSpPr>
        <p:spPr bwMode="auto">
          <a:xfrm flipH="1">
            <a:off x="5703888" y="3419475"/>
            <a:ext cx="285750" cy="274638"/>
          </a:xfrm>
          <a:prstGeom prst="line">
            <a:avLst/>
          </a:prstGeom>
          <a:noFill/>
          <a:ln w="9360">
            <a:solidFill>
              <a:srgbClr val="000000"/>
            </a:solidFill>
            <a:miter lim="800000"/>
            <a:headEnd/>
            <a:tailEnd/>
          </a:ln>
        </p:spPr>
        <p:txBody>
          <a:bodyPr/>
          <a:lstStyle/>
          <a:p>
            <a:endParaRPr lang="en-US"/>
          </a:p>
        </p:txBody>
      </p:sp>
      <p:sp>
        <p:nvSpPr>
          <p:cNvPr id="30767" name="Line 47"/>
          <p:cNvSpPr>
            <a:spLocks noChangeShapeType="1"/>
          </p:cNvSpPr>
          <p:nvPr/>
        </p:nvSpPr>
        <p:spPr bwMode="auto">
          <a:xfrm>
            <a:off x="5984875" y="3397250"/>
            <a:ext cx="274638" cy="274638"/>
          </a:xfrm>
          <a:prstGeom prst="line">
            <a:avLst/>
          </a:prstGeom>
          <a:noFill/>
          <a:ln w="9360">
            <a:solidFill>
              <a:srgbClr val="000000"/>
            </a:solidFill>
            <a:miter lim="800000"/>
            <a:headEnd/>
            <a:tailEnd/>
          </a:ln>
        </p:spPr>
        <p:txBody>
          <a:bodyPr/>
          <a:lstStyle/>
          <a:p>
            <a:endParaRPr lang="en-US"/>
          </a:p>
        </p:txBody>
      </p:sp>
      <p:sp>
        <p:nvSpPr>
          <p:cNvPr id="30768" name="Line 48"/>
          <p:cNvSpPr>
            <a:spLocks noChangeShapeType="1"/>
          </p:cNvSpPr>
          <p:nvPr/>
        </p:nvSpPr>
        <p:spPr bwMode="auto">
          <a:xfrm flipH="1">
            <a:off x="5703888" y="3051175"/>
            <a:ext cx="285750" cy="276225"/>
          </a:xfrm>
          <a:prstGeom prst="line">
            <a:avLst/>
          </a:prstGeom>
          <a:noFill/>
          <a:ln w="9360">
            <a:solidFill>
              <a:srgbClr val="000000"/>
            </a:solidFill>
            <a:miter lim="800000"/>
            <a:headEnd/>
            <a:tailEnd/>
          </a:ln>
        </p:spPr>
        <p:txBody>
          <a:bodyPr/>
          <a:lstStyle/>
          <a:p>
            <a:endParaRPr lang="en-US"/>
          </a:p>
        </p:txBody>
      </p:sp>
      <p:sp>
        <p:nvSpPr>
          <p:cNvPr id="30769" name="Line 49"/>
          <p:cNvSpPr>
            <a:spLocks noChangeShapeType="1"/>
          </p:cNvSpPr>
          <p:nvPr/>
        </p:nvSpPr>
        <p:spPr bwMode="auto">
          <a:xfrm>
            <a:off x="5984875" y="3073400"/>
            <a:ext cx="274638" cy="274638"/>
          </a:xfrm>
          <a:prstGeom prst="line">
            <a:avLst/>
          </a:prstGeom>
          <a:noFill/>
          <a:ln w="9360">
            <a:solidFill>
              <a:srgbClr val="000000"/>
            </a:solidFill>
            <a:miter lim="800000"/>
            <a:headEnd/>
            <a:tailEnd/>
          </a:ln>
        </p:spPr>
        <p:txBody>
          <a:bodyPr/>
          <a:lstStyle/>
          <a:p>
            <a:endParaRPr lang="en-US"/>
          </a:p>
        </p:txBody>
      </p:sp>
      <p:sp>
        <p:nvSpPr>
          <p:cNvPr id="30770" name="Line 50"/>
          <p:cNvSpPr>
            <a:spLocks noChangeShapeType="1"/>
          </p:cNvSpPr>
          <p:nvPr/>
        </p:nvSpPr>
        <p:spPr bwMode="auto">
          <a:xfrm flipV="1">
            <a:off x="6013450" y="2452688"/>
            <a:ext cx="136525" cy="147637"/>
          </a:xfrm>
          <a:prstGeom prst="line">
            <a:avLst/>
          </a:prstGeom>
          <a:noFill/>
          <a:ln w="9360">
            <a:solidFill>
              <a:srgbClr val="000000"/>
            </a:solidFill>
            <a:miter lim="800000"/>
            <a:headEnd/>
            <a:tailEnd/>
          </a:ln>
        </p:spPr>
        <p:txBody>
          <a:bodyPr/>
          <a:lstStyle/>
          <a:p>
            <a:endParaRPr lang="en-US"/>
          </a:p>
        </p:txBody>
      </p:sp>
      <p:sp>
        <p:nvSpPr>
          <p:cNvPr id="30771" name="Line 51"/>
          <p:cNvSpPr>
            <a:spLocks noChangeShapeType="1"/>
          </p:cNvSpPr>
          <p:nvPr/>
        </p:nvSpPr>
        <p:spPr bwMode="auto">
          <a:xfrm flipH="1" flipV="1">
            <a:off x="5734050" y="2452688"/>
            <a:ext cx="147638" cy="147637"/>
          </a:xfrm>
          <a:prstGeom prst="line">
            <a:avLst/>
          </a:prstGeom>
          <a:noFill/>
          <a:ln w="9360">
            <a:solidFill>
              <a:srgbClr val="000000"/>
            </a:solidFill>
            <a:miter lim="800000"/>
            <a:headEnd/>
            <a:tailEnd/>
          </a:ln>
        </p:spPr>
        <p:txBody>
          <a:bodyPr/>
          <a:lstStyle/>
          <a:p>
            <a:endParaRPr lang="en-US"/>
          </a:p>
        </p:txBody>
      </p:sp>
      <p:sp>
        <p:nvSpPr>
          <p:cNvPr id="30772" name="Line 52"/>
          <p:cNvSpPr>
            <a:spLocks noChangeShapeType="1"/>
          </p:cNvSpPr>
          <p:nvPr/>
        </p:nvSpPr>
        <p:spPr bwMode="auto">
          <a:xfrm>
            <a:off x="2295525" y="2182813"/>
            <a:ext cx="547688" cy="1587"/>
          </a:xfrm>
          <a:prstGeom prst="line">
            <a:avLst/>
          </a:prstGeom>
          <a:noFill/>
          <a:ln w="9360">
            <a:solidFill>
              <a:srgbClr val="000000"/>
            </a:solidFill>
            <a:miter lim="800000"/>
            <a:headEnd/>
            <a:tailEnd/>
          </a:ln>
        </p:spPr>
        <p:txBody>
          <a:bodyPr/>
          <a:lstStyle/>
          <a:p>
            <a:endParaRPr lang="en-US"/>
          </a:p>
        </p:txBody>
      </p:sp>
      <p:sp>
        <p:nvSpPr>
          <p:cNvPr id="30773" name="Line 53"/>
          <p:cNvSpPr>
            <a:spLocks noChangeShapeType="1"/>
          </p:cNvSpPr>
          <p:nvPr/>
        </p:nvSpPr>
        <p:spPr bwMode="auto">
          <a:xfrm flipH="1">
            <a:off x="2701925" y="2182813"/>
            <a:ext cx="147638" cy="136525"/>
          </a:xfrm>
          <a:prstGeom prst="line">
            <a:avLst/>
          </a:prstGeom>
          <a:noFill/>
          <a:ln w="9360">
            <a:solidFill>
              <a:srgbClr val="000000"/>
            </a:solidFill>
            <a:miter lim="800000"/>
            <a:headEnd/>
            <a:tailEnd/>
          </a:ln>
        </p:spPr>
        <p:txBody>
          <a:bodyPr/>
          <a:lstStyle/>
          <a:p>
            <a:endParaRPr lang="en-US"/>
          </a:p>
        </p:txBody>
      </p:sp>
      <p:sp>
        <p:nvSpPr>
          <p:cNvPr id="30774" name="Line 54"/>
          <p:cNvSpPr>
            <a:spLocks noChangeShapeType="1"/>
          </p:cNvSpPr>
          <p:nvPr/>
        </p:nvSpPr>
        <p:spPr bwMode="auto">
          <a:xfrm>
            <a:off x="2295525" y="2182813"/>
            <a:ext cx="136525" cy="136525"/>
          </a:xfrm>
          <a:prstGeom prst="line">
            <a:avLst/>
          </a:prstGeom>
          <a:noFill/>
          <a:ln w="9360">
            <a:solidFill>
              <a:srgbClr val="000000"/>
            </a:solidFill>
            <a:miter lim="800000"/>
            <a:headEnd/>
            <a:tailEnd/>
          </a:ln>
        </p:spPr>
        <p:txBody>
          <a:bodyPr/>
          <a:lstStyle/>
          <a:p>
            <a:endParaRPr lang="en-US"/>
          </a:p>
        </p:txBody>
      </p:sp>
      <p:sp>
        <p:nvSpPr>
          <p:cNvPr id="30775" name="AutoShape 55"/>
          <p:cNvSpPr>
            <a:spLocks/>
          </p:cNvSpPr>
          <p:nvPr/>
        </p:nvSpPr>
        <p:spPr bwMode="auto">
          <a:xfrm rot="-5400000">
            <a:off x="2397919" y="3182144"/>
            <a:ext cx="700088" cy="1847850"/>
          </a:xfrm>
          <a:prstGeom prst="leftBrace">
            <a:avLst>
              <a:gd name="adj1" fmla="val 21995"/>
              <a:gd name="adj2" fmla="val 49255"/>
            </a:avLst>
          </a:prstGeom>
          <a:noFill/>
          <a:ln w="9360">
            <a:solidFill>
              <a:srgbClr val="000000"/>
            </a:solidFill>
            <a:miter lim="800000"/>
            <a:headEnd/>
            <a:tailEnd/>
          </a:ln>
        </p:spPr>
        <p:txBody>
          <a:bodyPr wrap="none" anchor="ctr"/>
          <a:lstStyle/>
          <a:p>
            <a:endParaRPr lang="en-US"/>
          </a:p>
        </p:txBody>
      </p:sp>
      <p:sp>
        <p:nvSpPr>
          <p:cNvPr id="30776" name="AutoShape 56"/>
          <p:cNvSpPr>
            <a:spLocks/>
          </p:cNvSpPr>
          <p:nvPr/>
        </p:nvSpPr>
        <p:spPr bwMode="auto">
          <a:xfrm rot="-5400000">
            <a:off x="4814094" y="3182144"/>
            <a:ext cx="700088" cy="1847850"/>
          </a:xfrm>
          <a:prstGeom prst="leftBrace">
            <a:avLst>
              <a:gd name="adj1" fmla="val 21995"/>
              <a:gd name="adj2" fmla="val 49255"/>
            </a:avLst>
          </a:prstGeom>
          <a:noFill/>
          <a:ln w="9360">
            <a:solidFill>
              <a:srgbClr val="000000"/>
            </a:solidFill>
            <a:miter lim="800000"/>
            <a:headEnd/>
            <a:tailEnd/>
          </a:ln>
        </p:spPr>
        <p:txBody>
          <a:bodyPr wrap="none" anchor="ctr"/>
          <a:lstStyle/>
          <a:p>
            <a:endParaRPr lang="en-US"/>
          </a:p>
        </p:txBody>
      </p:sp>
      <p:sp>
        <p:nvSpPr>
          <p:cNvPr id="30777" name="Text Box 57"/>
          <p:cNvSpPr txBox="1">
            <a:spLocks noChangeArrowheads="1"/>
          </p:cNvSpPr>
          <p:nvPr/>
        </p:nvSpPr>
        <p:spPr bwMode="auto">
          <a:xfrm>
            <a:off x="3030538" y="4162425"/>
            <a:ext cx="1223962" cy="339725"/>
          </a:xfrm>
          <a:prstGeom prst="rect">
            <a:avLst/>
          </a:prstGeom>
          <a:noFill/>
          <a:ln w="9525">
            <a:noFill/>
            <a:round/>
            <a:headEnd/>
            <a:tailEnd/>
          </a:ln>
        </p:spPr>
        <p:txBody>
          <a:bodyPr wrap="none" lIns="81639" tIns="42452" rIns="81639" bIns="42452">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FFFFFF"/>
                </a:solidFill>
                <a:latin typeface="Luxi Sans" pitchFamily="16" charset="0"/>
              </a:rPr>
              <a:t>Missionaries</a:t>
            </a:r>
          </a:p>
        </p:txBody>
      </p:sp>
      <p:sp>
        <p:nvSpPr>
          <p:cNvPr id="30778" name="Text Box 58"/>
          <p:cNvSpPr txBox="1">
            <a:spLocks noChangeArrowheads="1"/>
          </p:cNvSpPr>
          <p:nvPr/>
        </p:nvSpPr>
        <p:spPr bwMode="auto">
          <a:xfrm>
            <a:off x="5400675" y="4213225"/>
            <a:ext cx="993775" cy="339725"/>
          </a:xfrm>
          <a:prstGeom prst="rect">
            <a:avLst/>
          </a:prstGeom>
          <a:noFill/>
          <a:ln w="9525">
            <a:noFill/>
            <a:round/>
            <a:headEnd/>
            <a:tailEnd/>
          </a:ln>
        </p:spPr>
        <p:txBody>
          <a:bodyPr wrap="none" lIns="81639" tIns="42452" rIns="81639" bIns="42452">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FFFFFF"/>
                </a:solidFill>
                <a:latin typeface="Luxi Sans" pitchFamily="16" charset="0"/>
              </a:rPr>
              <a:t>Cannibals</a:t>
            </a:r>
          </a:p>
        </p:txBody>
      </p:sp>
      <p:sp>
        <p:nvSpPr>
          <p:cNvPr id="30779" name="Text Box 59"/>
          <p:cNvSpPr txBox="1">
            <a:spLocks noChangeArrowheads="1"/>
          </p:cNvSpPr>
          <p:nvPr/>
        </p:nvSpPr>
        <p:spPr bwMode="auto">
          <a:xfrm>
            <a:off x="1962150" y="1746250"/>
            <a:ext cx="523875" cy="339725"/>
          </a:xfrm>
          <a:prstGeom prst="rect">
            <a:avLst/>
          </a:prstGeom>
          <a:noFill/>
          <a:ln w="9525">
            <a:noFill/>
            <a:round/>
            <a:headEnd/>
            <a:tailEnd/>
          </a:ln>
        </p:spPr>
        <p:txBody>
          <a:bodyPr wrap="none" lIns="81639" tIns="42452" rIns="81639" bIns="42452">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FFFFFF"/>
                </a:solidFill>
                <a:latin typeface="Luxi Sans" pitchFamily="16" charset="0"/>
              </a:rPr>
              <a:t>boat</a:t>
            </a:r>
          </a:p>
        </p:txBody>
      </p:sp>
      <p:sp>
        <p:nvSpPr>
          <p:cNvPr id="30780" name="Text Box 60"/>
          <p:cNvSpPr txBox="1">
            <a:spLocks noChangeArrowheads="1"/>
          </p:cNvSpPr>
          <p:nvPr/>
        </p:nvSpPr>
        <p:spPr bwMode="auto">
          <a:xfrm>
            <a:off x="1733550" y="2028825"/>
            <a:ext cx="754063" cy="365125"/>
          </a:xfrm>
          <a:prstGeom prst="rect">
            <a:avLst/>
          </a:prstGeom>
          <a:noFill/>
          <a:ln w="9525">
            <a:noFill/>
            <a:round/>
            <a:headEnd/>
            <a:tailEnd/>
          </a:ln>
        </p:spPr>
        <p:txBody>
          <a:bodyPr lIns="81639" tIns="40820" rIns="81639" bIns="40820"/>
          <a:lstStyle/>
          <a:p>
            <a:pPr defTabSz="414338" eaLnBrk="1">
              <a:lnSpc>
                <a:spcPct val="95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a:solidFill>
                  <a:srgbClr val="000000"/>
                </a:solidFill>
                <a:latin typeface="Times New Roman" pitchFamily="18" charset="0"/>
              </a:rPr>
              <a:t>boat</a:t>
            </a:r>
          </a:p>
        </p:txBody>
      </p:sp>
      <p:sp>
        <p:nvSpPr>
          <p:cNvPr id="30781" name="Text Box 61"/>
          <p:cNvSpPr txBox="1">
            <a:spLocks noChangeArrowheads="1"/>
          </p:cNvSpPr>
          <p:nvPr/>
        </p:nvSpPr>
        <p:spPr bwMode="auto">
          <a:xfrm>
            <a:off x="2093913" y="4381500"/>
            <a:ext cx="1487487" cy="363538"/>
          </a:xfrm>
          <a:prstGeom prst="rect">
            <a:avLst/>
          </a:prstGeom>
          <a:noFill/>
          <a:ln w="9525">
            <a:noFill/>
            <a:round/>
            <a:headEnd/>
            <a:tailEnd/>
          </a:ln>
        </p:spPr>
        <p:txBody>
          <a:bodyPr lIns="81639" tIns="40820" rIns="81639" bIns="40820"/>
          <a:lstStyle/>
          <a:p>
            <a:pPr defTabSz="414338" eaLnBrk="1">
              <a:lnSpc>
                <a:spcPct val="95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a:solidFill>
                  <a:srgbClr val="000000"/>
                </a:solidFill>
                <a:latin typeface="Times New Roman" pitchFamily="18" charset="0"/>
              </a:rPr>
              <a:t>Missionaries</a:t>
            </a:r>
          </a:p>
        </p:txBody>
      </p:sp>
      <p:sp>
        <p:nvSpPr>
          <p:cNvPr id="30782" name="Text Box 62"/>
          <p:cNvSpPr txBox="1">
            <a:spLocks noChangeArrowheads="1"/>
          </p:cNvSpPr>
          <p:nvPr/>
        </p:nvSpPr>
        <p:spPr bwMode="auto">
          <a:xfrm>
            <a:off x="4641850" y="4383088"/>
            <a:ext cx="1487488" cy="363537"/>
          </a:xfrm>
          <a:prstGeom prst="rect">
            <a:avLst/>
          </a:prstGeom>
          <a:noFill/>
          <a:ln w="9525">
            <a:noFill/>
            <a:round/>
            <a:headEnd/>
            <a:tailEnd/>
          </a:ln>
        </p:spPr>
        <p:txBody>
          <a:bodyPr lIns="81639" tIns="40820" rIns="81639" bIns="40820"/>
          <a:lstStyle/>
          <a:p>
            <a:pPr defTabSz="414338" eaLnBrk="1">
              <a:lnSpc>
                <a:spcPct val="95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a:solidFill>
                  <a:srgbClr val="000000"/>
                </a:solidFill>
                <a:latin typeface="Times New Roman" pitchFamily="18" charset="0"/>
              </a:rPr>
              <a:t>Cannibals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4"/>
          <p:cNvSpPr>
            <a:spLocks noGrp="1" noChangeArrowheads="1"/>
          </p:cNvSpPr>
          <p:nvPr>
            <p:ph type="ctrTitle"/>
          </p:nvPr>
        </p:nvSpPr>
        <p:spPr/>
        <p:txBody>
          <a:bodyPr/>
          <a:lstStyle/>
          <a:p>
            <a:pPr eaLnBrk="1" hangingPunct="1"/>
            <a:r>
              <a:rPr lang="en-US" smtClean="0"/>
              <a:t>Perspective</a:t>
            </a:r>
          </a:p>
        </p:txBody>
      </p:sp>
      <p:sp>
        <p:nvSpPr>
          <p:cNvPr id="16387" name="Rectangle 5"/>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622300" y="414338"/>
            <a:ext cx="7672388" cy="52117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a:solidFill>
                  <a:srgbClr val="000000"/>
                </a:solidFill>
                <a:latin typeface="Times New Roman" pitchFamily="18" charset="0"/>
              </a:rPr>
              <a:t>State : </a:t>
            </a:r>
            <a:r>
              <a:rPr lang="en-GB" sz="2400" i="1">
                <a:solidFill>
                  <a:srgbClr val="000000"/>
                </a:solidFill>
                <a:latin typeface="Times New Roman" pitchFamily="18" charset="0"/>
              </a:rPr>
              <a:t>&lt;#M, #C, P&gt;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#M</a:t>
            </a:r>
            <a:r>
              <a:rPr lang="en-GB" sz="2400">
                <a:solidFill>
                  <a:srgbClr val="000000"/>
                </a:solidFill>
                <a:latin typeface="Times New Roman" pitchFamily="18" charset="0"/>
              </a:rPr>
              <a:t> = Number of missionaries on bank </a:t>
            </a:r>
            <a:r>
              <a:rPr lang="en-GB" sz="2400" i="1">
                <a:solidFill>
                  <a:srgbClr val="000000"/>
                </a:solidFill>
                <a:latin typeface="Times New Roman" pitchFamily="18" charset="0"/>
              </a:rPr>
              <a:t>L</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#C</a:t>
            </a:r>
            <a:r>
              <a:rPr lang="en-GB" sz="2400">
                <a:solidFill>
                  <a:srgbClr val="000000"/>
                </a:solidFill>
                <a:latin typeface="Times New Roman" pitchFamily="18" charset="0"/>
              </a:rPr>
              <a:t> = Number of cannibals on bank </a:t>
            </a:r>
            <a:r>
              <a:rPr lang="en-GB" sz="2400" i="1">
                <a:solidFill>
                  <a:srgbClr val="000000"/>
                </a:solidFill>
                <a:latin typeface="Times New Roman" pitchFamily="18" charset="0"/>
              </a:rPr>
              <a:t>L</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P</a:t>
            </a:r>
            <a:r>
              <a:rPr lang="en-GB" sz="2400">
                <a:solidFill>
                  <a:srgbClr val="000000"/>
                </a:solidFill>
                <a:latin typeface="Times New Roman" pitchFamily="18" charset="0"/>
              </a:rPr>
              <a:t> = Position of the boat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endParaRPr lang="en-GB" sz="2400">
              <a:solidFill>
                <a:srgbClr val="000000"/>
              </a:solidFill>
              <a:latin typeface="Times New Roman" pitchFamily="18" charset="0"/>
            </a:endParaRP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S0 = &lt;3, 3, L&gt;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G = &lt; 0, 0, R &gt;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endParaRPr lang="en-GB" sz="2400" u="sng">
              <a:solidFill>
                <a:srgbClr val="000000"/>
              </a:solidFill>
              <a:latin typeface="Times New Roman" pitchFamily="18" charset="0"/>
            </a:endParaRP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u="sng">
                <a:solidFill>
                  <a:srgbClr val="000000"/>
                </a:solidFill>
                <a:latin typeface="Times New Roman" pitchFamily="18" charset="0"/>
              </a:rPr>
              <a:t>Operations</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M2</a:t>
            </a:r>
            <a:r>
              <a:rPr lang="en-GB" sz="2400">
                <a:solidFill>
                  <a:srgbClr val="000000"/>
                </a:solidFill>
                <a:latin typeface="Times New Roman" pitchFamily="18" charset="0"/>
              </a:rPr>
              <a:t> = Two missionaries take boat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M1</a:t>
            </a:r>
            <a:r>
              <a:rPr lang="en-GB" sz="2400">
                <a:solidFill>
                  <a:srgbClr val="000000"/>
                </a:solidFill>
                <a:latin typeface="Times New Roman" pitchFamily="18" charset="0"/>
              </a:rPr>
              <a:t> = One missionary takes boat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C2</a:t>
            </a:r>
            <a:r>
              <a:rPr lang="en-GB" sz="2400">
                <a:solidFill>
                  <a:srgbClr val="000000"/>
                </a:solidFill>
                <a:latin typeface="Times New Roman" pitchFamily="18" charset="0"/>
              </a:rPr>
              <a:t> = Two cannibals take boat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C1</a:t>
            </a:r>
            <a:r>
              <a:rPr lang="en-GB" sz="2400">
                <a:solidFill>
                  <a:srgbClr val="000000"/>
                </a:solidFill>
                <a:latin typeface="Times New Roman" pitchFamily="18" charset="0"/>
              </a:rPr>
              <a:t> = One cannibal takes boat</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a:solidFill>
                  <a:srgbClr val="000000"/>
                </a:solidFill>
                <a:latin typeface="Times New Roman" pitchFamily="18" charset="0"/>
              </a:rPr>
              <a:t>MC = One missionary and one cannibal takes boat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13175" y="403225"/>
            <a:ext cx="1244600" cy="449263"/>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a:solidFill>
                  <a:srgbClr val="000000"/>
                </a:solidFill>
                <a:latin typeface="Luxi Sans" pitchFamily="16" charset="0"/>
              </a:rPr>
              <a:t>&lt;3,3,L&gt;</a:t>
            </a:r>
          </a:p>
        </p:txBody>
      </p:sp>
      <p:sp>
        <p:nvSpPr>
          <p:cNvPr id="32771" name="Text Box 3"/>
          <p:cNvSpPr txBox="1">
            <a:spLocks noChangeArrowheads="1"/>
          </p:cNvSpPr>
          <p:nvPr/>
        </p:nvSpPr>
        <p:spPr bwMode="auto">
          <a:xfrm>
            <a:off x="3940175" y="2073275"/>
            <a:ext cx="163513" cy="465138"/>
          </a:xfrm>
          <a:prstGeom prst="rect">
            <a:avLst/>
          </a:prstGeom>
          <a:noFill/>
          <a:ln w="9525">
            <a:noFill/>
            <a:round/>
            <a:headEnd/>
            <a:tailEnd/>
          </a:ln>
        </p:spPr>
        <p:txBody>
          <a:bodyPr wrap="none" anchor="ctr"/>
          <a:lstStyle/>
          <a:p>
            <a:endParaRPr lang="en-US"/>
          </a:p>
        </p:txBody>
      </p:sp>
      <p:sp>
        <p:nvSpPr>
          <p:cNvPr id="32772" name="Text Box 4"/>
          <p:cNvSpPr txBox="1">
            <a:spLocks noChangeArrowheads="1"/>
          </p:cNvSpPr>
          <p:nvPr/>
        </p:nvSpPr>
        <p:spPr bwMode="auto">
          <a:xfrm>
            <a:off x="1600200" y="2003425"/>
            <a:ext cx="1660525" cy="458788"/>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a:solidFill>
                  <a:srgbClr val="000000"/>
                </a:solidFill>
                <a:latin typeface="Luxi Sans" pitchFamily="16" charset="0"/>
              </a:rPr>
              <a:t>&lt;3,1,R&gt;</a:t>
            </a:r>
          </a:p>
        </p:txBody>
      </p:sp>
      <p:sp>
        <p:nvSpPr>
          <p:cNvPr id="32773" name="Text Box 5"/>
          <p:cNvSpPr txBox="1">
            <a:spLocks noChangeArrowheads="1"/>
          </p:cNvSpPr>
          <p:nvPr/>
        </p:nvSpPr>
        <p:spPr bwMode="auto">
          <a:xfrm>
            <a:off x="3943350" y="2003425"/>
            <a:ext cx="1543050" cy="458788"/>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a:solidFill>
                  <a:srgbClr val="000000"/>
                </a:solidFill>
                <a:latin typeface="Luxi Sans" pitchFamily="16" charset="0"/>
              </a:rPr>
              <a:t>&lt;2,2,R&gt;</a:t>
            </a:r>
          </a:p>
        </p:txBody>
      </p:sp>
      <p:sp>
        <p:nvSpPr>
          <p:cNvPr id="32774" name="Text Box 6"/>
          <p:cNvSpPr txBox="1">
            <a:spLocks noChangeArrowheads="1"/>
          </p:cNvSpPr>
          <p:nvPr/>
        </p:nvSpPr>
        <p:spPr bwMode="auto">
          <a:xfrm>
            <a:off x="3940175" y="4562475"/>
            <a:ext cx="1244600" cy="449263"/>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a:solidFill>
                  <a:srgbClr val="000000"/>
                </a:solidFill>
                <a:latin typeface="Luxi Sans" pitchFamily="16" charset="0"/>
              </a:rPr>
              <a:t>&lt;3,3,L&gt;</a:t>
            </a:r>
          </a:p>
        </p:txBody>
      </p:sp>
      <p:sp>
        <p:nvSpPr>
          <p:cNvPr id="32775" name="Line 7"/>
          <p:cNvSpPr>
            <a:spLocks noChangeShapeType="1"/>
          </p:cNvSpPr>
          <p:nvPr/>
        </p:nvSpPr>
        <p:spPr bwMode="auto">
          <a:xfrm flipH="1">
            <a:off x="2897188" y="830263"/>
            <a:ext cx="1255712" cy="1243012"/>
          </a:xfrm>
          <a:prstGeom prst="line">
            <a:avLst/>
          </a:prstGeom>
          <a:noFill/>
          <a:ln w="9360">
            <a:solidFill>
              <a:srgbClr val="000000"/>
            </a:solidFill>
            <a:miter lim="800000"/>
            <a:headEnd/>
            <a:tailEnd/>
          </a:ln>
        </p:spPr>
        <p:txBody>
          <a:bodyPr/>
          <a:lstStyle/>
          <a:p>
            <a:endParaRPr lang="en-US"/>
          </a:p>
        </p:txBody>
      </p:sp>
      <p:sp>
        <p:nvSpPr>
          <p:cNvPr id="32776" name="Line 8"/>
          <p:cNvSpPr>
            <a:spLocks noChangeShapeType="1"/>
          </p:cNvSpPr>
          <p:nvPr/>
        </p:nvSpPr>
        <p:spPr bwMode="auto">
          <a:xfrm>
            <a:off x="4354513" y="830263"/>
            <a:ext cx="1587" cy="1243012"/>
          </a:xfrm>
          <a:prstGeom prst="line">
            <a:avLst/>
          </a:prstGeom>
          <a:noFill/>
          <a:ln w="9360">
            <a:solidFill>
              <a:srgbClr val="000000"/>
            </a:solidFill>
            <a:miter lim="800000"/>
            <a:headEnd/>
            <a:tailEnd/>
          </a:ln>
        </p:spPr>
        <p:txBody>
          <a:bodyPr/>
          <a:lstStyle/>
          <a:p>
            <a:endParaRPr lang="en-US"/>
          </a:p>
        </p:txBody>
      </p:sp>
      <p:sp>
        <p:nvSpPr>
          <p:cNvPr id="32777" name="Line 9"/>
          <p:cNvSpPr>
            <a:spLocks noChangeShapeType="1"/>
          </p:cNvSpPr>
          <p:nvPr/>
        </p:nvSpPr>
        <p:spPr bwMode="auto">
          <a:xfrm>
            <a:off x="4354513" y="2489200"/>
            <a:ext cx="1587" cy="414338"/>
          </a:xfrm>
          <a:prstGeom prst="line">
            <a:avLst/>
          </a:prstGeom>
          <a:noFill/>
          <a:ln w="9360">
            <a:solidFill>
              <a:srgbClr val="000000"/>
            </a:solidFill>
            <a:miter lim="800000"/>
            <a:headEnd/>
            <a:tailEnd/>
          </a:ln>
        </p:spPr>
        <p:txBody>
          <a:bodyPr/>
          <a:lstStyle/>
          <a:p>
            <a:endParaRPr lang="en-US"/>
          </a:p>
        </p:txBody>
      </p:sp>
      <p:sp>
        <p:nvSpPr>
          <p:cNvPr id="32778" name="Line 10"/>
          <p:cNvSpPr>
            <a:spLocks noChangeShapeType="1"/>
          </p:cNvSpPr>
          <p:nvPr/>
        </p:nvSpPr>
        <p:spPr bwMode="auto">
          <a:xfrm>
            <a:off x="4354513" y="3044825"/>
            <a:ext cx="1587" cy="414338"/>
          </a:xfrm>
          <a:prstGeom prst="line">
            <a:avLst/>
          </a:prstGeom>
          <a:noFill/>
          <a:ln w="9360">
            <a:solidFill>
              <a:srgbClr val="000000"/>
            </a:solidFill>
            <a:miter lim="800000"/>
            <a:headEnd/>
            <a:tailEnd/>
          </a:ln>
        </p:spPr>
        <p:txBody>
          <a:bodyPr/>
          <a:lstStyle/>
          <a:p>
            <a:endParaRPr lang="en-US"/>
          </a:p>
        </p:txBody>
      </p:sp>
      <p:sp>
        <p:nvSpPr>
          <p:cNvPr id="32779" name="Line 11"/>
          <p:cNvSpPr>
            <a:spLocks noChangeShapeType="1"/>
          </p:cNvSpPr>
          <p:nvPr/>
        </p:nvSpPr>
        <p:spPr bwMode="auto">
          <a:xfrm>
            <a:off x="4354513" y="3632200"/>
            <a:ext cx="1587" cy="414338"/>
          </a:xfrm>
          <a:prstGeom prst="line">
            <a:avLst/>
          </a:prstGeom>
          <a:noFill/>
          <a:ln w="9360">
            <a:solidFill>
              <a:srgbClr val="000000"/>
            </a:solidFill>
            <a:miter lim="800000"/>
            <a:headEnd/>
            <a:tailEnd/>
          </a:ln>
        </p:spPr>
        <p:txBody>
          <a:bodyPr/>
          <a:lstStyle/>
          <a:p>
            <a:endParaRPr lang="en-US"/>
          </a:p>
        </p:txBody>
      </p:sp>
      <p:sp>
        <p:nvSpPr>
          <p:cNvPr id="32780" name="Line 12"/>
          <p:cNvSpPr>
            <a:spLocks noChangeShapeType="1"/>
          </p:cNvSpPr>
          <p:nvPr/>
        </p:nvSpPr>
        <p:spPr bwMode="auto">
          <a:xfrm>
            <a:off x="4354513" y="4186238"/>
            <a:ext cx="1587" cy="414337"/>
          </a:xfrm>
          <a:prstGeom prst="line">
            <a:avLst/>
          </a:prstGeom>
          <a:noFill/>
          <a:ln w="9360">
            <a:solidFill>
              <a:srgbClr val="000000"/>
            </a:solidFill>
            <a:miter lim="800000"/>
            <a:headEnd/>
            <a:tailEnd/>
          </a:ln>
        </p:spPr>
        <p:txBody>
          <a:bodyPr/>
          <a:lstStyle/>
          <a:p>
            <a:endParaRPr lang="en-US"/>
          </a:p>
        </p:txBody>
      </p:sp>
      <p:sp>
        <p:nvSpPr>
          <p:cNvPr id="32781" name="Line 13"/>
          <p:cNvSpPr>
            <a:spLocks noChangeShapeType="1"/>
          </p:cNvSpPr>
          <p:nvPr/>
        </p:nvSpPr>
        <p:spPr bwMode="auto">
          <a:xfrm>
            <a:off x="2695575" y="2489200"/>
            <a:ext cx="207963" cy="414338"/>
          </a:xfrm>
          <a:prstGeom prst="line">
            <a:avLst/>
          </a:prstGeom>
          <a:noFill/>
          <a:ln w="9360">
            <a:solidFill>
              <a:srgbClr val="000000"/>
            </a:solidFill>
            <a:miter lim="800000"/>
            <a:headEnd/>
            <a:tailEnd/>
          </a:ln>
        </p:spPr>
        <p:txBody>
          <a:bodyPr/>
          <a:lstStyle/>
          <a:p>
            <a:endParaRPr lang="en-US"/>
          </a:p>
        </p:txBody>
      </p:sp>
      <p:sp>
        <p:nvSpPr>
          <p:cNvPr id="32782" name="Line 14"/>
          <p:cNvSpPr>
            <a:spLocks noChangeShapeType="1"/>
          </p:cNvSpPr>
          <p:nvPr/>
        </p:nvSpPr>
        <p:spPr bwMode="auto">
          <a:xfrm>
            <a:off x="2903538" y="3111500"/>
            <a:ext cx="1587" cy="414338"/>
          </a:xfrm>
          <a:prstGeom prst="line">
            <a:avLst/>
          </a:prstGeom>
          <a:noFill/>
          <a:ln w="9360">
            <a:solidFill>
              <a:srgbClr val="000000"/>
            </a:solidFill>
            <a:miter lim="800000"/>
            <a:headEnd/>
            <a:tailEnd/>
          </a:ln>
        </p:spPr>
        <p:txBody>
          <a:bodyPr/>
          <a:lstStyle/>
          <a:p>
            <a:endParaRPr lang="en-US"/>
          </a:p>
        </p:txBody>
      </p:sp>
      <p:sp>
        <p:nvSpPr>
          <p:cNvPr id="32783" name="Line 15"/>
          <p:cNvSpPr>
            <a:spLocks noChangeShapeType="1"/>
          </p:cNvSpPr>
          <p:nvPr/>
        </p:nvSpPr>
        <p:spPr bwMode="auto">
          <a:xfrm>
            <a:off x="2903538" y="3732213"/>
            <a:ext cx="1587" cy="415925"/>
          </a:xfrm>
          <a:prstGeom prst="line">
            <a:avLst/>
          </a:prstGeom>
          <a:noFill/>
          <a:ln w="9360">
            <a:solidFill>
              <a:srgbClr val="000000"/>
            </a:solidFill>
            <a:miter lim="800000"/>
            <a:headEnd/>
            <a:tailEnd/>
          </a:ln>
        </p:spPr>
        <p:txBody>
          <a:bodyPr/>
          <a:lstStyle/>
          <a:p>
            <a:endParaRPr lang="en-US"/>
          </a:p>
        </p:txBody>
      </p:sp>
      <p:sp>
        <p:nvSpPr>
          <p:cNvPr id="32784" name="Line 16"/>
          <p:cNvSpPr>
            <a:spLocks noChangeShapeType="1"/>
          </p:cNvSpPr>
          <p:nvPr/>
        </p:nvSpPr>
        <p:spPr bwMode="auto">
          <a:xfrm>
            <a:off x="2903538" y="4354513"/>
            <a:ext cx="1587" cy="207962"/>
          </a:xfrm>
          <a:prstGeom prst="line">
            <a:avLst/>
          </a:prstGeom>
          <a:noFill/>
          <a:ln w="9360">
            <a:solidFill>
              <a:srgbClr val="000000"/>
            </a:solidFill>
            <a:miter lim="800000"/>
            <a:headEnd/>
            <a:tailEnd/>
          </a:ln>
        </p:spPr>
        <p:txBody>
          <a:bodyPr/>
          <a:lstStyle/>
          <a:p>
            <a:endParaRPr lang="en-US"/>
          </a:p>
        </p:txBody>
      </p:sp>
      <p:sp>
        <p:nvSpPr>
          <p:cNvPr id="32785" name="Line 17"/>
          <p:cNvSpPr>
            <a:spLocks noChangeShapeType="1"/>
          </p:cNvSpPr>
          <p:nvPr/>
        </p:nvSpPr>
        <p:spPr bwMode="auto">
          <a:xfrm flipH="1">
            <a:off x="2068513" y="2489200"/>
            <a:ext cx="217487" cy="206375"/>
          </a:xfrm>
          <a:prstGeom prst="line">
            <a:avLst/>
          </a:prstGeom>
          <a:noFill/>
          <a:ln w="9360">
            <a:solidFill>
              <a:srgbClr val="000000"/>
            </a:solidFill>
            <a:miter lim="800000"/>
            <a:headEnd/>
            <a:tailEnd/>
          </a:ln>
        </p:spPr>
        <p:txBody>
          <a:bodyPr/>
          <a:lstStyle/>
          <a:p>
            <a:endParaRPr lang="en-US"/>
          </a:p>
        </p:txBody>
      </p:sp>
      <p:sp>
        <p:nvSpPr>
          <p:cNvPr id="32786" name="Line 18"/>
          <p:cNvSpPr>
            <a:spLocks noChangeShapeType="1"/>
          </p:cNvSpPr>
          <p:nvPr/>
        </p:nvSpPr>
        <p:spPr bwMode="auto">
          <a:xfrm flipH="1">
            <a:off x="1827213" y="2760663"/>
            <a:ext cx="219075" cy="414337"/>
          </a:xfrm>
          <a:prstGeom prst="line">
            <a:avLst/>
          </a:prstGeom>
          <a:noFill/>
          <a:ln w="9360">
            <a:solidFill>
              <a:srgbClr val="000000"/>
            </a:solidFill>
            <a:miter lim="800000"/>
            <a:headEnd/>
            <a:tailEnd/>
          </a:ln>
        </p:spPr>
        <p:txBody>
          <a:bodyPr/>
          <a:lstStyle/>
          <a:p>
            <a:endParaRPr lang="en-US"/>
          </a:p>
        </p:txBody>
      </p:sp>
      <p:sp>
        <p:nvSpPr>
          <p:cNvPr id="32787" name="Line 19"/>
          <p:cNvSpPr>
            <a:spLocks noChangeShapeType="1"/>
          </p:cNvSpPr>
          <p:nvPr/>
        </p:nvSpPr>
        <p:spPr bwMode="auto">
          <a:xfrm flipH="1">
            <a:off x="1533525" y="3316288"/>
            <a:ext cx="219075" cy="415925"/>
          </a:xfrm>
          <a:prstGeom prst="line">
            <a:avLst/>
          </a:prstGeom>
          <a:noFill/>
          <a:ln w="9360">
            <a:solidFill>
              <a:srgbClr val="000000"/>
            </a:solidFill>
            <a:miter lim="800000"/>
            <a:headEnd/>
            <a:tailEnd/>
          </a:ln>
        </p:spPr>
        <p:txBody>
          <a:bodyPr/>
          <a:lstStyle/>
          <a:p>
            <a:endParaRPr lang="en-US"/>
          </a:p>
        </p:txBody>
      </p:sp>
      <p:sp>
        <p:nvSpPr>
          <p:cNvPr id="32788" name="Line 20"/>
          <p:cNvSpPr>
            <a:spLocks noChangeShapeType="1"/>
          </p:cNvSpPr>
          <p:nvPr/>
        </p:nvSpPr>
        <p:spPr bwMode="auto">
          <a:xfrm flipH="1">
            <a:off x="1241425" y="3871913"/>
            <a:ext cx="219075" cy="414337"/>
          </a:xfrm>
          <a:prstGeom prst="line">
            <a:avLst/>
          </a:prstGeom>
          <a:noFill/>
          <a:ln w="9360">
            <a:solidFill>
              <a:srgbClr val="000000"/>
            </a:solidFill>
            <a:miter lim="800000"/>
            <a:headEnd/>
            <a:tailEnd/>
          </a:ln>
        </p:spPr>
        <p:txBody>
          <a:bodyPr/>
          <a:lstStyle/>
          <a:p>
            <a:endParaRPr lang="en-US"/>
          </a:p>
        </p:txBody>
      </p:sp>
      <p:sp>
        <p:nvSpPr>
          <p:cNvPr id="32789" name="Line 21"/>
          <p:cNvSpPr>
            <a:spLocks noChangeShapeType="1"/>
          </p:cNvSpPr>
          <p:nvPr/>
        </p:nvSpPr>
        <p:spPr bwMode="auto">
          <a:xfrm>
            <a:off x="4562475" y="830263"/>
            <a:ext cx="414338" cy="206375"/>
          </a:xfrm>
          <a:prstGeom prst="line">
            <a:avLst/>
          </a:prstGeom>
          <a:noFill/>
          <a:ln w="9360">
            <a:solidFill>
              <a:srgbClr val="000000"/>
            </a:solidFill>
            <a:miter lim="800000"/>
            <a:headEnd/>
            <a:tailEnd/>
          </a:ln>
        </p:spPr>
        <p:txBody>
          <a:bodyPr/>
          <a:lstStyle/>
          <a:p>
            <a:endParaRPr lang="en-US"/>
          </a:p>
        </p:txBody>
      </p:sp>
      <p:sp>
        <p:nvSpPr>
          <p:cNvPr id="32790" name="Line 22"/>
          <p:cNvSpPr>
            <a:spLocks noChangeShapeType="1"/>
          </p:cNvSpPr>
          <p:nvPr/>
        </p:nvSpPr>
        <p:spPr bwMode="auto">
          <a:xfrm>
            <a:off x="5118100" y="1123950"/>
            <a:ext cx="273050" cy="327025"/>
          </a:xfrm>
          <a:prstGeom prst="line">
            <a:avLst/>
          </a:prstGeom>
          <a:noFill/>
          <a:ln w="9360">
            <a:solidFill>
              <a:srgbClr val="000000"/>
            </a:solidFill>
            <a:miter lim="800000"/>
            <a:headEnd/>
            <a:tailEnd/>
          </a:ln>
        </p:spPr>
        <p:txBody>
          <a:bodyPr/>
          <a:lstStyle/>
          <a:p>
            <a:endParaRPr lang="en-US"/>
          </a:p>
        </p:txBody>
      </p:sp>
      <p:sp>
        <p:nvSpPr>
          <p:cNvPr id="32791" name="Line 23"/>
          <p:cNvSpPr>
            <a:spLocks noChangeShapeType="1"/>
          </p:cNvSpPr>
          <p:nvPr/>
        </p:nvSpPr>
        <p:spPr bwMode="auto">
          <a:xfrm>
            <a:off x="5476875" y="1547813"/>
            <a:ext cx="273050" cy="328612"/>
          </a:xfrm>
          <a:prstGeom prst="line">
            <a:avLst/>
          </a:prstGeom>
          <a:noFill/>
          <a:ln w="9360">
            <a:solidFill>
              <a:srgbClr val="000000"/>
            </a:solidFill>
            <a:miter lim="800000"/>
            <a:headEnd/>
            <a:tailEnd/>
          </a:ln>
        </p:spPr>
        <p:txBody>
          <a:bodyPr/>
          <a:lstStyle/>
          <a:p>
            <a:endParaRPr lang="en-US"/>
          </a:p>
        </p:txBody>
      </p:sp>
      <p:sp>
        <p:nvSpPr>
          <p:cNvPr id="32792" name="Line 24"/>
          <p:cNvSpPr>
            <a:spLocks noChangeShapeType="1"/>
          </p:cNvSpPr>
          <p:nvPr/>
        </p:nvSpPr>
        <p:spPr bwMode="auto">
          <a:xfrm>
            <a:off x="5867400" y="2006600"/>
            <a:ext cx="274638" cy="328613"/>
          </a:xfrm>
          <a:prstGeom prst="line">
            <a:avLst/>
          </a:prstGeom>
          <a:noFill/>
          <a:ln w="9360">
            <a:solidFill>
              <a:srgbClr val="000000"/>
            </a:solidFill>
            <a:miter lim="800000"/>
            <a:headEnd/>
            <a:tailEnd/>
          </a:ln>
        </p:spPr>
        <p:txBody>
          <a:bodyPr/>
          <a:lstStyle/>
          <a:p>
            <a:endParaRPr lang="en-US"/>
          </a:p>
        </p:txBody>
      </p:sp>
      <p:sp>
        <p:nvSpPr>
          <p:cNvPr id="32793" name="Text Box 25"/>
          <p:cNvSpPr txBox="1">
            <a:spLocks noChangeArrowheads="1"/>
          </p:cNvSpPr>
          <p:nvPr/>
        </p:nvSpPr>
        <p:spPr bwMode="auto">
          <a:xfrm>
            <a:off x="3390900" y="1428750"/>
            <a:ext cx="622300" cy="334963"/>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C2</a:t>
            </a:r>
          </a:p>
        </p:txBody>
      </p:sp>
      <p:sp>
        <p:nvSpPr>
          <p:cNvPr id="32794" name="Text Box 26"/>
          <p:cNvSpPr txBox="1">
            <a:spLocks noChangeArrowheads="1"/>
          </p:cNvSpPr>
          <p:nvPr/>
        </p:nvSpPr>
        <p:spPr bwMode="auto">
          <a:xfrm>
            <a:off x="4305300" y="1428750"/>
            <a:ext cx="622300" cy="334963"/>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MC</a:t>
            </a:r>
          </a:p>
        </p:txBody>
      </p:sp>
      <p:sp>
        <p:nvSpPr>
          <p:cNvPr id="32795" name="Text Box 27"/>
          <p:cNvSpPr txBox="1">
            <a:spLocks noChangeArrowheads="1"/>
          </p:cNvSpPr>
          <p:nvPr/>
        </p:nvSpPr>
        <p:spPr bwMode="auto">
          <a:xfrm>
            <a:off x="3441700" y="5327650"/>
            <a:ext cx="1998663" cy="363538"/>
          </a:xfrm>
          <a:prstGeom prst="rect">
            <a:avLst/>
          </a:prstGeom>
          <a:noFill/>
          <a:ln w="9525">
            <a:noFill/>
            <a:round/>
            <a:headEnd/>
            <a:tailEnd/>
          </a:ln>
        </p:spPr>
        <p:txBody>
          <a:bodyPr lIns="81639" tIns="40820" rIns="81639" bIns="40820"/>
          <a:lstStyle/>
          <a:p>
            <a:pPr defTabSz="414338" eaLnBrk="1">
              <a:lnSpc>
                <a:spcPct val="95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000">
                <a:solidFill>
                  <a:srgbClr val="000000"/>
                </a:solidFill>
                <a:latin typeface="Luxi Sans" pitchFamily="16" charset="0"/>
              </a:rPr>
              <a:t>Partial search tree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463925" y="207963"/>
            <a:ext cx="2279650" cy="64611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600">
                <a:solidFill>
                  <a:srgbClr val="000000"/>
                </a:solidFill>
                <a:latin typeface="Luxi Sans" pitchFamily="16" charset="0"/>
              </a:rPr>
              <a:t>Problem 3</a:t>
            </a:r>
          </a:p>
        </p:txBody>
      </p:sp>
      <p:sp>
        <p:nvSpPr>
          <p:cNvPr id="33795" name="AutoShape 3"/>
          <p:cNvSpPr>
            <a:spLocks noChangeArrowheads="1"/>
          </p:cNvSpPr>
          <p:nvPr/>
        </p:nvSpPr>
        <p:spPr bwMode="auto">
          <a:xfrm>
            <a:off x="1917700" y="1341438"/>
            <a:ext cx="5184775" cy="622300"/>
          </a:xfrm>
          <a:prstGeom prst="roundRect">
            <a:avLst>
              <a:gd name="adj" fmla="val 231"/>
            </a:avLst>
          </a:prstGeom>
          <a:noFill/>
          <a:ln w="9360">
            <a:solidFill>
              <a:srgbClr val="000000"/>
            </a:solidFill>
            <a:miter lim="800000"/>
            <a:headEnd/>
            <a:tailEnd/>
          </a:ln>
        </p:spPr>
        <p:txBody>
          <a:bodyPr wrap="none" anchor="ctr"/>
          <a:lstStyle/>
          <a:p>
            <a:endParaRPr lang="en-US"/>
          </a:p>
        </p:txBody>
      </p:sp>
      <p:sp>
        <p:nvSpPr>
          <p:cNvPr id="33796" name="Line 4"/>
          <p:cNvSpPr>
            <a:spLocks noChangeShapeType="1"/>
          </p:cNvSpPr>
          <p:nvPr/>
        </p:nvSpPr>
        <p:spPr bwMode="auto">
          <a:xfrm>
            <a:off x="2617788" y="1341438"/>
            <a:ext cx="1587" cy="622300"/>
          </a:xfrm>
          <a:prstGeom prst="line">
            <a:avLst/>
          </a:prstGeom>
          <a:noFill/>
          <a:ln w="9360">
            <a:solidFill>
              <a:srgbClr val="000000"/>
            </a:solidFill>
            <a:miter lim="800000"/>
            <a:headEnd/>
            <a:tailEnd/>
          </a:ln>
        </p:spPr>
        <p:txBody>
          <a:bodyPr/>
          <a:lstStyle/>
          <a:p>
            <a:endParaRPr lang="en-US"/>
          </a:p>
        </p:txBody>
      </p:sp>
      <p:sp>
        <p:nvSpPr>
          <p:cNvPr id="33797" name="Line 5"/>
          <p:cNvSpPr>
            <a:spLocks noChangeShapeType="1"/>
          </p:cNvSpPr>
          <p:nvPr/>
        </p:nvSpPr>
        <p:spPr bwMode="auto">
          <a:xfrm>
            <a:off x="3368675" y="1341438"/>
            <a:ext cx="1588" cy="622300"/>
          </a:xfrm>
          <a:prstGeom prst="line">
            <a:avLst/>
          </a:prstGeom>
          <a:noFill/>
          <a:ln w="9360">
            <a:solidFill>
              <a:srgbClr val="000000"/>
            </a:solidFill>
            <a:miter lim="800000"/>
            <a:headEnd/>
            <a:tailEnd/>
          </a:ln>
        </p:spPr>
        <p:txBody>
          <a:bodyPr/>
          <a:lstStyle/>
          <a:p>
            <a:endParaRPr lang="en-US"/>
          </a:p>
        </p:txBody>
      </p:sp>
      <p:sp>
        <p:nvSpPr>
          <p:cNvPr id="33798" name="Line 6"/>
          <p:cNvSpPr>
            <a:spLocks noChangeShapeType="1"/>
          </p:cNvSpPr>
          <p:nvPr/>
        </p:nvSpPr>
        <p:spPr bwMode="auto">
          <a:xfrm>
            <a:off x="4086225" y="1341438"/>
            <a:ext cx="1588" cy="622300"/>
          </a:xfrm>
          <a:prstGeom prst="line">
            <a:avLst/>
          </a:prstGeom>
          <a:noFill/>
          <a:ln w="9360">
            <a:solidFill>
              <a:srgbClr val="000000"/>
            </a:solidFill>
            <a:miter lim="800000"/>
            <a:headEnd/>
            <a:tailEnd/>
          </a:ln>
        </p:spPr>
        <p:txBody>
          <a:bodyPr/>
          <a:lstStyle/>
          <a:p>
            <a:endParaRPr lang="en-US"/>
          </a:p>
        </p:txBody>
      </p:sp>
      <p:sp>
        <p:nvSpPr>
          <p:cNvPr id="33799" name="Line 7"/>
          <p:cNvSpPr>
            <a:spLocks noChangeShapeType="1"/>
          </p:cNvSpPr>
          <p:nvPr/>
        </p:nvSpPr>
        <p:spPr bwMode="auto">
          <a:xfrm>
            <a:off x="4838700" y="1343025"/>
            <a:ext cx="1588" cy="622300"/>
          </a:xfrm>
          <a:prstGeom prst="line">
            <a:avLst/>
          </a:prstGeom>
          <a:noFill/>
          <a:ln w="9360">
            <a:solidFill>
              <a:srgbClr val="000000"/>
            </a:solidFill>
            <a:miter lim="800000"/>
            <a:headEnd/>
            <a:tailEnd/>
          </a:ln>
        </p:spPr>
        <p:txBody>
          <a:bodyPr/>
          <a:lstStyle/>
          <a:p>
            <a:endParaRPr lang="en-US"/>
          </a:p>
        </p:txBody>
      </p:sp>
      <p:sp>
        <p:nvSpPr>
          <p:cNvPr id="33800" name="Line 8"/>
          <p:cNvSpPr>
            <a:spLocks noChangeShapeType="1"/>
          </p:cNvSpPr>
          <p:nvPr/>
        </p:nvSpPr>
        <p:spPr bwMode="auto">
          <a:xfrm>
            <a:off x="5588000" y="1343025"/>
            <a:ext cx="1588" cy="622300"/>
          </a:xfrm>
          <a:prstGeom prst="line">
            <a:avLst/>
          </a:prstGeom>
          <a:noFill/>
          <a:ln w="9360">
            <a:solidFill>
              <a:srgbClr val="000000"/>
            </a:solidFill>
            <a:miter lim="800000"/>
            <a:headEnd/>
            <a:tailEnd/>
          </a:ln>
        </p:spPr>
        <p:txBody>
          <a:bodyPr/>
          <a:lstStyle/>
          <a:p>
            <a:endParaRPr lang="en-US"/>
          </a:p>
        </p:txBody>
      </p:sp>
      <p:sp>
        <p:nvSpPr>
          <p:cNvPr id="33801" name="Line 9"/>
          <p:cNvSpPr>
            <a:spLocks noChangeShapeType="1"/>
          </p:cNvSpPr>
          <p:nvPr/>
        </p:nvSpPr>
        <p:spPr bwMode="auto">
          <a:xfrm>
            <a:off x="6405563" y="1343025"/>
            <a:ext cx="1587" cy="622300"/>
          </a:xfrm>
          <a:prstGeom prst="line">
            <a:avLst/>
          </a:prstGeom>
          <a:noFill/>
          <a:ln w="9360">
            <a:solidFill>
              <a:srgbClr val="000000"/>
            </a:solidFill>
            <a:miter lim="800000"/>
            <a:headEnd/>
            <a:tailEnd/>
          </a:ln>
        </p:spPr>
        <p:txBody>
          <a:bodyPr/>
          <a:lstStyle/>
          <a:p>
            <a:endParaRPr lang="en-US"/>
          </a:p>
        </p:txBody>
      </p:sp>
      <p:sp>
        <p:nvSpPr>
          <p:cNvPr id="33802" name="Text Box 10"/>
          <p:cNvSpPr txBox="1">
            <a:spLocks noChangeArrowheads="1"/>
          </p:cNvSpPr>
          <p:nvPr/>
        </p:nvSpPr>
        <p:spPr bwMode="auto">
          <a:xfrm>
            <a:off x="2827338" y="1481138"/>
            <a:ext cx="414337"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B</a:t>
            </a:r>
          </a:p>
        </p:txBody>
      </p:sp>
      <p:sp>
        <p:nvSpPr>
          <p:cNvPr id="33803" name="Text Box 11"/>
          <p:cNvSpPr txBox="1">
            <a:spLocks noChangeArrowheads="1"/>
          </p:cNvSpPr>
          <p:nvPr/>
        </p:nvSpPr>
        <p:spPr bwMode="auto">
          <a:xfrm>
            <a:off x="3609975" y="1481138"/>
            <a:ext cx="414338"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B</a:t>
            </a:r>
          </a:p>
        </p:txBody>
      </p:sp>
      <p:sp>
        <p:nvSpPr>
          <p:cNvPr id="33804" name="Text Box 12"/>
          <p:cNvSpPr txBox="1">
            <a:spLocks noChangeArrowheads="1"/>
          </p:cNvSpPr>
          <p:nvPr/>
        </p:nvSpPr>
        <p:spPr bwMode="auto">
          <a:xfrm>
            <a:off x="4295775" y="1481138"/>
            <a:ext cx="414338"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W</a:t>
            </a:r>
          </a:p>
        </p:txBody>
      </p:sp>
      <p:sp>
        <p:nvSpPr>
          <p:cNvPr id="33805" name="Text Box 13"/>
          <p:cNvSpPr txBox="1">
            <a:spLocks noChangeArrowheads="1"/>
          </p:cNvSpPr>
          <p:nvPr/>
        </p:nvSpPr>
        <p:spPr bwMode="auto">
          <a:xfrm>
            <a:off x="5111750" y="1481138"/>
            <a:ext cx="414338"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W</a:t>
            </a:r>
          </a:p>
        </p:txBody>
      </p:sp>
      <p:sp>
        <p:nvSpPr>
          <p:cNvPr id="33806" name="Text Box 14"/>
          <p:cNvSpPr txBox="1">
            <a:spLocks noChangeArrowheads="1"/>
          </p:cNvSpPr>
          <p:nvPr/>
        </p:nvSpPr>
        <p:spPr bwMode="auto">
          <a:xfrm>
            <a:off x="5864225" y="1481138"/>
            <a:ext cx="414338" cy="336550"/>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W</a:t>
            </a:r>
          </a:p>
        </p:txBody>
      </p:sp>
      <p:sp>
        <p:nvSpPr>
          <p:cNvPr id="33807" name="Text Box 15"/>
          <p:cNvSpPr txBox="1">
            <a:spLocks noChangeArrowheads="1"/>
          </p:cNvSpPr>
          <p:nvPr/>
        </p:nvSpPr>
        <p:spPr bwMode="auto">
          <a:xfrm>
            <a:off x="2106613" y="1490663"/>
            <a:ext cx="414337" cy="334962"/>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1600">
                <a:solidFill>
                  <a:srgbClr val="000000"/>
                </a:solidFill>
                <a:latin typeface="Luxi Sans" pitchFamily="16" charset="0"/>
              </a:rPr>
              <a:t>B</a:t>
            </a:r>
          </a:p>
        </p:txBody>
      </p:sp>
      <p:sp>
        <p:nvSpPr>
          <p:cNvPr id="33808" name="Text Box 16"/>
          <p:cNvSpPr txBox="1">
            <a:spLocks noChangeArrowheads="1"/>
          </p:cNvSpPr>
          <p:nvPr/>
        </p:nvSpPr>
        <p:spPr bwMode="auto">
          <a:xfrm>
            <a:off x="3109913" y="4148138"/>
            <a:ext cx="165100" cy="465137"/>
          </a:xfrm>
          <a:prstGeom prst="rect">
            <a:avLst/>
          </a:prstGeom>
          <a:noFill/>
          <a:ln w="9525">
            <a:noFill/>
            <a:round/>
            <a:headEnd/>
            <a:tailEnd/>
          </a:ln>
        </p:spPr>
        <p:txBody>
          <a:bodyPr wrap="none" anchor="ctr"/>
          <a:lstStyle/>
          <a:p>
            <a:endParaRPr lang="en-US"/>
          </a:p>
        </p:txBody>
      </p:sp>
      <p:sp>
        <p:nvSpPr>
          <p:cNvPr id="33809" name="Text Box 17"/>
          <p:cNvSpPr txBox="1">
            <a:spLocks noChangeArrowheads="1"/>
          </p:cNvSpPr>
          <p:nvPr/>
        </p:nvSpPr>
        <p:spPr bwMode="auto">
          <a:xfrm>
            <a:off x="1244600" y="2489200"/>
            <a:ext cx="7464425" cy="1912938"/>
          </a:xfrm>
          <a:prstGeom prst="rect">
            <a:avLst/>
          </a:prstGeom>
          <a:noFill/>
          <a:ln w="9525">
            <a:noFill/>
            <a:round/>
            <a:headEnd/>
            <a:tailEnd/>
          </a:ln>
        </p:spPr>
        <p:txBody>
          <a:bodyPr lIns="81639" tIns="40820" rIns="81639" bIns="40820">
            <a:spAutoFit/>
          </a:bodyPr>
          <a:lstStyle/>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i="1">
                <a:solidFill>
                  <a:srgbClr val="000000"/>
                </a:solidFill>
                <a:latin typeface="Times New Roman" pitchFamily="18" charset="0"/>
              </a:rPr>
              <a:t>G</a:t>
            </a:r>
            <a:r>
              <a:rPr lang="en-GB" sz="2400">
                <a:solidFill>
                  <a:srgbClr val="000000"/>
                </a:solidFill>
                <a:latin typeface="Times New Roman" pitchFamily="18" charset="0"/>
              </a:rPr>
              <a:t>: States where no </a:t>
            </a:r>
            <a:r>
              <a:rPr lang="en-GB" sz="2400" b="1">
                <a:solidFill>
                  <a:srgbClr val="000000"/>
                </a:solidFill>
                <a:latin typeface="Times New Roman" pitchFamily="18" charset="0"/>
              </a:rPr>
              <a:t>B</a:t>
            </a:r>
            <a:r>
              <a:rPr lang="en-GB" sz="2400">
                <a:solidFill>
                  <a:srgbClr val="000000"/>
                </a:solidFill>
                <a:latin typeface="Times New Roman" pitchFamily="18" charset="0"/>
              </a:rPr>
              <a:t> is to the left of any </a:t>
            </a:r>
            <a:r>
              <a:rPr lang="en-GB" sz="2400" b="1">
                <a:solidFill>
                  <a:srgbClr val="000000"/>
                </a:solidFill>
                <a:latin typeface="Times New Roman" pitchFamily="18" charset="0"/>
              </a:rPr>
              <a:t>W</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a:solidFill>
                  <a:srgbClr val="000000"/>
                </a:solidFill>
                <a:latin typeface="Times New Roman" pitchFamily="18" charset="0"/>
              </a:rPr>
              <a:t>Operators:</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a:solidFill>
                  <a:srgbClr val="000000"/>
                </a:solidFill>
                <a:latin typeface="Times New Roman" pitchFamily="18" charset="0"/>
              </a:rPr>
              <a:t>1)  A tile jumps over another tile into a blank tile with cost 2</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a:solidFill>
                  <a:srgbClr val="000000"/>
                </a:solidFill>
                <a:latin typeface="Times New Roman" pitchFamily="18" charset="0"/>
              </a:rPr>
              <a:t>2) A tile translates into a blank space with cost 1</a:t>
            </a:r>
          </a:p>
          <a:p>
            <a:pPr defTabSz="414338" eaLnBrk="1">
              <a:lnSpc>
                <a:spcPct val="102000"/>
              </a:lnSpc>
              <a:buClr>
                <a:srgbClr val="000000"/>
              </a:buClr>
              <a:buSzPct val="45000"/>
              <a:buFont typeface="Wingdings" pitchFamily="2" charset="2"/>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endParaRPr lang="en-GB" sz="2400">
              <a:solidFill>
                <a:srgbClr val="000000"/>
              </a:solidFill>
              <a:latin typeface="Times New Roman" pitchFamily="18" charset="0"/>
            </a:endParaRPr>
          </a:p>
        </p:txBody>
      </p:sp>
      <p:sp>
        <p:nvSpPr>
          <p:cNvPr id="33811" name="Text Box 19"/>
          <p:cNvSpPr txBox="1">
            <a:spLocks noChangeArrowheads="1"/>
          </p:cNvSpPr>
          <p:nvPr/>
        </p:nvSpPr>
        <p:spPr bwMode="auto">
          <a:xfrm>
            <a:off x="9745663" y="3525838"/>
            <a:ext cx="165100" cy="465137"/>
          </a:xfrm>
          <a:prstGeom prst="rect">
            <a:avLst/>
          </a:prstGeom>
          <a:noFill/>
          <a:ln w="9525">
            <a:noFill/>
            <a:round/>
            <a:headEnd/>
            <a:tailEnd/>
          </a:ln>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2"/>
          <p:cNvSpPr>
            <a:spLocks noChangeArrowheads="1"/>
          </p:cNvSpPr>
          <p:nvPr/>
        </p:nvSpPr>
        <p:spPr bwMode="auto">
          <a:xfrm>
            <a:off x="1524000" y="1676400"/>
            <a:ext cx="5943600" cy="4953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7411" name="Rectangle 3"/>
          <p:cNvSpPr>
            <a:spLocks noChangeArrowheads="1"/>
          </p:cNvSpPr>
          <p:nvPr/>
        </p:nvSpPr>
        <p:spPr bwMode="auto">
          <a:xfrm>
            <a:off x="457200" y="228600"/>
            <a:ext cx="8001000" cy="923330"/>
          </a:xfrm>
          <a:prstGeom prst="rect">
            <a:avLst/>
          </a:prstGeom>
          <a:noFill/>
          <a:ln w="9525">
            <a:noFill/>
            <a:miter lim="800000"/>
            <a:headEnd/>
            <a:tailEnd/>
          </a:ln>
        </p:spPr>
        <p:txBody>
          <a:bodyPr>
            <a:spAutoFit/>
          </a:bodyPr>
          <a:lstStyle/>
          <a:p>
            <a:r>
              <a:rPr lang="en-US" b="1" dirty="0"/>
              <a:t> </a:t>
            </a:r>
          </a:p>
          <a:p>
            <a:r>
              <a:rPr lang="en-US" b="1" dirty="0" smtClean="0"/>
              <a:t>AI Perspective (post-web)</a:t>
            </a:r>
            <a:endParaRPr lang="en-US" b="1" dirty="0"/>
          </a:p>
          <a:p>
            <a:r>
              <a:rPr lang="en-US" b="1" dirty="0"/>
              <a:t> </a:t>
            </a:r>
          </a:p>
        </p:txBody>
      </p:sp>
      <p:sp>
        <p:nvSpPr>
          <p:cNvPr id="17412" name="Oval 4"/>
          <p:cNvSpPr>
            <a:spLocks noChangeArrowheads="1"/>
          </p:cNvSpPr>
          <p:nvPr/>
        </p:nvSpPr>
        <p:spPr bwMode="auto">
          <a:xfrm>
            <a:off x="2819400" y="2406650"/>
            <a:ext cx="3429000" cy="3155950"/>
          </a:xfrm>
          <a:prstGeom prst="ellipse">
            <a:avLst/>
          </a:prstGeom>
          <a:noFill/>
          <a:ln w="38100">
            <a:solidFill>
              <a:schemeClr val="tx1"/>
            </a:solidFill>
            <a:round/>
            <a:headEnd/>
            <a:tailEnd/>
          </a:ln>
        </p:spPr>
        <p:txBody>
          <a:bodyPr wrap="none" anchor="ctr"/>
          <a:lstStyle/>
          <a:p>
            <a:endParaRPr lang="en-US"/>
          </a:p>
        </p:txBody>
      </p:sp>
      <p:sp>
        <p:nvSpPr>
          <p:cNvPr id="17413" name="Text Box 5"/>
          <p:cNvSpPr txBox="1">
            <a:spLocks noChangeArrowheads="1"/>
          </p:cNvSpPr>
          <p:nvPr/>
        </p:nvSpPr>
        <p:spPr bwMode="auto">
          <a:xfrm>
            <a:off x="5257800" y="4419600"/>
            <a:ext cx="1468438" cy="457200"/>
          </a:xfrm>
          <a:prstGeom prst="rect">
            <a:avLst/>
          </a:prstGeom>
          <a:noFill/>
          <a:ln w="9525">
            <a:noFill/>
            <a:miter lim="800000"/>
            <a:headEnd/>
            <a:tailEnd/>
          </a:ln>
        </p:spPr>
        <p:txBody>
          <a:bodyPr wrap="none">
            <a:spAutoFit/>
          </a:bodyPr>
          <a:lstStyle/>
          <a:p>
            <a:r>
              <a:rPr lang="en-US" sz="2400" b="1"/>
              <a:t>Planning</a:t>
            </a:r>
          </a:p>
        </p:txBody>
      </p:sp>
      <p:sp>
        <p:nvSpPr>
          <p:cNvPr id="17414" name="Text Box 6"/>
          <p:cNvSpPr txBox="1">
            <a:spLocks noChangeArrowheads="1"/>
          </p:cNvSpPr>
          <p:nvPr/>
        </p:nvSpPr>
        <p:spPr bwMode="auto">
          <a:xfrm>
            <a:off x="3429000" y="5562600"/>
            <a:ext cx="1962150" cy="954088"/>
          </a:xfrm>
          <a:prstGeom prst="rect">
            <a:avLst/>
          </a:prstGeom>
          <a:noFill/>
          <a:ln w="9525">
            <a:noFill/>
            <a:miter lim="800000"/>
            <a:headEnd/>
            <a:tailEnd/>
          </a:ln>
        </p:spPr>
        <p:txBody>
          <a:bodyPr wrap="none">
            <a:spAutoFit/>
          </a:bodyPr>
          <a:lstStyle/>
          <a:p>
            <a:r>
              <a:rPr lang="en-US" sz="2800" b="1"/>
              <a:t>Computer</a:t>
            </a:r>
          </a:p>
          <a:p>
            <a:r>
              <a:rPr lang="en-US" sz="2800" b="1"/>
              <a:t>Vision</a:t>
            </a:r>
          </a:p>
        </p:txBody>
      </p:sp>
      <p:sp>
        <p:nvSpPr>
          <p:cNvPr id="17415" name="Text Box 7"/>
          <p:cNvSpPr txBox="1">
            <a:spLocks noChangeArrowheads="1"/>
          </p:cNvSpPr>
          <p:nvPr/>
        </p:nvSpPr>
        <p:spPr bwMode="auto">
          <a:xfrm>
            <a:off x="6019800" y="2489200"/>
            <a:ext cx="793750" cy="457200"/>
          </a:xfrm>
          <a:prstGeom prst="rect">
            <a:avLst/>
          </a:prstGeom>
          <a:noFill/>
          <a:ln w="9525">
            <a:noFill/>
            <a:miter lim="800000"/>
            <a:headEnd/>
            <a:tailEnd/>
          </a:ln>
        </p:spPr>
        <p:txBody>
          <a:bodyPr wrap="none">
            <a:spAutoFit/>
          </a:bodyPr>
          <a:lstStyle/>
          <a:p>
            <a:r>
              <a:rPr lang="en-US" sz="2400" b="1" dirty="0"/>
              <a:t>NLP</a:t>
            </a:r>
          </a:p>
        </p:txBody>
      </p:sp>
      <p:sp>
        <p:nvSpPr>
          <p:cNvPr id="17416" name="Text Box 8"/>
          <p:cNvSpPr txBox="1">
            <a:spLocks noChangeArrowheads="1"/>
          </p:cNvSpPr>
          <p:nvPr/>
        </p:nvSpPr>
        <p:spPr bwMode="auto">
          <a:xfrm>
            <a:off x="1447800" y="3581400"/>
            <a:ext cx="1439863" cy="822325"/>
          </a:xfrm>
          <a:prstGeom prst="rect">
            <a:avLst/>
          </a:prstGeom>
          <a:noFill/>
          <a:ln w="9525">
            <a:noFill/>
            <a:miter lim="800000"/>
            <a:headEnd/>
            <a:tailEnd/>
          </a:ln>
        </p:spPr>
        <p:txBody>
          <a:bodyPr wrap="none">
            <a:spAutoFit/>
          </a:bodyPr>
          <a:lstStyle/>
          <a:p>
            <a:pPr algn="ctr"/>
            <a:r>
              <a:rPr lang="en-US" sz="2400" b="1"/>
              <a:t>Expert</a:t>
            </a:r>
          </a:p>
          <a:p>
            <a:pPr algn="ctr"/>
            <a:r>
              <a:rPr lang="en-US" sz="2400" b="1"/>
              <a:t>Systems</a:t>
            </a:r>
          </a:p>
        </p:txBody>
      </p:sp>
      <p:sp>
        <p:nvSpPr>
          <p:cNvPr id="17417" name="Text Box 9"/>
          <p:cNvSpPr txBox="1">
            <a:spLocks noChangeArrowheads="1"/>
          </p:cNvSpPr>
          <p:nvPr/>
        </p:nvSpPr>
        <p:spPr bwMode="auto">
          <a:xfrm>
            <a:off x="3717925" y="1752600"/>
            <a:ext cx="1487488" cy="457200"/>
          </a:xfrm>
          <a:prstGeom prst="rect">
            <a:avLst/>
          </a:prstGeom>
          <a:noFill/>
          <a:ln w="9525">
            <a:noFill/>
            <a:miter lim="800000"/>
            <a:headEnd/>
            <a:tailEnd/>
          </a:ln>
        </p:spPr>
        <p:txBody>
          <a:bodyPr wrap="none">
            <a:spAutoFit/>
          </a:bodyPr>
          <a:lstStyle/>
          <a:p>
            <a:r>
              <a:rPr lang="en-US" sz="2400" b="1"/>
              <a:t>Robotics</a:t>
            </a:r>
          </a:p>
        </p:txBody>
      </p:sp>
      <p:sp>
        <p:nvSpPr>
          <p:cNvPr id="17418" name="Text Box 10"/>
          <p:cNvSpPr txBox="1">
            <a:spLocks noChangeArrowheads="1"/>
          </p:cNvSpPr>
          <p:nvPr/>
        </p:nvSpPr>
        <p:spPr bwMode="auto">
          <a:xfrm>
            <a:off x="3689350" y="3173413"/>
            <a:ext cx="1841500" cy="1200150"/>
          </a:xfrm>
          <a:prstGeom prst="rect">
            <a:avLst/>
          </a:prstGeom>
          <a:noFill/>
          <a:ln w="9525">
            <a:noFill/>
            <a:miter lim="800000"/>
            <a:headEnd/>
            <a:tailEnd/>
          </a:ln>
        </p:spPr>
        <p:txBody>
          <a:bodyPr wrap="none">
            <a:spAutoFit/>
          </a:bodyPr>
          <a:lstStyle/>
          <a:p>
            <a:pPr algn="ctr"/>
            <a:r>
              <a:rPr lang="en-US" sz="2400" b="1"/>
              <a:t>Search, </a:t>
            </a:r>
          </a:p>
          <a:p>
            <a:pPr algn="ctr"/>
            <a:r>
              <a:rPr lang="en-US" sz="2400" b="1"/>
              <a:t>Reasoning,</a:t>
            </a:r>
          </a:p>
          <a:p>
            <a:pPr algn="ctr"/>
            <a:r>
              <a:rPr lang="en-US" sz="2400" b="1"/>
              <a:t>Learning</a:t>
            </a:r>
          </a:p>
        </p:txBody>
      </p:sp>
      <p:sp>
        <p:nvSpPr>
          <p:cNvPr id="17419" name="Line 11"/>
          <p:cNvSpPr>
            <a:spLocks noChangeShapeType="1"/>
          </p:cNvSpPr>
          <p:nvPr/>
        </p:nvSpPr>
        <p:spPr bwMode="auto">
          <a:xfrm flipH="1">
            <a:off x="5486400" y="1981200"/>
            <a:ext cx="457200" cy="685800"/>
          </a:xfrm>
          <a:prstGeom prst="line">
            <a:avLst/>
          </a:prstGeom>
          <a:noFill/>
          <a:ln w="9525">
            <a:solidFill>
              <a:schemeClr val="tx1"/>
            </a:solidFill>
            <a:round/>
            <a:headEnd/>
            <a:tailEnd/>
          </a:ln>
        </p:spPr>
        <p:txBody>
          <a:bodyPr/>
          <a:lstStyle/>
          <a:p>
            <a:endParaRPr lang="en-US"/>
          </a:p>
        </p:txBody>
      </p:sp>
      <p:sp>
        <p:nvSpPr>
          <p:cNvPr id="17420" name="Line 12"/>
          <p:cNvSpPr>
            <a:spLocks noChangeShapeType="1"/>
          </p:cNvSpPr>
          <p:nvPr/>
        </p:nvSpPr>
        <p:spPr bwMode="auto">
          <a:xfrm>
            <a:off x="6172200" y="4419600"/>
            <a:ext cx="1219200" cy="46038"/>
          </a:xfrm>
          <a:prstGeom prst="line">
            <a:avLst/>
          </a:prstGeom>
          <a:noFill/>
          <a:ln w="9525">
            <a:solidFill>
              <a:schemeClr val="tx1"/>
            </a:solidFill>
            <a:round/>
            <a:headEnd/>
            <a:tailEnd/>
          </a:ln>
        </p:spPr>
        <p:txBody>
          <a:bodyPr/>
          <a:lstStyle/>
          <a:p>
            <a:endParaRPr lang="en-US"/>
          </a:p>
        </p:txBody>
      </p:sp>
      <p:sp>
        <p:nvSpPr>
          <p:cNvPr id="17421" name="Line 13"/>
          <p:cNvSpPr>
            <a:spLocks noChangeShapeType="1"/>
          </p:cNvSpPr>
          <p:nvPr/>
        </p:nvSpPr>
        <p:spPr bwMode="auto">
          <a:xfrm>
            <a:off x="5562600" y="5257800"/>
            <a:ext cx="685800" cy="914400"/>
          </a:xfrm>
          <a:prstGeom prst="line">
            <a:avLst/>
          </a:prstGeom>
          <a:noFill/>
          <a:ln w="9525">
            <a:solidFill>
              <a:schemeClr val="tx1"/>
            </a:solidFill>
            <a:round/>
            <a:headEnd/>
            <a:tailEnd/>
          </a:ln>
        </p:spPr>
        <p:txBody>
          <a:bodyPr/>
          <a:lstStyle/>
          <a:p>
            <a:endParaRPr lang="en-US"/>
          </a:p>
        </p:txBody>
      </p:sp>
      <p:sp>
        <p:nvSpPr>
          <p:cNvPr id="17422" name="Line 14"/>
          <p:cNvSpPr>
            <a:spLocks noChangeShapeType="1"/>
          </p:cNvSpPr>
          <p:nvPr/>
        </p:nvSpPr>
        <p:spPr bwMode="auto">
          <a:xfrm flipH="1">
            <a:off x="2286000" y="4876800"/>
            <a:ext cx="838200" cy="990600"/>
          </a:xfrm>
          <a:prstGeom prst="line">
            <a:avLst/>
          </a:prstGeom>
          <a:noFill/>
          <a:ln w="9525">
            <a:solidFill>
              <a:schemeClr val="tx1"/>
            </a:solidFill>
            <a:round/>
            <a:headEnd/>
            <a:tailEnd/>
          </a:ln>
        </p:spPr>
        <p:txBody>
          <a:bodyPr/>
          <a:lstStyle/>
          <a:p>
            <a:endParaRPr lang="en-US"/>
          </a:p>
        </p:txBody>
      </p:sp>
      <p:sp>
        <p:nvSpPr>
          <p:cNvPr id="17423" name="Line 15"/>
          <p:cNvSpPr>
            <a:spLocks noChangeShapeType="1"/>
          </p:cNvSpPr>
          <p:nvPr/>
        </p:nvSpPr>
        <p:spPr bwMode="auto">
          <a:xfrm>
            <a:off x="2819400" y="2057400"/>
            <a:ext cx="533400" cy="762000"/>
          </a:xfrm>
          <a:prstGeom prst="line">
            <a:avLst/>
          </a:prstGeom>
          <a:noFill/>
          <a:ln w="9525">
            <a:solidFill>
              <a:schemeClr val="tx1"/>
            </a:solidFill>
            <a:round/>
            <a:headEnd/>
            <a:tailEnd/>
          </a:ln>
        </p:spPr>
        <p:txBody>
          <a:bodyPr/>
          <a:lstStyle/>
          <a:p>
            <a:endParaRPr lang="en-US"/>
          </a:p>
        </p:txBody>
      </p:sp>
      <p:sp>
        <p:nvSpPr>
          <p:cNvPr id="16" name="Line 12"/>
          <p:cNvSpPr>
            <a:spLocks noChangeShapeType="1"/>
          </p:cNvSpPr>
          <p:nvPr/>
        </p:nvSpPr>
        <p:spPr bwMode="auto">
          <a:xfrm>
            <a:off x="6172200" y="3429000"/>
            <a:ext cx="1219200" cy="46038"/>
          </a:xfrm>
          <a:prstGeom prst="line">
            <a:avLst/>
          </a:prstGeom>
          <a:noFill/>
          <a:ln w="9525">
            <a:solidFill>
              <a:schemeClr val="tx1"/>
            </a:solidFill>
            <a:round/>
            <a:headEnd/>
            <a:tailEnd/>
          </a:ln>
        </p:spPr>
        <p:txBody>
          <a:bodyPr/>
          <a:lstStyle/>
          <a:p>
            <a:endParaRPr lang="en-US"/>
          </a:p>
        </p:txBody>
      </p:sp>
      <p:sp>
        <p:nvSpPr>
          <p:cNvPr id="17" name="Text Box 7"/>
          <p:cNvSpPr txBox="1">
            <a:spLocks noChangeArrowheads="1"/>
          </p:cNvSpPr>
          <p:nvPr/>
        </p:nvSpPr>
        <p:spPr bwMode="auto">
          <a:xfrm>
            <a:off x="6324600" y="3657600"/>
            <a:ext cx="556563" cy="461665"/>
          </a:xfrm>
          <a:prstGeom prst="rect">
            <a:avLst/>
          </a:prstGeom>
          <a:noFill/>
          <a:ln w="9525">
            <a:noFill/>
            <a:miter lim="800000"/>
            <a:headEnd/>
            <a:tailEnd/>
          </a:ln>
        </p:spPr>
        <p:txBody>
          <a:bodyPr wrap="none">
            <a:spAutoFit/>
          </a:bodyPr>
          <a:lstStyle/>
          <a:p>
            <a:r>
              <a:rPr lang="en-US" sz="2400" b="1" dirty="0" smtClean="0">
                <a:solidFill>
                  <a:srgbClr val="FF0000"/>
                </a:solidFill>
              </a:rPr>
              <a:t>IR</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700087"/>
          </a:xfrm>
        </p:spPr>
        <p:txBody>
          <a:bodyPr/>
          <a:lstStyle/>
          <a:p>
            <a:r>
              <a:rPr lang="en-US" dirty="0" smtClean="0"/>
              <a:t>From Wikipedia</a:t>
            </a:r>
            <a:endParaRPr lang="en-US" dirty="0"/>
          </a:p>
        </p:txBody>
      </p:sp>
      <p:sp>
        <p:nvSpPr>
          <p:cNvPr id="3" name="Content Placeholder 2"/>
          <p:cNvSpPr>
            <a:spLocks noGrp="1"/>
          </p:cNvSpPr>
          <p:nvPr>
            <p:ph idx="1"/>
          </p:nvPr>
        </p:nvSpPr>
        <p:spPr>
          <a:xfrm>
            <a:off x="1182688" y="1066800"/>
            <a:ext cx="7772400" cy="5065713"/>
          </a:xfrm>
        </p:spPr>
        <p:txBody>
          <a:bodyPr/>
          <a:lstStyle/>
          <a:p>
            <a:pPr>
              <a:buNone/>
            </a:pPr>
            <a:r>
              <a:rPr lang="en-US" sz="1600" b="1" dirty="0" smtClean="0"/>
              <a:t>Artificial intelligence</a:t>
            </a:r>
            <a:r>
              <a:rPr lang="en-US" sz="1600" dirty="0" smtClean="0"/>
              <a:t> (</a:t>
            </a:r>
            <a:r>
              <a:rPr lang="en-US" sz="1600" b="1" dirty="0" smtClean="0"/>
              <a:t>AI</a:t>
            </a:r>
            <a:r>
              <a:rPr lang="en-US" sz="1600" dirty="0" smtClean="0"/>
              <a:t>) is the </a:t>
            </a:r>
            <a:r>
              <a:rPr lang="en-US" sz="1600" dirty="0" smtClean="0">
                <a:hlinkClick r:id="rId2" tooltip="Intelligence"/>
              </a:rPr>
              <a:t>intelligence</a:t>
            </a:r>
            <a:r>
              <a:rPr lang="en-US" sz="1600" dirty="0" smtClean="0"/>
              <a:t> of machines and the branch of </a:t>
            </a:r>
            <a:r>
              <a:rPr lang="en-US" sz="1600" dirty="0" smtClean="0">
                <a:hlinkClick r:id="rId3" tooltip="Computer science"/>
              </a:rPr>
              <a:t>computer science</a:t>
            </a:r>
            <a:r>
              <a:rPr lang="en-US" sz="1600" dirty="0" smtClean="0"/>
              <a:t> that aims to create it. Textbooks define the field as "the study and design of </a:t>
            </a:r>
            <a:r>
              <a:rPr lang="en-US" sz="1600" dirty="0" smtClean="0">
                <a:hlinkClick r:id="rId4" tooltip="Intelligent agent"/>
              </a:rPr>
              <a:t>intelligent agents</a:t>
            </a:r>
            <a:r>
              <a:rPr lang="en-US" sz="1600" dirty="0" smtClean="0"/>
              <a:t>"</a:t>
            </a:r>
            <a:r>
              <a:rPr lang="en-US" sz="1600" baseline="30000" dirty="0" smtClean="0">
                <a:hlinkClick r:id="rId5"/>
              </a:rPr>
              <a:t>[1]</a:t>
            </a:r>
            <a:r>
              <a:rPr lang="en-US" sz="1600" dirty="0" smtClean="0"/>
              <a:t> where an intelligent agent is a system that perceives its environment and takes actions that maximize its chances of success.</a:t>
            </a:r>
            <a:r>
              <a:rPr lang="en-US" sz="1600" baseline="30000" dirty="0" smtClean="0">
                <a:hlinkClick r:id="rId5"/>
              </a:rPr>
              <a:t>[2]</a:t>
            </a:r>
            <a:r>
              <a:rPr lang="en-US" sz="1600" dirty="0" smtClean="0"/>
              <a:t> </a:t>
            </a:r>
            <a:r>
              <a:rPr lang="en-US" sz="1600" dirty="0" smtClean="0">
                <a:hlinkClick r:id="rId6" tooltip="John McCarthy (computer scientist)"/>
              </a:rPr>
              <a:t>John McCarthy</a:t>
            </a:r>
            <a:r>
              <a:rPr lang="en-US" sz="1600" dirty="0" smtClean="0"/>
              <a:t>, who coined the term in 1956,</a:t>
            </a:r>
            <a:r>
              <a:rPr lang="en-US" sz="1600" baseline="30000" dirty="0" smtClean="0">
                <a:hlinkClick r:id="rId5"/>
              </a:rPr>
              <a:t>[3]</a:t>
            </a:r>
            <a:r>
              <a:rPr lang="en-US" sz="1600" dirty="0" smtClean="0"/>
              <a:t> defines it as "the science and engineering of making intelligent machines."</a:t>
            </a:r>
            <a:r>
              <a:rPr lang="en-US" sz="1600" baseline="30000" dirty="0" smtClean="0">
                <a:hlinkClick r:id="rId5"/>
              </a:rPr>
              <a:t>[4]</a:t>
            </a:r>
            <a:endParaRPr lang="en-US" sz="1600" dirty="0" smtClean="0"/>
          </a:p>
          <a:p>
            <a:pPr>
              <a:buNone/>
            </a:pPr>
            <a:r>
              <a:rPr lang="en-US" sz="1600" dirty="0" smtClean="0"/>
              <a:t>The field was founded on the claim that a central property of humans, intelligence—the </a:t>
            </a:r>
            <a:r>
              <a:rPr lang="en-US" sz="1600" dirty="0" smtClean="0">
                <a:hlinkClick r:id="rId7" tooltip="Sapience"/>
              </a:rPr>
              <a:t>sapience</a:t>
            </a:r>
            <a:r>
              <a:rPr lang="en-US" sz="1600" dirty="0" smtClean="0"/>
              <a:t> of </a:t>
            </a:r>
            <a:r>
              <a:rPr lang="en-US" sz="1600" i="1" dirty="0" smtClean="0">
                <a:hlinkClick r:id="rId8" tooltip="Homo sapiens"/>
              </a:rPr>
              <a:t>Homo sapiens</a:t>
            </a:r>
            <a:r>
              <a:rPr lang="en-US" sz="1600" dirty="0" smtClean="0"/>
              <a:t>—can be so precisely described that it can be simulated by a machine.</a:t>
            </a:r>
            <a:r>
              <a:rPr lang="en-US" sz="1600" baseline="30000" dirty="0" smtClean="0">
                <a:hlinkClick r:id="rId5"/>
              </a:rPr>
              <a:t>[5]</a:t>
            </a:r>
            <a:r>
              <a:rPr lang="en-US" sz="1600" dirty="0" smtClean="0"/>
              <a:t> This raises philosophical issues about the nature of the </a:t>
            </a:r>
            <a:r>
              <a:rPr lang="en-US" sz="1600" dirty="0" smtClean="0">
                <a:hlinkClick r:id="rId9" tooltip="Mind"/>
              </a:rPr>
              <a:t>mind</a:t>
            </a:r>
            <a:r>
              <a:rPr lang="en-US" sz="1600" dirty="0" smtClean="0"/>
              <a:t> and limits of scientific </a:t>
            </a:r>
            <a:r>
              <a:rPr lang="en-US" sz="1600" dirty="0" smtClean="0">
                <a:hlinkClick r:id="rId10" tooltip="Hubris"/>
              </a:rPr>
              <a:t>hubris</a:t>
            </a:r>
            <a:r>
              <a:rPr lang="en-US" sz="1600" dirty="0" smtClean="0"/>
              <a:t>, issues which have been addressed by </a:t>
            </a:r>
            <a:r>
              <a:rPr lang="en-US" sz="1600" dirty="0" smtClean="0">
                <a:hlinkClick r:id="rId11" tooltip="History of AI"/>
              </a:rPr>
              <a:t>myth</a:t>
            </a:r>
            <a:r>
              <a:rPr lang="en-US" sz="1600" dirty="0" smtClean="0"/>
              <a:t>, </a:t>
            </a:r>
            <a:r>
              <a:rPr lang="en-US" sz="1600" dirty="0" smtClean="0">
                <a:hlinkClick r:id="rId12" tooltip="Artificial intelligence in fiction"/>
              </a:rPr>
              <a:t>fiction</a:t>
            </a:r>
            <a:r>
              <a:rPr lang="en-US" sz="1600" dirty="0" smtClean="0"/>
              <a:t> and </a:t>
            </a:r>
            <a:r>
              <a:rPr lang="en-US" sz="1600" dirty="0" smtClean="0">
                <a:hlinkClick r:id="rId13" tooltip="Philosophy of AI"/>
              </a:rPr>
              <a:t>philosophy</a:t>
            </a:r>
            <a:r>
              <a:rPr lang="en-US" sz="1600" dirty="0" smtClean="0"/>
              <a:t> since antiquity.</a:t>
            </a:r>
            <a:r>
              <a:rPr lang="en-US" sz="1600" baseline="30000" dirty="0" smtClean="0">
                <a:hlinkClick r:id="rId5"/>
              </a:rPr>
              <a:t>[6]</a:t>
            </a:r>
            <a:r>
              <a:rPr lang="en-US" sz="1600" dirty="0" smtClean="0"/>
              <a:t> Artificial intelligence has been the subject of optimism,</a:t>
            </a:r>
            <a:r>
              <a:rPr lang="en-US" sz="1600" baseline="30000" dirty="0" smtClean="0">
                <a:hlinkClick r:id="rId5"/>
              </a:rPr>
              <a:t>[7]</a:t>
            </a:r>
            <a:r>
              <a:rPr lang="en-US" sz="1600" dirty="0" smtClean="0"/>
              <a:t> but has also suffered setbacks</a:t>
            </a:r>
            <a:r>
              <a:rPr lang="en-US" sz="1600" baseline="30000" dirty="0" smtClean="0">
                <a:hlinkClick r:id="rId5"/>
              </a:rPr>
              <a:t>[8]</a:t>
            </a:r>
            <a:r>
              <a:rPr lang="en-US" sz="1600" dirty="0" smtClean="0"/>
              <a:t> and, today, has become an essential part of the technology industry, providing the heavy lifting for many of the most difficult problems in computer science.</a:t>
            </a:r>
            <a:r>
              <a:rPr lang="en-US" sz="1600" baseline="30000" dirty="0" smtClean="0">
                <a:hlinkClick r:id="rId5"/>
              </a:rPr>
              <a:t>[9]</a:t>
            </a:r>
            <a:endParaRPr lang="en-US" sz="1600" baseline="30000" dirty="0" smtClean="0"/>
          </a:p>
          <a:p>
            <a:pPr>
              <a:buNone/>
            </a:pPr>
            <a:r>
              <a:rPr lang="en-US" sz="1600" dirty="0" smtClean="0"/>
              <a:t>AI research is highly technical and specialized, deeply divided into subfields that often fail to communicate with each other.</a:t>
            </a:r>
            <a:r>
              <a:rPr lang="en-US" sz="1600" baseline="30000" dirty="0" smtClean="0">
                <a:hlinkClick r:id="rId5"/>
              </a:rPr>
              <a:t>[10]</a:t>
            </a:r>
            <a:r>
              <a:rPr lang="en-US" sz="1600" dirty="0" smtClean="0"/>
              <a:t> Subfields have grown up around particular institutions, the work of individual researchers, the solution of specific problems, longstanding differences of opinion about how AI should be done and the application of widely differing tools. The central problems of AI include such traits as reasoning, knowledge, planning, learning, communication, perception and the ability to move and manipulate objects.</a:t>
            </a:r>
            <a:r>
              <a:rPr lang="en-US" sz="1600" baseline="30000" dirty="0" smtClean="0">
                <a:hlinkClick r:id="rId5"/>
              </a:rPr>
              <a:t>[11]</a:t>
            </a:r>
            <a:r>
              <a:rPr lang="en-US" sz="1600" dirty="0" smtClean="0"/>
              <a:t> General intelligence (or "</a:t>
            </a:r>
            <a:r>
              <a:rPr lang="en-US" sz="1600" dirty="0" smtClean="0">
                <a:hlinkClick r:id="rId14" tooltip="Strong AI"/>
              </a:rPr>
              <a:t>strong AI</a:t>
            </a:r>
            <a:r>
              <a:rPr lang="en-US" sz="1600" dirty="0" smtClean="0"/>
              <a:t>") is still a long-term goal of (some) research.</a:t>
            </a:r>
            <a:r>
              <a:rPr lang="en-US" sz="1600" baseline="30000" dirty="0" smtClean="0">
                <a:hlinkClick r:id="rId5"/>
              </a:rPr>
              <a:t>[12]</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8" y="214313"/>
            <a:ext cx="7793037" cy="623887"/>
          </a:xfrm>
        </p:spPr>
        <p:txBody>
          <a:bodyPr/>
          <a:lstStyle/>
          <a:p>
            <a:pPr eaLnBrk="1" hangingPunct="1"/>
            <a:r>
              <a:rPr lang="en-US" sz="3600" dirty="0" smtClean="0">
                <a:latin typeface="Times New Roman" pitchFamily="18" charset="0"/>
              </a:rPr>
              <a:t>Topics to be covered (1/2)</a:t>
            </a:r>
          </a:p>
        </p:txBody>
      </p:sp>
      <p:sp>
        <p:nvSpPr>
          <p:cNvPr id="22531" name="Rectangle 3"/>
          <p:cNvSpPr>
            <a:spLocks noGrp="1" noChangeArrowheads="1"/>
          </p:cNvSpPr>
          <p:nvPr>
            <p:ph type="body" idx="1"/>
          </p:nvPr>
        </p:nvSpPr>
        <p:spPr>
          <a:xfrm>
            <a:off x="914400" y="1066800"/>
            <a:ext cx="7888288" cy="4611687"/>
          </a:xfrm>
        </p:spPr>
        <p:txBody>
          <a:bodyPr/>
          <a:lstStyle/>
          <a:p>
            <a:pPr eaLnBrk="1" hangingPunct="1"/>
            <a:r>
              <a:rPr lang="en-US" sz="1800" b="1" dirty="0" smtClean="0">
                <a:latin typeface="Times New Roman" pitchFamily="18" charset="0"/>
              </a:rPr>
              <a:t>Search</a:t>
            </a:r>
          </a:p>
          <a:p>
            <a:pPr lvl="1" eaLnBrk="1" hangingPunct="1"/>
            <a:r>
              <a:rPr lang="en-US" sz="1800" b="1" dirty="0" smtClean="0">
                <a:latin typeface="Times New Roman" pitchFamily="18" charset="0"/>
              </a:rPr>
              <a:t>General Graph Search, A*, Admissibility,  </a:t>
            </a:r>
            <a:r>
              <a:rPr lang="en-US" sz="1800" b="1" dirty="0" err="1" smtClean="0">
                <a:latin typeface="Times New Roman" pitchFamily="18" charset="0"/>
              </a:rPr>
              <a:t>Monotonicity</a:t>
            </a:r>
            <a:endParaRPr lang="en-US" sz="1800" b="1" dirty="0" smtClean="0">
              <a:latin typeface="Times New Roman" pitchFamily="18" charset="0"/>
            </a:endParaRPr>
          </a:p>
          <a:p>
            <a:pPr lvl="1" eaLnBrk="1" hangingPunct="1"/>
            <a:r>
              <a:rPr lang="en-US" sz="1800" b="1" dirty="0" smtClean="0">
                <a:latin typeface="Times New Roman" pitchFamily="18" charset="0"/>
              </a:rPr>
              <a:t>Iterative Deepening, </a:t>
            </a:r>
            <a:r>
              <a:rPr lang="el-GR" sz="1800" b="1" dirty="0" smtClean="0">
                <a:latin typeface="Times New Roman" pitchFamily="18" charset="0"/>
                <a:cs typeface="Times New Roman" pitchFamily="18" charset="0"/>
              </a:rPr>
              <a:t>α</a:t>
            </a:r>
            <a:r>
              <a:rPr lang="en-US" sz="1800" b="1" dirty="0" smtClean="0">
                <a:latin typeface="Times New Roman" pitchFamily="18" charset="0"/>
                <a:cs typeface="Times New Roman" pitchFamily="18" charset="0"/>
              </a:rPr>
              <a:t>-</a:t>
            </a:r>
            <a:r>
              <a:rPr lang="el-GR" sz="1800" b="1" dirty="0" smtClean="0">
                <a:latin typeface="Times New Roman" pitchFamily="18" charset="0"/>
                <a:cs typeface="Times New Roman" pitchFamily="18" charset="0"/>
              </a:rPr>
              <a:t>β</a:t>
            </a:r>
            <a:r>
              <a:rPr lang="en-US" sz="1800" b="1" dirty="0" smtClean="0">
                <a:latin typeface="Times New Roman" pitchFamily="18" charset="0"/>
                <a:cs typeface="Times New Roman" pitchFamily="18" charset="0"/>
              </a:rPr>
              <a:t> pruning, Application in game playing</a:t>
            </a:r>
          </a:p>
          <a:p>
            <a:pPr eaLnBrk="1" hangingPunct="1"/>
            <a:r>
              <a:rPr lang="en-US" sz="1800" b="1" dirty="0" smtClean="0">
                <a:latin typeface="Times New Roman" pitchFamily="18" charset="0"/>
                <a:cs typeface="Times New Roman" pitchFamily="18" charset="0"/>
              </a:rPr>
              <a:t>Logic</a:t>
            </a:r>
          </a:p>
          <a:p>
            <a:pPr lvl="1" eaLnBrk="1" hangingPunct="1"/>
            <a:r>
              <a:rPr lang="en-US" sz="1800" b="1" dirty="0" smtClean="0">
                <a:latin typeface="Times New Roman" pitchFamily="18" charset="0"/>
                <a:cs typeface="Times New Roman" pitchFamily="18" charset="0"/>
              </a:rPr>
              <a:t>Formal System, axioms, inference rules, completeness, soundness and consistency</a:t>
            </a:r>
          </a:p>
          <a:p>
            <a:pPr lvl="1" eaLnBrk="1" hangingPunct="1"/>
            <a:r>
              <a:rPr lang="en-US" sz="1800" b="1" dirty="0" smtClean="0">
                <a:latin typeface="Times New Roman" pitchFamily="18" charset="0"/>
                <a:cs typeface="Times New Roman" pitchFamily="18" charset="0"/>
              </a:rPr>
              <a:t>Propositional Calculus, Predicate Calculus, Fuzzy Logic, Description Logic, Web Ontology Language</a:t>
            </a:r>
          </a:p>
          <a:p>
            <a:pPr eaLnBrk="1" hangingPunct="1"/>
            <a:r>
              <a:rPr lang="en-US" sz="1800" b="1" dirty="0" smtClean="0">
                <a:latin typeface="Times New Roman" pitchFamily="18" charset="0"/>
                <a:cs typeface="Times New Roman" pitchFamily="18" charset="0"/>
              </a:rPr>
              <a:t>Knowledge Representation</a:t>
            </a:r>
          </a:p>
          <a:p>
            <a:pPr lvl="1" eaLnBrk="1" hangingPunct="1"/>
            <a:r>
              <a:rPr lang="en-US" sz="1800" b="1" dirty="0" smtClean="0">
                <a:latin typeface="Times New Roman" pitchFamily="18" charset="0"/>
                <a:cs typeface="Times New Roman" pitchFamily="18" charset="0"/>
              </a:rPr>
              <a:t>Semantic Net, Frame, Script, Conceptual Dependency</a:t>
            </a:r>
          </a:p>
          <a:p>
            <a:pPr eaLnBrk="1" hangingPunct="1"/>
            <a:r>
              <a:rPr lang="en-US" sz="1800" b="1" dirty="0" smtClean="0">
                <a:latin typeface="Times New Roman" pitchFamily="18" charset="0"/>
                <a:cs typeface="Times New Roman" pitchFamily="18" charset="0"/>
              </a:rPr>
              <a:t>Machine Learning</a:t>
            </a:r>
          </a:p>
          <a:p>
            <a:pPr lvl="1" eaLnBrk="1" hangingPunct="1"/>
            <a:r>
              <a:rPr lang="en-US" sz="1800" b="1" dirty="0" smtClean="0">
                <a:latin typeface="Times New Roman" pitchFamily="18" charset="0"/>
                <a:cs typeface="Times New Roman" pitchFamily="18" charset="0"/>
              </a:rPr>
              <a:t>Decision Trees, Neural Networks, Support Vector Machines, Self Organization or Unsupervised Learning</a:t>
            </a:r>
          </a:p>
          <a:p>
            <a:pPr lvl="1" eaLnBrk="1" hangingPunct="1">
              <a:buNone/>
            </a:pPr>
            <a:endParaRPr lang="en-US" sz="1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8" y="214313"/>
            <a:ext cx="7793037" cy="623887"/>
          </a:xfrm>
        </p:spPr>
        <p:txBody>
          <a:bodyPr/>
          <a:lstStyle/>
          <a:p>
            <a:pPr eaLnBrk="1" hangingPunct="1"/>
            <a:r>
              <a:rPr lang="en-US" sz="3600" dirty="0" smtClean="0">
                <a:latin typeface="Times New Roman" pitchFamily="18" charset="0"/>
              </a:rPr>
              <a:t>Topics to be covered (2/2)</a:t>
            </a:r>
          </a:p>
        </p:txBody>
      </p:sp>
      <p:sp>
        <p:nvSpPr>
          <p:cNvPr id="22531" name="Rectangle 3"/>
          <p:cNvSpPr>
            <a:spLocks noGrp="1" noChangeArrowheads="1"/>
          </p:cNvSpPr>
          <p:nvPr>
            <p:ph type="body" idx="1"/>
          </p:nvPr>
        </p:nvSpPr>
        <p:spPr>
          <a:xfrm>
            <a:off x="914400" y="1066800"/>
            <a:ext cx="7888288" cy="4611687"/>
          </a:xfrm>
        </p:spPr>
        <p:txBody>
          <a:bodyPr/>
          <a:lstStyle/>
          <a:p>
            <a:pPr eaLnBrk="1" hangingPunct="1"/>
            <a:r>
              <a:rPr lang="en-US" sz="1800" b="1" dirty="0" smtClean="0">
                <a:latin typeface="Times New Roman" pitchFamily="18" charset="0"/>
                <a:cs typeface="Times New Roman" pitchFamily="18" charset="0"/>
              </a:rPr>
              <a:t>Evolutionary Computation</a:t>
            </a:r>
          </a:p>
          <a:p>
            <a:pPr lvl="1" eaLnBrk="1" hangingPunct="1"/>
            <a:r>
              <a:rPr lang="en-US" sz="1800" b="1" dirty="0" smtClean="0">
                <a:latin typeface="Times New Roman" pitchFamily="18" charset="0"/>
                <a:cs typeface="Times New Roman" pitchFamily="18" charset="0"/>
              </a:rPr>
              <a:t>Genetic Algorithm,  Swarm Intelligence</a:t>
            </a:r>
            <a:endParaRPr lang="el-GR" sz="1800" b="1" dirty="0" smtClean="0">
              <a:latin typeface="Times New Roman" pitchFamily="18" charset="0"/>
              <a:cs typeface="Times New Roman" pitchFamily="18" charset="0"/>
            </a:endParaRPr>
          </a:p>
          <a:p>
            <a:pPr eaLnBrk="1" hangingPunct="1"/>
            <a:r>
              <a:rPr lang="en-US" sz="1800" b="1" dirty="0" smtClean="0">
                <a:latin typeface="Times New Roman" pitchFamily="18" charset="0"/>
                <a:cs typeface="Times New Roman" pitchFamily="18" charset="0"/>
              </a:rPr>
              <a:t>Probabilistic Methods</a:t>
            </a:r>
          </a:p>
          <a:p>
            <a:pPr lvl="1" eaLnBrk="1" hangingPunct="1"/>
            <a:r>
              <a:rPr lang="en-US" sz="1800" b="1" dirty="0" smtClean="0">
                <a:latin typeface="Times New Roman" pitchFamily="18" charset="0"/>
                <a:cs typeface="Times New Roman" pitchFamily="18" charset="0"/>
              </a:rPr>
              <a:t>Hidden Markov Model, Maximum Entropy Markov Model, Conditional Random Field</a:t>
            </a:r>
          </a:p>
          <a:p>
            <a:pPr eaLnBrk="1" hangingPunct="1"/>
            <a:r>
              <a:rPr lang="en-US" sz="1800" b="1" dirty="0" smtClean="0">
                <a:latin typeface="Times New Roman" pitchFamily="18" charset="0"/>
                <a:cs typeface="Times New Roman" pitchFamily="18" charset="0"/>
              </a:rPr>
              <a:t>IR and AI</a:t>
            </a:r>
          </a:p>
          <a:p>
            <a:pPr lvl="1" eaLnBrk="1" hangingPunct="1"/>
            <a:r>
              <a:rPr lang="en-US" sz="1800" b="1" dirty="0" smtClean="0">
                <a:latin typeface="Times New Roman" pitchFamily="18" charset="0"/>
                <a:cs typeface="Times New Roman" pitchFamily="18" charset="0"/>
              </a:rPr>
              <a:t>Modeling User Intention, Ranking of Documents, Query Expansion, Personalization, User Click Study</a:t>
            </a:r>
          </a:p>
          <a:p>
            <a:pPr eaLnBrk="1" hangingPunct="1"/>
            <a:r>
              <a:rPr lang="en-US" sz="1800" b="1" dirty="0" smtClean="0">
                <a:latin typeface="Times New Roman" pitchFamily="18" charset="0"/>
                <a:cs typeface="Times New Roman" pitchFamily="18" charset="0"/>
              </a:rPr>
              <a:t>Planning</a:t>
            </a:r>
          </a:p>
          <a:p>
            <a:pPr lvl="1" eaLnBrk="1" hangingPunct="1"/>
            <a:r>
              <a:rPr lang="en-US" sz="1800" b="1" dirty="0" smtClean="0">
                <a:latin typeface="Times New Roman" pitchFamily="18" charset="0"/>
                <a:cs typeface="Times New Roman" pitchFamily="18" charset="0"/>
              </a:rPr>
              <a:t>Deterministic Planning, Stochastic Methods</a:t>
            </a:r>
          </a:p>
          <a:p>
            <a:pPr eaLnBrk="1" hangingPunct="1"/>
            <a:r>
              <a:rPr lang="en-US" sz="1800" b="1" dirty="0" smtClean="0">
                <a:latin typeface="Times New Roman" pitchFamily="18" charset="0"/>
                <a:cs typeface="Times New Roman" pitchFamily="18" charset="0"/>
              </a:rPr>
              <a:t>Man and Machine</a:t>
            </a:r>
          </a:p>
          <a:p>
            <a:pPr lvl="1" eaLnBrk="1" hangingPunct="1"/>
            <a:r>
              <a:rPr lang="en-US" sz="1800" b="1" dirty="0" smtClean="0">
                <a:latin typeface="Times New Roman" pitchFamily="18" charset="0"/>
                <a:cs typeface="Times New Roman" pitchFamily="18" charset="0"/>
              </a:rPr>
              <a:t>Natural Language Processing, Computer Vision, Expert Systems</a:t>
            </a:r>
          </a:p>
          <a:p>
            <a:pPr eaLnBrk="1" hangingPunct="1"/>
            <a:r>
              <a:rPr lang="en-US" sz="1800" b="1" dirty="0" smtClean="0">
                <a:latin typeface="Times New Roman" pitchFamily="18" charset="0"/>
                <a:cs typeface="Times New Roman" pitchFamily="18" charset="0"/>
              </a:rPr>
              <a:t>Philosophical Issues</a:t>
            </a:r>
          </a:p>
          <a:p>
            <a:pPr lvl="1" eaLnBrk="1" hangingPunct="1"/>
            <a:r>
              <a:rPr lang="en-US" sz="1800" b="1" dirty="0" smtClean="0">
                <a:latin typeface="Times New Roman" pitchFamily="18" charset="0"/>
                <a:cs typeface="Times New Roman" pitchFamily="18" charset="0"/>
              </a:rPr>
              <a:t>Is AI possible, Cognition, AI and Rationality, Computability and AI, Creativity</a:t>
            </a:r>
            <a:endParaRPr lang="el-GR" sz="1800" b="1" dirty="0" smtClean="0">
              <a:latin typeface="Times New Roman" pitchFamily="18" charset="0"/>
              <a:cs typeface="Times New Roman" pitchFamily="18" charset="0"/>
            </a:endParaRPr>
          </a:p>
          <a:p>
            <a:pPr lvl="1" eaLnBrk="1" hangingPunct="1"/>
            <a:endParaRPr lang="el-GR" sz="1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Foundational Points</a:t>
            </a:r>
          </a:p>
        </p:txBody>
      </p:sp>
      <p:sp>
        <p:nvSpPr>
          <p:cNvPr id="25603" name="Rectangle 3"/>
          <p:cNvSpPr>
            <a:spLocks noGrp="1" noChangeArrowheads="1"/>
          </p:cNvSpPr>
          <p:nvPr>
            <p:ph type="body" idx="1"/>
          </p:nvPr>
        </p:nvSpPr>
        <p:spPr/>
        <p:txBody>
          <a:bodyPr/>
          <a:lstStyle/>
          <a:p>
            <a:pPr eaLnBrk="1" hangingPunct="1"/>
            <a:r>
              <a:rPr lang="en-US" smtClean="0"/>
              <a:t>Church Turing Hypothesis</a:t>
            </a:r>
          </a:p>
          <a:p>
            <a:pPr lvl="1" eaLnBrk="1" hangingPunct="1"/>
            <a:r>
              <a:rPr lang="en-US" smtClean="0"/>
              <a:t>Anything that is computable is computable by a Turing Machine</a:t>
            </a:r>
          </a:p>
          <a:p>
            <a:pPr lvl="1" eaLnBrk="1" hangingPunct="1"/>
            <a:r>
              <a:rPr lang="en-US" smtClean="0"/>
              <a:t>Conversely, the set of functions computed by a Turing Machine is the set of ALL and ONLY computable functions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Turing Machine</a:t>
            </a:r>
          </a:p>
        </p:txBody>
      </p:sp>
      <p:sp>
        <p:nvSpPr>
          <p:cNvPr id="26627" name="Line 4"/>
          <p:cNvSpPr>
            <a:spLocks noChangeShapeType="1"/>
          </p:cNvSpPr>
          <p:nvPr/>
        </p:nvSpPr>
        <p:spPr bwMode="auto">
          <a:xfrm>
            <a:off x="1676400" y="4648200"/>
            <a:ext cx="6019800" cy="0"/>
          </a:xfrm>
          <a:prstGeom prst="line">
            <a:avLst/>
          </a:prstGeom>
          <a:noFill/>
          <a:ln w="9525">
            <a:solidFill>
              <a:schemeClr val="tx1"/>
            </a:solidFill>
            <a:round/>
            <a:headEnd/>
            <a:tailEnd/>
          </a:ln>
        </p:spPr>
        <p:txBody>
          <a:bodyPr/>
          <a:lstStyle/>
          <a:p>
            <a:endParaRPr lang="en-US"/>
          </a:p>
        </p:txBody>
      </p:sp>
      <p:sp>
        <p:nvSpPr>
          <p:cNvPr id="26628" name="Line 5"/>
          <p:cNvSpPr>
            <a:spLocks noChangeShapeType="1"/>
          </p:cNvSpPr>
          <p:nvPr/>
        </p:nvSpPr>
        <p:spPr bwMode="auto">
          <a:xfrm>
            <a:off x="1676400" y="5257800"/>
            <a:ext cx="6019800" cy="0"/>
          </a:xfrm>
          <a:prstGeom prst="line">
            <a:avLst/>
          </a:prstGeom>
          <a:noFill/>
          <a:ln w="9525">
            <a:solidFill>
              <a:schemeClr val="tx1"/>
            </a:solidFill>
            <a:round/>
            <a:headEnd/>
            <a:tailEnd/>
          </a:ln>
        </p:spPr>
        <p:txBody>
          <a:bodyPr/>
          <a:lstStyle/>
          <a:p>
            <a:endParaRPr lang="en-US"/>
          </a:p>
        </p:txBody>
      </p:sp>
      <p:sp>
        <p:nvSpPr>
          <p:cNvPr id="26629" name="Line 6"/>
          <p:cNvSpPr>
            <a:spLocks noChangeShapeType="1"/>
          </p:cNvSpPr>
          <p:nvPr/>
        </p:nvSpPr>
        <p:spPr bwMode="auto">
          <a:xfrm>
            <a:off x="2514600" y="4648200"/>
            <a:ext cx="0" cy="609600"/>
          </a:xfrm>
          <a:prstGeom prst="line">
            <a:avLst/>
          </a:prstGeom>
          <a:noFill/>
          <a:ln w="9525">
            <a:solidFill>
              <a:schemeClr val="tx1"/>
            </a:solidFill>
            <a:round/>
            <a:headEnd/>
            <a:tailEnd/>
          </a:ln>
        </p:spPr>
        <p:txBody>
          <a:bodyPr/>
          <a:lstStyle/>
          <a:p>
            <a:endParaRPr lang="en-US"/>
          </a:p>
        </p:txBody>
      </p:sp>
      <p:sp>
        <p:nvSpPr>
          <p:cNvPr id="26630" name="Line 8"/>
          <p:cNvSpPr>
            <a:spLocks noChangeShapeType="1"/>
          </p:cNvSpPr>
          <p:nvPr/>
        </p:nvSpPr>
        <p:spPr bwMode="auto">
          <a:xfrm>
            <a:off x="4343400" y="4648200"/>
            <a:ext cx="0" cy="609600"/>
          </a:xfrm>
          <a:prstGeom prst="line">
            <a:avLst/>
          </a:prstGeom>
          <a:noFill/>
          <a:ln w="9525">
            <a:solidFill>
              <a:schemeClr val="tx1"/>
            </a:solidFill>
            <a:round/>
            <a:headEnd/>
            <a:tailEnd/>
          </a:ln>
        </p:spPr>
        <p:txBody>
          <a:bodyPr/>
          <a:lstStyle/>
          <a:p>
            <a:endParaRPr lang="en-US"/>
          </a:p>
        </p:txBody>
      </p:sp>
      <p:sp>
        <p:nvSpPr>
          <p:cNvPr id="26631" name="Line 9"/>
          <p:cNvSpPr>
            <a:spLocks noChangeShapeType="1"/>
          </p:cNvSpPr>
          <p:nvPr/>
        </p:nvSpPr>
        <p:spPr bwMode="auto">
          <a:xfrm>
            <a:off x="5257800" y="4648200"/>
            <a:ext cx="0" cy="609600"/>
          </a:xfrm>
          <a:prstGeom prst="line">
            <a:avLst/>
          </a:prstGeom>
          <a:noFill/>
          <a:ln w="9525">
            <a:solidFill>
              <a:schemeClr val="tx1"/>
            </a:solidFill>
            <a:round/>
            <a:headEnd/>
            <a:tailEnd/>
          </a:ln>
        </p:spPr>
        <p:txBody>
          <a:bodyPr/>
          <a:lstStyle/>
          <a:p>
            <a:endParaRPr lang="en-US"/>
          </a:p>
        </p:txBody>
      </p:sp>
      <p:sp>
        <p:nvSpPr>
          <p:cNvPr id="26632" name="Line 10"/>
          <p:cNvSpPr>
            <a:spLocks noChangeShapeType="1"/>
          </p:cNvSpPr>
          <p:nvPr/>
        </p:nvSpPr>
        <p:spPr bwMode="auto">
          <a:xfrm>
            <a:off x="6248400" y="4648200"/>
            <a:ext cx="0" cy="609600"/>
          </a:xfrm>
          <a:prstGeom prst="line">
            <a:avLst/>
          </a:prstGeom>
          <a:noFill/>
          <a:ln w="9525">
            <a:solidFill>
              <a:schemeClr val="tx1"/>
            </a:solidFill>
            <a:round/>
            <a:headEnd/>
            <a:tailEnd/>
          </a:ln>
        </p:spPr>
        <p:txBody>
          <a:bodyPr/>
          <a:lstStyle/>
          <a:p>
            <a:endParaRPr lang="en-US"/>
          </a:p>
        </p:txBody>
      </p:sp>
      <p:sp>
        <p:nvSpPr>
          <p:cNvPr id="26633" name="Line 11"/>
          <p:cNvSpPr>
            <a:spLocks noChangeShapeType="1"/>
          </p:cNvSpPr>
          <p:nvPr/>
        </p:nvSpPr>
        <p:spPr bwMode="auto">
          <a:xfrm>
            <a:off x="3429000" y="4648200"/>
            <a:ext cx="0" cy="609600"/>
          </a:xfrm>
          <a:prstGeom prst="line">
            <a:avLst/>
          </a:prstGeom>
          <a:noFill/>
          <a:ln w="9525">
            <a:solidFill>
              <a:schemeClr val="tx1"/>
            </a:solidFill>
            <a:round/>
            <a:headEnd/>
            <a:tailEnd/>
          </a:ln>
        </p:spPr>
        <p:txBody>
          <a:bodyPr/>
          <a:lstStyle/>
          <a:p>
            <a:endParaRPr lang="en-US"/>
          </a:p>
        </p:txBody>
      </p:sp>
      <p:sp>
        <p:nvSpPr>
          <p:cNvPr id="26634" name="Oval 12"/>
          <p:cNvSpPr>
            <a:spLocks noChangeArrowheads="1"/>
          </p:cNvSpPr>
          <p:nvPr/>
        </p:nvSpPr>
        <p:spPr bwMode="auto">
          <a:xfrm>
            <a:off x="3429000" y="1981200"/>
            <a:ext cx="914400" cy="914400"/>
          </a:xfrm>
          <a:prstGeom prst="ellipse">
            <a:avLst/>
          </a:prstGeom>
          <a:noFill/>
          <a:ln w="9525">
            <a:solidFill>
              <a:schemeClr val="tx1"/>
            </a:solidFill>
            <a:round/>
            <a:headEnd/>
            <a:tailEnd/>
          </a:ln>
        </p:spPr>
        <p:txBody>
          <a:bodyPr wrap="none" anchor="ctr"/>
          <a:lstStyle/>
          <a:p>
            <a:endParaRPr lang="en-US"/>
          </a:p>
        </p:txBody>
      </p:sp>
      <p:sp>
        <p:nvSpPr>
          <p:cNvPr id="26635" name="Line 13"/>
          <p:cNvSpPr>
            <a:spLocks noChangeShapeType="1"/>
          </p:cNvSpPr>
          <p:nvPr/>
        </p:nvSpPr>
        <p:spPr bwMode="auto">
          <a:xfrm>
            <a:off x="3886200" y="2895600"/>
            <a:ext cx="0" cy="1752600"/>
          </a:xfrm>
          <a:prstGeom prst="line">
            <a:avLst/>
          </a:prstGeom>
          <a:noFill/>
          <a:ln w="9525">
            <a:solidFill>
              <a:schemeClr val="hlink"/>
            </a:solidFill>
            <a:round/>
            <a:headEnd/>
            <a:tailEnd type="triangle" w="med" len="med"/>
          </a:ln>
        </p:spPr>
        <p:txBody>
          <a:bodyPr/>
          <a:lstStyle/>
          <a:p>
            <a:endParaRPr lang="en-US"/>
          </a:p>
        </p:txBody>
      </p:sp>
      <p:sp>
        <p:nvSpPr>
          <p:cNvPr id="26636" name="Text Box 14"/>
          <p:cNvSpPr txBox="1">
            <a:spLocks noChangeArrowheads="1"/>
          </p:cNvSpPr>
          <p:nvPr/>
        </p:nvSpPr>
        <p:spPr bwMode="auto">
          <a:xfrm>
            <a:off x="4327525" y="2012950"/>
            <a:ext cx="2987675" cy="366713"/>
          </a:xfrm>
          <a:prstGeom prst="rect">
            <a:avLst/>
          </a:prstGeom>
          <a:noFill/>
          <a:ln w="9525">
            <a:noFill/>
            <a:miter lim="800000"/>
            <a:headEnd/>
            <a:tailEnd/>
          </a:ln>
        </p:spPr>
        <p:txBody>
          <a:bodyPr>
            <a:spAutoFit/>
          </a:bodyPr>
          <a:lstStyle/>
          <a:p>
            <a:r>
              <a:rPr lang="en-US" i="1"/>
              <a:t>Finite State Head (CPU)</a:t>
            </a:r>
          </a:p>
        </p:txBody>
      </p:sp>
      <p:sp>
        <p:nvSpPr>
          <p:cNvPr id="26637" name="Text Box 15"/>
          <p:cNvSpPr txBox="1">
            <a:spLocks noChangeArrowheads="1"/>
          </p:cNvSpPr>
          <p:nvPr/>
        </p:nvSpPr>
        <p:spPr bwMode="auto">
          <a:xfrm>
            <a:off x="5486400" y="4038600"/>
            <a:ext cx="2527300" cy="366713"/>
          </a:xfrm>
          <a:prstGeom prst="rect">
            <a:avLst/>
          </a:prstGeom>
          <a:noFill/>
          <a:ln w="9525">
            <a:noFill/>
            <a:miter lim="800000"/>
            <a:headEnd/>
            <a:tailEnd/>
          </a:ln>
        </p:spPr>
        <p:txBody>
          <a:bodyPr wrap="none">
            <a:spAutoFit/>
          </a:bodyPr>
          <a:lstStyle/>
          <a:p>
            <a:r>
              <a:rPr lang="en-US" i="1"/>
              <a:t>Infinite Tape (Memory)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TotalTime>
  <Words>1693</Words>
  <Application>Microsoft Office PowerPoint</Application>
  <PresentationFormat>On-screen Show (4:3)</PresentationFormat>
  <Paragraphs>285</Paragraphs>
  <Slides>32</Slides>
  <Notes>29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Blends</vt:lpstr>
      <vt:lpstr>CS344: Introduction to Artificial Intelligence (associated lab: CS386) </vt:lpstr>
      <vt:lpstr>Basic Facts</vt:lpstr>
      <vt:lpstr>Perspective</vt:lpstr>
      <vt:lpstr>Slide 4</vt:lpstr>
      <vt:lpstr>From Wikipedia</vt:lpstr>
      <vt:lpstr>Topics to be covered (1/2)</vt:lpstr>
      <vt:lpstr>Topics to be covered (2/2)</vt:lpstr>
      <vt:lpstr>Foundational Points</vt:lpstr>
      <vt:lpstr>Turing Machine</vt:lpstr>
      <vt:lpstr>Foundational Points (contd)</vt:lpstr>
      <vt:lpstr>Foundational Points (contd)</vt:lpstr>
      <vt:lpstr>Foundational Points (contd)</vt:lpstr>
      <vt:lpstr>Foundational Points (contd)</vt:lpstr>
      <vt:lpstr>Foundational Points (contd)</vt:lpstr>
      <vt:lpstr>Two broad divisions of Theoretical CS</vt:lpstr>
      <vt:lpstr>AI as the forcing function</vt:lpstr>
      <vt:lpstr>Allied Disciplines</vt:lpstr>
      <vt:lpstr>Goal of Teaching the course</vt:lpstr>
      <vt:lpstr>Resources</vt:lpstr>
      <vt:lpstr>Grading</vt:lpstr>
      <vt:lpstr>Search: Everywhere</vt:lpstr>
      <vt:lpstr>Planning</vt:lpstr>
      <vt:lpstr>Vision</vt:lpstr>
      <vt:lpstr>Robot Path Planning</vt:lpstr>
      <vt:lpstr>Natural Language Processing</vt:lpstr>
      <vt:lpstr>Expert Systems</vt:lpstr>
      <vt:lpstr>Slide 27</vt:lpstr>
      <vt:lpstr>Slide 28</vt:lpstr>
      <vt:lpstr>Slide 29</vt:lpstr>
      <vt:lpstr>Slide 30</vt:lpstr>
      <vt:lpstr>Slide 31</vt:lpstr>
      <vt:lpstr>Slide 32</vt:lpstr>
    </vt:vector>
  </TitlesOfParts>
  <Company>cfdvs,iit bombay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dc:title>
  <dc:creator>cfdvs</dc:creator>
  <cp:lastModifiedBy>Pushpak </cp:lastModifiedBy>
  <cp:revision>86</cp:revision>
  <dcterms:created xsi:type="dcterms:W3CDTF">2007-07-27T07:29:18Z</dcterms:created>
  <dcterms:modified xsi:type="dcterms:W3CDTF">2011-01-03T03:13:03Z</dcterms:modified>
</cp:coreProperties>
</file>