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BDE336-2621-48A2-B6F0-1F843EEA42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10 and 11: </a:t>
            </a:r>
            <a:r>
              <a:rPr lang="en-US" sz="2800" dirty="0" smtClean="0">
                <a:latin typeface="Times New Roman" pitchFamily="18" charset="0"/>
              </a:rPr>
              <a:t>forward and backward probabilities; HMM </a:t>
            </a:r>
            <a:r>
              <a:rPr lang="en-US" sz="2800" dirty="0" smtClean="0">
                <a:latin typeface="Times New Roman" pitchFamily="18" charset="0"/>
              </a:rPr>
              <a:t>Training; sequence labeling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27</a:t>
            </a:r>
            <a:r>
              <a:rPr lang="en-US" sz="2800" baseline="30000" smtClean="0">
                <a:latin typeface="Times New Roman" pitchFamily="18" charset="0"/>
              </a:rPr>
              <a:t>th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</a:rPr>
              <a:t>and 31</a:t>
            </a:r>
            <a:r>
              <a:rPr lang="en-US" sz="2800" baseline="30000" smtClean="0">
                <a:latin typeface="Times New Roman" pitchFamily="18" charset="0"/>
              </a:rPr>
              <a:t>st</a:t>
            </a:r>
            <a:r>
              <a:rPr lang="en-US" sz="2800" smtClean="0">
                <a:latin typeface="Times New Roman" pitchFamily="18" charset="0"/>
              </a:rPr>
              <a:t> Jan</a:t>
            </a:r>
            <a:r>
              <a:rPr lang="en-US" sz="2800" dirty="0" smtClean="0">
                <a:latin typeface="Times New Roman" pitchFamily="18" charset="0"/>
              </a:rPr>
              <a:t>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Interplay Between Two Equations</a:t>
            </a: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Content Placeholder 7"/>
          <p:cNvGraphicFramePr>
            <a:graphicFrameLocks noChangeAspect="1"/>
          </p:cNvGraphicFramePr>
          <p:nvPr>
            <p:ph idx="1"/>
          </p:nvPr>
        </p:nvGraphicFramePr>
        <p:xfrm>
          <a:off x="1600200" y="1916113"/>
          <a:ext cx="5280025" cy="1431925"/>
        </p:xfrm>
        <a:graphic>
          <a:graphicData uri="http://schemas.openxmlformats.org/presentationml/2006/ole">
            <p:oleObj spid="_x0000_s86018" name="Equation" r:id="rId3" imgW="2387520" imgH="647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543050" y="3705225"/>
          <a:ext cx="6056313" cy="1441450"/>
        </p:xfrm>
        <a:graphic>
          <a:graphicData uri="http://schemas.openxmlformats.org/presentationml/2006/ole">
            <p:oleObj spid="_x0000_s86019" name="Equation" r:id="rId4" imgW="2743200" imgH="634680" progId="Equation.3">
              <p:embed/>
            </p:oleObj>
          </a:graphicData>
        </a:graphic>
      </p:graphicFrame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3200400" y="5791200"/>
            <a:ext cx="55054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                                         </a:t>
            </a:r>
            <a:r>
              <a:rPr lang="en-US" sz="1200" i="1" dirty="0" smtClean="0"/>
              <a:t>w</a:t>
            </a:r>
            <a:r>
              <a:rPr lang="en-US" sz="1200" i="1" baseline="-25000" dirty="0" smtClean="0"/>
              <a:t>k</a:t>
            </a:r>
            <a:endParaRPr lang="en-US" sz="1200" i="1" dirty="0"/>
          </a:p>
          <a:p>
            <a:r>
              <a:rPr lang="en-US" dirty="0"/>
              <a:t>No. of times the transitions </a:t>
            </a:r>
            <a:r>
              <a:rPr lang="en-US" i="1" dirty="0" err="1"/>
              <a:t>s</a:t>
            </a:r>
            <a:r>
              <a:rPr lang="en-US" i="1" baseline="30000" dirty="0" err="1"/>
              <a:t>i</a:t>
            </a:r>
            <a:r>
              <a:rPr lang="en-US" i="1" dirty="0" err="1">
                <a:sym typeface="Wingdings" pitchFamily="2" charset="2"/>
              </a:rPr>
              <a:t>s</a:t>
            </a:r>
            <a:r>
              <a:rPr lang="en-US" i="1" baseline="30000" dirty="0" err="1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occurs in the string</a:t>
            </a:r>
            <a:endParaRPr lang="en-US" baseline="30000" dirty="0"/>
          </a:p>
        </p:txBody>
      </p:sp>
      <p:cxnSp>
        <p:nvCxnSpPr>
          <p:cNvPr id="8" name="Straight Arrow Connector 7"/>
          <p:cNvCxnSpPr>
            <a:stCxn id="5126" idx="0"/>
          </p:cNvCxnSpPr>
          <p:nvPr/>
        </p:nvCxnSpPr>
        <p:spPr>
          <a:xfrm rot="16200000" flipV="1">
            <a:off x="4538663" y="4376737"/>
            <a:ext cx="1143000" cy="1685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Illustration</a:t>
            </a:r>
          </a:p>
        </p:txBody>
      </p:sp>
      <p:sp>
        <p:nvSpPr>
          <p:cNvPr id="3" name="Oval 2"/>
          <p:cNvSpPr/>
          <p:nvPr/>
        </p:nvSpPr>
        <p:spPr>
          <a:xfrm>
            <a:off x="2133600" y="2136775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477000" y="2136775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 rot="5400000" flipH="1" flipV="1">
            <a:off x="4694238" y="412750"/>
            <a:ext cx="1587" cy="3751263"/>
          </a:xfrm>
          <a:prstGeom prst="curvedConnector3">
            <a:avLst>
              <a:gd name="adj1" fmla="val 4307745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5400000">
            <a:off x="4676775" y="1022351"/>
            <a:ext cx="1587" cy="3751262"/>
          </a:xfrm>
          <a:prstGeom prst="curvedConnector3">
            <a:avLst>
              <a:gd name="adj1" fmla="val 387124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3" idx="1"/>
            <a:endCxn id="3" idx="2"/>
          </p:cNvCxnSpPr>
          <p:nvPr/>
        </p:nvCxnSpPr>
        <p:spPr>
          <a:xfrm rot="16200000" flipH="1" flipV="1">
            <a:off x="2046288" y="2346325"/>
            <a:ext cx="296862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hape 10"/>
          <p:cNvCxnSpPr/>
          <p:nvPr/>
        </p:nvCxnSpPr>
        <p:spPr>
          <a:xfrm rot="5400000" flipH="1">
            <a:off x="2046287" y="2681288"/>
            <a:ext cx="296863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21" name="TextBox 60"/>
          <p:cNvSpPr txBox="1">
            <a:spLocks noChangeArrowheads="1"/>
          </p:cNvSpPr>
          <p:nvPr/>
        </p:nvSpPr>
        <p:spPr bwMode="auto">
          <a:xfrm>
            <a:off x="4267200" y="1676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a:0.67</a:t>
            </a:r>
          </a:p>
        </p:txBody>
      </p:sp>
      <p:sp>
        <p:nvSpPr>
          <p:cNvPr id="13322" name="TextBox 61"/>
          <p:cNvSpPr txBox="1">
            <a:spLocks noChangeArrowheads="1"/>
          </p:cNvSpPr>
          <p:nvPr/>
        </p:nvSpPr>
        <p:spPr bwMode="auto">
          <a:xfrm>
            <a:off x="4343400" y="3124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b:1.0</a:t>
            </a:r>
          </a:p>
        </p:txBody>
      </p:sp>
      <p:sp>
        <p:nvSpPr>
          <p:cNvPr id="13323" name="TextBox 63"/>
          <p:cNvSpPr txBox="1">
            <a:spLocks noChangeArrowheads="1"/>
          </p:cNvSpPr>
          <p:nvPr/>
        </p:nvSpPr>
        <p:spPr bwMode="auto">
          <a:xfrm>
            <a:off x="1219200" y="190817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b:0.17</a:t>
            </a:r>
          </a:p>
        </p:txBody>
      </p:sp>
      <p:sp>
        <p:nvSpPr>
          <p:cNvPr id="13324" name="TextBox 64"/>
          <p:cNvSpPr txBox="1">
            <a:spLocks noChangeArrowheads="1"/>
          </p:cNvSpPr>
          <p:nvPr/>
        </p:nvSpPr>
        <p:spPr bwMode="auto">
          <a:xfrm>
            <a:off x="1219200" y="28956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a:0.16</a:t>
            </a:r>
          </a:p>
        </p:txBody>
      </p:sp>
      <p:sp>
        <p:nvSpPr>
          <p:cNvPr id="13325" name="TextBox 68"/>
          <p:cNvSpPr txBox="1">
            <a:spLocks noChangeArrowheads="1"/>
          </p:cNvSpPr>
          <p:nvPr/>
        </p:nvSpPr>
        <p:spPr bwMode="auto">
          <a:xfrm>
            <a:off x="2362200" y="2289175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13326" name="TextBox 69"/>
          <p:cNvSpPr txBox="1">
            <a:spLocks noChangeArrowheads="1"/>
          </p:cNvSpPr>
          <p:nvPr/>
        </p:nvSpPr>
        <p:spPr bwMode="auto">
          <a:xfrm>
            <a:off x="6705600" y="2289175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r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133600" y="48006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77000" y="48006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Curved Connector 27"/>
          <p:cNvCxnSpPr/>
          <p:nvPr/>
        </p:nvCxnSpPr>
        <p:spPr>
          <a:xfrm rot="5400000" flipH="1" flipV="1">
            <a:off x="4694238" y="3076575"/>
            <a:ext cx="1587" cy="3751263"/>
          </a:xfrm>
          <a:prstGeom prst="curvedConnector3">
            <a:avLst>
              <a:gd name="adj1" fmla="val 4307745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>
            <a:off x="4676775" y="3686176"/>
            <a:ext cx="1587" cy="3751262"/>
          </a:xfrm>
          <a:prstGeom prst="curvedConnector3">
            <a:avLst>
              <a:gd name="adj1" fmla="val 387124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6" idx="1"/>
            <a:endCxn id="26" idx="2"/>
          </p:cNvCxnSpPr>
          <p:nvPr/>
        </p:nvCxnSpPr>
        <p:spPr>
          <a:xfrm rot="16200000" flipH="1" flipV="1">
            <a:off x="2046288" y="5010150"/>
            <a:ext cx="296862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hape 30"/>
          <p:cNvCxnSpPr/>
          <p:nvPr/>
        </p:nvCxnSpPr>
        <p:spPr>
          <a:xfrm rot="5400000" flipH="1">
            <a:off x="2046287" y="5345113"/>
            <a:ext cx="296863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33" name="TextBox 60"/>
          <p:cNvSpPr txBox="1">
            <a:spLocks noChangeArrowheads="1"/>
          </p:cNvSpPr>
          <p:nvPr/>
        </p:nvSpPr>
        <p:spPr bwMode="auto">
          <a:xfrm>
            <a:off x="4267200" y="43402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a:0.4</a:t>
            </a:r>
          </a:p>
        </p:txBody>
      </p:sp>
      <p:sp>
        <p:nvSpPr>
          <p:cNvPr id="13334" name="TextBox 61"/>
          <p:cNvSpPr txBox="1">
            <a:spLocks noChangeArrowheads="1"/>
          </p:cNvSpPr>
          <p:nvPr/>
        </p:nvSpPr>
        <p:spPr bwMode="auto">
          <a:xfrm>
            <a:off x="4343400" y="57880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b:1.0</a:t>
            </a:r>
          </a:p>
        </p:txBody>
      </p:sp>
      <p:sp>
        <p:nvSpPr>
          <p:cNvPr id="13335" name="TextBox 63"/>
          <p:cNvSpPr txBox="1">
            <a:spLocks noChangeArrowheads="1"/>
          </p:cNvSpPr>
          <p:nvPr/>
        </p:nvSpPr>
        <p:spPr bwMode="auto">
          <a:xfrm>
            <a:off x="1219200" y="4572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b:0.48</a:t>
            </a:r>
          </a:p>
        </p:txBody>
      </p:sp>
      <p:sp>
        <p:nvSpPr>
          <p:cNvPr id="13336" name="TextBox 64"/>
          <p:cNvSpPr txBox="1">
            <a:spLocks noChangeArrowheads="1"/>
          </p:cNvSpPr>
          <p:nvPr/>
        </p:nvSpPr>
        <p:spPr bwMode="auto">
          <a:xfrm>
            <a:off x="1219200" y="55594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a:0.48</a:t>
            </a:r>
          </a:p>
        </p:txBody>
      </p:sp>
      <p:sp>
        <p:nvSpPr>
          <p:cNvPr id="13337" name="TextBox 68"/>
          <p:cNvSpPr txBox="1">
            <a:spLocks noChangeArrowheads="1"/>
          </p:cNvSpPr>
          <p:nvPr/>
        </p:nvSpPr>
        <p:spPr bwMode="auto">
          <a:xfrm>
            <a:off x="2362200" y="49530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13338" name="TextBox 69"/>
          <p:cNvSpPr txBox="1">
            <a:spLocks noChangeArrowheads="1"/>
          </p:cNvSpPr>
          <p:nvPr/>
        </p:nvSpPr>
        <p:spPr bwMode="auto">
          <a:xfrm>
            <a:off x="6705600" y="49530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r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13339" name="TextBox 49"/>
          <p:cNvSpPr txBox="1">
            <a:spLocks noChangeArrowheads="1"/>
          </p:cNvSpPr>
          <p:nvPr/>
        </p:nvSpPr>
        <p:spPr bwMode="auto">
          <a:xfrm>
            <a:off x="6477000" y="3211513"/>
            <a:ext cx="245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Actual (Desired) HMM</a:t>
            </a:r>
          </a:p>
        </p:txBody>
      </p:sp>
      <p:sp>
        <p:nvSpPr>
          <p:cNvPr id="13340" name="TextBox 50"/>
          <p:cNvSpPr txBox="1">
            <a:spLocks noChangeArrowheads="1"/>
          </p:cNvSpPr>
          <p:nvPr/>
        </p:nvSpPr>
        <p:spPr bwMode="auto">
          <a:xfrm>
            <a:off x="6858000" y="5802313"/>
            <a:ext cx="1403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Initial guess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sz="3200" dirty="0" smtClean="0"/>
              <a:t>One run of Baum-Welch algorithm: </a:t>
            </a:r>
            <a:r>
              <a:rPr lang="en-US" sz="3200" i="1" dirty="0" smtClean="0"/>
              <a:t>string </a:t>
            </a:r>
            <a:r>
              <a:rPr lang="en-US" sz="3200" i="1" dirty="0" err="1" smtClean="0"/>
              <a:t>ababb</a:t>
            </a:r>
            <a:endParaRPr lang="en-US" sz="32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9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653"/>
                <a:gridCol w="623603"/>
                <a:gridCol w="623603"/>
                <a:gridCol w="623603"/>
                <a:gridCol w="545653"/>
                <a:gridCol w="623603"/>
                <a:gridCol w="1020209"/>
                <a:gridCol w="928552"/>
                <a:gridCol w="935405"/>
                <a:gridCol w="879858"/>
                <a:gridCol w="879858"/>
              </a:tblGrid>
              <a:tr h="3945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P(path)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674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0.00154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0.00154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0.00077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0.00884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0.00884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0.02548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0.05096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0.07644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Rounded Total </a:t>
                      </a:r>
                      <a:r>
                        <a:rPr lang="en-US" sz="1600" dirty="0" smtClean="0">
                          <a:sym typeface="Wingdings" pitchFamily="2" charset="2"/>
                        </a:rPr>
                        <a:t>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0.095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Probabilities (P) </a:t>
                      </a:r>
                      <a:r>
                        <a:rPr lang="en-US" sz="1600" dirty="0" smtClean="0">
                          <a:sym typeface="Wingdings" pitchFamily="2" charset="2"/>
                        </a:rPr>
                        <a:t>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0.06</a:t>
                      </a:r>
                    </a:p>
                    <a:p>
                      <a:pPr algn="ctr"/>
                      <a:r>
                        <a:rPr lang="en-US" sz="1200" dirty="0" smtClean="0"/>
                        <a:t>=(0.01/(0.01+0.06+0.095)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0.581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832725" y="1592263"/>
          <a:ext cx="795338" cy="388937"/>
        </p:xfrm>
        <a:graphic>
          <a:graphicData uri="http://schemas.openxmlformats.org/presentationml/2006/ole">
            <p:oleObj spid="_x0000_s87042" name="Equation" r:id="rId3" imgW="622080" imgH="30456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6994525" y="1600200"/>
          <a:ext cx="793750" cy="381000"/>
        </p:xfrm>
        <a:graphic>
          <a:graphicData uri="http://schemas.openxmlformats.org/presentationml/2006/ole">
            <p:oleObj spid="_x0000_s87043" name="Equation" r:id="rId4" imgW="634680" imgH="30456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132388" y="1574800"/>
          <a:ext cx="828675" cy="406400"/>
        </p:xfrm>
        <a:graphic>
          <a:graphicData uri="http://schemas.openxmlformats.org/presentationml/2006/ole">
            <p:oleObj spid="_x0000_s87044" name="Equation" r:id="rId5" imgW="622080" imgH="30456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064250" y="1574800"/>
          <a:ext cx="811213" cy="406400"/>
        </p:xfrm>
        <a:graphic>
          <a:graphicData uri="http://schemas.openxmlformats.org/presentationml/2006/ole">
            <p:oleObj spid="_x0000_s87045" name="Equation" r:id="rId6" imgW="609480" imgH="30456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57200" y="1722438"/>
          <a:ext cx="533400" cy="182562"/>
        </p:xfrm>
        <a:graphic>
          <a:graphicData uri="http://schemas.openxmlformats.org/presentationml/2006/ole">
            <p:oleObj spid="_x0000_s87046" name="Equation" r:id="rId7" imgW="406080" imgH="13968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066800" y="1676400"/>
          <a:ext cx="533400" cy="225425"/>
        </p:xfrm>
        <a:graphic>
          <a:graphicData uri="http://schemas.openxmlformats.org/presentationml/2006/ole">
            <p:oleObj spid="_x0000_s87047" name="Equation" r:id="rId8" imgW="419040" imgH="17748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647825" y="1676400"/>
          <a:ext cx="561975" cy="238125"/>
        </p:xfrm>
        <a:graphic>
          <a:graphicData uri="http://schemas.openxmlformats.org/presentationml/2006/ole">
            <p:oleObj spid="_x0000_s87048" name="Equation" r:id="rId9" imgW="419040" imgH="17748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2868613" y="1676400"/>
          <a:ext cx="560387" cy="244475"/>
        </p:xfrm>
        <a:graphic>
          <a:graphicData uri="http://schemas.openxmlformats.org/presentationml/2006/ole">
            <p:oleObj spid="_x0000_s87049" name="Equation" r:id="rId10" imgW="406080" imgH="17748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3505200" y="1676400"/>
          <a:ext cx="533400" cy="239713"/>
        </p:xfrm>
        <a:graphic>
          <a:graphicData uri="http://schemas.openxmlformats.org/presentationml/2006/ole">
            <p:oleObj spid="_x0000_s87050" name="Equation" r:id="rId11" imgW="393480" imgH="17748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247900" y="1662113"/>
          <a:ext cx="571500" cy="242887"/>
        </p:xfrm>
        <a:graphic>
          <a:graphicData uri="http://schemas.openxmlformats.org/presentationml/2006/ole">
            <p:oleObj spid="_x0000_s87051" name="Equation" r:id="rId12" imgW="419040" imgH="177480" progId="Equation.3">
              <p:embed/>
            </p:oleObj>
          </a:graphicData>
        </a:graphic>
      </p:graphicFrame>
      <p:sp>
        <p:nvSpPr>
          <p:cNvPr id="6245" name="TextBox 15"/>
          <p:cNvSpPr txBox="1">
            <a:spLocks noChangeArrowheads="1"/>
          </p:cNvSpPr>
          <p:nvPr/>
        </p:nvSpPr>
        <p:spPr bwMode="auto">
          <a:xfrm>
            <a:off x="304800" y="5715000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*      </a:t>
            </a:r>
            <a:r>
              <a:rPr lang="el-GR" dirty="0" smtClean="0"/>
              <a:t>ε</a:t>
            </a:r>
            <a:r>
              <a:rPr lang="en-US" dirty="0" smtClean="0"/>
              <a:t> </a:t>
            </a:r>
            <a:r>
              <a:rPr lang="en-US" dirty="0"/>
              <a:t>is considered as starting and ending symbol of the input sequence </a:t>
            </a:r>
            <a:r>
              <a:rPr lang="en-US" dirty="0" smtClean="0"/>
              <a:t>string.</a:t>
            </a:r>
            <a:endParaRPr lang="en-US" dirty="0"/>
          </a:p>
        </p:txBody>
      </p:sp>
      <p:sp>
        <p:nvSpPr>
          <p:cNvPr id="6246" name="TextBox 15"/>
          <p:cNvSpPr txBox="1">
            <a:spLocks noChangeArrowheads="1"/>
          </p:cNvSpPr>
          <p:nvPr/>
        </p:nvSpPr>
        <p:spPr bwMode="auto">
          <a:xfrm>
            <a:off x="1295400" y="5181600"/>
            <a:ext cx="190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State sequences</a:t>
            </a:r>
          </a:p>
        </p:txBody>
      </p:sp>
      <p:cxnSp>
        <p:nvCxnSpPr>
          <p:cNvPr id="18" name="Straight Arrow Connector 17"/>
          <p:cNvCxnSpPr>
            <a:stCxn id="6246" idx="0"/>
          </p:cNvCxnSpPr>
          <p:nvPr/>
        </p:nvCxnSpPr>
        <p:spPr>
          <a:xfrm rot="16200000" flipV="1">
            <a:off x="1199357" y="4134643"/>
            <a:ext cx="1905000" cy="188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8" name="TextBox 18"/>
          <p:cNvSpPr txBox="1">
            <a:spLocks noChangeArrowheads="1"/>
          </p:cNvSpPr>
          <p:nvPr/>
        </p:nvSpPr>
        <p:spPr bwMode="auto">
          <a:xfrm>
            <a:off x="1143000" y="6019800"/>
            <a:ext cx="6647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Through </a:t>
            </a:r>
            <a:r>
              <a:rPr lang="en-US" dirty="0"/>
              <a:t>multiple iterations the probability values will converge.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part (1/2)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685800" y="1905000"/>
          <a:ext cx="7375525" cy="3354388"/>
        </p:xfrm>
        <a:graphic>
          <a:graphicData uri="http://schemas.openxmlformats.org/presentationml/2006/ole">
            <p:oleObj spid="_x0000_s88066" name="Equation" r:id="rId3" imgW="3911400" imgH="17776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5867400"/>
            <a:ext cx="6353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      </a:t>
            </a:r>
            <a:r>
              <a:rPr lang="en-US" sz="1200" i="1" dirty="0" smtClean="0"/>
              <a:t>w</a:t>
            </a:r>
            <a:r>
              <a:rPr lang="en-US" sz="1200" i="1" baseline="-25000" dirty="0" smtClean="0"/>
              <a:t>0</a:t>
            </a:r>
            <a:r>
              <a:rPr lang="en-US" sz="1200" i="1" dirty="0" smtClean="0"/>
              <a:t>          w</a:t>
            </a:r>
            <a:r>
              <a:rPr lang="en-US" sz="1200" i="1" baseline="-25000" dirty="0" smtClean="0"/>
              <a:t>1</a:t>
            </a:r>
            <a:r>
              <a:rPr lang="en-US" sz="1200" i="1" dirty="0" smtClean="0"/>
              <a:t>          w</a:t>
            </a:r>
            <a:r>
              <a:rPr lang="en-US" sz="1200" i="1" baseline="-25000" dirty="0" smtClean="0"/>
              <a:t>2</a:t>
            </a:r>
            <a:r>
              <a:rPr lang="en-US" sz="1200" i="1" dirty="0" smtClean="0"/>
              <a:t>               w</a:t>
            </a:r>
            <a:r>
              <a:rPr lang="en-US" sz="1200" i="1" baseline="-25000" dirty="0" smtClean="0"/>
              <a:t>k</a:t>
            </a:r>
            <a:r>
              <a:rPr lang="en-US" sz="1200" i="1" dirty="0" smtClean="0"/>
              <a:t>                                w</a:t>
            </a:r>
            <a:r>
              <a:rPr lang="en-US" sz="1200" i="1" baseline="-25000" dirty="0" smtClean="0"/>
              <a:t>n-1</a:t>
            </a:r>
            <a:r>
              <a:rPr lang="en-US" sz="1200" i="1" dirty="0" smtClean="0"/>
              <a:t>       </a:t>
            </a:r>
            <a:r>
              <a:rPr lang="en-US" sz="1200" i="1" dirty="0" err="1" smtClean="0"/>
              <a:t>w</a:t>
            </a:r>
            <a:r>
              <a:rPr lang="en-US" sz="1200" i="1" baseline="-25000" dirty="0" err="1" smtClean="0"/>
              <a:t>n</a:t>
            </a:r>
            <a:endParaRPr lang="en-US" sz="1200" i="1" baseline="-25000" dirty="0" smtClean="0"/>
          </a:p>
          <a:p>
            <a:r>
              <a:rPr lang="en-US" i="1" dirty="0" smtClean="0"/>
              <a:t>S0  </a:t>
            </a:r>
            <a:r>
              <a:rPr lang="en-US" i="1" dirty="0" smtClean="0">
                <a:sym typeface="Wingdings" pitchFamily="2" charset="2"/>
              </a:rPr>
              <a:t>  S1   S1  … Si   </a:t>
            </a:r>
            <a:r>
              <a:rPr lang="en-US" i="1" dirty="0" err="1" smtClean="0">
                <a:sym typeface="Wingdings" pitchFamily="2" charset="2"/>
              </a:rPr>
              <a:t>Sj</a:t>
            </a:r>
            <a:r>
              <a:rPr lang="en-US" i="1" dirty="0" smtClean="0">
                <a:sym typeface="Wingdings" pitchFamily="2" charset="2"/>
              </a:rPr>
              <a:t> …   Sn-1   </a:t>
            </a:r>
            <a:r>
              <a:rPr lang="en-US" i="1" dirty="0" err="1" smtClean="0">
                <a:sym typeface="Wingdings" pitchFamily="2" charset="2"/>
              </a:rPr>
              <a:t>Sn</a:t>
            </a:r>
            <a:r>
              <a:rPr lang="en-US" i="1" dirty="0" smtClean="0">
                <a:sym typeface="Wingdings" pitchFamily="2" charset="2"/>
              </a:rPr>
              <a:t>   Sn+1</a:t>
            </a:r>
            <a:endParaRPr 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Computational part (2/2)</a:t>
            </a:r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81000" y="1371600"/>
          <a:ext cx="7575550" cy="4446587"/>
        </p:xfrm>
        <a:graphic>
          <a:graphicData uri="http://schemas.openxmlformats.org/presentationml/2006/ole">
            <p:oleObj spid="_x0000_s89090" name="Equation" r:id="rId3" imgW="4546440" imgH="26668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5867400"/>
            <a:ext cx="6353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      </a:t>
            </a:r>
            <a:r>
              <a:rPr lang="en-US" sz="1200" i="1" dirty="0" smtClean="0"/>
              <a:t>w</a:t>
            </a:r>
            <a:r>
              <a:rPr lang="en-US" sz="1200" i="1" baseline="-25000" dirty="0" smtClean="0"/>
              <a:t>0</a:t>
            </a:r>
            <a:r>
              <a:rPr lang="en-US" sz="1200" i="1" dirty="0" smtClean="0"/>
              <a:t>          w</a:t>
            </a:r>
            <a:r>
              <a:rPr lang="en-US" sz="1200" i="1" baseline="-25000" dirty="0" smtClean="0"/>
              <a:t>1</a:t>
            </a:r>
            <a:r>
              <a:rPr lang="en-US" sz="1200" i="1" dirty="0" smtClean="0"/>
              <a:t>          w</a:t>
            </a:r>
            <a:r>
              <a:rPr lang="en-US" sz="1200" i="1" baseline="-25000" dirty="0" smtClean="0"/>
              <a:t>2</a:t>
            </a:r>
            <a:r>
              <a:rPr lang="en-US" sz="1200" i="1" dirty="0" smtClean="0"/>
              <a:t>               w</a:t>
            </a:r>
            <a:r>
              <a:rPr lang="en-US" sz="1200" i="1" baseline="-25000" dirty="0" smtClean="0"/>
              <a:t>k</a:t>
            </a:r>
            <a:r>
              <a:rPr lang="en-US" sz="1200" i="1" dirty="0" smtClean="0"/>
              <a:t>                                w</a:t>
            </a:r>
            <a:r>
              <a:rPr lang="en-US" sz="1200" i="1" baseline="-25000" dirty="0" smtClean="0"/>
              <a:t>n-1</a:t>
            </a:r>
            <a:r>
              <a:rPr lang="en-US" sz="1200" i="1" dirty="0" smtClean="0"/>
              <a:t>       </a:t>
            </a:r>
            <a:r>
              <a:rPr lang="en-US" sz="1200" i="1" dirty="0" err="1" smtClean="0"/>
              <a:t>w</a:t>
            </a:r>
            <a:r>
              <a:rPr lang="en-US" sz="1200" i="1" baseline="-25000" dirty="0" err="1" smtClean="0"/>
              <a:t>n</a:t>
            </a:r>
            <a:endParaRPr lang="en-US" sz="1200" i="1" baseline="-25000" dirty="0" smtClean="0"/>
          </a:p>
          <a:p>
            <a:r>
              <a:rPr lang="en-US" i="1" dirty="0" smtClean="0"/>
              <a:t>S0  </a:t>
            </a:r>
            <a:r>
              <a:rPr lang="en-US" i="1" dirty="0" smtClean="0">
                <a:sym typeface="Wingdings" pitchFamily="2" charset="2"/>
              </a:rPr>
              <a:t>  S1   S1  … Si   </a:t>
            </a:r>
            <a:r>
              <a:rPr lang="en-US" i="1" dirty="0" err="1" smtClean="0">
                <a:sym typeface="Wingdings" pitchFamily="2" charset="2"/>
              </a:rPr>
              <a:t>Sj</a:t>
            </a:r>
            <a:r>
              <a:rPr lang="en-US" i="1" dirty="0" smtClean="0">
                <a:sym typeface="Wingdings" pitchFamily="2" charset="2"/>
              </a:rPr>
              <a:t> …   Sn-1   </a:t>
            </a:r>
            <a:r>
              <a:rPr lang="en-US" i="1" dirty="0" err="1" smtClean="0">
                <a:sym typeface="Wingdings" pitchFamily="2" charset="2"/>
              </a:rPr>
              <a:t>Sn</a:t>
            </a:r>
            <a:r>
              <a:rPr lang="en-US" i="1" dirty="0" smtClean="0">
                <a:sym typeface="Wingdings" pitchFamily="2" charset="2"/>
              </a:rPr>
              <a:t>   Sn+1</a:t>
            </a:r>
            <a:endParaRPr lang="en-U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dirty="0" smtClean="0"/>
              <a:t>Discussions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514350" indent="-514350">
              <a:buNone/>
            </a:pPr>
            <a:r>
              <a:rPr lang="en-US" sz="2400" dirty="0" smtClean="0"/>
              <a:t>1. Symmetry breaking: </a:t>
            </a:r>
          </a:p>
          <a:p>
            <a:pPr marL="514350" indent="-514350"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Example: Symmetry breaking leads to no change in initial values 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2 Struck in Local maxima</a:t>
            </a:r>
          </a:p>
          <a:p>
            <a:pPr marL="514350" indent="-514350">
              <a:buNone/>
            </a:pPr>
            <a:r>
              <a:rPr lang="en-US" sz="2400" dirty="0" smtClean="0"/>
              <a:t>3. Label  bias problem </a:t>
            </a:r>
          </a:p>
          <a:p>
            <a:pPr marL="914400" lvl="1" indent="-514350">
              <a:buFont typeface="Arial" charset="0"/>
              <a:buNone/>
            </a:pPr>
            <a:r>
              <a:rPr lang="en-US" sz="2000" dirty="0" smtClean="0"/>
              <a:t>	Probabilities have to sum to 1.</a:t>
            </a:r>
          </a:p>
          <a:p>
            <a:pPr marL="914400" lvl="1" indent="-514350">
              <a:buFont typeface="Arial" charset="0"/>
              <a:buNone/>
            </a:pPr>
            <a:r>
              <a:rPr lang="en-US" sz="2000" dirty="0" smtClean="0"/>
              <a:t>	Values can rise at the cost of fall of values for others.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95400" y="3733800"/>
            <a:ext cx="533400" cy="533400"/>
            <a:chOff x="1981200" y="2971800"/>
            <a:chExt cx="533400" cy="533400"/>
          </a:xfrm>
        </p:grpSpPr>
        <p:sp>
          <p:nvSpPr>
            <p:cNvPr id="4" name="Oval 3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83" name="TextBox 4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33600" y="3048000"/>
            <a:ext cx="533400" cy="533400"/>
            <a:chOff x="1981200" y="2971800"/>
            <a:chExt cx="533400" cy="533400"/>
          </a:xfrm>
        </p:grpSpPr>
        <p:sp>
          <p:nvSpPr>
            <p:cNvPr id="8" name="Oval 7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81" name="TextBox 8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352800" y="2895600"/>
            <a:ext cx="533400" cy="533400"/>
            <a:chOff x="1981200" y="2971800"/>
            <a:chExt cx="533400" cy="533400"/>
          </a:xfrm>
        </p:grpSpPr>
        <p:sp>
          <p:nvSpPr>
            <p:cNvPr id="11" name="Oval 10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9" name="TextBox 11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cxnSp>
        <p:nvCxnSpPr>
          <p:cNvPr id="16" name="Shape 15"/>
          <p:cNvCxnSpPr>
            <a:stCxn id="4" idx="0"/>
            <a:endCxn id="8" idx="2"/>
          </p:cNvCxnSpPr>
          <p:nvPr/>
        </p:nvCxnSpPr>
        <p:spPr>
          <a:xfrm rot="5400000" flipH="1" flipV="1">
            <a:off x="1638300" y="3238500"/>
            <a:ext cx="419100" cy="571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8" idx="4"/>
            <a:endCxn id="4" idx="6"/>
          </p:cNvCxnSpPr>
          <p:nvPr/>
        </p:nvCxnSpPr>
        <p:spPr>
          <a:xfrm rot="5400000">
            <a:off x="1905000" y="3505200"/>
            <a:ext cx="419100" cy="571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8" idx="7"/>
            <a:endCxn id="11" idx="1"/>
          </p:cNvCxnSpPr>
          <p:nvPr/>
        </p:nvCxnSpPr>
        <p:spPr>
          <a:xfrm rot="5400000" flipH="1" flipV="1">
            <a:off x="2933701" y="2628900"/>
            <a:ext cx="152400" cy="841375"/>
          </a:xfrm>
          <a:prstGeom prst="curvedConnector3">
            <a:avLst>
              <a:gd name="adj1" fmla="val 21943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1" idx="3"/>
            <a:endCxn id="8" idx="5"/>
          </p:cNvCxnSpPr>
          <p:nvPr/>
        </p:nvCxnSpPr>
        <p:spPr>
          <a:xfrm rot="5400000">
            <a:off x="2933701" y="3006725"/>
            <a:ext cx="152400" cy="841375"/>
          </a:xfrm>
          <a:prstGeom prst="curvedConnector3">
            <a:avLst>
              <a:gd name="adj1" fmla="val 20125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7" name="TextBox 63"/>
          <p:cNvSpPr txBox="1">
            <a:spLocks noChangeArrowheads="1"/>
          </p:cNvSpPr>
          <p:nvPr/>
        </p:nvSpPr>
        <p:spPr bwMode="auto">
          <a:xfrm>
            <a:off x="1295400" y="3200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b:1.0</a:t>
            </a:r>
          </a:p>
        </p:txBody>
      </p:sp>
      <p:sp>
        <p:nvSpPr>
          <p:cNvPr id="14348" name="TextBox 63"/>
          <p:cNvSpPr txBox="1">
            <a:spLocks noChangeArrowheads="1"/>
          </p:cNvSpPr>
          <p:nvPr/>
        </p:nvSpPr>
        <p:spPr bwMode="auto">
          <a:xfrm>
            <a:off x="2209800" y="3730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b:0.5</a:t>
            </a:r>
          </a:p>
        </p:txBody>
      </p:sp>
      <p:sp>
        <p:nvSpPr>
          <p:cNvPr id="14349" name="TextBox 63"/>
          <p:cNvSpPr txBox="1">
            <a:spLocks noChangeArrowheads="1"/>
          </p:cNvSpPr>
          <p:nvPr/>
        </p:nvSpPr>
        <p:spPr bwMode="auto">
          <a:xfrm>
            <a:off x="2438400" y="2590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a:0.5</a:t>
            </a:r>
          </a:p>
        </p:txBody>
      </p:sp>
      <p:sp>
        <p:nvSpPr>
          <p:cNvPr id="14350" name="TextBox 63"/>
          <p:cNvSpPr txBox="1">
            <a:spLocks noChangeArrowheads="1"/>
          </p:cNvSpPr>
          <p:nvPr/>
        </p:nvSpPr>
        <p:spPr bwMode="auto">
          <a:xfrm>
            <a:off x="2743200" y="3352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a:1.0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4800600" y="3733800"/>
            <a:ext cx="533400" cy="533400"/>
            <a:chOff x="1981200" y="2971800"/>
            <a:chExt cx="533400" cy="533400"/>
          </a:xfrm>
        </p:grpSpPr>
        <p:sp>
          <p:nvSpPr>
            <p:cNvPr id="35" name="Oval 34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7" name="TextBox 35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638800" y="3048000"/>
            <a:ext cx="533400" cy="533400"/>
            <a:chOff x="1981200" y="2971800"/>
            <a:chExt cx="533400" cy="533400"/>
          </a:xfrm>
        </p:grpSpPr>
        <p:sp>
          <p:nvSpPr>
            <p:cNvPr id="38" name="Oval 37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5" name="TextBox 38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981200" y="2971800"/>
            <a:chExt cx="533400" cy="533400"/>
          </a:xfrm>
        </p:grpSpPr>
        <p:sp>
          <p:nvSpPr>
            <p:cNvPr id="41" name="Oval 40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3" name="TextBox 41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cxnSp>
        <p:nvCxnSpPr>
          <p:cNvPr id="43" name="Shape 42"/>
          <p:cNvCxnSpPr/>
          <p:nvPr/>
        </p:nvCxnSpPr>
        <p:spPr>
          <a:xfrm rot="5400000" flipH="1" flipV="1">
            <a:off x="5143500" y="3238500"/>
            <a:ext cx="419100" cy="571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hape 43"/>
          <p:cNvCxnSpPr/>
          <p:nvPr/>
        </p:nvCxnSpPr>
        <p:spPr>
          <a:xfrm rot="5400000">
            <a:off x="5410200" y="3505200"/>
            <a:ext cx="419100" cy="571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hape 21"/>
          <p:cNvCxnSpPr/>
          <p:nvPr/>
        </p:nvCxnSpPr>
        <p:spPr>
          <a:xfrm rot="5400000" flipH="1" flipV="1">
            <a:off x="6438901" y="2628900"/>
            <a:ext cx="152400" cy="841375"/>
          </a:xfrm>
          <a:prstGeom prst="curvedConnector3">
            <a:avLst>
              <a:gd name="adj1" fmla="val 13762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57" name="TextBox 63"/>
          <p:cNvSpPr txBox="1">
            <a:spLocks noChangeArrowheads="1"/>
          </p:cNvSpPr>
          <p:nvPr/>
        </p:nvSpPr>
        <p:spPr bwMode="auto">
          <a:xfrm>
            <a:off x="4572000" y="3200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a:0.5</a:t>
            </a:r>
          </a:p>
        </p:txBody>
      </p:sp>
      <p:sp>
        <p:nvSpPr>
          <p:cNvPr id="14358" name="TextBox 63"/>
          <p:cNvSpPr txBox="1">
            <a:spLocks noChangeArrowheads="1"/>
          </p:cNvSpPr>
          <p:nvPr/>
        </p:nvSpPr>
        <p:spPr bwMode="auto">
          <a:xfrm>
            <a:off x="5715000" y="3962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b:0.5</a:t>
            </a:r>
          </a:p>
        </p:txBody>
      </p:sp>
      <p:sp>
        <p:nvSpPr>
          <p:cNvPr id="14359" name="TextBox 63"/>
          <p:cNvSpPr txBox="1">
            <a:spLocks noChangeArrowheads="1"/>
          </p:cNvSpPr>
          <p:nvPr/>
        </p:nvSpPr>
        <p:spPr bwMode="auto">
          <a:xfrm>
            <a:off x="6172200" y="28924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a:0.25</a:t>
            </a:r>
          </a:p>
        </p:txBody>
      </p:sp>
      <p:sp>
        <p:nvSpPr>
          <p:cNvPr id="14360" name="TextBox 63"/>
          <p:cNvSpPr txBox="1">
            <a:spLocks noChangeArrowheads="1"/>
          </p:cNvSpPr>
          <p:nvPr/>
        </p:nvSpPr>
        <p:spPr bwMode="auto">
          <a:xfrm>
            <a:off x="6172200" y="3200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a:0.5</a:t>
            </a:r>
          </a:p>
        </p:txBody>
      </p:sp>
      <p:cxnSp>
        <p:nvCxnSpPr>
          <p:cNvPr id="52" name="Shape 51"/>
          <p:cNvCxnSpPr>
            <a:stCxn id="35" idx="1"/>
          </p:cNvCxnSpPr>
          <p:nvPr/>
        </p:nvCxnSpPr>
        <p:spPr>
          <a:xfrm rot="5400000" flipH="1" flipV="1">
            <a:off x="4953000" y="3125788"/>
            <a:ext cx="611188" cy="76041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62" name="TextBox 63"/>
          <p:cNvSpPr txBox="1">
            <a:spLocks noChangeArrowheads="1"/>
          </p:cNvSpPr>
          <p:nvPr/>
        </p:nvSpPr>
        <p:spPr bwMode="auto">
          <a:xfrm>
            <a:off x="5181600" y="3349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b:0.5</a:t>
            </a:r>
          </a:p>
        </p:txBody>
      </p:sp>
      <p:cxnSp>
        <p:nvCxnSpPr>
          <p:cNvPr id="56" name="Shape 55"/>
          <p:cNvCxnSpPr>
            <a:stCxn id="38" idx="5"/>
          </p:cNvCxnSpPr>
          <p:nvPr/>
        </p:nvCxnSpPr>
        <p:spPr>
          <a:xfrm rot="5400000">
            <a:off x="5370513" y="3467100"/>
            <a:ext cx="687387" cy="76041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64" name="TextBox 63"/>
          <p:cNvSpPr txBox="1">
            <a:spLocks noChangeArrowheads="1"/>
          </p:cNvSpPr>
          <p:nvPr/>
        </p:nvSpPr>
        <p:spPr bwMode="auto">
          <a:xfrm>
            <a:off x="5257800" y="36576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a:0.25</a:t>
            </a:r>
          </a:p>
        </p:txBody>
      </p:sp>
      <p:cxnSp>
        <p:nvCxnSpPr>
          <p:cNvPr id="65" name="Curved Connector 64"/>
          <p:cNvCxnSpPr>
            <a:stCxn id="38" idx="0"/>
            <a:endCxn id="41" idx="0"/>
          </p:cNvCxnSpPr>
          <p:nvPr/>
        </p:nvCxnSpPr>
        <p:spPr>
          <a:xfrm rot="5400000" flipH="1" flipV="1">
            <a:off x="6438900" y="2362200"/>
            <a:ext cx="152400" cy="1219200"/>
          </a:xfrm>
          <a:prstGeom prst="curvedConnector3">
            <a:avLst>
              <a:gd name="adj1" fmla="val 2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41" idx="4"/>
            <a:endCxn id="38" idx="5"/>
          </p:cNvCxnSpPr>
          <p:nvPr/>
        </p:nvCxnSpPr>
        <p:spPr>
          <a:xfrm rot="5400000">
            <a:off x="6572250" y="2951163"/>
            <a:ext cx="74613" cy="1030287"/>
          </a:xfrm>
          <a:prstGeom prst="curvedConnector3">
            <a:avLst>
              <a:gd name="adj1" fmla="val 51289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67" name="TextBox 63"/>
          <p:cNvSpPr txBox="1">
            <a:spLocks noChangeArrowheads="1"/>
          </p:cNvSpPr>
          <p:nvPr/>
        </p:nvSpPr>
        <p:spPr bwMode="auto">
          <a:xfrm>
            <a:off x="6096000" y="26638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b:0.25</a:t>
            </a:r>
          </a:p>
        </p:txBody>
      </p:sp>
      <p:sp>
        <p:nvSpPr>
          <p:cNvPr id="14368" name="TextBox 63"/>
          <p:cNvSpPr txBox="1">
            <a:spLocks noChangeArrowheads="1"/>
          </p:cNvSpPr>
          <p:nvPr/>
        </p:nvSpPr>
        <p:spPr bwMode="auto">
          <a:xfrm>
            <a:off x="6400800" y="35782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b:0.5</a:t>
            </a:r>
          </a:p>
        </p:txBody>
      </p:sp>
      <p:cxnSp>
        <p:nvCxnSpPr>
          <p:cNvPr id="78" name="Shape 77"/>
          <p:cNvCxnSpPr>
            <a:stCxn id="41" idx="3"/>
          </p:cNvCxnSpPr>
          <p:nvPr/>
        </p:nvCxnSpPr>
        <p:spPr>
          <a:xfrm rot="5400000">
            <a:off x="6477000" y="3046413"/>
            <a:ext cx="153987" cy="7635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70" name="TextBox 78"/>
          <p:cNvSpPr txBox="1">
            <a:spLocks noChangeArrowheads="1"/>
          </p:cNvSpPr>
          <p:nvPr/>
        </p:nvSpPr>
        <p:spPr bwMode="auto">
          <a:xfrm>
            <a:off x="2514600" y="4049713"/>
            <a:ext cx="97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Desired</a:t>
            </a:r>
          </a:p>
        </p:txBody>
      </p:sp>
      <p:sp>
        <p:nvSpPr>
          <p:cNvPr id="14371" name="TextBox 79"/>
          <p:cNvSpPr txBox="1">
            <a:spLocks noChangeArrowheads="1"/>
          </p:cNvSpPr>
          <p:nvPr/>
        </p:nvSpPr>
        <p:spPr bwMode="auto">
          <a:xfrm>
            <a:off x="7086600" y="4038600"/>
            <a:ext cx="1146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Initialized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Forward probability </a:t>
            </a:r>
            <a:r>
              <a:rPr lang="en-US" i="1" dirty="0" smtClean="0"/>
              <a:t>F(</a:t>
            </a:r>
            <a:r>
              <a:rPr lang="en-US" i="1" dirty="0" err="1" smtClean="0"/>
              <a:t>k,i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295400"/>
            <a:ext cx="7772400" cy="4837113"/>
          </a:xfrm>
        </p:spPr>
        <p:txBody>
          <a:bodyPr/>
          <a:lstStyle/>
          <a:p>
            <a:r>
              <a:rPr lang="en-US" dirty="0" smtClean="0"/>
              <a:t>Define </a:t>
            </a:r>
            <a:r>
              <a:rPr lang="en-US" i="1" dirty="0" smtClean="0"/>
              <a:t>F(</a:t>
            </a:r>
            <a:r>
              <a:rPr lang="en-US" i="1" dirty="0" err="1" smtClean="0"/>
              <a:t>k,i</a:t>
            </a:r>
            <a:r>
              <a:rPr lang="en-US" i="1" dirty="0" smtClean="0"/>
              <a:t>)</a:t>
            </a:r>
            <a:r>
              <a:rPr lang="en-US" dirty="0" smtClean="0"/>
              <a:t>= Probability of being in state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dirty="0" smtClean="0"/>
              <a:t> having seen </a:t>
            </a:r>
            <a:r>
              <a:rPr lang="en-US" i="1" dirty="0" smtClean="0"/>
              <a:t>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…o</a:t>
            </a:r>
            <a:r>
              <a:rPr lang="en-US" i="1" baseline="-25000" dirty="0" smtClean="0"/>
              <a:t>k</a:t>
            </a:r>
          </a:p>
          <a:p>
            <a:r>
              <a:rPr lang="en-US" i="1" dirty="0" smtClean="0"/>
              <a:t>F(</a:t>
            </a:r>
            <a:r>
              <a:rPr lang="en-US" i="1" dirty="0" err="1" smtClean="0"/>
              <a:t>k,i</a:t>
            </a:r>
            <a:r>
              <a:rPr lang="en-US" i="1" dirty="0" smtClean="0"/>
              <a:t>)=P(o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…o</a:t>
            </a:r>
            <a:r>
              <a:rPr lang="en-US" i="1" baseline="-25000" dirty="0" smtClean="0"/>
              <a:t>k </a:t>
            </a:r>
            <a:r>
              <a:rPr lang="en-US" i="1" dirty="0" smtClean="0"/>
              <a:t>, S</a:t>
            </a:r>
            <a:r>
              <a:rPr lang="en-US" i="1" baseline="-25000" dirty="0" smtClean="0"/>
              <a:t>i</a:t>
            </a:r>
            <a:r>
              <a:rPr lang="en-US" i="1" dirty="0" smtClean="0"/>
              <a:t> )</a:t>
            </a:r>
          </a:p>
          <a:p>
            <a:r>
              <a:rPr lang="en-US" dirty="0" smtClean="0"/>
              <a:t>With </a:t>
            </a:r>
            <a:r>
              <a:rPr lang="en-US" i="1" dirty="0" smtClean="0"/>
              <a:t>m </a:t>
            </a:r>
            <a:r>
              <a:rPr lang="en-US" dirty="0" smtClean="0"/>
              <a:t>as the length of the observed sequence </a:t>
            </a:r>
          </a:p>
          <a:p>
            <a:r>
              <a:rPr lang="en-US" i="1" dirty="0" smtClean="0"/>
              <a:t>P(observed sequence)=P(o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..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=</a:t>
            </a:r>
            <a:r>
              <a:rPr lang="el-GR" i="1" dirty="0" smtClean="0"/>
              <a:t>Σ</a:t>
            </a:r>
            <a:r>
              <a:rPr lang="en-US" i="1" baseline="-25000" dirty="0" smtClean="0"/>
              <a:t>p=0,N</a:t>
            </a:r>
            <a:r>
              <a:rPr lang="en-US" i="1" dirty="0" smtClean="0"/>
              <a:t> 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..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 , S</a:t>
            </a:r>
            <a:r>
              <a:rPr lang="en-US" i="1" baseline="-25000" dirty="0" smtClean="0"/>
              <a:t>p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=</a:t>
            </a:r>
            <a:r>
              <a:rPr lang="el-GR" i="1" dirty="0" smtClean="0"/>
              <a:t>Σ</a:t>
            </a:r>
            <a:r>
              <a:rPr lang="en-US" i="1" baseline="-25000" dirty="0" smtClean="0"/>
              <a:t>p=0,N</a:t>
            </a:r>
            <a:r>
              <a:rPr lang="en-US" i="1" dirty="0" smtClean="0"/>
              <a:t> F(m , p)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Forward probability </a:t>
            </a:r>
            <a:r>
              <a:rPr lang="en-US" sz="3600" dirty="0" smtClean="0"/>
              <a:t>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1"/>
            <a:ext cx="4837112" cy="46482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F(k , q)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 , 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p=0,N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 , 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p=0,N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 ).</a:t>
            </a:r>
          </a:p>
          <a:p>
            <a:pPr>
              <a:buNone/>
            </a:pPr>
            <a:r>
              <a:rPr lang="en-US" sz="2400" i="1" dirty="0" smtClean="0"/>
              <a:t>         P(o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|o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..o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 , 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p=0,N</a:t>
            </a:r>
            <a:r>
              <a:rPr lang="en-US" sz="2400" i="1" dirty="0" smtClean="0"/>
              <a:t> F(k-1,p). P(o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                                         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p=0,N</a:t>
            </a:r>
            <a:r>
              <a:rPr lang="en-US" sz="2400" i="1" dirty="0" smtClean="0"/>
              <a:t> F(k-1,p). P(S</a:t>
            </a:r>
            <a:r>
              <a:rPr lang="en-US" sz="2400" i="1" baseline="-25000" dirty="0" smtClean="0"/>
              <a:t>p </a:t>
            </a:r>
            <a:r>
              <a:rPr lang="en-US" sz="2400" i="1" dirty="0" smtClean="0">
                <a:sym typeface="Wingdings" pitchFamily="2" charset="2"/>
              </a:rPr>
              <a:t>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46482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o</a:t>
            </a:r>
            <a:r>
              <a:rPr lang="en-US" i="1" baseline="-25000" smtClean="0"/>
              <a:t>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5410200"/>
            <a:ext cx="8345488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2000" kern="0" dirty="0" smtClean="0">
                <a:latin typeface="+mn-lt"/>
              </a:rPr>
              <a:t>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en-US" sz="2000" kern="0" dirty="0" smtClean="0">
                <a:latin typeface="+mn-lt"/>
              </a:rPr>
              <a:t>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lang="en-US" sz="2000" kern="0" dirty="0" smtClean="0">
                <a:latin typeface="+mn-lt"/>
              </a:rPr>
              <a:t> …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k+1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…   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lang="en-US" sz="2000" kern="0" dirty="0" smtClean="0">
                <a:latin typeface="+mn-lt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kern="0" dirty="0" smtClean="0"/>
              <a:t>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2000" kern="0" dirty="0" smtClean="0">
                <a:latin typeface="+mn-lt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…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kern="0" dirty="0" smtClean="0">
                <a:latin typeface="+mn-lt"/>
              </a:rPr>
              <a:t>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lang="en-US" sz="2000" kern="0" dirty="0" smtClean="0"/>
              <a:t>          </a:t>
            </a:r>
            <a:r>
              <a:rPr lang="en-US" sz="2000" kern="0" dirty="0" err="1" smtClean="0"/>
              <a:t>S</a:t>
            </a:r>
            <a:r>
              <a:rPr lang="en-US" sz="2000" kern="0" baseline="-25000" dirty="0" err="1" smtClean="0"/>
              <a:t>m</a:t>
            </a:r>
            <a:r>
              <a:rPr lang="en-US" sz="2000" kern="0" baseline="-25000" dirty="0" smtClean="0"/>
              <a:t>          </a:t>
            </a:r>
            <a:r>
              <a:rPr lang="en-US" sz="2000" kern="0" dirty="0" err="1" smtClean="0"/>
              <a:t>S</a:t>
            </a:r>
            <a:r>
              <a:rPr lang="en-US" sz="2000" kern="0" baseline="-25000" dirty="0" err="1" smtClean="0"/>
              <a:t>final</a:t>
            </a:r>
            <a:endParaRPr lang="en-US" sz="2000" kern="0" baseline="-25000" dirty="0" smtClean="0"/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914400" y="61722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495800" y="61722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Backward probability </a:t>
            </a:r>
            <a:r>
              <a:rPr lang="en-US" i="1" dirty="0" smtClean="0"/>
              <a:t>B(</a:t>
            </a:r>
            <a:r>
              <a:rPr lang="en-US" i="1" dirty="0" err="1" smtClean="0"/>
              <a:t>k,i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295400"/>
            <a:ext cx="7772400" cy="4837113"/>
          </a:xfrm>
        </p:spPr>
        <p:txBody>
          <a:bodyPr/>
          <a:lstStyle/>
          <a:p>
            <a:r>
              <a:rPr lang="en-US" dirty="0" smtClean="0"/>
              <a:t>Define </a:t>
            </a:r>
            <a:r>
              <a:rPr lang="en-US" i="1" dirty="0" smtClean="0"/>
              <a:t>B(</a:t>
            </a:r>
            <a:r>
              <a:rPr lang="en-US" i="1" dirty="0" err="1" smtClean="0"/>
              <a:t>k,i</a:t>
            </a:r>
            <a:r>
              <a:rPr lang="en-US" i="1" dirty="0" smtClean="0"/>
              <a:t>)</a:t>
            </a:r>
            <a:r>
              <a:rPr lang="en-US" dirty="0" smtClean="0"/>
              <a:t>= Probability of seeing </a:t>
            </a:r>
            <a:r>
              <a:rPr lang="en-US" i="1" dirty="0" smtClean="0"/>
              <a:t>o</a:t>
            </a:r>
            <a:r>
              <a:rPr lang="en-US" i="1" baseline="-25000" dirty="0" smtClean="0"/>
              <a:t>k</a:t>
            </a:r>
            <a:r>
              <a:rPr lang="en-US" i="1" dirty="0" smtClean="0"/>
              <a:t>o</a:t>
            </a:r>
            <a:r>
              <a:rPr lang="en-US" i="1" baseline="-25000" dirty="0" smtClean="0"/>
              <a:t>k+1</a:t>
            </a:r>
            <a:r>
              <a:rPr lang="en-US" i="1" dirty="0" smtClean="0"/>
              <a:t>o</a:t>
            </a:r>
            <a:r>
              <a:rPr lang="en-US" i="1" baseline="-25000" dirty="0" smtClean="0"/>
              <a:t>k+2</a:t>
            </a:r>
            <a:r>
              <a:rPr lang="en-US" i="1" dirty="0" smtClean="0"/>
              <a:t>…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  </a:t>
            </a:r>
            <a:r>
              <a:rPr lang="en-US" dirty="0" smtClean="0"/>
              <a:t>given that the state was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endParaRPr lang="en-US" i="1" dirty="0" smtClean="0"/>
          </a:p>
          <a:p>
            <a:r>
              <a:rPr lang="en-US" i="1" dirty="0" smtClean="0"/>
              <a:t>B(</a:t>
            </a:r>
            <a:r>
              <a:rPr lang="en-US" i="1" dirty="0" err="1" smtClean="0"/>
              <a:t>k,i</a:t>
            </a:r>
            <a:r>
              <a:rPr lang="en-US" i="1" dirty="0" smtClean="0"/>
              <a:t>)=P(o</a:t>
            </a:r>
            <a:r>
              <a:rPr lang="en-US" i="1" baseline="-25000" dirty="0" smtClean="0"/>
              <a:t>k</a:t>
            </a:r>
            <a:r>
              <a:rPr lang="en-US" i="1" dirty="0" smtClean="0"/>
              <a:t>o</a:t>
            </a:r>
            <a:r>
              <a:rPr lang="en-US" i="1" baseline="-25000" dirty="0" smtClean="0"/>
              <a:t>k+1</a:t>
            </a:r>
            <a:r>
              <a:rPr lang="en-US" i="1" dirty="0" smtClean="0"/>
              <a:t>o</a:t>
            </a:r>
            <a:r>
              <a:rPr lang="en-US" i="1" baseline="-25000" dirty="0" smtClean="0"/>
              <a:t>k+2</a:t>
            </a:r>
            <a:r>
              <a:rPr lang="en-US" i="1" dirty="0" smtClean="0"/>
              <a:t>…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 </a:t>
            </a:r>
            <a:r>
              <a:rPr lang="en-US" i="1" dirty="0" smtClean="0"/>
              <a:t>\ S</a:t>
            </a:r>
            <a:r>
              <a:rPr lang="en-US" i="1" baseline="-25000" dirty="0" smtClean="0"/>
              <a:t>i</a:t>
            </a:r>
            <a:r>
              <a:rPr lang="en-US" i="1" dirty="0" smtClean="0"/>
              <a:t> )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i="1" dirty="0" smtClean="0"/>
              <a:t>m </a:t>
            </a:r>
            <a:r>
              <a:rPr lang="en-US" dirty="0" smtClean="0"/>
              <a:t>as the length of the observed sequence </a:t>
            </a:r>
          </a:p>
          <a:p>
            <a:r>
              <a:rPr lang="en-US" i="1" dirty="0" smtClean="0"/>
              <a:t>P(observed sequence)=P(o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..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= P(o</a:t>
            </a:r>
            <a:r>
              <a:rPr lang="en-US" i="1" baseline="-25000" dirty="0" smtClean="0"/>
              <a:t>0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..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| S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=B(0,0)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dirty="0" smtClean="0"/>
              <a:t>Backward probability </a:t>
            </a:r>
            <a:r>
              <a:rPr lang="en-US" sz="3600" dirty="0" smtClean="0"/>
              <a:t>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4989512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B(k , p)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smtClean="0"/>
              <a:t> \ 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 P(o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smtClean="0"/>
              <a:t> , 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|S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q=0,N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smtClean="0"/>
              <a:t> , 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q=0,N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 P(o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err="1" smtClean="0"/>
              <a:t>|o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 ,S</a:t>
            </a:r>
            <a:r>
              <a:rPr lang="en-US" sz="2400" i="1" baseline="-25000" dirty="0" smtClean="0"/>
              <a:t>q </a:t>
            </a:r>
            <a:r>
              <a:rPr lang="en-US" sz="2400" i="1" dirty="0" smtClean="0"/>
              <a:t>,S</a:t>
            </a:r>
            <a:r>
              <a:rPr lang="en-US" sz="2400" i="1" baseline="-25000" dirty="0" smtClean="0"/>
              <a:t>p</a:t>
            </a:r>
            <a:r>
              <a:rPr lang="en-US" sz="2400" i="1" dirty="0" smtClean="0"/>
              <a:t> )</a:t>
            </a:r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q=0,N</a:t>
            </a:r>
            <a:r>
              <a:rPr lang="en-US" sz="2400" i="1" dirty="0" smtClean="0"/>
              <a:t> P(o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k+2</a:t>
            </a:r>
            <a:r>
              <a:rPr lang="en-US" sz="2400" i="1" dirty="0" smtClean="0"/>
              <a:t>…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m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q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). P(o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q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=</a:t>
            </a:r>
            <a:r>
              <a:rPr lang="el-GR" sz="2400" i="1" dirty="0" smtClean="0"/>
              <a:t> Σ</a:t>
            </a:r>
            <a:r>
              <a:rPr lang="en-US" sz="2400" i="1" baseline="-25000" dirty="0" smtClean="0"/>
              <a:t>q=0,N</a:t>
            </a:r>
            <a:r>
              <a:rPr lang="en-US" sz="2400" i="1" dirty="0" smtClean="0"/>
              <a:t> B(k+1,q). P(S</a:t>
            </a:r>
            <a:r>
              <a:rPr lang="en-US" sz="2400" i="1" baseline="-25000" dirty="0" smtClean="0"/>
              <a:t>p </a:t>
            </a:r>
            <a:r>
              <a:rPr lang="en-US" sz="2400" i="1" dirty="0" smtClean="0">
                <a:sym typeface="Wingdings" pitchFamily="2" charset="2"/>
              </a:rPr>
              <a:t>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q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39624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</a:t>
            </a:r>
            <a:r>
              <a:rPr lang="en-US" i="1" baseline="-25000" dirty="0" smtClean="0"/>
              <a:t>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5105400"/>
            <a:ext cx="8345488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2000" kern="0" dirty="0" smtClean="0">
                <a:latin typeface="+mn-lt"/>
              </a:rPr>
              <a:t>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en-US" sz="2000" kern="0" dirty="0" smtClean="0">
                <a:latin typeface="+mn-lt"/>
              </a:rPr>
              <a:t>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lang="en-US" sz="2000" kern="0" dirty="0" smtClean="0">
                <a:latin typeface="+mn-lt"/>
              </a:rPr>
              <a:t> …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k+1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…   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lang="en-US" sz="2000" kern="0" dirty="0" smtClean="0">
                <a:latin typeface="+mn-lt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kern="0" dirty="0" smtClean="0"/>
              <a:t>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2000" kern="0" dirty="0" smtClean="0">
                <a:latin typeface="+mn-lt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…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kern="0" dirty="0" smtClean="0">
                <a:latin typeface="+mn-lt"/>
              </a:rPr>
              <a:t>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lang="en-US" sz="2000" kern="0" dirty="0" smtClean="0"/>
              <a:t>          </a:t>
            </a:r>
            <a:r>
              <a:rPr lang="en-US" sz="2000" kern="0" dirty="0" err="1" smtClean="0"/>
              <a:t>S</a:t>
            </a:r>
            <a:r>
              <a:rPr lang="en-US" sz="2000" kern="0" baseline="-25000" dirty="0" err="1" smtClean="0"/>
              <a:t>m</a:t>
            </a:r>
            <a:r>
              <a:rPr lang="en-US" sz="2000" kern="0" baseline="-25000" dirty="0" smtClean="0"/>
              <a:t>          </a:t>
            </a:r>
            <a:r>
              <a:rPr lang="en-US" sz="2000" kern="0" dirty="0" err="1" smtClean="0"/>
              <a:t>S</a:t>
            </a:r>
            <a:r>
              <a:rPr lang="en-US" sz="2000" kern="0" baseline="-25000" dirty="0" err="1" smtClean="0"/>
              <a:t>final</a:t>
            </a:r>
            <a:endParaRPr lang="en-US" sz="2000" kern="0" baseline="-25000" dirty="0" smtClean="0"/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990600" y="5867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4572000" y="5867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HMM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Baum Welch or Forward Backward Algorithm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Intuition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14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Given: 		Training sequence</a:t>
            </a:r>
          </a:p>
          <a:p>
            <a:pPr>
              <a:buFont typeface="Arial" charset="0"/>
              <a:buNone/>
            </a:pPr>
            <a:r>
              <a:rPr lang="en-US" sz="2000" smtClean="0"/>
              <a:t>Initialization: 	Probability values</a:t>
            </a:r>
          </a:p>
          <a:p>
            <a:pPr>
              <a:buFont typeface="Arial" charset="0"/>
              <a:buNone/>
            </a:pPr>
            <a:r>
              <a:rPr lang="en-US" sz="2000" smtClean="0"/>
              <a:t>Compute:	Pr (state seq | training seq)</a:t>
            </a:r>
          </a:p>
          <a:p>
            <a:pPr>
              <a:buFont typeface="Arial" charset="0"/>
              <a:buNone/>
            </a:pPr>
            <a:r>
              <a:rPr lang="en-US" sz="2000" smtClean="0"/>
              <a:t>			get expected count of transition</a:t>
            </a:r>
          </a:p>
          <a:p>
            <a:pPr>
              <a:buFont typeface="Arial" charset="0"/>
              <a:buNone/>
            </a:pPr>
            <a:r>
              <a:rPr lang="en-US" sz="2000" smtClean="0"/>
              <a:t>			compute rule probabilities	</a:t>
            </a:r>
          </a:p>
          <a:p>
            <a:pPr>
              <a:buFont typeface="Arial" charset="0"/>
              <a:buNone/>
            </a:pPr>
            <a:r>
              <a:rPr lang="en-US" sz="2000" smtClean="0"/>
              <a:t>Approach:	Initialize the probabilities and recompute them… 			EM like approach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90600" y="1292225"/>
            <a:ext cx="7162800" cy="2593975"/>
            <a:chOff x="990600" y="1292225"/>
            <a:chExt cx="7162800" cy="2822575"/>
          </a:xfrm>
        </p:grpSpPr>
        <p:sp>
          <p:nvSpPr>
            <p:cNvPr id="4" name="Oval 3"/>
            <p:cNvSpPr/>
            <p:nvPr/>
          </p:nvSpPr>
          <p:spPr>
            <a:xfrm>
              <a:off x="1981200" y="2282027"/>
              <a:ext cx="838200" cy="83951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324600" y="2282027"/>
              <a:ext cx="838200" cy="83951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" name="Curved Connector 5"/>
            <p:cNvCxnSpPr>
              <a:stCxn id="4" idx="0"/>
              <a:endCxn id="5" idx="0"/>
            </p:cNvCxnSpPr>
            <p:nvPr/>
          </p:nvCxnSpPr>
          <p:spPr>
            <a:xfrm rot="5400000" flipH="1" flipV="1">
              <a:off x="4572724" y="111191"/>
              <a:ext cx="1727" cy="4343400"/>
            </a:xfrm>
            <a:prstGeom prst="curvedConnector3">
              <a:avLst>
                <a:gd name="adj1" fmla="val 36208644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urved Connector 6"/>
            <p:cNvCxnSpPr/>
            <p:nvPr/>
          </p:nvCxnSpPr>
          <p:spPr>
            <a:xfrm rot="5400000">
              <a:off x="4609236" y="948980"/>
              <a:ext cx="1728" cy="4343400"/>
            </a:xfrm>
            <a:prstGeom prst="curvedConnector3">
              <a:avLst>
                <a:gd name="adj1" fmla="val 44931311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/>
            <p:nvPr/>
          </p:nvCxnSpPr>
          <p:spPr>
            <a:xfrm rot="5400000" flipH="1" flipV="1">
              <a:off x="4541768" y="559270"/>
              <a:ext cx="1727" cy="3751263"/>
            </a:xfrm>
            <a:prstGeom prst="curvedConnector3">
              <a:avLst>
                <a:gd name="adj1" fmla="val 22125378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/>
            <p:nvPr/>
          </p:nvCxnSpPr>
          <p:spPr>
            <a:xfrm rot="5400000">
              <a:off x="4524305" y="1169044"/>
              <a:ext cx="1728" cy="3751262"/>
            </a:xfrm>
            <a:prstGeom prst="curvedConnector3">
              <a:avLst>
                <a:gd name="adj1" fmla="val 22125378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hape 9"/>
            <p:cNvCxnSpPr>
              <a:stCxn id="4" idx="1"/>
              <a:endCxn id="4" idx="2"/>
            </p:cNvCxnSpPr>
            <p:nvPr/>
          </p:nvCxnSpPr>
          <p:spPr>
            <a:xfrm rot="16200000" flipH="1" flipV="1">
              <a:off x="1893762" y="2492110"/>
              <a:ext cx="297113" cy="122238"/>
            </a:xfrm>
            <a:prstGeom prst="curvedConnector4">
              <a:avLst>
                <a:gd name="adj1" fmla="val -118560"/>
                <a:gd name="adj2" fmla="val 286229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>
              <a:stCxn id="5" idx="7"/>
              <a:endCxn id="5" idx="6"/>
            </p:cNvCxnSpPr>
            <p:nvPr/>
          </p:nvCxnSpPr>
          <p:spPr>
            <a:xfrm rot="16200000" flipH="1">
              <a:off x="6953125" y="2492109"/>
              <a:ext cx="297113" cy="122237"/>
            </a:xfrm>
            <a:prstGeom prst="curvedConnector4">
              <a:avLst>
                <a:gd name="adj1" fmla="val -118560"/>
                <a:gd name="adj2" fmla="val 286229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hape 11"/>
            <p:cNvCxnSpPr/>
            <p:nvPr/>
          </p:nvCxnSpPr>
          <p:spPr>
            <a:xfrm rot="5400000" flipH="1">
              <a:off x="1893762" y="2827226"/>
              <a:ext cx="297113" cy="122238"/>
            </a:xfrm>
            <a:prstGeom prst="curvedConnector4">
              <a:avLst>
                <a:gd name="adj1" fmla="val -118560"/>
                <a:gd name="adj2" fmla="val 286229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hape 12"/>
            <p:cNvCxnSpPr/>
            <p:nvPr/>
          </p:nvCxnSpPr>
          <p:spPr>
            <a:xfrm rot="16200000">
              <a:off x="6953125" y="2827225"/>
              <a:ext cx="297113" cy="122237"/>
            </a:xfrm>
            <a:prstGeom prst="curvedConnector4">
              <a:avLst>
                <a:gd name="adj1" fmla="val -118560"/>
                <a:gd name="adj2" fmla="val 286229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03" name="TextBox 59"/>
            <p:cNvSpPr txBox="1">
              <a:spLocks noChangeArrowheads="1"/>
            </p:cNvSpPr>
            <p:nvPr/>
          </p:nvSpPr>
          <p:spPr bwMode="auto">
            <a:xfrm>
              <a:off x="4114800" y="12922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a</a:t>
              </a:r>
            </a:p>
          </p:txBody>
        </p:sp>
        <p:sp>
          <p:nvSpPr>
            <p:cNvPr id="12304" name="TextBox 60"/>
            <p:cNvSpPr txBox="1">
              <a:spLocks noChangeArrowheads="1"/>
            </p:cNvSpPr>
            <p:nvPr/>
          </p:nvSpPr>
          <p:spPr bwMode="auto">
            <a:xfrm>
              <a:off x="4114800" y="20542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b</a:t>
              </a:r>
            </a:p>
          </p:txBody>
        </p:sp>
        <p:sp>
          <p:nvSpPr>
            <p:cNvPr id="12305" name="TextBox 61"/>
            <p:cNvSpPr txBox="1">
              <a:spLocks noChangeArrowheads="1"/>
            </p:cNvSpPr>
            <p:nvPr/>
          </p:nvSpPr>
          <p:spPr bwMode="auto">
            <a:xfrm>
              <a:off x="4191000" y="3041650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a</a:t>
              </a:r>
            </a:p>
          </p:txBody>
        </p:sp>
        <p:sp>
          <p:nvSpPr>
            <p:cNvPr id="12306" name="TextBox 62"/>
            <p:cNvSpPr txBox="1">
              <a:spLocks noChangeArrowheads="1"/>
            </p:cNvSpPr>
            <p:nvPr/>
          </p:nvSpPr>
          <p:spPr bwMode="auto">
            <a:xfrm>
              <a:off x="4191000" y="38068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b</a:t>
              </a:r>
            </a:p>
          </p:txBody>
        </p:sp>
        <p:sp>
          <p:nvSpPr>
            <p:cNvPr id="12307" name="TextBox 63"/>
            <p:cNvSpPr txBox="1">
              <a:spLocks noChangeArrowheads="1"/>
            </p:cNvSpPr>
            <p:nvPr/>
          </p:nvSpPr>
          <p:spPr bwMode="auto">
            <a:xfrm>
              <a:off x="990600" y="20542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a</a:t>
              </a:r>
            </a:p>
          </p:txBody>
        </p:sp>
        <p:sp>
          <p:nvSpPr>
            <p:cNvPr id="12308" name="TextBox 64"/>
            <p:cNvSpPr txBox="1">
              <a:spLocks noChangeArrowheads="1"/>
            </p:cNvSpPr>
            <p:nvPr/>
          </p:nvSpPr>
          <p:spPr bwMode="auto">
            <a:xfrm>
              <a:off x="990600" y="30448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b</a:t>
              </a:r>
            </a:p>
          </p:txBody>
        </p:sp>
        <p:sp>
          <p:nvSpPr>
            <p:cNvPr id="12309" name="TextBox 65"/>
            <p:cNvSpPr txBox="1">
              <a:spLocks noChangeArrowheads="1"/>
            </p:cNvSpPr>
            <p:nvPr/>
          </p:nvSpPr>
          <p:spPr bwMode="auto">
            <a:xfrm>
              <a:off x="7391400" y="20542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a</a:t>
              </a:r>
            </a:p>
          </p:txBody>
        </p:sp>
        <p:sp>
          <p:nvSpPr>
            <p:cNvPr id="12310" name="TextBox 66"/>
            <p:cNvSpPr txBox="1">
              <a:spLocks noChangeArrowheads="1"/>
            </p:cNvSpPr>
            <p:nvPr/>
          </p:nvSpPr>
          <p:spPr bwMode="auto">
            <a:xfrm>
              <a:off x="7391400" y="30448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b</a:t>
              </a:r>
            </a:p>
          </p:txBody>
        </p:sp>
        <p:sp>
          <p:nvSpPr>
            <p:cNvPr id="12311" name="TextBox 68"/>
            <p:cNvSpPr txBox="1">
              <a:spLocks noChangeArrowheads="1"/>
            </p:cNvSpPr>
            <p:nvPr/>
          </p:nvSpPr>
          <p:spPr bwMode="auto">
            <a:xfrm>
              <a:off x="2209800" y="2435225"/>
              <a:ext cx="457200" cy="502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q</a:t>
              </a:r>
              <a:endParaRPr lang="en-US" baseline="-25000">
                <a:latin typeface="Calibri" pitchFamily="34" charset="0"/>
              </a:endParaRPr>
            </a:p>
          </p:txBody>
        </p:sp>
        <p:sp>
          <p:nvSpPr>
            <p:cNvPr id="12312" name="TextBox 69"/>
            <p:cNvSpPr txBox="1">
              <a:spLocks noChangeArrowheads="1"/>
            </p:cNvSpPr>
            <p:nvPr/>
          </p:nvSpPr>
          <p:spPr bwMode="auto">
            <a:xfrm>
              <a:off x="6553200" y="2435225"/>
              <a:ext cx="457200" cy="502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r</a:t>
              </a:r>
              <a:endParaRPr lang="en-US" baseline="-2500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Baum-Welch algorithm: counts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String = </a:t>
            </a:r>
            <a:r>
              <a:rPr lang="en-US" sz="2400" dirty="0" err="1" smtClean="0"/>
              <a:t>abb</a:t>
            </a:r>
            <a:r>
              <a:rPr lang="en-US" sz="2400" dirty="0" smtClean="0"/>
              <a:t> </a:t>
            </a:r>
            <a:r>
              <a:rPr lang="en-US" sz="2400" dirty="0" err="1" smtClean="0"/>
              <a:t>aaa</a:t>
            </a:r>
            <a:r>
              <a:rPr lang="en-US" sz="2400" dirty="0" smtClean="0"/>
              <a:t> </a:t>
            </a:r>
            <a:r>
              <a:rPr lang="en-US" sz="2400" dirty="0" err="1" smtClean="0"/>
              <a:t>bbb</a:t>
            </a:r>
            <a:r>
              <a:rPr lang="en-US" sz="2400" dirty="0" smtClean="0"/>
              <a:t> </a:t>
            </a:r>
            <a:r>
              <a:rPr lang="en-US" sz="2400" dirty="0" err="1" smtClean="0"/>
              <a:t>aaa</a:t>
            </a: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Sequence of states with respect to input symbols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1981200" y="2143125"/>
            <a:ext cx="838200" cy="7715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6324600" y="2143125"/>
            <a:ext cx="838200" cy="7715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Curved Connector 8"/>
          <p:cNvCxnSpPr/>
          <p:nvPr/>
        </p:nvCxnSpPr>
        <p:spPr bwMode="auto">
          <a:xfrm rot="5400000" flipH="1" flipV="1">
            <a:off x="4541838" y="407987"/>
            <a:ext cx="1588" cy="3751263"/>
          </a:xfrm>
          <a:prstGeom prst="curvedConnector3">
            <a:avLst>
              <a:gd name="adj1" fmla="val 2212537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 bwMode="auto">
          <a:xfrm rot="5400000">
            <a:off x="4600575" y="944563"/>
            <a:ext cx="1588" cy="3751262"/>
          </a:xfrm>
          <a:prstGeom prst="curvedConnector3">
            <a:avLst>
              <a:gd name="adj1" fmla="val 2212537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hape 10"/>
          <p:cNvCxnSpPr/>
          <p:nvPr/>
        </p:nvCxnSpPr>
        <p:spPr bwMode="auto">
          <a:xfrm rot="16200000" flipH="1" flipV="1">
            <a:off x="1981994" y="2209006"/>
            <a:ext cx="273050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2" name="TextBox 60"/>
          <p:cNvSpPr txBox="1">
            <a:spLocks noChangeArrowheads="1"/>
          </p:cNvSpPr>
          <p:nvPr/>
        </p:nvSpPr>
        <p:spPr bwMode="auto">
          <a:xfrm>
            <a:off x="4114800" y="1933575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a, b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3083" name="TextBox 61"/>
          <p:cNvSpPr txBox="1">
            <a:spLocks noChangeArrowheads="1"/>
          </p:cNvSpPr>
          <p:nvPr/>
        </p:nvSpPr>
        <p:spPr bwMode="auto">
          <a:xfrm>
            <a:off x="4191000" y="2841625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Calibri" pitchFamily="34" charset="0"/>
              </a:rPr>
              <a:t>a,b</a:t>
            </a:r>
            <a:r>
              <a:rPr lang="en-US" sz="1400" dirty="0" smtClean="0">
                <a:latin typeface="Calibri" pitchFamily="34" charset="0"/>
              </a:rPr>
              <a:t>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3084" name="TextBox 68"/>
          <p:cNvSpPr txBox="1">
            <a:spLocks noChangeArrowheads="1"/>
          </p:cNvSpPr>
          <p:nvPr/>
        </p:nvSpPr>
        <p:spPr bwMode="auto">
          <a:xfrm>
            <a:off x="2209800" y="2209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q</a:t>
            </a:r>
            <a:endParaRPr lang="en-US" sz="2000" baseline="-25000">
              <a:latin typeface="Calibri" pitchFamily="34" charset="0"/>
            </a:endParaRPr>
          </a:p>
        </p:txBody>
      </p:sp>
      <p:sp>
        <p:nvSpPr>
          <p:cNvPr id="3085" name="TextBox 69"/>
          <p:cNvSpPr txBox="1">
            <a:spLocks noChangeArrowheads="1"/>
          </p:cNvSpPr>
          <p:nvPr/>
        </p:nvSpPr>
        <p:spPr bwMode="auto">
          <a:xfrm>
            <a:off x="6553200" y="2122488"/>
            <a:ext cx="45720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aseline="-25000">
                <a:latin typeface="Calibri" pitchFamily="34" charset="0"/>
              </a:rPr>
              <a:t>r</a:t>
            </a:r>
            <a:endParaRPr lang="en-US" sz="3600" baseline="-2500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19200" y="2514600"/>
            <a:ext cx="731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9" name="TextBox 60"/>
          <p:cNvSpPr txBox="1">
            <a:spLocks noChangeArrowheads="1"/>
          </p:cNvSpPr>
          <p:nvPr/>
        </p:nvSpPr>
        <p:spPr bwMode="auto">
          <a:xfrm>
            <a:off x="1371600" y="2079625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Calibri" pitchFamily="34" charset="0"/>
              </a:rPr>
              <a:t>a,b</a:t>
            </a:r>
            <a:endParaRPr lang="en-US" sz="1400" dirty="0">
              <a:latin typeface="Calibri" pitchFamily="34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066800" y="5562600"/>
          <a:ext cx="7907338" cy="304800"/>
        </p:xfrm>
        <a:graphic>
          <a:graphicData uri="http://schemas.openxmlformats.org/presentationml/2006/ole">
            <p:oleObj spid="_x0000_s83970" name="Equation" r:id="rId3" imgW="5930640" imgH="228600" progId="Equation.3">
              <p:embed/>
            </p:oleObj>
          </a:graphicData>
        </a:graphic>
      </p:graphicFrame>
      <p:sp>
        <p:nvSpPr>
          <p:cNvPr id="3090" name="TextBox 17"/>
          <p:cNvSpPr txBox="1">
            <a:spLocks noChangeArrowheads="1"/>
          </p:cNvSpPr>
          <p:nvPr/>
        </p:nvSpPr>
        <p:spPr bwMode="auto">
          <a:xfrm>
            <a:off x="533400" y="5410200"/>
            <a:ext cx="6873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o/p seq</a:t>
            </a:r>
          </a:p>
        </p:txBody>
      </p:sp>
      <p:sp>
        <p:nvSpPr>
          <p:cNvPr id="3091" name="TextBox 18"/>
          <p:cNvSpPr txBox="1">
            <a:spLocks noChangeArrowheads="1"/>
          </p:cNvSpPr>
          <p:nvPr/>
        </p:nvSpPr>
        <p:spPr bwMode="auto">
          <a:xfrm>
            <a:off x="533400" y="5715000"/>
            <a:ext cx="8334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State seq</a:t>
            </a:r>
            <a:endParaRPr lang="en-US"/>
          </a:p>
        </p:txBody>
      </p:sp>
      <p:cxnSp>
        <p:nvCxnSpPr>
          <p:cNvPr id="24" name="Straight Arrow Connector 23"/>
          <p:cNvCxnSpPr>
            <a:stCxn id="3090" idx="3"/>
          </p:cNvCxnSpPr>
          <p:nvPr/>
        </p:nvCxnSpPr>
        <p:spPr>
          <a:xfrm>
            <a:off x="1220788" y="5548313"/>
            <a:ext cx="303212" cy="90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6933460" y="1686757"/>
            <a:ext cx="941033" cy="914400"/>
          </a:xfrm>
          <a:custGeom>
            <a:avLst/>
            <a:gdLst>
              <a:gd name="connsiteX0" fmla="*/ 275208 w 941033"/>
              <a:gd name="connsiteY0" fmla="*/ 852257 h 914400"/>
              <a:gd name="connsiteX1" fmla="*/ 292963 w 941033"/>
              <a:gd name="connsiteY1" fmla="*/ 878890 h 914400"/>
              <a:gd name="connsiteX2" fmla="*/ 417251 w 941033"/>
              <a:gd name="connsiteY2" fmla="*/ 914400 h 914400"/>
              <a:gd name="connsiteX3" fmla="*/ 497150 w 941033"/>
              <a:gd name="connsiteY3" fmla="*/ 914400 h 914400"/>
              <a:gd name="connsiteX4" fmla="*/ 941033 w 941033"/>
              <a:gd name="connsiteY4" fmla="*/ 417251 h 914400"/>
              <a:gd name="connsiteX5" fmla="*/ 248575 w 941033"/>
              <a:gd name="connsiteY5" fmla="*/ 0 h 914400"/>
              <a:gd name="connsiteX6" fmla="*/ 0 w 941033"/>
              <a:gd name="connsiteY6" fmla="*/ 488272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1033" h="914400">
                <a:moveTo>
                  <a:pt x="275208" y="852257"/>
                </a:moveTo>
                <a:cubicBezTo>
                  <a:pt x="281126" y="861135"/>
                  <a:pt x="283188" y="874613"/>
                  <a:pt x="292963" y="878890"/>
                </a:cubicBezTo>
                <a:cubicBezTo>
                  <a:pt x="332438" y="896160"/>
                  <a:pt x="417251" y="914400"/>
                  <a:pt x="417251" y="914400"/>
                </a:cubicBezTo>
                <a:lnTo>
                  <a:pt x="497150" y="914400"/>
                </a:lnTo>
                <a:lnTo>
                  <a:pt x="941033" y="417251"/>
                </a:lnTo>
                <a:lnTo>
                  <a:pt x="248575" y="0"/>
                </a:lnTo>
                <a:lnTo>
                  <a:pt x="0" y="488272"/>
                </a:ln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60"/>
          <p:cNvSpPr txBox="1">
            <a:spLocks noChangeArrowheads="1"/>
          </p:cNvSpPr>
          <p:nvPr/>
        </p:nvSpPr>
        <p:spPr bwMode="auto">
          <a:xfrm>
            <a:off x="7391400" y="2286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Calibri" pitchFamily="34" charset="0"/>
              </a:rPr>
              <a:t>a,b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r>
              <a:rPr lang="en-US" sz="2800" smtClean="0"/>
              <a:t>Calculating probabilities from table</a:t>
            </a:r>
          </a:p>
          <a:p>
            <a:pPr>
              <a:buFont typeface="Arial" charset="0"/>
              <a:buNone/>
            </a:pPr>
            <a:r>
              <a:rPr lang="en-US" sz="2400" smtClean="0"/>
              <a:t>							Table of counts</a:t>
            </a:r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r>
              <a:rPr lang="en-US" sz="2000" i="1" smtClean="0"/>
              <a:t>T=#states</a:t>
            </a:r>
          </a:p>
          <a:p>
            <a:pPr>
              <a:buFont typeface="Arial" charset="0"/>
              <a:buNone/>
            </a:pPr>
            <a:r>
              <a:rPr lang="en-US" sz="2000" i="1" smtClean="0"/>
              <a:t>A=#alphabet symbols</a:t>
            </a:r>
            <a:r>
              <a:rPr lang="en-US" sz="2000" smtClean="0"/>
              <a:t>	</a:t>
            </a:r>
          </a:p>
          <a:p>
            <a:pPr>
              <a:buFont typeface="Arial" charset="0"/>
              <a:buNone/>
            </a:pPr>
            <a:r>
              <a:rPr lang="en-US" sz="2400" smtClean="0"/>
              <a:t>Now if we have a non-deterministic transitions then multiple state seq possible for the given o/p seq (ref. to previous slide’s feature). Our aim is to find expected count through this.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16000" y="2286000"/>
          <a:ext cx="2336800" cy="457200"/>
        </p:xfrm>
        <a:graphic>
          <a:graphicData uri="http://schemas.openxmlformats.org/presentationml/2006/ole">
            <p:oleObj spid="_x0000_s84994" name="Equation" r:id="rId3" imgW="1168200" imgH="22860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2600" y="1625600"/>
          <a:ext cx="3048000" cy="257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Src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O/P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Count</a:t>
                      </a:r>
                      <a:endParaRPr lang="en-US" b="1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90600" y="1600200"/>
          <a:ext cx="2362200" cy="457200"/>
        </p:xfrm>
        <a:graphic>
          <a:graphicData uri="http://schemas.openxmlformats.org/presentationml/2006/ole">
            <p:oleObj spid="_x0000_s84995" name="Equation" r:id="rId4" imgW="1180800" imgH="228600" progId="Equation.3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957263" y="2959100"/>
          <a:ext cx="4217987" cy="1244600"/>
        </p:xfrm>
        <a:graphic>
          <a:graphicData uri="http://schemas.openxmlformats.org/presentationml/2006/ole">
            <p:oleObj spid="_x0000_s84996" name="Equation" r:id="rId5" imgW="2197080" imgH="647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565</Words>
  <Application>Microsoft Office PowerPoint</Application>
  <PresentationFormat>On-screen Show (4:3)</PresentationFormat>
  <Paragraphs>228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Blends</vt:lpstr>
      <vt:lpstr>Equation</vt:lpstr>
      <vt:lpstr>CS344: Introduction to Artificial Intelligence (associated lab: CS386) </vt:lpstr>
      <vt:lpstr>Forward probability F(k,i)</vt:lpstr>
      <vt:lpstr>Forward probability (contd.)</vt:lpstr>
      <vt:lpstr>Backward probability B(k,i)</vt:lpstr>
      <vt:lpstr>Backward probability (contd.)</vt:lpstr>
      <vt:lpstr>HMM Training</vt:lpstr>
      <vt:lpstr>Key Intuition</vt:lpstr>
      <vt:lpstr>Baum-Welch algorithm: counts</vt:lpstr>
      <vt:lpstr>Slide 9</vt:lpstr>
      <vt:lpstr>Interplay Between Two Equations</vt:lpstr>
      <vt:lpstr>Illustration</vt:lpstr>
      <vt:lpstr>One run of Baum-Welch algorithm: string ababb</vt:lpstr>
      <vt:lpstr>Computational part (1/2)</vt:lpstr>
      <vt:lpstr>Computational part (2/2)</vt:lpstr>
      <vt:lpstr>Discussions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121</cp:revision>
  <dcterms:created xsi:type="dcterms:W3CDTF">2007-07-27T07:29:18Z</dcterms:created>
  <dcterms:modified xsi:type="dcterms:W3CDTF">2011-01-31T02:20:24Z</dcterms:modified>
</cp:coreProperties>
</file>