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30" r:id="rId27"/>
    <p:sldId id="331" r:id="rId28"/>
    <p:sldId id="332" r:id="rId29"/>
    <p:sldId id="333" r:id="rId30"/>
    <p:sldId id="334" r:id="rId31"/>
    <p:sldId id="329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3416-AE84-4B91-9FA7-E4AFA8F797DD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2151" y="4567520"/>
            <a:ext cx="5057043" cy="36081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2151" y="4567520"/>
            <a:ext cx="5057043" cy="36081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2151" y="4567520"/>
            <a:ext cx="5057043" cy="36081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2151" y="4567520"/>
            <a:ext cx="5057043" cy="36081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922338"/>
            <a:ext cx="4429125" cy="33226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2151" y="4567520"/>
            <a:ext cx="5057043" cy="36081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BDE336-2621-48A2-B6F0-1F843EEA4254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OB_Corpus" TargetMode="External"/><Relationship Id="rId3" Type="http://schemas.openxmlformats.org/officeDocument/2006/relationships/hyperlink" Target="http://en.wikipedia.org/wiki/Bank_of_English" TargetMode="External"/><Relationship Id="rId7" Type="http://schemas.openxmlformats.org/officeDocument/2006/relationships/hyperlink" Target="http://en.wikipedia.org/wiki/Brown_Corpus" TargetMode="External"/><Relationship Id="rId2" Type="http://schemas.openxmlformats.org/officeDocument/2006/relationships/hyperlink" Target="http://en.wikipedia.org/wiki/American_National_Corp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rpus_of_Contemporary_American_English" TargetMode="External"/><Relationship Id="rId11" Type="http://schemas.openxmlformats.org/officeDocument/2006/relationships/hyperlink" Target="http://en.wikipedia.org/wiki/Scottish_Corpus_of_Texts_&amp;_Speech" TargetMode="External"/><Relationship Id="rId5" Type="http://schemas.openxmlformats.org/officeDocument/2006/relationships/hyperlink" Target="http://en.wikipedia.org/wiki/Corpus_Juris_Secundum" TargetMode="External"/><Relationship Id="rId10" Type="http://schemas.openxmlformats.org/officeDocument/2006/relationships/hyperlink" Target="http://en.wikipedia.org/wiki/Oxford_English_Corpus" TargetMode="External"/><Relationship Id="rId4" Type="http://schemas.openxmlformats.org/officeDocument/2006/relationships/hyperlink" Target="http://en.wikipedia.org/wiki/British_National_Corpus" TargetMode="External"/><Relationship Id="rId9" Type="http://schemas.openxmlformats.org/officeDocument/2006/relationships/hyperlink" Target="http://en.wikipedia.org/wiki/International_Corpus_of_English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12, 13: Sequence Labeling using HMM- POS tagging; Baum Welch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</a:t>
            </a:r>
            <a:r>
              <a:rPr lang="en-US" sz="2800" baseline="30000" dirty="0" smtClean="0">
                <a:latin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</a:rPr>
              <a:t> Feb,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6400800" cy="19812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Computation of POS tags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Process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1"/>
            <a:ext cx="7809120" cy="4238365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List all possible tag for each word in sentence.</a:t>
            </a:r>
          </a:p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Choose best suitable tag sequence.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Example 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1"/>
            <a:ext cx="7809120" cy="4238365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”People jump high”.</a:t>
            </a:r>
          </a:p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People : Noun/Verb</a:t>
            </a:r>
          </a:p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jump : Noun/Verb</a:t>
            </a:r>
          </a:p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high : Noun/Adjective</a:t>
            </a:r>
          </a:p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We can start with probabilities.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Generative Model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6858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^_^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286000" y="1981200"/>
            <a:ext cx="1143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People_N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41910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Jump_V</a:t>
            </a:r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60198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err="1"/>
              <a:t>High_R</a:t>
            </a:r>
            <a:endParaRPr lang="en-US" dirty="0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76200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._.</a:t>
            </a:r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838200" y="3657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^</a:t>
            </a:r>
          </a:p>
        </p:txBody>
      </p:sp>
      <p:sp>
        <p:nvSpPr>
          <p:cNvPr id="8201" name="Oval 10"/>
          <p:cNvSpPr>
            <a:spLocks noChangeArrowheads="1"/>
          </p:cNvSpPr>
          <p:nvPr/>
        </p:nvSpPr>
        <p:spPr bwMode="auto">
          <a:xfrm>
            <a:off x="2514600" y="3657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2514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8203" name="Oval 12"/>
          <p:cNvSpPr>
            <a:spLocks noChangeArrowheads="1"/>
          </p:cNvSpPr>
          <p:nvPr/>
        </p:nvSpPr>
        <p:spPr bwMode="auto">
          <a:xfrm>
            <a:off x="4343400" y="3657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204" name="Oval 13"/>
          <p:cNvSpPr>
            <a:spLocks noChangeArrowheads="1"/>
          </p:cNvSpPr>
          <p:nvPr/>
        </p:nvSpPr>
        <p:spPr bwMode="auto">
          <a:xfrm>
            <a:off x="43434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8205" name="Oval 14"/>
          <p:cNvSpPr>
            <a:spLocks noChangeArrowheads="1"/>
          </p:cNvSpPr>
          <p:nvPr/>
        </p:nvSpPr>
        <p:spPr bwMode="auto">
          <a:xfrm>
            <a:off x="6172200" y="5257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206" name="Oval 15"/>
          <p:cNvSpPr>
            <a:spLocks noChangeArrowheads="1"/>
          </p:cNvSpPr>
          <p:nvPr/>
        </p:nvSpPr>
        <p:spPr bwMode="auto">
          <a:xfrm>
            <a:off x="6172200" y="3657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207" name="Oval 16"/>
          <p:cNvSpPr>
            <a:spLocks noChangeArrowheads="1"/>
          </p:cNvSpPr>
          <p:nvPr/>
        </p:nvSpPr>
        <p:spPr bwMode="auto">
          <a:xfrm>
            <a:off x="61722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8208" name="Oval 17"/>
          <p:cNvSpPr>
            <a:spLocks noChangeArrowheads="1"/>
          </p:cNvSpPr>
          <p:nvPr/>
        </p:nvSpPr>
        <p:spPr bwMode="auto">
          <a:xfrm>
            <a:off x="7848600" y="3657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.</a:t>
            </a:r>
          </a:p>
        </p:txBody>
      </p:sp>
      <p:sp>
        <p:nvSpPr>
          <p:cNvPr id="8209" name="Line 18"/>
          <p:cNvSpPr>
            <a:spLocks noChangeShapeType="1"/>
          </p:cNvSpPr>
          <p:nvPr/>
        </p:nvSpPr>
        <p:spPr bwMode="auto">
          <a:xfrm>
            <a:off x="14478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/>
        </p:nvSpPr>
        <p:spPr bwMode="auto">
          <a:xfrm>
            <a:off x="1447800" y="3962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3124200" y="3962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/>
        </p:nvSpPr>
        <p:spPr bwMode="auto">
          <a:xfrm>
            <a:off x="31242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/>
        </p:nvSpPr>
        <p:spPr bwMode="auto">
          <a:xfrm>
            <a:off x="49530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3"/>
          <p:cNvSpPr>
            <a:spLocks noChangeShapeType="1"/>
          </p:cNvSpPr>
          <p:nvPr/>
        </p:nvSpPr>
        <p:spPr bwMode="auto">
          <a:xfrm>
            <a:off x="4953000" y="3962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>
            <a:off x="67818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>
            <a:off x="3124200" y="3962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6"/>
          <p:cNvSpPr>
            <a:spLocks noChangeShapeType="1"/>
          </p:cNvSpPr>
          <p:nvPr/>
        </p:nvSpPr>
        <p:spPr bwMode="auto">
          <a:xfrm>
            <a:off x="4953000" y="3962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7"/>
          <p:cNvSpPr>
            <a:spLocks noChangeShapeType="1"/>
          </p:cNvSpPr>
          <p:nvPr/>
        </p:nvSpPr>
        <p:spPr bwMode="auto">
          <a:xfrm>
            <a:off x="4953000" y="4800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8"/>
          <p:cNvSpPr>
            <a:spLocks noChangeShapeType="1"/>
          </p:cNvSpPr>
          <p:nvPr/>
        </p:nvSpPr>
        <p:spPr bwMode="auto">
          <a:xfrm flipV="1">
            <a:off x="3124200" y="3962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9"/>
          <p:cNvSpPr>
            <a:spLocks noChangeShapeType="1"/>
          </p:cNvSpPr>
          <p:nvPr/>
        </p:nvSpPr>
        <p:spPr bwMode="auto">
          <a:xfrm flipV="1">
            <a:off x="4953000" y="3962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30"/>
          <p:cNvSpPr>
            <a:spLocks noChangeShapeType="1"/>
          </p:cNvSpPr>
          <p:nvPr/>
        </p:nvSpPr>
        <p:spPr bwMode="auto">
          <a:xfrm>
            <a:off x="4953000" y="39624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1"/>
          <p:cNvSpPr>
            <a:spLocks noChangeShapeType="1"/>
          </p:cNvSpPr>
          <p:nvPr/>
        </p:nvSpPr>
        <p:spPr bwMode="auto">
          <a:xfrm flipV="1">
            <a:off x="6781800" y="3962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2"/>
          <p:cNvSpPr>
            <a:spLocks noChangeShapeType="1"/>
          </p:cNvSpPr>
          <p:nvPr/>
        </p:nvSpPr>
        <p:spPr bwMode="auto">
          <a:xfrm flipV="1">
            <a:off x="6781800" y="39624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41"/>
          <p:cNvSpPr>
            <a:spLocks noChangeShapeType="1"/>
          </p:cNvSpPr>
          <p:nvPr/>
        </p:nvSpPr>
        <p:spPr bwMode="auto">
          <a:xfrm flipV="1">
            <a:off x="11430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42"/>
          <p:cNvSpPr>
            <a:spLocks noChangeShapeType="1"/>
          </p:cNvSpPr>
          <p:nvPr/>
        </p:nvSpPr>
        <p:spPr bwMode="auto">
          <a:xfrm flipV="1">
            <a:off x="2819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43"/>
          <p:cNvSpPr>
            <a:spLocks noChangeShapeType="1"/>
          </p:cNvSpPr>
          <p:nvPr/>
        </p:nvSpPr>
        <p:spPr bwMode="auto">
          <a:xfrm flipV="1">
            <a:off x="46482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44"/>
          <p:cNvSpPr>
            <a:spLocks noChangeShapeType="1"/>
          </p:cNvSpPr>
          <p:nvPr/>
        </p:nvSpPr>
        <p:spPr bwMode="auto">
          <a:xfrm flipV="1">
            <a:off x="64770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Line 45"/>
          <p:cNvSpPr>
            <a:spLocks noChangeShapeType="1"/>
          </p:cNvSpPr>
          <p:nvPr/>
        </p:nvSpPr>
        <p:spPr bwMode="auto">
          <a:xfrm flipV="1">
            <a:off x="8153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9" name="Freeform 47"/>
          <p:cNvSpPr>
            <a:spLocks/>
          </p:cNvSpPr>
          <p:nvPr/>
        </p:nvSpPr>
        <p:spPr bwMode="auto">
          <a:xfrm>
            <a:off x="3048000" y="2819400"/>
            <a:ext cx="304800" cy="1828800"/>
          </a:xfrm>
          <a:custGeom>
            <a:avLst/>
            <a:gdLst>
              <a:gd name="T0" fmla="*/ 0 w 336"/>
              <a:gd name="T1" fmla="*/ 2147483647 h 1152"/>
              <a:gd name="T2" fmla="*/ 276497156 w 336"/>
              <a:gd name="T3" fmla="*/ 1209674884 h 1152"/>
              <a:gd name="T4" fmla="*/ 0 w 336"/>
              <a:gd name="T5" fmla="*/ 0 h 1152"/>
              <a:gd name="T6" fmla="*/ 0 60000 65536"/>
              <a:gd name="T7" fmla="*/ 0 60000 65536"/>
              <a:gd name="T8" fmla="*/ 0 60000 65536"/>
              <a:gd name="T9" fmla="*/ 0 w 336"/>
              <a:gd name="T10" fmla="*/ 0 h 1152"/>
              <a:gd name="T11" fmla="*/ 336 w 33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152">
                <a:moveTo>
                  <a:pt x="0" y="1152"/>
                </a:moveTo>
                <a:cubicBezTo>
                  <a:pt x="168" y="912"/>
                  <a:pt x="336" y="672"/>
                  <a:pt x="336" y="480"/>
                </a:cubicBezTo>
                <a:cubicBezTo>
                  <a:pt x="336" y="288"/>
                  <a:pt x="168" y="14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0" name="Freeform 48"/>
          <p:cNvSpPr>
            <a:spLocks/>
          </p:cNvSpPr>
          <p:nvPr/>
        </p:nvSpPr>
        <p:spPr bwMode="auto">
          <a:xfrm>
            <a:off x="4876800" y="2819400"/>
            <a:ext cx="457200" cy="1752600"/>
          </a:xfrm>
          <a:custGeom>
            <a:avLst/>
            <a:gdLst>
              <a:gd name="T0" fmla="*/ 0 w 288"/>
              <a:gd name="T1" fmla="*/ 2147483647 h 1104"/>
              <a:gd name="T2" fmla="*/ 725804891 w 288"/>
              <a:gd name="T3" fmla="*/ 1209674862 h 1104"/>
              <a:gd name="T4" fmla="*/ 0 w 288"/>
              <a:gd name="T5" fmla="*/ 0 h 1104"/>
              <a:gd name="T6" fmla="*/ 0 60000 65536"/>
              <a:gd name="T7" fmla="*/ 0 60000 65536"/>
              <a:gd name="T8" fmla="*/ 0 60000 65536"/>
              <a:gd name="T9" fmla="*/ 0 w 288"/>
              <a:gd name="T10" fmla="*/ 0 h 1104"/>
              <a:gd name="T11" fmla="*/ 288 w 28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104">
                <a:moveTo>
                  <a:pt x="0" y="1104"/>
                </a:moveTo>
                <a:cubicBezTo>
                  <a:pt x="144" y="884"/>
                  <a:pt x="288" y="664"/>
                  <a:pt x="288" y="480"/>
                </a:cubicBezTo>
                <a:cubicBezTo>
                  <a:pt x="288" y="296"/>
                  <a:pt x="144" y="14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1" name="Freeform 49"/>
          <p:cNvSpPr>
            <a:spLocks/>
          </p:cNvSpPr>
          <p:nvPr/>
        </p:nvSpPr>
        <p:spPr bwMode="auto">
          <a:xfrm>
            <a:off x="6705600" y="2819400"/>
            <a:ext cx="469900" cy="1905000"/>
          </a:xfrm>
          <a:custGeom>
            <a:avLst/>
            <a:gdLst>
              <a:gd name="T0" fmla="*/ 120967500 w 296"/>
              <a:gd name="T1" fmla="*/ 2147483647 h 1152"/>
              <a:gd name="T2" fmla="*/ 725804899 w 296"/>
              <a:gd name="T3" fmla="*/ 1443839320 h 1152"/>
              <a:gd name="T4" fmla="*/ 0 w 296"/>
              <a:gd name="T5" fmla="*/ 0 h 1152"/>
              <a:gd name="T6" fmla="*/ 0 60000 65536"/>
              <a:gd name="T7" fmla="*/ 0 60000 65536"/>
              <a:gd name="T8" fmla="*/ 0 60000 65536"/>
              <a:gd name="T9" fmla="*/ 0 w 296"/>
              <a:gd name="T10" fmla="*/ 0 h 1152"/>
              <a:gd name="T11" fmla="*/ 296 w 29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" h="1152">
                <a:moveTo>
                  <a:pt x="48" y="1152"/>
                </a:moveTo>
                <a:cubicBezTo>
                  <a:pt x="172" y="936"/>
                  <a:pt x="296" y="720"/>
                  <a:pt x="288" y="528"/>
                </a:cubicBezTo>
                <a:cubicBezTo>
                  <a:pt x="280" y="336"/>
                  <a:pt x="140" y="16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2" name="Freeform 50"/>
          <p:cNvSpPr>
            <a:spLocks/>
          </p:cNvSpPr>
          <p:nvPr/>
        </p:nvSpPr>
        <p:spPr bwMode="auto">
          <a:xfrm>
            <a:off x="6705600" y="2667000"/>
            <a:ext cx="711200" cy="2743200"/>
          </a:xfrm>
          <a:custGeom>
            <a:avLst/>
            <a:gdLst>
              <a:gd name="T0" fmla="*/ 0 w 448"/>
              <a:gd name="T1" fmla="*/ 2147483647 h 1680"/>
              <a:gd name="T2" fmla="*/ 1088707600 w 448"/>
              <a:gd name="T3" fmla="*/ 1791701781 h 1680"/>
              <a:gd name="T4" fmla="*/ 241935033 w 448"/>
              <a:gd name="T5" fmla="*/ 0 h 1680"/>
              <a:gd name="T6" fmla="*/ 0 60000 65536"/>
              <a:gd name="T7" fmla="*/ 0 60000 65536"/>
              <a:gd name="T8" fmla="*/ 0 60000 65536"/>
              <a:gd name="T9" fmla="*/ 0 w 448"/>
              <a:gd name="T10" fmla="*/ 0 h 1680"/>
              <a:gd name="T11" fmla="*/ 448 w 448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8" h="1680">
                <a:moveTo>
                  <a:pt x="0" y="1680"/>
                </a:moveTo>
                <a:cubicBezTo>
                  <a:pt x="208" y="1316"/>
                  <a:pt x="416" y="952"/>
                  <a:pt x="432" y="672"/>
                </a:cubicBezTo>
                <a:cubicBezTo>
                  <a:pt x="448" y="392"/>
                  <a:pt x="272" y="196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3" name="Rectangle 51"/>
          <p:cNvSpPr>
            <a:spLocks noChangeArrowheads="1"/>
          </p:cNvSpPr>
          <p:nvPr/>
        </p:nvSpPr>
        <p:spPr bwMode="auto">
          <a:xfrm>
            <a:off x="1295400" y="3124200"/>
            <a:ext cx="14478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Lexical </a:t>
            </a:r>
          </a:p>
          <a:p>
            <a:r>
              <a:rPr lang="en-US"/>
              <a:t>Probabilities</a:t>
            </a:r>
          </a:p>
        </p:txBody>
      </p:sp>
      <p:sp>
        <p:nvSpPr>
          <p:cNvPr id="8234" name="Rectangle 52"/>
          <p:cNvSpPr>
            <a:spLocks noChangeArrowheads="1"/>
          </p:cNvSpPr>
          <p:nvPr/>
        </p:nvSpPr>
        <p:spPr bwMode="auto">
          <a:xfrm>
            <a:off x="7162800" y="4648200"/>
            <a:ext cx="12954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Bigram</a:t>
            </a:r>
          </a:p>
          <a:p>
            <a:r>
              <a:rPr lang="en-US"/>
              <a:t>Probabilities</a:t>
            </a:r>
          </a:p>
        </p:txBody>
      </p:sp>
      <p:sp>
        <p:nvSpPr>
          <p:cNvPr id="8235" name="Rectangle 53"/>
          <p:cNvSpPr>
            <a:spLocks noChangeArrowheads="1"/>
          </p:cNvSpPr>
          <p:nvPr/>
        </p:nvSpPr>
        <p:spPr bwMode="auto">
          <a:xfrm>
            <a:off x="5638800" y="6248400"/>
            <a:ext cx="32004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200"/>
              <a:t>This model is called Generative model. </a:t>
            </a:r>
          </a:p>
          <a:p>
            <a:pPr algn="l"/>
            <a:r>
              <a:rPr lang="en-US" sz="1200"/>
              <a:t>Here words are observed from tags as states.</a:t>
            </a:r>
          </a:p>
          <a:p>
            <a:pPr algn="l"/>
            <a:r>
              <a:rPr lang="en-US" sz="1200"/>
              <a:t>This is similar to HMM.</a:t>
            </a:r>
          </a:p>
        </p:txBody>
      </p:sp>
      <p:sp>
        <p:nvSpPr>
          <p:cNvPr id="8236" name="Oval 15"/>
          <p:cNvSpPr>
            <a:spLocks noChangeArrowheads="1"/>
          </p:cNvSpPr>
          <p:nvPr/>
        </p:nvSpPr>
        <p:spPr bwMode="auto">
          <a:xfrm>
            <a:off x="4343400" y="533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237" name="Oval 15"/>
          <p:cNvSpPr>
            <a:spLocks noChangeArrowheads="1"/>
          </p:cNvSpPr>
          <p:nvPr/>
        </p:nvSpPr>
        <p:spPr bwMode="auto">
          <a:xfrm>
            <a:off x="2514600" y="533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8238" name="Straight Arrow Connector 46"/>
          <p:cNvCxnSpPr>
            <a:cxnSpLocks noChangeShapeType="1"/>
            <a:stCxn id="8216" idx="0"/>
          </p:cNvCxnSpPr>
          <p:nvPr/>
        </p:nvCxnSpPr>
        <p:spPr bwMode="auto">
          <a:xfrm rot="16200000" flipH="1">
            <a:off x="2933700" y="4152900"/>
            <a:ext cx="1600200" cy="1219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39" name="Straight Arrow Connector 48"/>
          <p:cNvCxnSpPr>
            <a:cxnSpLocks noChangeShapeType="1"/>
            <a:stCxn id="8219" idx="0"/>
          </p:cNvCxnSpPr>
          <p:nvPr/>
        </p:nvCxnSpPr>
        <p:spPr bwMode="auto">
          <a:xfrm rot="16200000" flipH="1">
            <a:off x="3314700" y="4610100"/>
            <a:ext cx="76200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0" name="Straight Arrow Connector 50"/>
          <p:cNvCxnSpPr>
            <a:cxnSpLocks noChangeShapeType="1"/>
            <a:stCxn id="8237" idx="7"/>
            <a:endCxn id="8203" idx="3"/>
          </p:cNvCxnSpPr>
          <p:nvPr/>
        </p:nvCxnSpPr>
        <p:spPr bwMode="auto">
          <a:xfrm rot="5400000" flipH="1" flipV="1">
            <a:off x="3111500" y="4102100"/>
            <a:ext cx="1244600" cy="139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1" name="Straight Arrow Connector 52"/>
          <p:cNvCxnSpPr>
            <a:cxnSpLocks noChangeShapeType="1"/>
            <a:stCxn id="8237" idx="7"/>
            <a:endCxn id="8204" idx="3"/>
          </p:cNvCxnSpPr>
          <p:nvPr/>
        </p:nvCxnSpPr>
        <p:spPr bwMode="auto">
          <a:xfrm rot="5400000" flipH="1" flipV="1">
            <a:off x="3530600" y="4521200"/>
            <a:ext cx="406400" cy="1397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2" name="Straight Arrow Connector 54"/>
          <p:cNvCxnSpPr>
            <a:cxnSpLocks noChangeShapeType="1"/>
            <a:endCxn id="8236" idx="2"/>
          </p:cNvCxnSpPr>
          <p:nvPr/>
        </p:nvCxnSpPr>
        <p:spPr bwMode="auto">
          <a:xfrm>
            <a:off x="2971800" y="5410200"/>
            <a:ext cx="13716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3" name="Straight Arrow Connector 57"/>
          <p:cNvCxnSpPr>
            <a:cxnSpLocks noChangeShapeType="1"/>
            <a:stCxn id="8236" idx="6"/>
            <a:endCxn id="8206" idx="3"/>
          </p:cNvCxnSpPr>
          <p:nvPr/>
        </p:nvCxnSpPr>
        <p:spPr bwMode="auto">
          <a:xfrm flipV="1">
            <a:off x="4953000" y="4178300"/>
            <a:ext cx="1308100" cy="1460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4" name="Straight Arrow Connector 59"/>
          <p:cNvCxnSpPr>
            <a:cxnSpLocks noChangeShapeType="1"/>
            <a:stCxn id="8236" idx="6"/>
            <a:endCxn id="8218" idx="1"/>
          </p:cNvCxnSpPr>
          <p:nvPr/>
        </p:nvCxnSpPr>
        <p:spPr bwMode="auto">
          <a:xfrm>
            <a:off x="4953000" y="5638800"/>
            <a:ext cx="1219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5" name="Straight Arrow Connector 61"/>
          <p:cNvCxnSpPr>
            <a:cxnSpLocks noChangeShapeType="1"/>
            <a:stCxn id="8236" idx="6"/>
            <a:endCxn id="8217" idx="1"/>
          </p:cNvCxnSpPr>
          <p:nvPr/>
        </p:nvCxnSpPr>
        <p:spPr bwMode="auto">
          <a:xfrm flipV="1">
            <a:off x="4953000" y="4800600"/>
            <a:ext cx="12192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46" name="Straight Arrow Connector 63"/>
          <p:cNvCxnSpPr>
            <a:cxnSpLocks noChangeShapeType="1"/>
            <a:stCxn id="8210" idx="0"/>
            <a:endCxn id="8237" idx="2"/>
          </p:cNvCxnSpPr>
          <p:nvPr/>
        </p:nvCxnSpPr>
        <p:spPr bwMode="auto">
          <a:xfrm rot="16200000" flipH="1">
            <a:off x="1143000" y="4267200"/>
            <a:ext cx="1676400" cy="1066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247" name="Freeform 47"/>
          <p:cNvSpPr>
            <a:spLocks/>
          </p:cNvSpPr>
          <p:nvPr/>
        </p:nvSpPr>
        <p:spPr bwMode="auto">
          <a:xfrm>
            <a:off x="3124200" y="2743200"/>
            <a:ext cx="533400" cy="2895600"/>
          </a:xfrm>
          <a:custGeom>
            <a:avLst/>
            <a:gdLst>
              <a:gd name="T0" fmla="*/ 0 w 336"/>
              <a:gd name="T1" fmla="*/ 2147483647 h 1152"/>
              <a:gd name="T2" fmla="*/ 846772589 w 336"/>
              <a:gd name="T3" fmla="*/ 2147483647 h 1152"/>
              <a:gd name="T4" fmla="*/ 0 w 336"/>
              <a:gd name="T5" fmla="*/ 0 h 1152"/>
              <a:gd name="T6" fmla="*/ 0 60000 65536"/>
              <a:gd name="T7" fmla="*/ 0 60000 65536"/>
              <a:gd name="T8" fmla="*/ 0 60000 65536"/>
              <a:gd name="T9" fmla="*/ 0 w 336"/>
              <a:gd name="T10" fmla="*/ 0 h 1152"/>
              <a:gd name="T11" fmla="*/ 336 w 33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152">
                <a:moveTo>
                  <a:pt x="0" y="1152"/>
                </a:moveTo>
                <a:cubicBezTo>
                  <a:pt x="168" y="912"/>
                  <a:pt x="336" y="672"/>
                  <a:pt x="336" y="480"/>
                </a:cubicBezTo>
                <a:cubicBezTo>
                  <a:pt x="336" y="288"/>
                  <a:pt x="168" y="14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48" name="Freeform 47"/>
          <p:cNvSpPr>
            <a:spLocks/>
          </p:cNvSpPr>
          <p:nvPr/>
        </p:nvSpPr>
        <p:spPr bwMode="auto">
          <a:xfrm>
            <a:off x="4953000" y="2743200"/>
            <a:ext cx="533400" cy="2895600"/>
          </a:xfrm>
          <a:custGeom>
            <a:avLst/>
            <a:gdLst>
              <a:gd name="T0" fmla="*/ 0 w 336"/>
              <a:gd name="T1" fmla="*/ 2147483647 h 1152"/>
              <a:gd name="T2" fmla="*/ 846772589 w 336"/>
              <a:gd name="T3" fmla="*/ 2147483647 h 1152"/>
              <a:gd name="T4" fmla="*/ 0 w 336"/>
              <a:gd name="T5" fmla="*/ 0 h 1152"/>
              <a:gd name="T6" fmla="*/ 0 60000 65536"/>
              <a:gd name="T7" fmla="*/ 0 60000 65536"/>
              <a:gd name="T8" fmla="*/ 0 60000 65536"/>
              <a:gd name="T9" fmla="*/ 0 w 336"/>
              <a:gd name="T10" fmla="*/ 0 h 1152"/>
              <a:gd name="T11" fmla="*/ 336 w 33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152">
                <a:moveTo>
                  <a:pt x="0" y="1152"/>
                </a:moveTo>
                <a:cubicBezTo>
                  <a:pt x="168" y="912"/>
                  <a:pt x="336" y="672"/>
                  <a:pt x="336" y="480"/>
                </a:cubicBezTo>
                <a:cubicBezTo>
                  <a:pt x="336" y="288"/>
                  <a:pt x="168" y="14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Calculation from Actual 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r>
              <a:rPr lang="en-US" dirty="0" smtClean="0"/>
              <a:t>Corpus</a:t>
            </a:r>
          </a:p>
          <a:p>
            <a:pPr lvl="1"/>
            <a:r>
              <a:rPr lang="en-US" i="1" dirty="0" smtClean="0"/>
              <a:t>^ Ram got many NLP books. He found them all very interesting.</a:t>
            </a:r>
          </a:p>
          <a:p>
            <a:r>
              <a:rPr lang="en-US" dirty="0" smtClean="0"/>
              <a:t>Pos Tagged</a:t>
            </a:r>
          </a:p>
          <a:p>
            <a:pPr lvl="1"/>
            <a:r>
              <a:rPr lang="en-US" i="1" dirty="0" smtClean="0"/>
              <a:t>^ N V A N </a:t>
            </a:r>
            <a:r>
              <a:rPr lang="en-US" i="1" dirty="0" err="1" smtClean="0"/>
              <a:t>N</a:t>
            </a:r>
            <a:r>
              <a:rPr lang="en-US" i="1" dirty="0" smtClean="0"/>
              <a:t> . N V N A R A 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sz="3200" dirty="0" smtClean="0"/>
              <a:t>Recording numbers (bigram assumption)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^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^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4648200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i="1" dirty="0" smtClean="0"/>
              <a:t>^ Ram got many NLP books. He found them all very interesting.</a:t>
            </a:r>
          </a:p>
          <a:p>
            <a:r>
              <a:rPr lang="en-US" dirty="0" smtClean="0"/>
              <a:t>	Pos Tagged</a:t>
            </a:r>
          </a:p>
          <a:p>
            <a:pPr lvl="1"/>
            <a:r>
              <a:rPr lang="en-US" b="1" i="1" dirty="0" smtClean="0"/>
              <a:t>^ N V A N </a:t>
            </a:r>
            <a:r>
              <a:rPr lang="en-US" b="1" i="1" dirty="0" err="1" smtClean="0"/>
              <a:t>N</a:t>
            </a:r>
            <a:r>
              <a:rPr lang="en-US" b="1" i="1" dirty="0" smtClean="0"/>
              <a:t> . N V N A R A 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^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^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4648200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i="1" dirty="0" smtClean="0"/>
              <a:t>^ Ram got many NLP books. He found them all very interesting.</a:t>
            </a:r>
          </a:p>
          <a:p>
            <a:r>
              <a:rPr lang="en-US" dirty="0" smtClean="0"/>
              <a:t>	Pos Tagged</a:t>
            </a:r>
          </a:p>
          <a:p>
            <a:pPr lvl="1"/>
            <a:r>
              <a:rPr lang="en-US" b="1" i="1" dirty="0" smtClean="0"/>
              <a:t>^ N V A N </a:t>
            </a:r>
            <a:r>
              <a:rPr lang="en-US" b="1" i="1" dirty="0" err="1" smtClean="0"/>
              <a:t>N</a:t>
            </a:r>
            <a:r>
              <a:rPr lang="en-US" b="1" i="1" dirty="0" smtClean="0"/>
              <a:t> . N V N A R A 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 To find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1"/>
            <a:ext cx="7809120" cy="4238365"/>
          </a:xfrm>
        </p:spPr>
        <p:txBody>
          <a:bodyPr/>
          <a:lstStyle/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i="1" dirty="0" smtClean="0">
                <a:latin typeface="DejaVu Sans" charset="0"/>
              </a:rPr>
              <a:t>T* = </a:t>
            </a:r>
            <a:r>
              <a:rPr lang="en-GB" sz="2800" i="1" dirty="0" err="1" smtClean="0">
                <a:latin typeface="DejaVu Sans" charset="0"/>
              </a:rPr>
              <a:t>argmax</a:t>
            </a:r>
            <a:r>
              <a:rPr lang="en-GB" sz="2800" i="1" dirty="0" smtClean="0">
                <a:latin typeface="DejaVu Sans" charset="0"/>
              </a:rPr>
              <a:t> (P(T) P(W/T))</a:t>
            </a:r>
            <a:r>
              <a:rPr lang="ar-SA" sz="2800" i="1" dirty="0" smtClean="0">
                <a:latin typeface="DejaVu Sans" charset="0"/>
                <a:cs typeface="Arial" charset="0"/>
              </a:rPr>
              <a:t>‏</a:t>
            </a:r>
            <a:endParaRPr lang="en-GB" sz="2800" i="1" dirty="0" smtClean="0">
              <a:latin typeface="DejaVu Sans" charset="0"/>
            </a:endParaRPr>
          </a:p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i="1" dirty="0" smtClean="0">
                <a:latin typeface="DejaVu Sans" charset="0"/>
              </a:rPr>
              <a:t>P(T).P(W/T) = Π P( </a:t>
            </a:r>
            <a:r>
              <a:rPr lang="en-GB" sz="2800" i="1" dirty="0" err="1" smtClean="0">
                <a:latin typeface="DejaVu Sans" charset="0"/>
              </a:rPr>
              <a:t>t</a:t>
            </a:r>
            <a:r>
              <a:rPr lang="en-GB" sz="2800" i="1" baseline="-25000" dirty="0" err="1" smtClean="0">
                <a:latin typeface="DejaVu Sans" charset="0"/>
              </a:rPr>
              <a:t>i</a:t>
            </a:r>
            <a:r>
              <a:rPr lang="en-GB" sz="2800" i="1" dirty="0" smtClean="0">
                <a:latin typeface="DejaVu Sans" charset="0"/>
              </a:rPr>
              <a:t> / t</a:t>
            </a:r>
            <a:r>
              <a:rPr lang="en-GB" sz="2800" i="1" baseline="-25000" dirty="0" smtClean="0">
                <a:latin typeface="DejaVu Sans" charset="0"/>
              </a:rPr>
              <a:t>i-1</a:t>
            </a:r>
            <a:r>
              <a:rPr lang="en-GB" sz="2800" i="1" dirty="0" smtClean="0">
                <a:latin typeface="DejaVu Sans" charset="0"/>
              </a:rPr>
              <a:t> ).P(</a:t>
            </a:r>
            <a:r>
              <a:rPr lang="en-GB" sz="2800" i="1" dirty="0" err="1" smtClean="0">
                <a:latin typeface="DejaVu Sans" charset="0"/>
              </a:rPr>
              <a:t>w</a:t>
            </a:r>
            <a:r>
              <a:rPr lang="en-GB" sz="2800" i="1" baseline="-25000" dirty="0" err="1" smtClean="0">
                <a:latin typeface="DejaVu Sans" charset="0"/>
              </a:rPr>
              <a:t>i</a:t>
            </a:r>
            <a:r>
              <a:rPr lang="en-GB" sz="2800" i="1" dirty="0" smtClean="0">
                <a:latin typeface="DejaVu Sans" charset="0"/>
              </a:rPr>
              <a:t> /</a:t>
            </a:r>
            <a:r>
              <a:rPr lang="en-GB" sz="2800" i="1" dirty="0" err="1" smtClean="0">
                <a:latin typeface="DejaVu Sans" charset="0"/>
              </a:rPr>
              <a:t>t</a:t>
            </a:r>
            <a:r>
              <a:rPr lang="en-GB" sz="2800" i="1" baseline="-25000" dirty="0" err="1" smtClean="0">
                <a:latin typeface="DejaVu Sans" charset="0"/>
              </a:rPr>
              <a:t>i</a:t>
            </a:r>
            <a:r>
              <a:rPr lang="en-GB" sz="2800" i="1" dirty="0" smtClean="0">
                <a:latin typeface="DejaVu Sans" charset="0"/>
              </a:rPr>
              <a:t>)</a:t>
            </a:r>
            <a:r>
              <a:rPr lang="ar-SA" sz="2800" i="1" dirty="0" smtClean="0">
                <a:latin typeface="DejaVu Sans" charset="0"/>
                <a:cs typeface="Arial" charset="0"/>
              </a:rPr>
              <a:t>‏</a:t>
            </a:r>
            <a:endParaRPr lang="en-US" sz="2800" i="1" dirty="0" smtClean="0">
              <a:latin typeface="DejaVu Sans" charset="0"/>
              <a:cs typeface="Arial" charset="0"/>
            </a:endParaRPr>
          </a:p>
          <a:p>
            <a:pPr>
              <a:lnSpc>
                <a:spcPct val="97000"/>
              </a:lnSpc>
              <a:buFont typeface="DejaVu Sans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1600" i="1" dirty="0" smtClean="0">
                <a:latin typeface="DejaVu Sans" charset="0"/>
                <a:cs typeface="Arial" charset="0"/>
              </a:rPr>
              <a:t>                                     </a:t>
            </a:r>
            <a:r>
              <a:rPr lang="en-US" sz="1600" i="1" dirty="0" err="1" smtClean="0">
                <a:latin typeface="DejaVu Sans" charset="0"/>
                <a:cs typeface="Arial" charset="0"/>
              </a:rPr>
              <a:t>i</a:t>
            </a:r>
            <a:r>
              <a:rPr lang="en-US" sz="1600" i="1" dirty="0" smtClean="0">
                <a:latin typeface="DejaVu Sans" charset="0"/>
                <a:cs typeface="Arial" charset="0"/>
              </a:rPr>
              <a:t>=1</a:t>
            </a:r>
            <a:r>
              <a:rPr lang="en-US" sz="1600" i="1" dirty="0" smtClean="0">
                <a:latin typeface="DejaVu Sans" charset="0"/>
                <a:cs typeface="Arial" charset="0"/>
                <a:sym typeface="Wingdings" charset="2"/>
              </a:rPr>
              <a:t>n+1</a:t>
            </a:r>
          </a:p>
          <a:p>
            <a:pPr>
              <a:lnSpc>
                <a:spcPct val="97000"/>
              </a:lnSpc>
              <a:buFont typeface="DejaVu Sans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600" i="1" dirty="0" smtClean="0">
              <a:latin typeface="DejaVu Sans" charset="0"/>
            </a:endParaRPr>
          </a:p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i="1" dirty="0" smtClean="0">
                <a:latin typeface="DejaVu Sans" charset="0"/>
              </a:rPr>
              <a:t>P( </a:t>
            </a:r>
            <a:r>
              <a:rPr lang="en-GB" sz="2800" i="1" dirty="0" err="1" smtClean="0">
                <a:latin typeface="DejaVu Sans" charset="0"/>
              </a:rPr>
              <a:t>t</a:t>
            </a:r>
            <a:r>
              <a:rPr lang="en-GB" sz="2800" i="1" baseline="-25000" dirty="0" err="1" smtClean="0">
                <a:latin typeface="DejaVu Sans" charset="0"/>
              </a:rPr>
              <a:t>i</a:t>
            </a:r>
            <a:r>
              <a:rPr lang="en-GB" sz="2800" i="1" dirty="0" smtClean="0">
                <a:latin typeface="DejaVu Sans" charset="0"/>
              </a:rPr>
              <a:t> / t</a:t>
            </a:r>
            <a:r>
              <a:rPr lang="en-GB" sz="2800" i="1" baseline="-25000" dirty="0" smtClean="0">
                <a:latin typeface="DejaVu Sans" charset="0"/>
              </a:rPr>
              <a:t>i-1</a:t>
            </a:r>
            <a:r>
              <a:rPr lang="en-GB" sz="2800" i="1" dirty="0" smtClean="0">
                <a:latin typeface="DejaVu Sans" charset="0"/>
              </a:rPr>
              <a:t> ) : Bigram probability</a:t>
            </a:r>
          </a:p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800" i="1" dirty="0" smtClean="0">
              <a:latin typeface="DejaVu Sans" charset="0"/>
            </a:endParaRPr>
          </a:p>
          <a:p>
            <a:pPr>
              <a:lnSpc>
                <a:spcPct val="9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i="1" dirty="0" smtClean="0">
                <a:latin typeface="DejaVu Sans" charset="0"/>
              </a:rPr>
              <a:t>P(</a:t>
            </a:r>
            <a:r>
              <a:rPr lang="en-GB" sz="2800" i="1" dirty="0" err="1" smtClean="0">
                <a:latin typeface="DejaVu Sans" charset="0"/>
              </a:rPr>
              <a:t>w</a:t>
            </a:r>
            <a:r>
              <a:rPr lang="en-GB" sz="2800" i="1" baseline="-25000" dirty="0" err="1" smtClean="0">
                <a:latin typeface="DejaVu Sans" charset="0"/>
              </a:rPr>
              <a:t>i</a:t>
            </a:r>
            <a:r>
              <a:rPr lang="en-GB" sz="2800" i="1" dirty="0" smtClean="0">
                <a:latin typeface="DejaVu Sans" charset="0"/>
              </a:rPr>
              <a:t> /</a:t>
            </a:r>
            <a:r>
              <a:rPr lang="en-GB" sz="2800" i="1" dirty="0" err="1" smtClean="0">
                <a:latin typeface="DejaVu Sans" charset="0"/>
              </a:rPr>
              <a:t>t</a:t>
            </a:r>
            <a:r>
              <a:rPr lang="en-GB" sz="2800" i="1" baseline="-25000" dirty="0" err="1" smtClean="0">
                <a:latin typeface="DejaVu Sans" charset="0"/>
              </a:rPr>
              <a:t>i</a:t>
            </a:r>
            <a:r>
              <a:rPr lang="en-GB" sz="2800" i="1" dirty="0" smtClean="0">
                <a:latin typeface="DejaVu Sans" charset="0"/>
              </a:rPr>
              <a:t>): Lexical probability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800" i="1" dirty="0" smtClean="0">
              <a:latin typeface="DejaVu Sans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DejaVu Sans" charset="0"/>
              </a:rPr>
              <a:t>Note</a:t>
            </a:r>
            <a:r>
              <a:rPr lang="en-GB" sz="2000" i="1" dirty="0" smtClean="0">
                <a:latin typeface="DejaVu Sans" charset="0"/>
              </a:rPr>
              <a:t>: P(</a:t>
            </a:r>
            <a:r>
              <a:rPr lang="en-GB" sz="2000" i="1" dirty="0" err="1" smtClean="0">
                <a:latin typeface="DejaVu Sans" charset="0"/>
              </a:rPr>
              <a:t>w</a:t>
            </a:r>
            <a:r>
              <a:rPr lang="en-GB" sz="2000" i="1" baseline="-25000" dirty="0" err="1" smtClean="0">
                <a:latin typeface="DejaVu Sans" charset="0"/>
              </a:rPr>
              <a:t>i</a:t>
            </a:r>
            <a:r>
              <a:rPr lang="en-GB" sz="2000" i="1" dirty="0" smtClean="0">
                <a:latin typeface="DejaVu Sans" charset="0"/>
              </a:rPr>
              <a:t>/</a:t>
            </a:r>
            <a:r>
              <a:rPr lang="en-GB" sz="2000" i="1" dirty="0" err="1" smtClean="0">
                <a:latin typeface="DejaVu Sans" charset="0"/>
              </a:rPr>
              <a:t>t</a:t>
            </a:r>
            <a:r>
              <a:rPr lang="en-GB" sz="2000" i="1" baseline="-25000" dirty="0" err="1" smtClean="0">
                <a:latin typeface="DejaVu Sans" charset="0"/>
              </a:rPr>
              <a:t>i</a:t>
            </a:r>
            <a:r>
              <a:rPr lang="en-GB" sz="2000" i="1" dirty="0" smtClean="0">
                <a:latin typeface="DejaVu Sans" charset="0"/>
              </a:rPr>
              <a:t>)=1 </a:t>
            </a:r>
            <a:r>
              <a:rPr lang="en-GB" sz="2000" dirty="0" smtClean="0">
                <a:latin typeface="DejaVu Sans" charset="0"/>
              </a:rPr>
              <a:t>for </a:t>
            </a:r>
            <a:r>
              <a:rPr lang="en-GB" sz="2000" i="1" dirty="0" err="1" smtClean="0">
                <a:latin typeface="DejaVu Sans" charset="0"/>
              </a:rPr>
              <a:t>i</a:t>
            </a:r>
            <a:r>
              <a:rPr lang="en-GB" sz="2000" i="1" dirty="0" smtClean="0">
                <a:latin typeface="DejaVu Sans" charset="0"/>
              </a:rPr>
              <a:t>=0</a:t>
            </a:r>
            <a:r>
              <a:rPr lang="en-GB" sz="2000" dirty="0" smtClean="0">
                <a:latin typeface="DejaVu Sans" charset="0"/>
              </a:rPr>
              <a:t> (^, sentence beginner)) and </a:t>
            </a:r>
            <a:r>
              <a:rPr lang="en-GB" sz="2000" i="1" dirty="0" err="1" smtClean="0">
                <a:latin typeface="DejaVu Sans" charset="0"/>
              </a:rPr>
              <a:t>i</a:t>
            </a:r>
            <a:r>
              <a:rPr lang="en-GB" sz="2000" i="1" dirty="0" smtClean="0">
                <a:latin typeface="DejaVu Sans" charset="0"/>
              </a:rPr>
              <a:t>=(n+1) (., </a:t>
            </a:r>
            <a:r>
              <a:rPr lang="en-GB" sz="2000" i="1" dirty="0" err="1" smtClean="0">
                <a:latin typeface="DejaVu Sans" charset="0"/>
              </a:rPr>
              <a:t>fullstop</a:t>
            </a:r>
            <a:r>
              <a:rPr lang="en-GB" sz="2000" i="1" dirty="0" smtClean="0">
                <a:latin typeface="DejaVu Sans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3"/>
            <a:ext cx="7809120" cy="1146360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Bigram probabilities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72480" y="1906760"/>
          <a:ext cx="7809120" cy="4320454"/>
        </p:xfrm>
        <a:graphic>
          <a:graphicData uri="http://schemas.openxmlformats.org/presentationml/2006/ole">
            <p:oleObj spid="_x0000_s114690" r:id="rId4" imgW="8942040" imgH="4812840" progId="Excel.Sheet.8">
              <p:embed/>
            </p:oleObj>
          </a:graphicData>
        </a:graphic>
      </p:graphicFrame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1"/>
            <a:ext cx="7809120" cy="4238365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 </a:t>
            </a: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1140480" y="2073818"/>
          <a:ext cx="7185600" cy="3315228"/>
        </p:xfrm>
        <a:graphic>
          <a:graphicData uri="http://schemas.openxmlformats.org/presentationml/2006/ole">
            <p:oleObj spid="_x0000_s114691" name="Worksheet" r:id="rId5" imgW="7741920" imgH="4579640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Lexical Probability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1"/>
            <a:ext cx="7809120" cy="4238365"/>
          </a:xfrm>
        </p:spPr>
        <p:txBody>
          <a:bodyPr/>
          <a:lstStyle/>
          <a:p>
            <a:pPr>
              <a:lnSpc>
                <a:spcPct val="12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900801" y="2288401"/>
          <a:ext cx="6455520" cy="2802534"/>
        </p:xfrm>
        <a:graphic>
          <a:graphicData uri="http://schemas.openxmlformats.org/presentationml/2006/ole">
            <p:oleObj spid="_x0000_s115714" name="Worksheet" r:id="rId4" imgW="9715500" imgH="5113162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 tagging sits between Morphology and Parsing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00200" y="2438400"/>
            <a:ext cx="548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676400" y="2971800"/>
            <a:ext cx="548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3581400"/>
            <a:ext cx="548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828800" y="4114800"/>
            <a:ext cx="548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828800" y="4572000"/>
            <a:ext cx="548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276600" y="2514600"/>
            <a:ext cx="230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Semantics Extraction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3048000"/>
            <a:ext cx="3134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Parsing: Syntactic Processing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3657600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POS tagging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4191000"/>
            <a:ext cx="274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Morphological Processing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239000" y="2438400"/>
            <a:ext cx="304800" cy="22098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3800" y="3048000"/>
            <a:ext cx="1213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Rules and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7543800" y="2743200"/>
            <a:ext cx="1219200" cy="12954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z="3600" dirty="0" smtClean="0"/>
              <a:t>Some notable text corpora of 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219200"/>
            <a:ext cx="7772400" cy="4913313"/>
          </a:xfrm>
        </p:spPr>
        <p:txBody>
          <a:bodyPr/>
          <a:lstStyle/>
          <a:p>
            <a:r>
              <a:rPr lang="en-US" sz="2400" dirty="0" smtClean="0">
                <a:hlinkClick r:id="rId2" tooltip="American National Corpus"/>
              </a:rPr>
              <a:t>American National Corpus</a:t>
            </a:r>
            <a:endParaRPr lang="en-US" sz="2400" dirty="0" smtClean="0"/>
          </a:p>
          <a:p>
            <a:r>
              <a:rPr lang="en-US" sz="2400" dirty="0" smtClean="0">
                <a:hlinkClick r:id="rId3" tooltip="Bank of English"/>
              </a:rPr>
              <a:t>Bank of English</a:t>
            </a:r>
            <a:endParaRPr lang="en-US" sz="2400" dirty="0" smtClean="0"/>
          </a:p>
          <a:p>
            <a:r>
              <a:rPr lang="en-US" sz="2400" dirty="0" smtClean="0">
                <a:hlinkClick r:id="rId4" tooltip="British National Corpus"/>
              </a:rPr>
              <a:t>British National Corpus</a:t>
            </a:r>
            <a:endParaRPr lang="en-US" sz="2400" dirty="0" smtClean="0"/>
          </a:p>
          <a:p>
            <a:r>
              <a:rPr lang="en-US" sz="2400" dirty="0" smtClean="0">
                <a:hlinkClick r:id="rId5" tooltip="Corpus Juris Secundum"/>
              </a:rPr>
              <a:t>Corpus </a:t>
            </a:r>
            <a:r>
              <a:rPr lang="en-US" sz="2400" dirty="0" err="1" smtClean="0">
                <a:hlinkClick r:id="rId5" tooltip="Corpus Juris Secundum"/>
              </a:rPr>
              <a:t>Juris</a:t>
            </a:r>
            <a:r>
              <a:rPr lang="en-US" sz="2400" dirty="0" smtClean="0">
                <a:hlinkClick r:id="rId5" tooltip="Corpus Juris Secundum"/>
              </a:rPr>
              <a:t> </a:t>
            </a:r>
            <a:r>
              <a:rPr lang="en-US" sz="2400" dirty="0" err="1" smtClean="0">
                <a:hlinkClick r:id="rId5" tooltip="Corpus Juris Secundum"/>
              </a:rPr>
              <a:t>Secundum</a:t>
            </a:r>
            <a:endParaRPr lang="en-US" sz="2400" dirty="0" smtClean="0"/>
          </a:p>
          <a:p>
            <a:r>
              <a:rPr lang="en-US" sz="2400" dirty="0" smtClean="0">
                <a:hlinkClick r:id="rId6" tooltip="Corpus of Contemporary American English"/>
              </a:rPr>
              <a:t>Corpus of Contemporary American English</a:t>
            </a:r>
            <a:r>
              <a:rPr lang="en-US" sz="2400" dirty="0" smtClean="0"/>
              <a:t> (COCA) 400+ million words, 1990-present. Freely searchable online.</a:t>
            </a:r>
          </a:p>
          <a:p>
            <a:r>
              <a:rPr lang="en-US" sz="2400" dirty="0" smtClean="0">
                <a:hlinkClick r:id="rId7" tooltip="Brown Corpus"/>
              </a:rPr>
              <a:t>Brown Corpus</a:t>
            </a:r>
            <a:r>
              <a:rPr lang="en-US" sz="2400" dirty="0" smtClean="0"/>
              <a:t>, forming part of the "Brown Family" of corpora, together with </a:t>
            </a:r>
            <a:r>
              <a:rPr lang="en-US" sz="2400" dirty="0" smtClean="0">
                <a:hlinkClick r:id="rId8" tooltip="LOB Corpus"/>
              </a:rPr>
              <a:t>LOB</a:t>
            </a:r>
            <a:r>
              <a:rPr lang="en-US" sz="2400" dirty="0" smtClean="0"/>
              <a:t>, Frown and F-LOB.</a:t>
            </a:r>
          </a:p>
          <a:p>
            <a:r>
              <a:rPr lang="en-US" sz="2400" dirty="0" smtClean="0">
                <a:hlinkClick r:id="rId9" tooltip="International Corpus of English"/>
              </a:rPr>
              <a:t>International Corpus of English</a:t>
            </a:r>
            <a:endParaRPr lang="en-US" sz="2400" dirty="0" smtClean="0"/>
          </a:p>
          <a:p>
            <a:r>
              <a:rPr lang="en-US" sz="2400" dirty="0" smtClean="0">
                <a:hlinkClick r:id="rId10" tooltip="Oxford English Corpus"/>
              </a:rPr>
              <a:t>Oxford English Corpus</a:t>
            </a:r>
            <a:endParaRPr lang="en-US" sz="2400" dirty="0" smtClean="0"/>
          </a:p>
          <a:p>
            <a:r>
              <a:rPr lang="en-US" sz="2400" dirty="0" smtClean="0">
                <a:hlinkClick r:id="rId11" tooltip="Scottish Corpus of Texts &amp; Speech"/>
              </a:rPr>
              <a:t>Scottish Corpus of Texts &amp; Speech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Accuracy measurement in POS tagging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229600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90600" y="228600"/>
            <a:ext cx="764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Standard Bar chart: Per Part of Speech Accuracy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83820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828800" y="152400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Standard Data: Confusion Matrix</a:t>
            </a:r>
            <a:endParaRPr lang="en-US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400800" y="1828800"/>
            <a:ext cx="2057400" cy="20574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check quality of tagging </a:t>
            </a:r>
            <a:br>
              <a:rPr lang="en-US" sz="3600" dirty="0" smtClean="0"/>
            </a:br>
            <a:r>
              <a:rPr lang="en-US" sz="3600" dirty="0" smtClean="0"/>
              <a:t>(P, R, F)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Three parameters</a:t>
            </a:r>
          </a:p>
          <a:p>
            <a:pPr lvl="1"/>
            <a:r>
              <a:rPr lang="en-US" sz="2000" dirty="0" smtClean="0"/>
              <a:t>Precision P = |A ^ O|/|O|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Recall R = |A ^ O| / |A|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F-score = 2PR/(P+R)</a:t>
            </a:r>
          </a:p>
          <a:p>
            <a:pPr lvl="2"/>
            <a:r>
              <a:rPr lang="en-US" sz="2000" dirty="0" smtClean="0"/>
              <a:t>Harmonic mean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57800" y="1981200"/>
            <a:ext cx="1905000" cy="1828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2667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Actual(A)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514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Obtained(O)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2667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^ O</a:t>
            </a:r>
            <a:endParaRPr lang="en-US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P &amp; 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28600" y="35052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1054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1811337">
            <a:off x="2420838" y="2627058"/>
            <a:ext cx="3657600" cy="1714231"/>
          </a:xfrm>
          <a:prstGeom prst="arc">
            <a:avLst>
              <a:gd name="adj1" fmla="val 13156169"/>
              <a:gd name="adj2" fmla="val 2115969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Precision 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25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1828800"/>
            <a:ext cx="2667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/>
              <a:t>P is inversely related to R </a:t>
            </a:r>
            <a:r>
              <a:rPr lang="en-US" dirty="0" smtClean="0"/>
              <a:t>(unless additional knowledge is given)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Ambiguity problem in 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go – </a:t>
            </a:r>
            <a:r>
              <a:rPr lang="en-US" i="1" dirty="0" err="1" smtClean="0"/>
              <a:t>jaana</a:t>
            </a:r>
            <a:r>
              <a:rPr lang="en-US" i="1" dirty="0" smtClean="0"/>
              <a:t> – </a:t>
            </a:r>
            <a:r>
              <a:rPr lang="en-US" dirty="0" smtClean="0"/>
              <a:t>VNF (infinite verb)</a:t>
            </a:r>
            <a:endParaRPr lang="en-US" dirty="0" smtClean="0"/>
          </a:p>
          <a:p>
            <a:r>
              <a:rPr lang="en-US" dirty="0" smtClean="0"/>
              <a:t>Going – </a:t>
            </a:r>
            <a:r>
              <a:rPr lang="en-US" dirty="0" err="1" smtClean="0"/>
              <a:t>jaana</a:t>
            </a:r>
            <a:r>
              <a:rPr lang="en-US" dirty="0" smtClean="0"/>
              <a:t> </a:t>
            </a:r>
            <a:r>
              <a:rPr lang="en-US" dirty="0" smtClean="0"/>
              <a:t>– VN  (Gerundial verb)</a:t>
            </a:r>
          </a:p>
          <a:p>
            <a:r>
              <a:rPr lang="en-US" dirty="0" smtClean="0"/>
              <a:t>In general, their POS disambiguation is impossible.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the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2514600"/>
          <a:ext cx="6729361" cy="1272013"/>
        </p:xfrm>
        <a:graphic>
          <a:graphicData uri="http://schemas.openxmlformats.org/presentationml/2006/ole">
            <p:oleObj spid="_x0000_s165890" name="Equation" r:id="rId3" imgW="20826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76400" y="1295400"/>
          <a:ext cx="6024033" cy="834097"/>
        </p:xfrm>
        <a:graphic>
          <a:graphicData uri="http://schemas.openxmlformats.org/presentationml/2006/ole">
            <p:oleObj spid="_x0000_s166914" name="Equation" r:id="rId3" imgW="1650960" imgH="22860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724400" y="1447800"/>
            <a:ext cx="457200" cy="533400"/>
          </a:xfrm>
          <a:prstGeom prst="rect">
            <a:avLst/>
          </a:prstGeom>
          <a:solidFill>
            <a:srgbClr val="FF0000">
              <a:alpha val="27059"/>
            </a:srgb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876800" y="1981200"/>
            <a:ext cx="1524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362200"/>
            <a:ext cx="1157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Current word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2952690"/>
            <a:ext cx="8611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Model</a:t>
            </a:r>
            <a:endParaRPr lang="en-US" sz="2000" dirty="0"/>
          </a:p>
        </p:txBody>
      </p:sp>
      <p:grpSp>
        <p:nvGrpSpPr>
          <p:cNvPr id="3" name="Group 22"/>
          <p:cNvGrpSpPr/>
          <p:nvPr/>
        </p:nvGrpSpPr>
        <p:grpSpPr>
          <a:xfrm>
            <a:off x="990600" y="3257490"/>
            <a:ext cx="5564189" cy="468867"/>
            <a:chOff x="1600200" y="3886200"/>
            <a:chExt cx="5564189" cy="46886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00200" y="4114800"/>
              <a:ext cx="556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480860" y="4234140"/>
              <a:ext cx="24026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7043461" y="4234140"/>
              <a:ext cx="24026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376460" y="4005540"/>
              <a:ext cx="24026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81000" y="3714690"/>
            <a:ext cx="14061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Look Ahead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3626822"/>
            <a:ext cx="142398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Look Before</a:t>
            </a:r>
            <a:endParaRPr lang="en-US" sz="2000" dirty="0"/>
          </a:p>
        </p:txBody>
      </p:sp>
      <p:grpSp>
        <p:nvGrpSpPr>
          <p:cNvPr id="4" name="Group 25"/>
          <p:cNvGrpSpPr/>
          <p:nvPr/>
        </p:nvGrpSpPr>
        <p:grpSpPr>
          <a:xfrm>
            <a:off x="5334000" y="4019490"/>
            <a:ext cx="2286000" cy="468867"/>
            <a:chOff x="1600200" y="3886200"/>
            <a:chExt cx="5564189" cy="46886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600200" y="4114800"/>
              <a:ext cx="5562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480860" y="4234140"/>
              <a:ext cx="24026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7043461" y="4234140"/>
              <a:ext cx="24026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4376460" y="4005540"/>
              <a:ext cx="24026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6781800" y="4400490"/>
            <a:ext cx="166738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Discriminative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724400" y="4400490"/>
            <a:ext cx="133030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Generative</a:t>
            </a:r>
            <a:endParaRPr lang="en-US" sz="2000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10781211" y="5681940"/>
            <a:ext cx="24026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990600" y="5685810"/>
            <a:ext cx="7391401" cy="1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7125494" y="5199796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262661" y="5803562"/>
            <a:ext cx="24026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956950" y="4979312"/>
            <a:ext cx="7841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HMM</a:t>
            </a:r>
            <a:endParaRPr lang="en-US" sz="2000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5220494" y="4883328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8161" y="4970463"/>
            <a:ext cx="1905000" cy="3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928750" y="5924490"/>
            <a:ext cx="96853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MEMM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756470" y="5924490"/>
            <a:ext cx="5790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CRF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British National Corpus</a:t>
            </a:r>
          </a:p>
          <a:p>
            <a:r>
              <a:rPr lang="en-US" dirty="0" smtClean="0"/>
              <a:t>We will also make available Hindi and Marathi POS tag corpus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Morph</a:t>
            </a:r>
            <a:r>
              <a:rPr lang="en-US" dirty="0" err="1" smtClean="0">
                <a:sym typeface="Wingdings" pitchFamily="2" charset="2"/>
              </a:rPr>
              <a:t>POS</a:t>
            </a:r>
            <a:r>
              <a:rPr lang="en-US" dirty="0" smtClean="0">
                <a:sym typeface="Wingdings" pitchFamily="2" charset="2"/>
              </a:rPr>
              <a:t>-&gt;Parse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2630487"/>
          </a:xfrm>
        </p:spPr>
        <p:txBody>
          <a:bodyPr/>
          <a:lstStyle/>
          <a:p>
            <a:r>
              <a:rPr lang="en-US" dirty="0" smtClean="0"/>
              <a:t>Because of this sequence, at the </a:t>
            </a:r>
            <a:r>
              <a:rPr lang="en-US" b="1" i="1" dirty="0" smtClean="0"/>
              <a:t>level</a:t>
            </a:r>
            <a:r>
              <a:rPr lang="en-US" dirty="0" smtClean="0"/>
              <a:t> of POS tagging the only information available is the word, its constituents, its properties and its </a:t>
            </a:r>
            <a:r>
              <a:rPr lang="en-US" dirty="0" err="1" smtClean="0"/>
              <a:t>neighbouring</a:t>
            </a:r>
            <a:r>
              <a:rPr lang="en-US" dirty="0" smtClean="0"/>
              <a:t> words and their properties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876800"/>
            <a:ext cx="4764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876800"/>
            <a:ext cx="4764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876800"/>
            <a:ext cx="4764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876800"/>
            <a:ext cx="4683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</a:t>
            </a:r>
            <a:r>
              <a:rPr lang="en-US" b="1" baseline="-25000" dirty="0" err="1" smtClean="0"/>
              <a:t>i</a:t>
            </a:r>
            <a:endParaRPr lang="en-US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876800"/>
            <a:ext cx="6190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n-1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4876800"/>
            <a:ext cx="4764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876800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876800"/>
            <a:ext cx="62388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638800"/>
            <a:ext cx="182646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Word of interest</a:t>
            </a:r>
            <a:endParaRPr lang="en-US" baseline="-25000" dirty="0"/>
          </a:p>
        </p:txBody>
      </p:sp>
      <p:cxnSp>
        <p:nvCxnSpPr>
          <p:cNvPr id="14" name="Straight Arrow Connector 13"/>
          <p:cNvCxnSpPr>
            <a:stCxn id="12" idx="0"/>
            <a:endCxn id="7" idx="2"/>
          </p:cNvCxnSpPr>
          <p:nvPr/>
        </p:nvCxnSpPr>
        <p:spPr bwMode="auto">
          <a:xfrm rot="5400000" flipH="1" flipV="1">
            <a:off x="4606481" y="5210482"/>
            <a:ext cx="392668" cy="4639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Syncretism – </a:t>
            </a:r>
            <a:r>
              <a:rPr lang="en-US" sz="3600" dirty="0" smtClean="0"/>
              <a:t>Advantage of Hindi over 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For English: “will go”: both </a:t>
            </a:r>
            <a:r>
              <a:rPr lang="en-US" i="1" dirty="0" smtClean="0"/>
              <a:t>will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go</a:t>
            </a:r>
            <a:r>
              <a:rPr lang="en-US" dirty="0" smtClean="0"/>
              <a:t> may be noun or verb</a:t>
            </a:r>
          </a:p>
          <a:p>
            <a:pPr lvl="1"/>
            <a:r>
              <a:rPr lang="en-US" dirty="0" smtClean="0"/>
              <a:t>For Indic languages: </a:t>
            </a:r>
            <a:r>
              <a:rPr lang="en-US" dirty="0" err="1" smtClean="0"/>
              <a:t>jaa</a:t>
            </a:r>
            <a:r>
              <a:rPr lang="en-US" dirty="0" err="1" smtClean="0">
                <a:solidFill>
                  <a:srgbClr val="FF0000"/>
                </a:solidFill>
              </a:rPr>
              <a:t>unga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word suffixes decides the tag</a:t>
            </a:r>
          </a:p>
          <a:p>
            <a:pPr lvl="1"/>
            <a:endParaRPr lang="en-US" dirty="0"/>
          </a:p>
          <a:p>
            <a:r>
              <a:rPr lang="en-US" dirty="0" smtClean="0"/>
              <a:t>Marathi and Dravidian language have more word information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3900" dirty="0">
                <a:solidFill>
                  <a:srgbClr val="000000"/>
                </a:solidFill>
                <a:latin typeface="Arial" charset="0"/>
              </a:rPr>
              <a:t>Concept of </a:t>
            </a:r>
            <a:r>
              <a:rPr lang="en-US" sz="3900" dirty="0" err="1" smtClean="0">
                <a:solidFill>
                  <a:srgbClr val="000000"/>
                </a:solidFill>
                <a:latin typeface="Arial" charset="0"/>
              </a:rPr>
              <a:t>categorials</a:t>
            </a:r>
            <a:endParaRPr lang="en-US" sz="3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2885" y="1097280"/>
            <a:ext cx="8693944" cy="5464969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&lt;category&gt; → &lt;category&gt;al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noun → nominal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adjective → adjectival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verb → verbal</a:t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adverb → adverbial 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 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Def: An entity that behaves like a &lt;category&gt;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 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{The boy}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plays football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{The boy from Delhi}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plays football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 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The part of the sentence in braces is </a:t>
            </a:r>
            <a:r>
              <a:rPr lang="en-US" sz="2400" dirty="0">
                <a:solidFill>
                  <a:srgbClr val="CC0000"/>
                </a:solidFill>
                <a:latin typeface="Arial" charset="0"/>
              </a:rPr>
              <a:t>nominal clause</a:t>
            </a:r>
            <a:endParaRPr 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These can be found using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substitution test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in linguistics</a:t>
            </a:r>
            <a:endParaRPr lang="en-US" dirty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Distinguishing may be tricky - major cause of accuracy drop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HMM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Baum Welch or Forward Backward Algorithm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Intuition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514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Given: 		Training sequence</a:t>
            </a:r>
          </a:p>
          <a:p>
            <a:pPr>
              <a:buFont typeface="Arial" charset="0"/>
              <a:buNone/>
            </a:pPr>
            <a:r>
              <a:rPr lang="en-US" sz="2000" smtClean="0"/>
              <a:t>Initialization: 	Probability values</a:t>
            </a:r>
          </a:p>
          <a:p>
            <a:pPr>
              <a:buFont typeface="Arial" charset="0"/>
              <a:buNone/>
            </a:pPr>
            <a:r>
              <a:rPr lang="en-US" sz="2000" smtClean="0"/>
              <a:t>Compute:	Pr (state seq | training seq)</a:t>
            </a:r>
          </a:p>
          <a:p>
            <a:pPr>
              <a:buFont typeface="Arial" charset="0"/>
              <a:buNone/>
            </a:pPr>
            <a:r>
              <a:rPr lang="en-US" sz="2000" smtClean="0"/>
              <a:t>			get expected count of transition</a:t>
            </a:r>
          </a:p>
          <a:p>
            <a:pPr>
              <a:buFont typeface="Arial" charset="0"/>
              <a:buNone/>
            </a:pPr>
            <a:r>
              <a:rPr lang="en-US" sz="2000" smtClean="0"/>
              <a:t>			compute rule probabilities	</a:t>
            </a:r>
          </a:p>
          <a:p>
            <a:pPr>
              <a:buFont typeface="Arial" charset="0"/>
              <a:buNone/>
            </a:pPr>
            <a:r>
              <a:rPr lang="en-US" sz="2000" smtClean="0"/>
              <a:t>Approach:	Initialize the probabilities and recompute them… 			EM like approach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90600" y="1292225"/>
            <a:ext cx="7162800" cy="2593975"/>
            <a:chOff x="990600" y="1292225"/>
            <a:chExt cx="7162800" cy="2822575"/>
          </a:xfrm>
        </p:grpSpPr>
        <p:sp>
          <p:nvSpPr>
            <p:cNvPr id="4" name="Oval 3"/>
            <p:cNvSpPr/>
            <p:nvPr/>
          </p:nvSpPr>
          <p:spPr>
            <a:xfrm>
              <a:off x="1981200" y="2282027"/>
              <a:ext cx="838200" cy="83951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324600" y="2282027"/>
              <a:ext cx="838200" cy="839517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" name="Curved Connector 5"/>
            <p:cNvCxnSpPr>
              <a:stCxn id="4" idx="0"/>
              <a:endCxn id="5" idx="0"/>
            </p:cNvCxnSpPr>
            <p:nvPr/>
          </p:nvCxnSpPr>
          <p:spPr>
            <a:xfrm rot="5400000" flipH="1" flipV="1">
              <a:off x="4572724" y="111191"/>
              <a:ext cx="1727" cy="4343400"/>
            </a:xfrm>
            <a:prstGeom prst="curvedConnector3">
              <a:avLst>
                <a:gd name="adj1" fmla="val 36208644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/>
            <p:nvPr/>
          </p:nvCxnSpPr>
          <p:spPr>
            <a:xfrm rot="5400000">
              <a:off x="4609236" y="948980"/>
              <a:ext cx="1728" cy="4343400"/>
            </a:xfrm>
            <a:prstGeom prst="curvedConnector3">
              <a:avLst>
                <a:gd name="adj1" fmla="val 44931311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 rot="5400000" flipH="1" flipV="1">
              <a:off x="4541768" y="559270"/>
              <a:ext cx="1727" cy="3751263"/>
            </a:xfrm>
            <a:prstGeom prst="curvedConnector3">
              <a:avLst>
                <a:gd name="adj1" fmla="val 22125378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 rot="5400000">
              <a:off x="4524305" y="1169044"/>
              <a:ext cx="1728" cy="3751262"/>
            </a:xfrm>
            <a:prstGeom prst="curvedConnector3">
              <a:avLst>
                <a:gd name="adj1" fmla="val 22125378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>
              <a:stCxn id="4" idx="1"/>
              <a:endCxn id="4" idx="2"/>
            </p:cNvCxnSpPr>
            <p:nvPr/>
          </p:nvCxnSpPr>
          <p:spPr>
            <a:xfrm rot="16200000" flipH="1" flipV="1">
              <a:off x="1893762" y="2492110"/>
              <a:ext cx="297113" cy="122238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7"/>
              <a:endCxn id="5" idx="6"/>
            </p:cNvCxnSpPr>
            <p:nvPr/>
          </p:nvCxnSpPr>
          <p:spPr>
            <a:xfrm rot="16200000" flipH="1">
              <a:off x="6953125" y="2492109"/>
              <a:ext cx="297113" cy="122237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hape 11"/>
            <p:cNvCxnSpPr/>
            <p:nvPr/>
          </p:nvCxnSpPr>
          <p:spPr>
            <a:xfrm rot="5400000" flipH="1">
              <a:off x="1893762" y="2827226"/>
              <a:ext cx="297113" cy="122238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/>
            <p:nvPr/>
          </p:nvCxnSpPr>
          <p:spPr>
            <a:xfrm rot="16200000">
              <a:off x="6953125" y="2827225"/>
              <a:ext cx="297113" cy="122237"/>
            </a:xfrm>
            <a:prstGeom prst="curvedConnector4">
              <a:avLst>
                <a:gd name="adj1" fmla="val -118560"/>
                <a:gd name="adj2" fmla="val 286229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03" name="TextBox 59"/>
            <p:cNvSpPr txBox="1">
              <a:spLocks noChangeArrowheads="1"/>
            </p:cNvSpPr>
            <p:nvPr/>
          </p:nvSpPr>
          <p:spPr bwMode="auto">
            <a:xfrm>
              <a:off x="4114800" y="1292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04" name="TextBox 60"/>
            <p:cNvSpPr txBox="1">
              <a:spLocks noChangeArrowheads="1"/>
            </p:cNvSpPr>
            <p:nvPr/>
          </p:nvSpPr>
          <p:spPr bwMode="auto">
            <a:xfrm>
              <a:off x="4114800" y="2054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05" name="TextBox 61"/>
            <p:cNvSpPr txBox="1">
              <a:spLocks noChangeArrowheads="1"/>
            </p:cNvSpPr>
            <p:nvPr/>
          </p:nvSpPr>
          <p:spPr bwMode="auto">
            <a:xfrm>
              <a:off x="4191000" y="3041650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06" name="TextBox 62"/>
            <p:cNvSpPr txBox="1">
              <a:spLocks noChangeArrowheads="1"/>
            </p:cNvSpPr>
            <p:nvPr/>
          </p:nvSpPr>
          <p:spPr bwMode="auto">
            <a:xfrm>
              <a:off x="4191000" y="38068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07" name="TextBox 63"/>
            <p:cNvSpPr txBox="1">
              <a:spLocks noChangeArrowheads="1"/>
            </p:cNvSpPr>
            <p:nvPr/>
          </p:nvSpPr>
          <p:spPr bwMode="auto">
            <a:xfrm>
              <a:off x="990600" y="2054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08" name="TextBox 64"/>
            <p:cNvSpPr txBox="1">
              <a:spLocks noChangeArrowheads="1"/>
            </p:cNvSpPr>
            <p:nvPr/>
          </p:nvSpPr>
          <p:spPr bwMode="auto">
            <a:xfrm>
              <a:off x="990600" y="30448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09" name="TextBox 65"/>
            <p:cNvSpPr txBox="1">
              <a:spLocks noChangeArrowheads="1"/>
            </p:cNvSpPr>
            <p:nvPr/>
          </p:nvSpPr>
          <p:spPr bwMode="auto">
            <a:xfrm>
              <a:off x="7391400" y="20542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a</a:t>
              </a:r>
            </a:p>
          </p:txBody>
        </p:sp>
        <p:sp>
          <p:nvSpPr>
            <p:cNvPr id="12310" name="TextBox 66"/>
            <p:cNvSpPr txBox="1">
              <a:spLocks noChangeArrowheads="1"/>
            </p:cNvSpPr>
            <p:nvPr/>
          </p:nvSpPr>
          <p:spPr bwMode="auto">
            <a:xfrm>
              <a:off x="7391400" y="3044825"/>
              <a:ext cx="762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b</a:t>
              </a:r>
            </a:p>
          </p:txBody>
        </p:sp>
        <p:sp>
          <p:nvSpPr>
            <p:cNvPr id="12311" name="TextBox 68"/>
            <p:cNvSpPr txBox="1">
              <a:spLocks noChangeArrowheads="1"/>
            </p:cNvSpPr>
            <p:nvPr/>
          </p:nvSpPr>
          <p:spPr bwMode="auto">
            <a:xfrm>
              <a:off x="2209800" y="2435225"/>
              <a:ext cx="457200" cy="502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q</a:t>
              </a:r>
              <a:endParaRPr lang="en-US" baseline="-25000">
                <a:latin typeface="Calibri" pitchFamily="34" charset="0"/>
              </a:endParaRPr>
            </a:p>
          </p:txBody>
        </p:sp>
        <p:sp>
          <p:nvSpPr>
            <p:cNvPr id="12312" name="TextBox 69"/>
            <p:cNvSpPr txBox="1">
              <a:spLocks noChangeArrowheads="1"/>
            </p:cNvSpPr>
            <p:nvPr/>
          </p:nvSpPr>
          <p:spPr bwMode="auto">
            <a:xfrm>
              <a:off x="6553200" y="2435225"/>
              <a:ext cx="457200" cy="502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r</a:t>
              </a:r>
              <a:endParaRPr lang="en-US" baseline="-2500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Baum-Welch algorithm: counts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String = </a:t>
            </a:r>
            <a:r>
              <a:rPr lang="en-US" sz="2400" dirty="0" err="1" smtClean="0"/>
              <a:t>abb</a:t>
            </a:r>
            <a:r>
              <a:rPr lang="en-US" sz="2400" dirty="0" smtClean="0"/>
              <a:t> </a:t>
            </a:r>
            <a:r>
              <a:rPr lang="en-US" sz="2400" dirty="0" err="1" smtClean="0"/>
              <a:t>aaa</a:t>
            </a:r>
            <a:r>
              <a:rPr lang="en-US" sz="2400" dirty="0" smtClean="0"/>
              <a:t> </a:t>
            </a:r>
            <a:r>
              <a:rPr lang="en-US" sz="2400" dirty="0" err="1" smtClean="0"/>
              <a:t>bbb</a:t>
            </a:r>
            <a:r>
              <a:rPr lang="en-US" sz="2400" dirty="0" smtClean="0"/>
              <a:t> </a:t>
            </a:r>
            <a:r>
              <a:rPr lang="en-US" sz="2400" dirty="0" err="1" smtClean="0"/>
              <a:t>aaa</a:t>
            </a: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Sequence of states with respect to input symbols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1981200" y="2143125"/>
            <a:ext cx="838200" cy="771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324600" y="2143125"/>
            <a:ext cx="838200" cy="7715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Curved Connector 8"/>
          <p:cNvCxnSpPr/>
          <p:nvPr/>
        </p:nvCxnSpPr>
        <p:spPr bwMode="auto">
          <a:xfrm rot="5400000" flipH="1" flipV="1">
            <a:off x="4541838" y="407987"/>
            <a:ext cx="1588" cy="3751263"/>
          </a:xfrm>
          <a:prstGeom prst="curvedConnector3">
            <a:avLst>
              <a:gd name="adj1" fmla="val 2212537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 bwMode="auto">
          <a:xfrm rot="5400000">
            <a:off x="4600575" y="944563"/>
            <a:ext cx="1588" cy="3751262"/>
          </a:xfrm>
          <a:prstGeom prst="curvedConnector3">
            <a:avLst>
              <a:gd name="adj1" fmla="val 2212537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hape 10"/>
          <p:cNvCxnSpPr/>
          <p:nvPr/>
        </p:nvCxnSpPr>
        <p:spPr bwMode="auto">
          <a:xfrm rot="16200000" flipH="1" flipV="1">
            <a:off x="1981994" y="2209006"/>
            <a:ext cx="273050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2" name="TextBox 60"/>
          <p:cNvSpPr txBox="1">
            <a:spLocks noChangeArrowheads="1"/>
          </p:cNvSpPr>
          <p:nvPr/>
        </p:nvSpPr>
        <p:spPr bwMode="auto">
          <a:xfrm>
            <a:off x="4114800" y="1933575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a, b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083" name="TextBox 61"/>
          <p:cNvSpPr txBox="1">
            <a:spLocks noChangeArrowheads="1"/>
          </p:cNvSpPr>
          <p:nvPr/>
        </p:nvSpPr>
        <p:spPr bwMode="auto">
          <a:xfrm>
            <a:off x="4191000" y="2841625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Calibri" pitchFamily="34" charset="0"/>
              </a:rPr>
              <a:t>a,b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084" name="TextBox 68"/>
          <p:cNvSpPr txBox="1">
            <a:spLocks noChangeArrowheads="1"/>
          </p:cNvSpPr>
          <p:nvPr/>
        </p:nvSpPr>
        <p:spPr bwMode="auto">
          <a:xfrm>
            <a:off x="2209800" y="2209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q</a:t>
            </a:r>
            <a:endParaRPr lang="en-US" sz="2000" baseline="-25000">
              <a:latin typeface="Calibri" pitchFamily="34" charset="0"/>
            </a:endParaRPr>
          </a:p>
        </p:txBody>
      </p:sp>
      <p:sp>
        <p:nvSpPr>
          <p:cNvPr id="3085" name="TextBox 69"/>
          <p:cNvSpPr txBox="1">
            <a:spLocks noChangeArrowheads="1"/>
          </p:cNvSpPr>
          <p:nvPr/>
        </p:nvSpPr>
        <p:spPr bwMode="auto">
          <a:xfrm>
            <a:off x="6553200" y="2122488"/>
            <a:ext cx="4572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aseline="-25000">
                <a:latin typeface="Calibri" pitchFamily="34" charset="0"/>
              </a:rPr>
              <a:t>r</a:t>
            </a:r>
            <a:endParaRPr lang="en-US" sz="3600" baseline="-2500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19200" y="2514600"/>
            <a:ext cx="731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9" name="TextBox 60"/>
          <p:cNvSpPr txBox="1">
            <a:spLocks noChangeArrowheads="1"/>
          </p:cNvSpPr>
          <p:nvPr/>
        </p:nvSpPr>
        <p:spPr bwMode="auto">
          <a:xfrm>
            <a:off x="1371600" y="2079625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Calibri" pitchFamily="34" charset="0"/>
              </a:rPr>
              <a:t>a,b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066800" y="5562600"/>
          <a:ext cx="7907338" cy="304800"/>
        </p:xfrm>
        <a:graphic>
          <a:graphicData uri="http://schemas.openxmlformats.org/presentationml/2006/ole">
            <p:oleObj spid="_x0000_s83970" name="Equation" r:id="rId3" imgW="5930640" imgH="228600" progId="Equation.3">
              <p:embed/>
            </p:oleObj>
          </a:graphicData>
        </a:graphic>
      </p:graphicFrame>
      <p:sp>
        <p:nvSpPr>
          <p:cNvPr id="3090" name="TextBox 17"/>
          <p:cNvSpPr txBox="1">
            <a:spLocks noChangeArrowheads="1"/>
          </p:cNvSpPr>
          <p:nvPr/>
        </p:nvSpPr>
        <p:spPr bwMode="auto">
          <a:xfrm>
            <a:off x="533400" y="5410200"/>
            <a:ext cx="6873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o/p seq</a:t>
            </a:r>
          </a:p>
        </p:txBody>
      </p:sp>
      <p:sp>
        <p:nvSpPr>
          <p:cNvPr id="3091" name="TextBox 18"/>
          <p:cNvSpPr txBox="1">
            <a:spLocks noChangeArrowheads="1"/>
          </p:cNvSpPr>
          <p:nvPr/>
        </p:nvSpPr>
        <p:spPr bwMode="auto">
          <a:xfrm>
            <a:off x="533400" y="5715000"/>
            <a:ext cx="833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State seq</a:t>
            </a:r>
            <a:endParaRPr lang="en-US"/>
          </a:p>
        </p:txBody>
      </p:sp>
      <p:cxnSp>
        <p:nvCxnSpPr>
          <p:cNvPr id="24" name="Straight Arrow Connector 23"/>
          <p:cNvCxnSpPr>
            <a:stCxn id="3090" idx="3"/>
          </p:cNvCxnSpPr>
          <p:nvPr/>
        </p:nvCxnSpPr>
        <p:spPr>
          <a:xfrm>
            <a:off x="1220788" y="5548313"/>
            <a:ext cx="303212" cy="90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933460" y="1686757"/>
            <a:ext cx="941033" cy="914400"/>
          </a:xfrm>
          <a:custGeom>
            <a:avLst/>
            <a:gdLst>
              <a:gd name="connsiteX0" fmla="*/ 275208 w 941033"/>
              <a:gd name="connsiteY0" fmla="*/ 852257 h 914400"/>
              <a:gd name="connsiteX1" fmla="*/ 292963 w 941033"/>
              <a:gd name="connsiteY1" fmla="*/ 878890 h 914400"/>
              <a:gd name="connsiteX2" fmla="*/ 417251 w 941033"/>
              <a:gd name="connsiteY2" fmla="*/ 914400 h 914400"/>
              <a:gd name="connsiteX3" fmla="*/ 497150 w 941033"/>
              <a:gd name="connsiteY3" fmla="*/ 914400 h 914400"/>
              <a:gd name="connsiteX4" fmla="*/ 941033 w 941033"/>
              <a:gd name="connsiteY4" fmla="*/ 417251 h 914400"/>
              <a:gd name="connsiteX5" fmla="*/ 248575 w 941033"/>
              <a:gd name="connsiteY5" fmla="*/ 0 h 914400"/>
              <a:gd name="connsiteX6" fmla="*/ 0 w 941033"/>
              <a:gd name="connsiteY6" fmla="*/ 488272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033" h="914400">
                <a:moveTo>
                  <a:pt x="275208" y="852257"/>
                </a:moveTo>
                <a:cubicBezTo>
                  <a:pt x="281126" y="861135"/>
                  <a:pt x="283188" y="874613"/>
                  <a:pt x="292963" y="878890"/>
                </a:cubicBezTo>
                <a:cubicBezTo>
                  <a:pt x="332438" y="896160"/>
                  <a:pt x="417251" y="914400"/>
                  <a:pt x="417251" y="914400"/>
                </a:cubicBezTo>
                <a:lnTo>
                  <a:pt x="497150" y="914400"/>
                </a:lnTo>
                <a:lnTo>
                  <a:pt x="941033" y="417251"/>
                </a:lnTo>
                <a:lnTo>
                  <a:pt x="248575" y="0"/>
                </a:lnTo>
                <a:lnTo>
                  <a:pt x="0" y="488272"/>
                </a:ln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60"/>
          <p:cNvSpPr txBox="1">
            <a:spLocks noChangeArrowheads="1"/>
          </p:cNvSpPr>
          <p:nvPr/>
        </p:nvSpPr>
        <p:spPr bwMode="auto">
          <a:xfrm>
            <a:off x="7391400" y="2286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Calibri" pitchFamily="34" charset="0"/>
              </a:rPr>
              <a:t>a,b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800" smtClean="0"/>
              <a:t>Calculating probabilities from table</a:t>
            </a:r>
          </a:p>
          <a:p>
            <a:pPr>
              <a:buFont typeface="Arial" charset="0"/>
              <a:buNone/>
            </a:pPr>
            <a:r>
              <a:rPr lang="en-US" sz="2400" smtClean="0"/>
              <a:t>							Table of counts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2000" i="1" smtClean="0"/>
              <a:t>T=#states</a:t>
            </a:r>
          </a:p>
          <a:p>
            <a:pPr>
              <a:buFont typeface="Arial" charset="0"/>
              <a:buNone/>
            </a:pPr>
            <a:r>
              <a:rPr lang="en-US" sz="2000" i="1" smtClean="0"/>
              <a:t>A=#alphabet symbols</a:t>
            </a:r>
            <a:r>
              <a:rPr lang="en-US" sz="2000" smtClean="0"/>
              <a:t>	</a:t>
            </a:r>
          </a:p>
          <a:p>
            <a:pPr>
              <a:buFont typeface="Arial" charset="0"/>
              <a:buNone/>
            </a:pPr>
            <a:r>
              <a:rPr lang="en-US" sz="2400" smtClean="0"/>
              <a:t>Now if we have a non-deterministic transitions then multiple state seq possible for the given o/p seq (ref. to previous slide’s feature). Our aim is to find expected count through this.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16000" y="2286000"/>
          <a:ext cx="2336800" cy="457200"/>
        </p:xfrm>
        <a:graphic>
          <a:graphicData uri="http://schemas.openxmlformats.org/presentationml/2006/ole">
            <p:oleObj spid="_x0000_s84994" name="Equation" r:id="rId3" imgW="1168200" imgH="22860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1625600"/>
          <a:ext cx="3048000" cy="257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Src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O/P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Count</a:t>
                      </a:r>
                      <a:endParaRPr lang="en-US" b="1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90600" y="1600200"/>
          <a:ext cx="2362200" cy="457200"/>
        </p:xfrm>
        <a:graphic>
          <a:graphicData uri="http://schemas.openxmlformats.org/presentationml/2006/ole">
            <p:oleObj spid="_x0000_s84995" name="Equation" r:id="rId4" imgW="1180800" imgH="228600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957263" y="2959100"/>
          <a:ext cx="4217987" cy="1244600"/>
        </p:xfrm>
        <a:graphic>
          <a:graphicData uri="http://schemas.openxmlformats.org/presentationml/2006/ole">
            <p:oleObj spid="_x0000_s84996" name="Equation" r:id="rId5" imgW="2197080" imgH="64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Interplay Between Two Equations</a:t>
            </a: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Content Placeholder 7"/>
          <p:cNvGraphicFramePr>
            <a:graphicFrameLocks noChangeAspect="1"/>
          </p:cNvGraphicFramePr>
          <p:nvPr>
            <p:ph idx="1"/>
          </p:nvPr>
        </p:nvGraphicFramePr>
        <p:xfrm>
          <a:off x="1600200" y="1916113"/>
          <a:ext cx="5280025" cy="1431925"/>
        </p:xfrm>
        <a:graphic>
          <a:graphicData uri="http://schemas.openxmlformats.org/presentationml/2006/ole">
            <p:oleObj spid="_x0000_s86018" name="Equation" r:id="rId3" imgW="2387520" imgH="647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543050" y="3705225"/>
          <a:ext cx="6056313" cy="1441450"/>
        </p:xfrm>
        <a:graphic>
          <a:graphicData uri="http://schemas.openxmlformats.org/presentationml/2006/ole">
            <p:oleObj spid="_x0000_s86019" name="Equation" r:id="rId4" imgW="2743200" imgH="634680" progId="Equation.3">
              <p:embed/>
            </p:oleObj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200400" y="5791200"/>
            <a:ext cx="55054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                                         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k</a:t>
            </a:r>
            <a:endParaRPr lang="en-US" sz="1200" i="1" dirty="0"/>
          </a:p>
          <a:p>
            <a:r>
              <a:rPr lang="en-US" dirty="0"/>
              <a:t>No. of times the transitions </a:t>
            </a:r>
            <a:r>
              <a:rPr lang="en-US" i="1" dirty="0" err="1"/>
              <a:t>s</a:t>
            </a:r>
            <a:r>
              <a:rPr lang="en-US" i="1" baseline="30000" dirty="0" err="1"/>
              <a:t>i</a:t>
            </a:r>
            <a:r>
              <a:rPr lang="en-US" i="1" dirty="0" err="1">
                <a:sym typeface="Wingdings" pitchFamily="2" charset="2"/>
              </a:rPr>
              <a:t>s</a:t>
            </a:r>
            <a:r>
              <a:rPr lang="en-US" i="1" baseline="30000" dirty="0" err="1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 occurs in the string</a:t>
            </a:r>
            <a:endParaRPr lang="en-US" baseline="30000" dirty="0"/>
          </a:p>
        </p:txBody>
      </p:sp>
      <p:cxnSp>
        <p:nvCxnSpPr>
          <p:cNvPr id="8" name="Straight Arrow Connector 7"/>
          <p:cNvCxnSpPr>
            <a:stCxn id="5126" idx="0"/>
          </p:cNvCxnSpPr>
          <p:nvPr/>
        </p:nvCxnSpPr>
        <p:spPr>
          <a:xfrm rot="16200000" flipV="1">
            <a:off x="4538663" y="4376737"/>
            <a:ext cx="1143000" cy="1685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Illustration</a:t>
            </a:r>
          </a:p>
        </p:txBody>
      </p:sp>
      <p:sp>
        <p:nvSpPr>
          <p:cNvPr id="3" name="Oval 2"/>
          <p:cNvSpPr/>
          <p:nvPr/>
        </p:nvSpPr>
        <p:spPr>
          <a:xfrm>
            <a:off x="2133600" y="2136775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477000" y="2136775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rot="5400000" flipH="1" flipV="1">
            <a:off x="4694238" y="412750"/>
            <a:ext cx="1587" cy="3751263"/>
          </a:xfrm>
          <a:prstGeom prst="curvedConnector3">
            <a:avLst>
              <a:gd name="adj1" fmla="val 4307745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5400000">
            <a:off x="4676775" y="1022351"/>
            <a:ext cx="1587" cy="3751262"/>
          </a:xfrm>
          <a:prstGeom prst="curvedConnector3">
            <a:avLst>
              <a:gd name="adj1" fmla="val 387124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3" idx="1"/>
            <a:endCxn id="3" idx="2"/>
          </p:cNvCxnSpPr>
          <p:nvPr/>
        </p:nvCxnSpPr>
        <p:spPr>
          <a:xfrm rot="16200000" flipH="1" flipV="1">
            <a:off x="2046288" y="2346325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hape 10"/>
          <p:cNvCxnSpPr/>
          <p:nvPr/>
        </p:nvCxnSpPr>
        <p:spPr>
          <a:xfrm rot="5400000" flipH="1">
            <a:off x="2046287" y="2681288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1" name="TextBox 60"/>
          <p:cNvSpPr txBox="1">
            <a:spLocks noChangeArrowheads="1"/>
          </p:cNvSpPr>
          <p:nvPr/>
        </p:nvSpPr>
        <p:spPr bwMode="auto">
          <a:xfrm>
            <a:off x="4267200" y="1676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a:0.67</a:t>
            </a:r>
          </a:p>
        </p:txBody>
      </p:sp>
      <p:sp>
        <p:nvSpPr>
          <p:cNvPr id="13322" name="TextBox 61"/>
          <p:cNvSpPr txBox="1">
            <a:spLocks noChangeArrowheads="1"/>
          </p:cNvSpPr>
          <p:nvPr/>
        </p:nvSpPr>
        <p:spPr bwMode="auto">
          <a:xfrm>
            <a:off x="4343400" y="3124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b:1.0</a:t>
            </a:r>
          </a:p>
        </p:txBody>
      </p:sp>
      <p:sp>
        <p:nvSpPr>
          <p:cNvPr id="13323" name="TextBox 63"/>
          <p:cNvSpPr txBox="1">
            <a:spLocks noChangeArrowheads="1"/>
          </p:cNvSpPr>
          <p:nvPr/>
        </p:nvSpPr>
        <p:spPr bwMode="auto">
          <a:xfrm>
            <a:off x="1219200" y="190817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b:0.17</a:t>
            </a:r>
          </a:p>
        </p:txBody>
      </p:sp>
      <p:sp>
        <p:nvSpPr>
          <p:cNvPr id="13324" name="TextBox 64"/>
          <p:cNvSpPr txBox="1">
            <a:spLocks noChangeArrowheads="1"/>
          </p:cNvSpPr>
          <p:nvPr/>
        </p:nvSpPr>
        <p:spPr bwMode="auto">
          <a:xfrm>
            <a:off x="1219200" y="2895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a:0.16</a:t>
            </a:r>
          </a:p>
        </p:txBody>
      </p:sp>
      <p:sp>
        <p:nvSpPr>
          <p:cNvPr id="13325" name="TextBox 68"/>
          <p:cNvSpPr txBox="1">
            <a:spLocks noChangeArrowheads="1"/>
          </p:cNvSpPr>
          <p:nvPr/>
        </p:nvSpPr>
        <p:spPr bwMode="auto">
          <a:xfrm>
            <a:off x="2362200" y="228917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3326" name="TextBox 69"/>
          <p:cNvSpPr txBox="1">
            <a:spLocks noChangeArrowheads="1"/>
          </p:cNvSpPr>
          <p:nvPr/>
        </p:nvSpPr>
        <p:spPr bwMode="auto">
          <a:xfrm>
            <a:off x="6705600" y="228917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133600" y="48006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77000" y="48006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Curved Connector 27"/>
          <p:cNvCxnSpPr/>
          <p:nvPr/>
        </p:nvCxnSpPr>
        <p:spPr>
          <a:xfrm rot="5400000" flipH="1" flipV="1">
            <a:off x="4694238" y="3076575"/>
            <a:ext cx="1587" cy="3751263"/>
          </a:xfrm>
          <a:prstGeom prst="curvedConnector3">
            <a:avLst>
              <a:gd name="adj1" fmla="val 4307745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4676775" y="3686176"/>
            <a:ext cx="1587" cy="3751262"/>
          </a:xfrm>
          <a:prstGeom prst="curvedConnector3">
            <a:avLst>
              <a:gd name="adj1" fmla="val 387124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6" idx="1"/>
            <a:endCxn id="26" idx="2"/>
          </p:cNvCxnSpPr>
          <p:nvPr/>
        </p:nvCxnSpPr>
        <p:spPr>
          <a:xfrm rot="16200000" flipH="1" flipV="1">
            <a:off x="2046288" y="5010150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hape 30"/>
          <p:cNvCxnSpPr/>
          <p:nvPr/>
        </p:nvCxnSpPr>
        <p:spPr>
          <a:xfrm rot="5400000" flipH="1">
            <a:off x="2046287" y="5345113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33" name="TextBox 60"/>
          <p:cNvSpPr txBox="1">
            <a:spLocks noChangeArrowheads="1"/>
          </p:cNvSpPr>
          <p:nvPr/>
        </p:nvSpPr>
        <p:spPr bwMode="auto">
          <a:xfrm>
            <a:off x="4267200" y="43402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a:0.04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334" name="TextBox 61"/>
          <p:cNvSpPr txBox="1">
            <a:spLocks noChangeArrowheads="1"/>
          </p:cNvSpPr>
          <p:nvPr/>
        </p:nvSpPr>
        <p:spPr bwMode="auto">
          <a:xfrm>
            <a:off x="4343400" y="57880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b:1.0</a:t>
            </a:r>
          </a:p>
        </p:txBody>
      </p:sp>
      <p:sp>
        <p:nvSpPr>
          <p:cNvPr id="13335" name="TextBox 63"/>
          <p:cNvSpPr txBox="1">
            <a:spLocks noChangeArrowheads="1"/>
          </p:cNvSpPr>
          <p:nvPr/>
        </p:nvSpPr>
        <p:spPr bwMode="auto">
          <a:xfrm>
            <a:off x="1219200" y="4572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b:0.48</a:t>
            </a:r>
          </a:p>
        </p:txBody>
      </p:sp>
      <p:sp>
        <p:nvSpPr>
          <p:cNvPr id="13336" name="TextBox 64"/>
          <p:cNvSpPr txBox="1">
            <a:spLocks noChangeArrowheads="1"/>
          </p:cNvSpPr>
          <p:nvPr/>
        </p:nvSpPr>
        <p:spPr bwMode="auto">
          <a:xfrm>
            <a:off x="1219200" y="5559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a:0.48</a:t>
            </a:r>
          </a:p>
        </p:txBody>
      </p:sp>
      <p:sp>
        <p:nvSpPr>
          <p:cNvPr id="13337" name="TextBox 68"/>
          <p:cNvSpPr txBox="1">
            <a:spLocks noChangeArrowheads="1"/>
          </p:cNvSpPr>
          <p:nvPr/>
        </p:nvSpPr>
        <p:spPr bwMode="auto">
          <a:xfrm>
            <a:off x="2362200" y="4953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3338" name="TextBox 69"/>
          <p:cNvSpPr txBox="1">
            <a:spLocks noChangeArrowheads="1"/>
          </p:cNvSpPr>
          <p:nvPr/>
        </p:nvSpPr>
        <p:spPr bwMode="auto">
          <a:xfrm>
            <a:off x="6705600" y="4953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r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3339" name="TextBox 49"/>
          <p:cNvSpPr txBox="1">
            <a:spLocks noChangeArrowheads="1"/>
          </p:cNvSpPr>
          <p:nvPr/>
        </p:nvSpPr>
        <p:spPr bwMode="auto">
          <a:xfrm>
            <a:off x="6477000" y="321151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Actual (Desired) HMM</a:t>
            </a:r>
          </a:p>
        </p:txBody>
      </p:sp>
      <p:sp>
        <p:nvSpPr>
          <p:cNvPr id="13340" name="TextBox 50"/>
          <p:cNvSpPr txBox="1">
            <a:spLocks noChangeArrowheads="1"/>
          </p:cNvSpPr>
          <p:nvPr/>
        </p:nvSpPr>
        <p:spPr bwMode="auto">
          <a:xfrm>
            <a:off x="6858000" y="5802313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Initial guess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sz="3200" dirty="0" smtClean="0"/>
              <a:t>One run of Baum-Welch algorithm: </a:t>
            </a:r>
            <a:r>
              <a:rPr lang="en-US" sz="3200" i="1" dirty="0" smtClean="0"/>
              <a:t>string </a:t>
            </a:r>
            <a:r>
              <a:rPr lang="en-US" sz="3200" i="1" dirty="0" err="1" smtClean="0"/>
              <a:t>ababb</a:t>
            </a:r>
            <a:endParaRPr lang="en-US" sz="32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653"/>
                <a:gridCol w="623603"/>
                <a:gridCol w="623603"/>
                <a:gridCol w="623603"/>
                <a:gridCol w="545653"/>
                <a:gridCol w="623603"/>
                <a:gridCol w="1020209"/>
                <a:gridCol w="928552"/>
                <a:gridCol w="935405"/>
                <a:gridCol w="879858"/>
                <a:gridCol w="879858"/>
              </a:tblGrid>
              <a:tr h="39451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P(path)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674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0.00154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0.00154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0.00077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0.00884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0.00442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0.00884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0.02548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0.05096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0.07644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Rounded Total </a:t>
                      </a:r>
                      <a:r>
                        <a:rPr lang="en-US" sz="16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0.095</a:t>
                      </a:r>
                      <a:endParaRPr lang="en-US" sz="1600" dirty="0"/>
                    </a:p>
                  </a:txBody>
                  <a:tcPr/>
                </a:tc>
              </a:tr>
              <a:tr h="394511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Probabilities (P) </a:t>
                      </a:r>
                      <a:r>
                        <a:rPr lang="en-US" sz="1600" dirty="0" smtClean="0">
                          <a:sym typeface="Wingdings" pitchFamily="2" charset="2"/>
                        </a:rPr>
                        <a:t>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0.06</a:t>
                      </a:r>
                    </a:p>
                    <a:p>
                      <a:pPr algn="ctr"/>
                      <a:r>
                        <a:rPr lang="en-US" sz="1200" dirty="0" smtClean="0"/>
                        <a:t>=(0.01/(0.01+0.06+0.095)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0.581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832725" y="1592263"/>
          <a:ext cx="795338" cy="388937"/>
        </p:xfrm>
        <a:graphic>
          <a:graphicData uri="http://schemas.openxmlformats.org/presentationml/2006/ole">
            <p:oleObj spid="_x0000_s87042" name="Equation" r:id="rId3" imgW="622080" imgH="30456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994525" y="1600200"/>
          <a:ext cx="793750" cy="381000"/>
        </p:xfrm>
        <a:graphic>
          <a:graphicData uri="http://schemas.openxmlformats.org/presentationml/2006/ole">
            <p:oleObj spid="_x0000_s87043" name="Equation" r:id="rId4" imgW="634680" imgH="30456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32388" y="1574800"/>
          <a:ext cx="828675" cy="406400"/>
        </p:xfrm>
        <a:graphic>
          <a:graphicData uri="http://schemas.openxmlformats.org/presentationml/2006/ole">
            <p:oleObj spid="_x0000_s87044" name="Equation" r:id="rId5" imgW="622080" imgH="30456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064250" y="1574800"/>
          <a:ext cx="811213" cy="406400"/>
        </p:xfrm>
        <a:graphic>
          <a:graphicData uri="http://schemas.openxmlformats.org/presentationml/2006/ole">
            <p:oleObj spid="_x0000_s87045" name="Equation" r:id="rId6" imgW="609480" imgH="30456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57200" y="1722438"/>
          <a:ext cx="533400" cy="182562"/>
        </p:xfrm>
        <a:graphic>
          <a:graphicData uri="http://schemas.openxmlformats.org/presentationml/2006/ole">
            <p:oleObj spid="_x0000_s87046" name="Equation" r:id="rId7" imgW="406080" imgH="13968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066800" y="1676400"/>
          <a:ext cx="533400" cy="225425"/>
        </p:xfrm>
        <a:graphic>
          <a:graphicData uri="http://schemas.openxmlformats.org/presentationml/2006/ole">
            <p:oleObj spid="_x0000_s87047" name="Equation" r:id="rId8" imgW="419040" imgH="17748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647825" y="1676400"/>
          <a:ext cx="561975" cy="238125"/>
        </p:xfrm>
        <a:graphic>
          <a:graphicData uri="http://schemas.openxmlformats.org/presentationml/2006/ole">
            <p:oleObj spid="_x0000_s87048" name="Equation" r:id="rId9" imgW="419040" imgH="1774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868613" y="1676400"/>
          <a:ext cx="560387" cy="244475"/>
        </p:xfrm>
        <a:graphic>
          <a:graphicData uri="http://schemas.openxmlformats.org/presentationml/2006/ole">
            <p:oleObj spid="_x0000_s87049" name="Equation" r:id="rId10" imgW="406080" imgH="1774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3505200" y="1676400"/>
          <a:ext cx="533400" cy="239713"/>
        </p:xfrm>
        <a:graphic>
          <a:graphicData uri="http://schemas.openxmlformats.org/presentationml/2006/ole">
            <p:oleObj spid="_x0000_s87050" name="Equation" r:id="rId11" imgW="393480" imgH="17748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247900" y="1662113"/>
          <a:ext cx="571500" cy="242887"/>
        </p:xfrm>
        <a:graphic>
          <a:graphicData uri="http://schemas.openxmlformats.org/presentationml/2006/ole">
            <p:oleObj spid="_x0000_s87051" name="Equation" r:id="rId12" imgW="419040" imgH="177480" progId="Equation.3">
              <p:embed/>
            </p:oleObj>
          </a:graphicData>
        </a:graphic>
      </p:graphicFrame>
      <p:sp>
        <p:nvSpPr>
          <p:cNvPr id="6245" name="TextBox 15"/>
          <p:cNvSpPr txBox="1">
            <a:spLocks noChangeArrowheads="1"/>
          </p:cNvSpPr>
          <p:nvPr/>
        </p:nvSpPr>
        <p:spPr bwMode="auto">
          <a:xfrm>
            <a:off x="304800" y="5715000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*      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  <a:r>
              <a:rPr lang="en-US" dirty="0"/>
              <a:t>is considered as starting and ending symbol of the input sequence </a:t>
            </a:r>
            <a:r>
              <a:rPr lang="en-US" dirty="0" smtClean="0"/>
              <a:t>string.</a:t>
            </a:r>
            <a:endParaRPr lang="en-US" dirty="0"/>
          </a:p>
        </p:txBody>
      </p:sp>
      <p:sp>
        <p:nvSpPr>
          <p:cNvPr id="6246" name="TextBox 15"/>
          <p:cNvSpPr txBox="1">
            <a:spLocks noChangeArrowheads="1"/>
          </p:cNvSpPr>
          <p:nvPr/>
        </p:nvSpPr>
        <p:spPr bwMode="auto">
          <a:xfrm>
            <a:off x="1295400" y="5181600"/>
            <a:ext cx="190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State sequences</a:t>
            </a:r>
          </a:p>
        </p:txBody>
      </p:sp>
      <p:cxnSp>
        <p:nvCxnSpPr>
          <p:cNvPr id="18" name="Straight Arrow Connector 17"/>
          <p:cNvCxnSpPr>
            <a:stCxn id="6246" idx="0"/>
          </p:cNvCxnSpPr>
          <p:nvPr/>
        </p:nvCxnSpPr>
        <p:spPr>
          <a:xfrm rot="16200000" flipV="1">
            <a:off x="1199357" y="4134643"/>
            <a:ext cx="1905000" cy="188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8" name="TextBox 18"/>
          <p:cNvSpPr txBox="1">
            <a:spLocks noChangeArrowheads="1"/>
          </p:cNvSpPr>
          <p:nvPr/>
        </p:nvSpPr>
        <p:spPr bwMode="auto">
          <a:xfrm>
            <a:off x="1143000" y="6019800"/>
            <a:ext cx="6647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Through </a:t>
            </a:r>
            <a:r>
              <a:rPr lang="en-US" dirty="0"/>
              <a:t>multiple iterations the probability values will converge.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part (1/2)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685800" y="1905000"/>
          <a:ext cx="7375525" cy="3354388"/>
        </p:xfrm>
        <a:graphic>
          <a:graphicData uri="http://schemas.openxmlformats.org/presentationml/2006/ole">
            <p:oleObj spid="_x0000_s88066" name="Equation" r:id="rId3" imgW="3911400" imgH="17776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867400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      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0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1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2</a:t>
            </a:r>
            <a:r>
              <a:rPr lang="en-US" sz="1200" i="1" dirty="0" smtClean="0"/>
              <a:t>               w</a:t>
            </a:r>
            <a:r>
              <a:rPr lang="en-US" sz="1200" i="1" baseline="-25000" dirty="0" smtClean="0"/>
              <a:t>k</a:t>
            </a:r>
            <a:r>
              <a:rPr lang="en-US" sz="1200" i="1" dirty="0" smtClean="0"/>
              <a:t>                                w</a:t>
            </a:r>
            <a:r>
              <a:rPr lang="en-US" sz="1200" i="1" baseline="-25000" dirty="0" smtClean="0"/>
              <a:t>n-1</a:t>
            </a:r>
            <a:r>
              <a:rPr lang="en-US" sz="1200" i="1" dirty="0" smtClean="0"/>
              <a:t>          </a:t>
            </a:r>
            <a:r>
              <a:rPr lang="en-US" sz="1200" i="1" dirty="0" err="1" smtClean="0"/>
              <a:t>w</a:t>
            </a:r>
            <a:r>
              <a:rPr lang="en-US" sz="1200" i="1" baseline="-25000" dirty="0" err="1" smtClean="0"/>
              <a:t>n</a:t>
            </a:r>
            <a:endParaRPr lang="en-US" sz="1200" i="1" baseline="-25000" dirty="0" smtClean="0"/>
          </a:p>
          <a:p>
            <a:r>
              <a:rPr lang="en-US" i="1" dirty="0" smtClean="0"/>
              <a:t>S0  </a:t>
            </a:r>
            <a:r>
              <a:rPr lang="en-US" i="1" dirty="0" smtClean="0">
                <a:sym typeface="Wingdings" pitchFamily="2" charset="2"/>
              </a:rPr>
              <a:t>  S1   S1  … Si   </a:t>
            </a:r>
            <a:r>
              <a:rPr lang="en-US" i="1" dirty="0" err="1" smtClean="0">
                <a:sym typeface="Wingdings" pitchFamily="2" charset="2"/>
              </a:rPr>
              <a:t>Sj</a:t>
            </a:r>
            <a:r>
              <a:rPr lang="en-US" i="1" dirty="0" smtClean="0">
                <a:sym typeface="Wingdings" pitchFamily="2" charset="2"/>
              </a:rPr>
              <a:t> …   Sn-1   </a:t>
            </a:r>
            <a:r>
              <a:rPr lang="en-US" i="1" dirty="0" err="1" smtClean="0">
                <a:sym typeface="Wingdings" pitchFamily="2" charset="2"/>
              </a:rPr>
              <a:t>Sn</a:t>
            </a:r>
            <a:r>
              <a:rPr lang="en-US" i="1" dirty="0" smtClean="0">
                <a:sym typeface="Wingdings" pitchFamily="2" charset="2"/>
              </a:rPr>
              <a:t>   Sn+1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assume parsing and semantic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Parsing identifies long distance dependencies</a:t>
            </a:r>
          </a:p>
          <a:p>
            <a:r>
              <a:rPr lang="en-US" dirty="0" smtClean="0"/>
              <a:t>Needs POS tagging which must finish earlier</a:t>
            </a:r>
          </a:p>
          <a:p>
            <a:r>
              <a:rPr lang="en-US" dirty="0" smtClean="0"/>
              <a:t>Semantic processing needs parsing and POS tagging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Computational part (2/2)</a:t>
            </a: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81000" y="1371600"/>
          <a:ext cx="7575550" cy="4446587"/>
        </p:xfrm>
        <a:graphic>
          <a:graphicData uri="http://schemas.openxmlformats.org/presentationml/2006/ole">
            <p:oleObj spid="_x0000_s89090" name="Equation" r:id="rId3" imgW="4546440" imgH="2666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5867400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      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0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1</a:t>
            </a:r>
            <a:r>
              <a:rPr lang="en-US" sz="1200" i="1" dirty="0" smtClean="0"/>
              <a:t>          w</a:t>
            </a:r>
            <a:r>
              <a:rPr lang="en-US" sz="1200" i="1" baseline="-25000" dirty="0" smtClean="0"/>
              <a:t>2</a:t>
            </a:r>
            <a:r>
              <a:rPr lang="en-US" sz="1200" i="1" dirty="0" smtClean="0"/>
              <a:t>               w</a:t>
            </a:r>
            <a:r>
              <a:rPr lang="en-US" sz="1200" i="1" baseline="-25000" dirty="0" smtClean="0"/>
              <a:t>k</a:t>
            </a:r>
            <a:r>
              <a:rPr lang="en-US" sz="1200" i="1" dirty="0" smtClean="0"/>
              <a:t>                                w</a:t>
            </a:r>
            <a:r>
              <a:rPr lang="en-US" sz="1200" i="1" baseline="-25000" dirty="0" smtClean="0"/>
              <a:t>n-1</a:t>
            </a:r>
            <a:r>
              <a:rPr lang="en-US" sz="1200" i="1" dirty="0" smtClean="0"/>
              <a:t>            </a:t>
            </a:r>
            <a:r>
              <a:rPr lang="en-US" sz="1200" i="1" dirty="0" err="1" smtClean="0"/>
              <a:t>w</a:t>
            </a:r>
            <a:r>
              <a:rPr lang="en-US" sz="1200" i="1" baseline="-25000" dirty="0" err="1" smtClean="0"/>
              <a:t>n</a:t>
            </a:r>
            <a:endParaRPr lang="en-US" sz="1200" i="1" baseline="-25000" dirty="0" smtClean="0"/>
          </a:p>
          <a:p>
            <a:r>
              <a:rPr lang="en-US" i="1" dirty="0" smtClean="0"/>
              <a:t>S0  </a:t>
            </a:r>
            <a:r>
              <a:rPr lang="en-US" i="1" dirty="0" smtClean="0">
                <a:sym typeface="Wingdings" pitchFamily="2" charset="2"/>
              </a:rPr>
              <a:t>  S1   S1  … Si   </a:t>
            </a:r>
            <a:r>
              <a:rPr lang="en-US" i="1" dirty="0" err="1" smtClean="0">
                <a:sym typeface="Wingdings" pitchFamily="2" charset="2"/>
              </a:rPr>
              <a:t>Sj</a:t>
            </a:r>
            <a:r>
              <a:rPr lang="en-US" i="1" dirty="0" smtClean="0">
                <a:sym typeface="Wingdings" pitchFamily="2" charset="2"/>
              </a:rPr>
              <a:t> …   Sn-1   </a:t>
            </a:r>
            <a:r>
              <a:rPr lang="en-US" i="1" dirty="0" err="1" smtClean="0">
                <a:sym typeface="Wingdings" pitchFamily="2" charset="2"/>
              </a:rPr>
              <a:t>Sn</a:t>
            </a:r>
            <a:r>
              <a:rPr lang="en-US" i="1" dirty="0" smtClean="0">
                <a:sym typeface="Wingdings" pitchFamily="2" charset="2"/>
              </a:rPr>
              <a:t>   Sn+1</a:t>
            </a:r>
            <a:endParaRPr lang="en-US" i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dirty="0" smtClean="0"/>
              <a:t>Discussions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 smtClean="0"/>
              <a:t>1. Symmetry breaking: </a:t>
            </a:r>
          </a:p>
          <a:p>
            <a:pPr marL="514350" indent="-514350"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Example: Symmetry </a:t>
            </a:r>
            <a:r>
              <a:rPr lang="en-US" sz="2000" dirty="0" smtClean="0"/>
              <a:t>leads </a:t>
            </a:r>
            <a:r>
              <a:rPr lang="en-US" sz="2000" dirty="0" smtClean="0"/>
              <a:t>to no change in initial values 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 Struck in Local maxima</a:t>
            </a:r>
          </a:p>
          <a:p>
            <a:pPr marL="514350" indent="-514350">
              <a:buNone/>
            </a:pPr>
            <a:r>
              <a:rPr lang="en-US" sz="2400" dirty="0" smtClean="0"/>
              <a:t>3. Label  bias problem </a:t>
            </a:r>
          </a:p>
          <a:p>
            <a:pPr marL="914400" lvl="1" indent="-514350">
              <a:buFont typeface="Arial" charset="0"/>
              <a:buNone/>
            </a:pPr>
            <a:r>
              <a:rPr lang="en-US" sz="2000" dirty="0" smtClean="0"/>
              <a:t>	Probabilities have to sum to 1.</a:t>
            </a:r>
          </a:p>
          <a:p>
            <a:pPr marL="914400" lvl="1" indent="-514350">
              <a:buFont typeface="Arial" charset="0"/>
              <a:buNone/>
            </a:pPr>
            <a:r>
              <a:rPr lang="en-US" sz="2000" dirty="0" smtClean="0"/>
              <a:t>	Values can rise at the cost of fall of values for others.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5400" y="3733800"/>
            <a:ext cx="533400" cy="533400"/>
            <a:chOff x="1981200" y="2971800"/>
            <a:chExt cx="533400" cy="533400"/>
          </a:xfrm>
        </p:grpSpPr>
        <p:sp>
          <p:nvSpPr>
            <p:cNvPr id="4" name="Oval 3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83" name="TextBox 4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133600" y="3048000"/>
            <a:ext cx="533400" cy="533400"/>
            <a:chOff x="1981200" y="2971800"/>
            <a:chExt cx="533400" cy="533400"/>
          </a:xfrm>
        </p:grpSpPr>
        <p:sp>
          <p:nvSpPr>
            <p:cNvPr id="8" name="Oval 7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81" name="TextBox 8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352800" y="2895600"/>
            <a:ext cx="533400" cy="533400"/>
            <a:chOff x="1981200" y="2971800"/>
            <a:chExt cx="533400" cy="533400"/>
          </a:xfrm>
        </p:grpSpPr>
        <p:sp>
          <p:nvSpPr>
            <p:cNvPr id="11" name="Oval 10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9" name="TextBox 11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cxnSp>
        <p:nvCxnSpPr>
          <p:cNvPr id="16" name="Shape 15"/>
          <p:cNvCxnSpPr>
            <a:stCxn id="4" idx="0"/>
            <a:endCxn id="8" idx="2"/>
          </p:cNvCxnSpPr>
          <p:nvPr/>
        </p:nvCxnSpPr>
        <p:spPr>
          <a:xfrm rot="5400000" flipH="1" flipV="1">
            <a:off x="1638300" y="32385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4"/>
            <a:endCxn id="4" idx="6"/>
          </p:cNvCxnSpPr>
          <p:nvPr/>
        </p:nvCxnSpPr>
        <p:spPr>
          <a:xfrm rot="5400000">
            <a:off x="1905000" y="35052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8" idx="7"/>
            <a:endCxn id="11" idx="1"/>
          </p:cNvCxnSpPr>
          <p:nvPr/>
        </p:nvCxnSpPr>
        <p:spPr>
          <a:xfrm rot="5400000" flipH="1" flipV="1">
            <a:off x="2933701" y="2628900"/>
            <a:ext cx="152400" cy="841375"/>
          </a:xfrm>
          <a:prstGeom prst="curvedConnector3">
            <a:avLst>
              <a:gd name="adj1" fmla="val 21943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1" idx="3"/>
            <a:endCxn id="8" idx="5"/>
          </p:cNvCxnSpPr>
          <p:nvPr/>
        </p:nvCxnSpPr>
        <p:spPr>
          <a:xfrm rot="5400000">
            <a:off x="2933701" y="3006725"/>
            <a:ext cx="152400" cy="841375"/>
          </a:xfrm>
          <a:prstGeom prst="curvedConnector3">
            <a:avLst>
              <a:gd name="adj1" fmla="val 2012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7" name="TextBox 63"/>
          <p:cNvSpPr txBox="1">
            <a:spLocks noChangeArrowheads="1"/>
          </p:cNvSpPr>
          <p:nvPr/>
        </p:nvSpPr>
        <p:spPr bwMode="auto">
          <a:xfrm>
            <a:off x="1295400" y="3200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b:1.0</a:t>
            </a:r>
          </a:p>
        </p:txBody>
      </p:sp>
      <p:sp>
        <p:nvSpPr>
          <p:cNvPr id="14348" name="TextBox 63"/>
          <p:cNvSpPr txBox="1">
            <a:spLocks noChangeArrowheads="1"/>
          </p:cNvSpPr>
          <p:nvPr/>
        </p:nvSpPr>
        <p:spPr bwMode="auto">
          <a:xfrm>
            <a:off x="22098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sp>
        <p:nvSpPr>
          <p:cNvPr id="14349" name="TextBox 63"/>
          <p:cNvSpPr txBox="1">
            <a:spLocks noChangeArrowheads="1"/>
          </p:cNvSpPr>
          <p:nvPr/>
        </p:nvSpPr>
        <p:spPr bwMode="auto">
          <a:xfrm>
            <a:off x="2438400" y="2590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a:0.5</a:t>
            </a:r>
          </a:p>
        </p:txBody>
      </p:sp>
      <p:sp>
        <p:nvSpPr>
          <p:cNvPr id="14350" name="TextBox 63"/>
          <p:cNvSpPr txBox="1">
            <a:spLocks noChangeArrowheads="1"/>
          </p:cNvSpPr>
          <p:nvPr/>
        </p:nvSpPr>
        <p:spPr bwMode="auto">
          <a:xfrm>
            <a:off x="2743200" y="3352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a:1.0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800600" y="3733800"/>
            <a:ext cx="533400" cy="533400"/>
            <a:chOff x="1981200" y="2971800"/>
            <a:chExt cx="533400" cy="533400"/>
          </a:xfrm>
        </p:grpSpPr>
        <p:sp>
          <p:nvSpPr>
            <p:cNvPr id="35" name="Oval 34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7" name="TextBox 35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638800" y="3048000"/>
            <a:ext cx="533400" cy="533400"/>
            <a:chOff x="1981200" y="2971800"/>
            <a:chExt cx="533400" cy="533400"/>
          </a:xfrm>
        </p:grpSpPr>
        <p:sp>
          <p:nvSpPr>
            <p:cNvPr id="38" name="Oval 37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5" name="TextBox 38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981200" y="2971800"/>
            <a:chExt cx="533400" cy="533400"/>
          </a:xfrm>
        </p:grpSpPr>
        <p:sp>
          <p:nvSpPr>
            <p:cNvPr id="41" name="Oval 40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3" name="TextBox 41"/>
            <p:cNvSpPr txBox="1">
              <a:spLocks noChangeArrowheads="1"/>
            </p:cNvSpPr>
            <p:nvPr/>
          </p:nvSpPr>
          <p:spPr bwMode="auto">
            <a:xfrm>
              <a:off x="2057400" y="3048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</a:t>
              </a:r>
            </a:p>
          </p:txBody>
        </p:sp>
      </p:grpSp>
      <p:cxnSp>
        <p:nvCxnSpPr>
          <p:cNvPr id="43" name="Shape 42"/>
          <p:cNvCxnSpPr/>
          <p:nvPr/>
        </p:nvCxnSpPr>
        <p:spPr>
          <a:xfrm rot="5400000" flipH="1" flipV="1">
            <a:off x="5143500" y="32385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hape 43"/>
          <p:cNvCxnSpPr/>
          <p:nvPr/>
        </p:nvCxnSpPr>
        <p:spPr>
          <a:xfrm rot="5400000">
            <a:off x="5410200" y="3505200"/>
            <a:ext cx="419100" cy="571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hape 21"/>
          <p:cNvCxnSpPr/>
          <p:nvPr/>
        </p:nvCxnSpPr>
        <p:spPr>
          <a:xfrm rot="5400000" flipH="1" flipV="1">
            <a:off x="6438901" y="2628900"/>
            <a:ext cx="152400" cy="841375"/>
          </a:xfrm>
          <a:prstGeom prst="curvedConnector3">
            <a:avLst>
              <a:gd name="adj1" fmla="val 1376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57" name="TextBox 63"/>
          <p:cNvSpPr txBox="1">
            <a:spLocks noChangeArrowheads="1"/>
          </p:cNvSpPr>
          <p:nvPr/>
        </p:nvSpPr>
        <p:spPr bwMode="auto">
          <a:xfrm>
            <a:off x="4572000" y="3200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a:0.5</a:t>
            </a:r>
          </a:p>
        </p:txBody>
      </p:sp>
      <p:sp>
        <p:nvSpPr>
          <p:cNvPr id="14358" name="TextBox 63"/>
          <p:cNvSpPr txBox="1">
            <a:spLocks noChangeArrowheads="1"/>
          </p:cNvSpPr>
          <p:nvPr/>
        </p:nvSpPr>
        <p:spPr bwMode="auto">
          <a:xfrm>
            <a:off x="5715000" y="3962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sp>
        <p:nvSpPr>
          <p:cNvPr id="14359" name="TextBox 63"/>
          <p:cNvSpPr txBox="1">
            <a:spLocks noChangeArrowheads="1"/>
          </p:cNvSpPr>
          <p:nvPr/>
        </p:nvSpPr>
        <p:spPr bwMode="auto">
          <a:xfrm>
            <a:off x="6172200" y="2892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a:0.25</a:t>
            </a:r>
          </a:p>
        </p:txBody>
      </p:sp>
      <p:sp>
        <p:nvSpPr>
          <p:cNvPr id="14360" name="TextBox 63"/>
          <p:cNvSpPr txBox="1">
            <a:spLocks noChangeArrowheads="1"/>
          </p:cNvSpPr>
          <p:nvPr/>
        </p:nvSpPr>
        <p:spPr bwMode="auto">
          <a:xfrm>
            <a:off x="6172200" y="32004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a:0.5</a:t>
            </a:r>
          </a:p>
        </p:txBody>
      </p:sp>
      <p:cxnSp>
        <p:nvCxnSpPr>
          <p:cNvPr id="52" name="Shape 51"/>
          <p:cNvCxnSpPr>
            <a:stCxn id="35" idx="1"/>
          </p:cNvCxnSpPr>
          <p:nvPr/>
        </p:nvCxnSpPr>
        <p:spPr>
          <a:xfrm rot="5400000" flipH="1" flipV="1">
            <a:off x="4953000" y="3125788"/>
            <a:ext cx="611188" cy="76041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2" name="TextBox 63"/>
          <p:cNvSpPr txBox="1">
            <a:spLocks noChangeArrowheads="1"/>
          </p:cNvSpPr>
          <p:nvPr/>
        </p:nvSpPr>
        <p:spPr bwMode="auto">
          <a:xfrm>
            <a:off x="5181600" y="3349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cxnSp>
        <p:nvCxnSpPr>
          <p:cNvPr id="56" name="Shape 55"/>
          <p:cNvCxnSpPr>
            <a:stCxn id="38" idx="5"/>
          </p:cNvCxnSpPr>
          <p:nvPr/>
        </p:nvCxnSpPr>
        <p:spPr>
          <a:xfrm rot="5400000">
            <a:off x="5370513" y="3467100"/>
            <a:ext cx="687387" cy="76041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4" name="TextBox 63"/>
          <p:cNvSpPr txBox="1">
            <a:spLocks noChangeArrowheads="1"/>
          </p:cNvSpPr>
          <p:nvPr/>
        </p:nvSpPr>
        <p:spPr bwMode="auto">
          <a:xfrm>
            <a:off x="5257800" y="36576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a:0.25</a:t>
            </a:r>
          </a:p>
        </p:txBody>
      </p:sp>
      <p:cxnSp>
        <p:nvCxnSpPr>
          <p:cNvPr id="65" name="Curved Connector 64"/>
          <p:cNvCxnSpPr>
            <a:stCxn id="38" idx="0"/>
            <a:endCxn id="41" idx="0"/>
          </p:cNvCxnSpPr>
          <p:nvPr/>
        </p:nvCxnSpPr>
        <p:spPr>
          <a:xfrm rot="5400000" flipH="1" flipV="1">
            <a:off x="6438900" y="2362200"/>
            <a:ext cx="152400" cy="1219200"/>
          </a:xfrm>
          <a:prstGeom prst="curvedConnector3">
            <a:avLst>
              <a:gd name="adj1" fmla="val 2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41" idx="4"/>
            <a:endCxn id="38" idx="5"/>
          </p:cNvCxnSpPr>
          <p:nvPr/>
        </p:nvCxnSpPr>
        <p:spPr>
          <a:xfrm rot="5400000">
            <a:off x="6572250" y="2951163"/>
            <a:ext cx="74613" cy="1030287"/>
          </a:xfrm>
          <a:prstGeom prst="curvedConnector3">
            <a:avLst>
              <a:gd name="adj1" fmla="val 51289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67" name="TextBox 63"/>
          <p:cNvSpPr txBox="1">
            <a:spLocks noChangeArrowheads="1"/>
          </p:cNvSpPr>
          <p:nvPr/>
        </p:nvSpPr>
        <p:spPr bwMode="auto">
          <a:xfrm>
            <a:off x="6096000" y="26638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b:0.25</a:t>
            </a:r>
          </a:p>
        </p:txBody>
      </p:sp>
      <p:sp>
        <p:nvSpPr>
          <p:cNvPr id="14368" name="TextBox 63"/>
          <p:cNvSpPr txBox="1">
            <a:spLocks noChangeArrowheads="1"/>
          </p:cNvSpPr>
          <p:nvPr/>
        </p:nvSpPr>
        <p:spPr bwMode="auto">
          <a:xfrm>
            <a:off x="6400800" y="35782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b:0.5</a:t>
            </a:r>
          </a:p>
        </p:txBody>
      </p:sp>
      <p:cxnSp>
        <p:nvCxnSpPr>
          <p:cNvPr id="78" name="Shape 77"/>
          <p:cNvCxnSpPr>
            <a:stCxn id="41" idx="3"/>
          </p:cNvCxnSpPr>
          <p:nvPr/>
        </p:nvCxnSpPr>
        <p:spPr>
          <a:xfrm rot="5400000">
            <a:off x="6477000" y="3046413"/>
            <a:ext cx="153987" cy="763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70" name="TextBox 78"/>
          <p:cNvSpPr txBox="1">
            <a:spLocks noChangeArrowheads="1"/>
          </p:cNvSpPr>
          <p:nvPr/>
        </p:nvSpPr>
        <p:spPr bwMode="auto">
          <a:xfrm>
            <a:off x="2514600" y="4049713"/>
            <a:ext cx="97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Desired</a:t>
            </a:r>
          </a:p>
        </p:txBody>
      </p:sp>
      <p:sp>
        <p:nvSpPr>
          <p:cNvPr id="14371" name="TextBox 79"/>
          <p:cNvSpPr txBox="1">
            <a:spLocks noChangeArrowheads="1"/>
          </p:cNvSpPr>
          <p:nvPr/>
        </p:nvSpPr>
        <p:spPr bwMode="auto">
          <a:xfrm>
            <a:off x="7086600" y="4038600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Initialized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Vaha</a:t>
            </a:r>
            <a:r>
              <a:rPr lang="en-US" i="1" dirty="0" smtClean="0"/>
              <a:t> </a:t>
            </a:r>
            <a:r>
              <a:rPr lang="en-US" i="1" dirty="0" err="1" smtClean="0"/>
              <a:t>ladakaa</a:t>
            </a:r>
            <a:r>
              <a:rPr lang="en-US" i="1" dirty="0" smtClean="0"/>
              <a:t> so </a:t>
            </a:r>
            <a:r>
              <a:rPr lang="en-US" i="1" dirty="0" err="1" smtClean="0"/>
              <a:t>rahaa</a:t>
            </a:r>
            <a:r>
              <a:rPr lang="en-US" i="1" dirty="0" smtClean="0"/>
              <a:t> </a:t>
            </a:r>
            <a:r>
              <a:rPr lang="en-US" i="1" dirty="0" err="1" smtClean="0"/>
              <a:t>hai</a:t>
            </a:r>
            <a:endParaRPr lang="en-US" i="1" dirty="0" smtClean="0"/>
          </a:p>
          <a:p>
            <a:r>
              <a:rPr lang="en-US" i="1" dirty="0" smtClean="0"/>
              <a:t>(that boy is sleeping)</a:t>
            </a:r>
          </a:p>
          <a:p>
            <a:r>
              <a:rPr lang="en-US" i="1" dirty="0" err="1" smtClean="0"/>
              <a:t>Vaha</a:t>
            </a:r>
            <a:r>
              <a:rPr lang="en-US" i="1" dirty="0" smtClean="0"/>
              <a:t> cricket </a:t>
            </a:r>
            <a:r>
              <a:rPr lang="en-US" i="1" dirty="0" err="1" smtClean="0"/>
              <a:t>khel</a:t>
            </a:r>
            <a:r>
              <a:rPr lang="en-US" i="1" dirty="0" smtClean="0"/>
              <a:t> </a:t>
            </a:r>
            <a:r>
              <a:rPr lang="en-US" i="1" dirty="0" err="1" smtClean="0"/>
              <a:t>rahaa</a:t>
            </a:r>
            <a:r>
              <a:rPr lang="en-US" i="1" dirty="0" smtClean="0"/>
              <a:t> </a:t>
            </a:r>
            <a:r>
              <a:rPr lang="en-US" i="1" dirty="0" err="1" smtClean="0"/>
              <a:t>hai</a:t>
            </a:r>
            <a:endParaRPr lang="en-US" i="1" dirty="0" smtClean="0"/>
          </a:p>
          <a:p>
            <a:r>
              <a:rPr lang="en-US" i="1" dirty="0" smtClean="0"/>
              <a:t>(he plays cricket)</a:t>
            </a:r>
          </a:p>
          <a:p>
            <a:r>
              <a:rPr lang="en-US" dirty="0" smtClean="0"/>
              <a:t>The fact that “</a:t>
            </a:r>
            <a:r>
              <a:rPr lang="en-US" i="1" dirty="0" err="1" smtClean="0"/>
              <a:t>vaha</a:t>
            </a:r>
            <a:r>
              <a:rPr lang="en-US" dirty="0" smtClean="0"/>
              <a:t>” is demonstrative in the first sentence and pronoun in the second sentence, needs deeper levels of information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vaha</a:t>
            </a:r>
            <a:r>
              <a:rPr lang="en-US" dirty="0" smtClean="0"/>
              <a:t> cricket” is not that simple!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Vaha</a:t>
            </a:r>
            <a:r>
              <a:rPr lang="en-US" i="1" dirty="0" smtClean="0"/>
              <a:t> cricket </a:t>
            </a:r>
            <a:r>
              <a:rPr lang="en-US" i="1" dirty="0" err="1" smtClean="0"/>
              <a:t>jisme</a:t>
            </a:r>
            <a:r>
              <a:rPr lang="en-US" i="1" dirty="0" smtClean="0"/>
              <a:t> </a:t>
            </a:r>
            <a:r>
              <a:rPr lang="en-US" i="1" dirty="0" err="1" smtClean="0"/>
              <a:t>bhrastaachaar</a:t>
            </a:r>
            <a:r>
              <a:rPr lang="en-US" i="1" dirty="0" smtClean="0"/>
              <a:t> ho, </a:t>
            </a:r>
            <a:r>
              <a:rPr lang="en-US" i="1" dirty="0" err="1" smtClean="0"/>
              <a:t>hame</a:t>
            </a:r>
            <a:r>
              <a:rPr lang="en-US" i="1" dirty="0" smtClean="0"/>
              <a:t> </a:t>
            </a:r>
            <a:r>
              <a:rPr lang="en-US" i="1" dirty="0" err="1" smtClean="0"/>
              <a:t>nahii</a:t>
            </a:r>
            <a:r>
              <a:rPr lang="en-US" i="1" dirty="0" smtClean="0"/>
              <a:t> </a:t>
            </a:r>
            <a:r>
              <a:rPr lang="en-US" i="1" dirty="0" err="1" smtClean="0"/>
              <a:t>chaahiye</a:t>
            </a:r>
            <a:endParaRPr lang="en-US" i="1" dirty="0" smtClean="0"/>
          </a:p>
          <a:p>
            <a:r>
              <a:rPr lang="en-US" i="1" dirty="0" smtClean="0"/>
              <a:t>(that cricket which has corruption in it is not acceptable to us)</a:t>
            </a:r>
          </a:p>
          <a:p>
            <a:r>
              <a:rPr lang="en-US" dirty="0" smtClean="0"/>
              <a:t>Here </a:t>
            </a:r>
            <a:r>
              <a:rPr lang="en-US" i="1" dirty="0" smtClean="0"/>
              <a:t>“</a:t>
            </a:r>
            <a:r>
              <a:rPr lang="en-US" i="1" dirty="0" err="1" smtClean="0"/>
              <a:t>vaha</a:t>
            </a:r>
            <a:r>
              <a:rPr lang="en-US" i="1" dirty="0" smtClean="0"/>
              <a:t>” </a:t>
            </a:r>
            <a:r>
              <a:rPr lang="en-US" dirty="0" smtClean="0"/>
              <a:t>is demonstrative</a:t>
            </a:r>
          </a:p>
          <a:p>
            <a:r>
              <a:rPr lang="en-US" dirty="0" smtClean="0"/>
              <a:t>Needs deeper level of processing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sz="3600" dirty="0" smtClean="0"/>
              <a:t>Syntactic processing also cannot be assumed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419600"/>
          </a:xfrm>
        </p:spPr>
        <p:txBody>
          <a:bodyPr/>
          <a:lstStyle/>
          <a:p>
            <a:r>
              <a:rPr lang="en-US" sz="2000" i="1" dirty="0" err="1" smtClean="0"/>
              <a:t>raam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yaha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shyaam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ghar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binaa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bataaye</a:t>
            </a:r>
            <a:r>
              <a:rPr lang="en-US" sz="2000" i="1" dirty="0" smtClean="0"/>
              <a:t> JAANAA  </a:t>
            </a:r>
            <a:br>
              <a:rPr lang="en-US" sz="2000" i="1" dirty="0" smtClean="0"/>
            </a:br>
            <a:r>
              <a:rPr lang="en-US" sz="2000" i="1" dirty="0" err="1" smtClean="0"/>
              <a:t>mujhe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bilkul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pasand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nahii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haai</a:t>
            </a:r>
            <a:endParaRPr lang="en-US" sz="2000" i="1" dirty="0" smtClean="0"/>
          </a:p>
          <a:p>
            <a:r>
              <a:rPr lang="en-US" sz="2000" i="1" dirty="0" smtClean="0"/>
              <a:t>(I do not at all like the fact that Ram goes to </a:t>
            </a:r>
            <a:r>
              <a:rPr lang="en-US" sz="2000" i="1" dirty="0" err="1" smtClean="0"/>
              <a:t>Shyam's</a:t>
            </a:r>
            <a:r>
              <a:rPr lang="en-US" sz="2000" i="1" dirty="0" smtClean="0"/>
              <a:t> house repeatedly </a:t>
            </a:r>
            <a:br>
              <a:rPr lang="en-US" sz="2000" i="1" dirty="0" smtClean="0"/>
            </a:br>
            <a:r>
              <a:rPr lang="en-US" sz="2000" i="1" dirty="0" smtClean="0"/>
              <a:t>     without informing (anybody))</a:t>
            </a:r>
          </a:p>
          <a:p>
            <a:r>
              <a:rPr lang="en-US" sz="2000" dirty="0" smtClean="0"/>
              <a:t>"Ram-GENITIVE this again and again </a:t>
            </a:r>
            <a:r>
              <a:rPr lang="en-US" sz="2000" dirty="0" err="1" smtClean="0"/>
              <a:t>Shyam</a:t>
            </a:r>
            <a:r>
              <a:rPr lang="en-US" sz="2000" dirty="0" smtClean="0"/>
              <a:t>-GENITIVE house any not saying GOING I-dative at all like not VCOP“</a:t>
            </a:r>
          </a:p>
          <a:p>
            <a:r>
              <a:rPr lang="en-US" sz="2000" i="1" dirty="0" smtClean="0"/>
              <a:t>JAANAA</a:t>
            </a:r>
            <a:r>
              <a:rPr lang="en-US" sz="2000" dirty="0" smtClean="0"/>
              <a:t> can be VINF (verb infinitive) or VN (verb nominal, i.e., gerundial)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sz="3600" dirty="0" smtClean="0"/>
              <a:t>Syntactic processing also cannot be assumed (</a:t>
            </a:r>
            <a:r>
              <a:rPr lang="en-US" sz="3600" dirty="0" err="1" smtClean="0"/>
              <a:t>cntd</a:t>
            </a:r>
            <a:r>
              <a:rPr lang="en-US" sz="3600" dirty="0" smtClean="0"/>
              <a:t>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419600"/>
          </a:xfrm>
        </p:spPr>
        <p:txBody>
          <a:bodyPr/>
          <a:lstStyle/>
          <a:p>
            <a:r>
              <a:rPr lang="en-US" sz="2000" i="1" dirty="0" err="1" smtClean="0"/>
              <a:t>raam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yaha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shyaam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ghar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binaa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bataaye</a:t>
            </a:r>
            <a:r>
              <a:rPr lang="en-US" sz="2000" i="1" dirty="0" smtClean="0"/>
              <a:t> JAANAA  </a:t>
            </a:r>
            <a:br>
              <a:rPr lang="en-US" sz="2000" i="1" dirty="0" smtClean="0"/>
            </a:br>
            <a:r>
              <a:rPr lang="en-US" sz="2000" i="1" dirty="0" err="1" smtClean="0"/>
              <a:t>mujhe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bilkul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pasand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nahii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haai</a:t>
            </a:r>
            <a:endParaRPr lang="en-US" sz="2000" i="1" dirty="0" smtClean="0"/>
          </a:p>
          <a:p>
            <a:r>
              <a:rPr lang="en-US" sz="2000" dirty="0" smtClean="0"/>
              <a:t>The correct clue for disambiguation here is '</a:t>
            </a:r>
            <a:r>
              <a:rPr lang="en-US" sz="2000" dirty="0" err="1" smtClean="0"/>
              <a:t>raam</a:t>
            </a:r>
            <a:r>
              <a:rPr lang="en-US" sz="2000" dirty="0" smtClean="0"/>
              <a:t> </a:t>
            </a:r>
            <a:r>
              <a:rPr lang="en-US" sz="2000" dirty="0" err="1" smtClean="0"/>
              <a:t>kaa</a:t>
            </a:r>
            <a:r>
              <a:rPr lang="en-US" sz="2000" dirty="0" smtClean="0"/>
              <a:t>',  and this word group is far apart</a:t>
            </a:r>
          </a:p>
          <a:p>
            <a:r>
              <a:rPr lang="en-US" sz="2000" dirty="0" smtClean="0"/>
              <a:t>One needs to determine the structure of intervening constituents</a:t>
            </a:r>
          </a:p>
          <a:p>
            <a:r>
              <a:rPr lang="en-US" sz="2000" dirty="0" smtClean="0"/>
              <a:t>This needs parsing which in turn needs correct tags</a:t>
            </a:r>
          </a:p>
          <a:p>
            <a:r>
              <a:rPr lang="en-US" sz="2000" dirty="0" smtClean="0"/>
              <a:t>Thus there is a circularity which can be broken only by retaining ONE of VINF and VN.</a:t>
            </a:r>
            <a:br>
              <a:rPr lang="en-US" sz="2000" dirty="0" smtClean="0"/>
            </a:br>
            <a:endParaRPr lang="en-US" sz="2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 of POS </a:t>
            </a:r>
            <a:r>
              <a:rPr lang="en-US" dirty="0" err="1" smtClean="0"/>
              <a:t>tagset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TAGSET DO NOT HAVE TAGS THAT ARE POTENTIAL COMPETITORS AND TIE BETWEEN WHICH CAN BE BROKEN ONLY BY NLP PROCESSES COMING AFTER THE PARTICULAR TAGGING TASK.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1160</Words>
  <Application>Microsoft Office PowerPoint</Application>
  <PresentationFormat>On-screen Show (4:3)</PresentationFormat>
  <Paragraphs>457</Paragraphs>
  <Slides>41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Blends</vt:lpstr>
      <vt:lpstr>Microsoft Office Excel 97-2003 Worksheet</vt:lpstr>
      <vt:lpstr>Worksheet</vt:lpstr>
      <vt:lpstr>Equation</vt:lpstr>
      <vt:lpstr>CS344: Introduction to Artificial Intelligence (associated lab: CS386) </vt:lpstr>
      <vt:lpstr>POS tagging sits between Morphology and Parsing</vt:lpstr>
      <vt:lpstr>MorphPOS-&gt;Parse</vt:lpstr>
      <vt:lpstr>Cannot assume parsing and semantic processing</vt:lpstr>
      <vt:lpstr>Example</vt:lpstr>
      <vt:lpstr>“vaha cricket” is not that simple! </vt:lpstr>
      <vt:lpstr>Syntactic processing also cannot be assumed</vt:lpstr>
      <vt:lpstr>Syntactic processing also cannot be assumed (cntd.)</vt:lpstr>
      <vt:lpstr>Fundamental principle of POS tagset design</vt:lpstr>
      <vt:lpstr>Slide 10</vt:lpstr>
      <vt:lpstr>Process</vt:lpstr>
      <vt:lpstr>Example </vt:lpstr>
      <vt:lpstr>Generative Model</vt:lpstr>
      <vt:lpstr>Example of Calculation from Actual Data</vt:lpstr>
      <vt:lpstr>Recording numbers (bigram assumption)</vt:lpstr>
      <vt:lpstr>Probabilities</vt:lpstr>
      <vt:lpstr> To find</vt:lpstr>
      <vt:lpstr>Bigram probabilities</vt:lpstr>
      <vt:lpstr>Lexical Probability</vt:lpstr>
      <vt:lpstr>Some notable text corpora of English</vt:lpstr>
      <vt:lpstr>Accuracy measurement in POS tagging</vt:lpstr>
      <vt:lpstr>Slide 22</vt:lpstr>
      <vt:lpstr>Slide 23</vt:lpstr>
      <vt:lpstr>How to check quality of tagging  (P, R, F)</vt:lpstr>
      <vt:lpstr>Relation between P &amp; R</vt:lpstr>
      <vt:lpstr>Ambiguity problem in POS Tagging</vt:lpstr>
      <vt:lpstr>Counting the probability</vt:lpstr>
      <vt:lpstr>Context clues</vt:lpstr>
      <vt:lpstr>Assignment on</vt:lpstr>
      <vt:lpstr>Syncretism – Advantage of Hindi over English</vt:lpstr>
      <vt:lpstr>Concept of categorials</vt:lpstr>
      <vt:lpstr>HMM Training</vt:lpstr>
      <vt:lpstr>Key Intuition</vt:lpstr>
      <vt:lpstr>Baum-Welch algorithm: counts</vt:lpstr>
      <vt:lpstr>Slide 35</vt:lpstr>
      <vt:lpstr>Interplay Between Two Equations</vt:lpstr>
      <vt:lpstr>Illustration</vt:lpstr>
      <vt:lpstr>One run of Baum-Welch algorithm: string ababb</vt:lpstr>
      <vt:lpstr>Computational part (1/2)</vt:lpstr>
      <vt:lpstr>Computational part (2/2)</vt:lpstr>
      <vt:lpstr>Discussions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144</cp:revision>
  <dcterms:created xsi:type="dcterms:W3CDTF">2007-07-27T07:29:18Z</dcterms:created>
  <dcterms:modified xsi:type="dcterms:W3CDTF">2011-02-07T02:12:04Z</dcterms:modified>
</cp:coreProperties>
</file>