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2.wmf"/><Relationship Id="rId7" Type="http://schemas.openxmlformats.org/officeDocument/2006/relationships/image" Target="../media/image17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6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1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F6DF3-3379-4847-84C5-D7EB10C5257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7732-6D20-4430-9156-08842E619D3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629D4-ABE5-4133-8DFA-AB906CDFB31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34D47-3641-4BAC-96AD-3EC796E3A01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E02B-A2BB-4B81-8E5E-D3AD0F043A3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A9E01-89F0-4952-B87C-5BC2ECE8836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17DFDD-3D89-4591-BC9B-BA45414187B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87CD9C-6C3C-457A-AC68-AABE5FAC0C3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58E81C-EBDA-4227-8961-D994C64E62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4B3EA9-8096-4566-8DE6-6CE30CFF0BD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B8063D-DB34-4ED2-ADD9-C1C700D9B9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FA8254-FF58-42D2-9D13-465D67A6135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6CF796-1141-4D81-BCDF-947789815C6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789595-0103-4E0E-AB25-8D039A49107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F28C-220D-45D8-9AB5-10CA8B1F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14: AI, Logic, and Puzzle Solving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7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Feb,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</a:t>
            </a:r>
            <a:r>
              <a:rPr lang="en-US" i="1" smtClean="0"/>
              <a:t>R </a:t>
            </a:r>
            <a:r>
              <a:rPr lang="en-US" smtClean="0"/>
              <a:t>in English/Hindi/Hebrew…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Natural Language Generation: non-trivial</a:t>
            </a:r>
          </a:p>
          <a:p>
            <a:r>
              <a:rPr lang="en-US" sz="2800" smtClean="0"/>
              <a:t>The question the tourist will ask is</a:t>
            </a:r>
          </a:p>
          <a:p>
            <a:pPr lvl="1"/>
            <a:r>
              <a:rPr lang="en-US" sz="2400" b="1" i="1" smtClean="0"/>
              <a:t>Is it true that the left road leads to the capital if and only if you speak the truth?</a:t>
            </a:r>
          </a:p>
          <a:p>
            <a:r>
              <a:rPr lang="en-US" sz="2800" smtClean="0"/>
              <a:t>Exercise: A more well known form of this question asked by the tourist uses the X-OR operator instead of the X-Nor. What changes do you have to incorporate to the solution, to get that answer?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Himalayan Club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Introduction through an example </a:t>
            </a:r>
            <a:r>
              <a:rPr lang="en-US" sz="2400" i="1" smtClean="0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 smtClean="0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smtClean="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Let </a:t>
            </a:r>
            <a:r>
              <a:rPr lang="en-US" sz="2000" i="1" smtClean="0"/>
              <a:t>mc</a:t>
            </a:r>
            <a:r>
              <a:rPr lang="en-US" sz="2000" smtClean="0"/>
              <a:t> denote mountain climber and </a:t>
            </a:r>
            <a:r>
              <a:rPr lang="en-US" sz="2000" i="1" smtClean="0"/>
              <a:t>sk</a:t>
            </a:r>
            <a:r>
              <a:rPr lang="en-US" sz="2000" smtClean="0"/>
              <a:t> denotes skier. Knowledge representation in the given problem is as follows: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member(A)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member(B)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member(C)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∀x[member(x) → (mc(x) ∨ sk(x))]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∀x[mc(x) → ~like(x,rain)]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∀x[sk(x) → like(x, snow)]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∀x[like(B, x) → ~like(A,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∀x[~like(B, x) → 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rain)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snow)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Question: ∃x[member(x) ∧ mc(x) ∧ ~sk(x)]</a:t>
            </a:r>
            <a:endParaRPr lang="en-US" sz="1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We have to infer the 11</a:t>
            </a:r>
            <a:r>
              <a:rPr lang="en-US" sz="2000" baseline="30000" smtClean="0"/>
              <a:t>th</a:t>
            </a:r>
            <a:r>
              <a:rPr lang="en-US" sz="2000" smtClean="0"/>
              <a:t> expression from the given 10.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Done through Resolution Refutation.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Club example: Inferencing</a:t>
            </a: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457200" y="6858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Can be written as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0" y="2286000"/>
          <a:ext cx="4953000" cy="468313"/>
        </p:xfrm>
        <a:graphic>
          <a:graphicData uri="http://schemas.openxmlformats.org/presentationml/2006/ole">
            <p:oleObj spid="_x0000_s167938" name="Equation" r:id="rId4" imgW="2145960" imgH="2030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idx="1"/>
          </p:nvPr>
        </p:nvGraphicFramePr>
        <p:xfrm>
          <a:off x="4349750" y="3057525"/>
          <a:ext cx="4029075" cy="400050"/>
        </p:xfrm>
        <a:graphic>
          <a:graphicData uri="http://schemas.openxmlformats.org/presentationml/2006/ole">
            <p:oleObj spid="_x0000_s167939" name="Equation" r:id="rId5" imgW="1968480" imgH="20304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667000" y="3200400"/>
          <a:ext cx="3810000" cy="423863"/>
        </p:xfrm>
        <a:graphic>
          <a:graphicData uri="http://schemas.openxmlformats.org/presentationml/2006/ole">
            <p:oleObj spid="_x0000_s167940" name="Equation" r:id="rId6" imgW="1828800" imgH="203040" progId="Equation.3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996950" y="3657600"/>
          <a:ext cx="3492500" cy="466725"/>
        </p:xfrm>
        <a:graphic>
          <a:graphicData uri="http://schemas.openxmlformats.org/presentationml/2006/ole">
            <p:oleObj spid="_x0000_s167941" name="Equation" r:id="rId7" imgW="152388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2895600" y="4114800"/>
          <a:ext cx="2997200" cy="466725"/>
        </p:xfrm>
        <a:graphic>
          <a:graphicData uri="http://schemas.openxmlformats.org/presentationml/2006/ole">
            <p:oleObj spid="_x0000_s167942" name="Equation" r:id="rId8" imgW="1307880" imgH="20304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996950" y="4648200"/>
          <a:ext cx="3422650" cy="434975"/>
        </p:xfrm>
        <a:graphic>
          <a:graphicData uri="http://schemas.openxmlformats.org/presentationml/2006/ole">
            <p:oleObj spid="_x0000_s167943" name="Equation" r:id="rId9" imgW="1600200" imgH="203040" progId="Equation.3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2743200" y="5105400"/>
          <a:ext cx="3016250" cy="434975"/>
        </p:xfrm>
        <a:graphic>
          <a:graphicData uri="http://schemas.openxmlformats.org/presentationml/2006/ole">
            <p:oleObj spid="_x0000_s167944" name="Equation" r:id="rId10" imgW="1409400" imgH="203040" progId="Equation.3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1093788" y="5562600"/>
          <a:ext cx="3451225" cy="427038"/>
        </p:xfrm>
        <a:graphic>
          <a:graphicData uri="http://schemas.openxmlformats.org/presentationml/2006/ole">
            <p:oleObj spid="_x0000_s167945" name="Equation" r:id="rId11" imgW="1638000" imgH="203040" progId="Equation.3">
              <p:embed/>
            </p:oleObj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/>
        </p:nvGraphicFramePr>
        <p:xfrm>
          <a:off x="2819400" y="6096000"/>
          <a:ext cx="3049588" cy="427038"/>
        </p:xfrm>
        <a:graphic>
          <a:graphicData uri="http://schemas.openxmlformats.org/presentationml/2006/ole">
            <p:oleObj spid="_x0000_s167946" name="Equation" r:id="rId12" imgW="1447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8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Negate–  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endParaRPr lang="en-US" smtClean="0">
              <a:latin typeface="Times New Roman" pitchFamily="18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None/>
            </a:pP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41425" y="404813"/>
          <a:ext cx="3330575" cy="433387"/>
        </p:xfrm>
        <a:graphic>
          <a:graphicData uri="http://schemas.openxmlformats.org/presentationml/2006/ole">
            <p:oleObj spid="_x0000_s168962" name="Equation" r:id="rId4" imgW="1562040" imgH="2030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971800" y="938213"/>
          <a:ext cx="2382838" cy="433387"/>
        </p:xfrm>
        <a:graphic>
          <a:graphicData uri="http://schemas.openxmlformats.org/presentationml/2006/ole">
            <p:oleObj spid="_x0000_s168963" name="Equation" r:id="rId5" imgW="1117440" imgH="20304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295400" y="1506538"/>
          <a:ext cx="1600200" cy="474662"/>
        </p:xfrm>
        <a:graphic>
          <a:graphicData uri="http://schemas.openxmlformats.org/presentationml/2006/ole">
            <p:oleObj spid="_x0000_s168964" name="Equation" r:id="rId6" imgW="685800" imgH="20304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219200" y="2136775"/>
          <a:ext cx="1676400" cy="454025"/>
        </p:xfrm>
        <a:graphic>
          <a:graphicData uri="http://schemas.openxmlformats.org/presentationml/2006/ole">
            <p:oleObj spid="_x0000_s168965" name="Equation" r:id="rId7" imgW="749160" imgH="20304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1247775" y="2667000"/>
          <a:ext cx="4591050" cy="452438"/>
        </p:xfrm>
        <a:graphic>
          <a:graphicData uri="http://schemas.openxmlformats.org/presentationml/2006/ole">
            <p:oleObj spid="_x0000_s168966" name="Equation" r:id="rId8" imgW="2057400" imgH="203040" progId="Equation.3">
              <p:embed/>
            </p:oleObj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2868613" y="3200400"/>
          <a:ext cx="4903787" cy="452438"/>
        </p:xfrm>
        <a:graphic>
          <a:graphicData uri="http://schemas.openxmlformats.org/presentationml/2006/ole">
            <p:oleObj spid="_x0000_s168967" name="Equation" r:id="rId9" imgW="2197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6038"/>
            <a:ext cx="8229600" cy="5821362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latin typeface="Times New Roman" pitchFamily="18" charset="0"/>
              </a:rPr>
              <a:t>Now standardize the variables apart which results in the following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457200" y="9906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50925" y="2620963"/>
          <a:ext cx="3994150" cy="423862"/>
        </p:xfrm>
        <a:graphic>
          <a:graphicData uri="http://schemas.openxmlformats.org/presentationml/2006/ole">
            <p:oleObj spid="_x0000_s169986" name="Equation" r:id="rId4" imgW="191736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016000" y="3114675"/>
          <a:ext cx="3200400" cy="466725"/>
        </p:xfrm>
        <a:graphic>
          <a:graphicData uri="http://schemas.openxmlformats.org/presentationml/2006/ole">
            <p:oleObj spid="_x0000_s169987" name="Equation" r:id="rId5" imgW="1396800" imgH="20304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031875" y="3603625"/>
          <a:ext cx="3151188" cy="434975"/>
        </p:xfrm>
        <a:graphic>
          <a:graphicData uri="http://schemas.openxmlformats.org/presentationml/2006/ole">
            <p:oleObj spid="_x0000_s169988" name="Equation" r:id="rId6" imgW="1473120" imgH="20304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060450" y="4144963"/>
          <a:ext cx="3211513" cy="427037"/>
        </p:xfrm>
        <a:graphic>
          <a:graphicData uri="http://schemas.openxmlformats.org/presentationml/2006/ole">
            <p:oleObj spid="_x0000_s169989" name="Equation" r:id="rId7" imgW="1523880" imgH="203040" progId="Equation.3">
              <p:embed/>
            </p:oleObj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1020763" y="4648200"/>
          <a:ext cx="2546350" cy="433388"/>
        </p:xfrm>
        <a:graphic>
          <a:graphicData uri="http://schemas.openxmlformats.org/presentationml/2006/ole">
            <p:oleObj spid="_x0000_s169990" name="Equation" r:id="rId8" imgW="1193760" imgH="203040" progId="Equation.3">
              <p:embed/>
            </p:oleObj>
          </a:graphicData>
        </a:graphic>
      </p:graphicFrame>
      <p:graphicFrame>
        <p:nvGraphicFramePr>
          <p:cNvPr id="3079" name="Object 9"/>
          <p:cNvGraphicFramePr>
            <a:graphicFrameLocks noChangeAspect="1"/>
          </p:cNvGraphicFramePr>
          <p:nvPr/>
        </p:nvGraphicFramePr>
        <p:xfrm>
          <a:off x="990600" y="5186363"/>
          <a:ext cx="1524000" cy="452437"/>
        </p:xfrm>
        <a:graphic>
          <a:graphicData uri="http://schemas.openxmlformats.org/presentationml/2006/ole">
            <p:oleObj spid="_x0000_s169991" name="Equation" r:id="rId9" imgW="685800" imgH="203040" progId="Equation.3">
              <p:embed/>
            </p:oleObj>
          </a:graphicData>
        </a:graphic>
      </p:graphicFrame>
      <p:graphicFrame>
        <p:nvGraphicFramePr>
          <p:cNvPr id="3080" name="Object 10"/>
          <p:cNvGraphicFramePr>
            <a:graphicFrameLocks noChangeAspect="1"/>
          </p:cNvGraphicFramePr>
          <p:nvPr/>
        </p:nvGraphicFramePr>
        <p:xfrm>
          <a:off x="990600" y="5718175"/>
          <a:ext cx="1676400" cy="454025"/>
        </p:xfrm>
        <a:graphic>
          <a:graphicData uri="http://schemas.openxmlformats.org/presentationml/2006/ole">
            <p:oleObj spid="_x0000_s169992" name="Equation" r:id="rId10" imgW="749160" imgH="203040" progId="Equation.3">
              <p:embed/>
            </p:oleObj>
          </a:graphicData>
        </a:graphic>
      </p:graphicFrame>
      <p:graphicFrame>
        <p:nvGraphicFramePr>
          <p:cNvPr id="3081" name="Object 11"/>
          <p:cNvGraphicFramePr>
            <a:graphicFrameLocks noChangeAspect="1"/>
          </p:cNvGraphicFramePr>
          <p:nvPr/>
        </p:nvGraphicFramePr>
        <p:xfrm>
          <a:off x="1330325" y="6176963"/>
          <a:ext cx="4591050" cy="452437"/>
        </p:xfrm>
        <a:graphic>
          <a:graphicData uri="http://schemas.openxmlformats.org/presentationml/2006/ole">
            <p:oleObj spid="_x0000_s169993" name="Equation" r:id="rId11" imgW="2057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3038" y="152400"/>
          <a:ext cx="2549525" cy="339725"/>
        </p:xfrm>
        <a:graphic>
          <a:graphicData uri="http://schemas.openxmlformats.org/presentationml/2006/ole">
            <p:oleObj spid="_x0000_s171010" name="Equation" r:id="rId4" imgW="152388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33800" y="228600"/>
          <a:ext cx="1143000" cy="309563"/>
        </p:xfrm>
        <a:graphic>
          <a:graphicData uri="http://schemas.openxmlformats.org/presentationml/2006/ole">
            <p:oleObj spid="_x0000_s171011" name="Equation" r:id="rId5" imgW="749160" imgH="203040" progId="Equation.3">
              <p:embed/>
            </p:oleObj>
          </a:graphicData>
        </a:graphic>
      </p:graphicFrame>
      <p:sp>
        <p:nvSpPr>
          <p:cNvPr id="4112" name="Line 4"/>
          <p:cNvSpPr>
            <a:spLocks noChangeShapeType="1"/>
          </p:cNvSpPr>
          <p:nvPr/>
        </p:nvSpPr>
        <p:spPr bwMode="auto">
          <a:xfrm>
            <a:off x="2133600" y="53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5"/>
          <p:cNvSpPr>
            <a:spLocks noChangeShapeType="1"/>
          </p:cNvSpPr>
          <p:nvPr/>
        </p:nvSpPr>
        <p:spPr bwMode="auto">
          <a:xfrm flipH="1">
            <a:off x="2895600" y="533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362200" y="1143000"/>
          <a:ext cx="1371600" cy="322263"/>
        </p:xfrm>
        <a:graphic>
          <a:graphicData uri="http://schemas.openxmlformats.org/presentationml/2006/ole">
            <p:oleObj spid="_x0000_s171012" name="Equation" r:id="rId6" imgW="863280" imgH="203040" progId="Equation.3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4505325" y="1143000"/>
          <a:ext cx="2341563" cy="341313"/>
        </p:xfrm>
        <a:graphic>
          <a:graphicData uri="http://schemas.openxmlformats.org/presentationml/2006/ole">
            <p:oleObj spid="_x0000_s171013" name="Equation" r:id="rId7" imgW="1396800" imgH="203040" progId="Equation.3">
              <p:embed/>
            </p:oleObj>
          </a:graphicData>
        </a:graphic>
      </p:graphicFrame>
      <p:sp>
        <p:nvSpPr>
          <p:cNvPr id="4114" name="Line 8"/>
          <p:cNvSpPr>
            <a:spLocks noChangeShapeType="1"/>
          </p:cNvSpPr>
          <p:nvPr/>
        </p:nvSpPr>
        <p:spPr bwMode="auto">
          <a:xfrm>
            <a:off x="2895600" y="1447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9"/>
          <p:cNvSpPr>
            <a:spLocks noChangeShapeType="1"/>
          </p:cNvSpPr>
          <p:nvPr/>
        </p:nvSpPr>
        <p:spPr bwMode="auto">
          <a:xfrm flipH="1">
            <a:off x="3810000" y="144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5192713" y="1828800"/>
          <a:ext cx="3178175" cy="338138"/>
        </p:xfrm>
        <a:graphic>
          <a:graphicData uri="http://schemas.openxmlformats.org/presentationml/2006/ole">
            <p:oleObj spid="_x0000_s171014" name="Equation" r:id="rId8" imgW="1917360" imgH="203040" progId="Equation.3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429000" y="1905000"/>
          <a:ext cx="838200" cy="327025"/>
        </p:xfrm>
        <a:graphic>
          <a:graphicData uri="http://schemas.openxmlformats.org/presentationml/2006/ole">
            <p:oleObj spid="_x0000_s171015" name="Equation" r:id="rId9" imgW="520560" imgH="203040" progId="Equation.3">
              <p:embed/>
            </p:oleObj>
          </a:graphicData>
        </a:graphic>
      </p:graphicFrame>
      <p:sp>
        <p:nvSpPr>
          <p:cNvPr id="4116" name="Line 12"/>
          <p:cNvSpPr>
            <a:spLocks noChangeShapeType="1"/>
          </p:cNvSpPr>
          <p:nvPr/>
        </p:nvSpPr>
        <p:spPr bwMode="auto">
          <a:xfrm>
            <a:off x="3733800" y="2209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3"/>
          <p:cNvSpPr>
            <a:spLocks noChangeShapeType="1"/>
          </p:cNvSpPr>
          <p:nvPr/>
        </p:nvSpPr>
        <p:spPr bwMode="auto">
          <a:xfrm flipH="1">
            <a:off x="4191000" y="21336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3130550" y="2895600"/>
          <a:ext cx="2355850" cy="341313"/>
        </p:xfrm>
        <a:graphic>
          <a:graphicData uri="http://schemas.openxmlformats.org/presentationml/2006/ole">
            <p:oleObj spid="_x0000_s171016" name="Equation" r:id="rId10" imgW="1409400" imgH="203040" progId="Equation.3">
              <p:embed/>
            </p:oleObj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6483350" y="2895600"/>
          <a:ext cx="1212850" cy="328613"/>
        </p:xfrm>
        <a:graphic>
          <a:graphicData uri="http://schemas.openxmlformats.org/presentationml/2006/ole">
            <p:oleObj spid="_x0000_s171017" name="Equation" r:id="rId11" imgW="749160" imgH="203040" progId="Equation.3">
              <p:embed/>
            </p:oleObj>
          </a:graphicData>
        </a:graphic>
      </p:graphicFrame>
      <p:sp>
        <p:nvSpPr>
          <p:cNvPr id="4118" name="Line 16"/>
          <p:cNvSpPr>
            <a:spLocks noChangeShapeType="1"/>
          </p:cNvSpPr>
          <p:nvPr/>
        </p:nvSpPr>
        <p:spPr bwMode="auto">
          <a:xfrm>
            <a:off x="4349750" y="3200400"/>
            <a:ext cx="12890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17"/>
          <p:cNvSpPr>
            <a:spLocks noChangeShapeType="1"/>
          </p:cNvSpPr>
          <p:nvPr/>
        </p:nvSpPr>
        <p:spPr bwMode="auto">
          <a:xfrm flipH="1">
            <a:off x="5638800" y="3200400"/>
            <a:ext cx="13017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6" name="Object 18"/>
          <p:cNvGraphicFramePr>
            <a:graphicFrameLocks noChangeAspect="1"/>
          </p:cNvGraphicFramePr>
          <p:nvPr/>
        </p:nvGraphicFramePr>
        <p:xfrm>
          <a:off x="5181600" y="3810000"/>
          <a:ext cx="685800" cy="323850"/>
        </p:xfrm>
        <a:graphic>
          <a:graphicData uri="http://schemas.openxmlformats.org/presentationml/2006/ole">
            <p:oleObj spid="_x0000_s171018" name="Equation" r:id="rId12" imgW="431640" imgH="203040" progId="Equation.3">
              <p:embed/>
            </p:oleObj>
          </a:graphicData>
        </a:graphic>
      </p:graphicFrame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944563" y="3810000"/>
          <a:ext cx="3670300" cy="361950"/>
        </p:xfrm>
        <a:graphic>
          <a:graphicData uri="http://schemas.openxmlformats.org/presentationml/2006/ole">
            <p:oleObj spid="_x0000_s171019" name="Equation" r:id="rId13" imgW="2057400" imgH="203040" progId="Equation.3">
              <p:embed/>
            </p:oleObj>
          </a:graphicData>
        </a:graphic>
      </p:graphicFrame>
      <p:sp>
        <p:nvSpPr>
          <p:cNvPr id="4120" name="Line 20"/>
          <p:cNvSpPr>
            <a:spLocks noChangeShapeType="1"/>
          </p:cNvSpPr>
          <p:nvPr/>
        </p:nvSpPr>
        <p:spPr bwMode="auto">
          <a:xfrm>
            <a:off x="2971800" y="4191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1"/>
          <p:cNvSpPr>
            <a:spLocks noChangeShapeType="1"/>
          </p:cNvSpPr>
          <p:nvPr/>
        </p:nvSpPr>
        <p:spPr bwMode="auto">
          <a:xfrm flipH="1">
            <a:off x="3810000" y="4114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8" name="Object 22"/>
          <p:cNvGraphicFramePr>
            <a:graphicFrameLocks noChangeAspect="1"/>
          </p:cNvGraphicFramePr>
          <p:nvPr/>
        </p:nvGraphicFramePr>
        <p:xfrm>
          <a:off x="2667000" y="4724400"/>
          <a:ext cx="2438400" cy="361950"/>
        </p:xfrm>
        <a:graphic>
          <a:graphicData uri="http://schemas.openxmlformats.org/presentationml/2006/ole">
            <p:oleObj spid="_x0000_s171020" name="Equation" r:id="rId14" imgW="1371600" imgH="203040" progId="Equation.3">
              <p:embed/>
            </p:oleObj>
          </a:graphicData>
        </a:graphic>
      </p:graphicFrame>
      <p:graphicFrame>
        <p:nvGraphicFramePr>
          <p:cNvPr id="4109" name="Object 23"/>
          <p:cNvGraphicFramePr>
            <a:graphicFrameLocks noChangeAspect="1"/>
          </p:cNvGraphicFramePr>
          <p:nvPr/>
        </p:nvGraphicFramePr>
        <p:xfrm>
          <a:off x="5943600" y="4724400"/>
          <a:ext cx="838200" cy="327025"/>
        </p:xfrm>
        <a:graphic>
          <a:graphicData uri="http://schemas.openxmlformats.org/presentationml/2006/ole">
            <p:oleObj spid="_x0000_s171021" name="Equation" r:id="rId15" imgW="520560" imgH="203040" progId="Equation.3">
              <p:embed/>
            </p:oleObj>
          </a:graphicData>
        </a:graphic>
      </p:graphicFrame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3733800" y="5029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5"/>
          <p:cNvSpPr>
            <a:spLocks noChangeShapeType="1"/>
          </p:cNvSpPr>
          <p:nvPr/>
        </p:nvSpPr>
        <p:spPr bwMode="auto">
          <a:xfrm flipH="1">
            <a:off x="4495800" y="495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10" name="Object 26"/>
          <p:cNvGraphicFramePr>
            <a:graphicFrameLocks noChangeAspect="1"/>
          </p:cNvGraphicFramePr>
          <p:nvPr/>
        </p:nvGraphicFramePr>
        <p:xfrm>
          <a:off x="3810000" y="5562600"/>
          <a:ext cx="1493838" cy="346075"/>
        </p:xfrm>
        <a:graphic>
          <a:graphicData uri="http://schemas.openxmlformats.org/presentationml/2006/ole">
            <p:oleObj spid="_x0000_s171022" name="Equation" r:id="rId16" imgW="876240" imgH="203040" progId="Equation.3">
              <p:embed/>
            </p:oleObj>
          </a:graphicData>
        </a:graphic>
      </p:graphicFrame>
      <p:graphicFrame>
        <p:nvGraphicFramePr>
          <p:cNvPr id="4111" name="Object 27"/>
          <p:cNvGraphicFramePr>
            <a:graphicFrameLocks noChangeAspect="1"/>
          </p:cNvGraphicFramePr>
          <p:nvPr/>
        </p:nvGraphicFramePr>
        <p:xfrm>
          <a:off x="5791200" y="5486400"/>
          <a:ext cx="1295400" cy="350838"/>
        </p:xfrm>
        <a:graphic>
          <a:graphicData uri="http://schemas.openxmlformats.org/presentationml/2006/ole">
            <p:oleObj spid="_x0000_s171023" name="Equation" r:id="rId17" imgW="749160" imgH="203040" progId="Equation.3">
              <p:embed/>
            </p:oleObj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95800" y="5943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5181600" y="5791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029200" y="64770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4953000" y="22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9812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12</a:t>
            </a: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70104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30480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84582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2819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14</a:t>
            </a: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7772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23622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11</a:t>
            </a:r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096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16</a:t>
            </a:r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17</a:t>
            </a: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239000" y="548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A puzzle</a:t>
            </a:r>
            <a:br>
              <a:rPr lang="en-US" sz="4000" smtClean="0"/>
            </a:br>
            <a:r>
              <a:rPr lang="en-US" sz="2800" i="1" smtClean="0"/>
              <a:t>(Zohar Manna, Mathematical Theory of Computation, 1974)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From Propositional Calculus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Tourist in a country of truth-sayers and liers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Facts and Rules: In a certain country, people </a:t>
            </a:r>
            <a:r>
              <a:rPr lang="en-US" sz="2800" b="1" smtClean="0"/>
              <a:t>either always</a:t>
            </a:r>
            <a:r>
              <a:rPr lang="en-US" sz="2800" smtClean="0"/>
              <a:t> speak the truth </a:t>
            </a:r>
            <a:r>
              <a:rPr lang="en-US" sz="2800" b="1" smtClean="0"/>
              <a:t>or always</a:t>
            </a:r>
            <a:r>
              <a:rPr lang="en-US" sz="2800" smtClean="0"/>
              <a:t> lie. A tourist T comes to a junction in the country and finds an inhabitant S of the country standing there. One of the roads at the junction leads to the capital of the country and the other does not. S can be asked only </a:t>
            </a:r>
            <a:r>
              <a:rPr lang="en-US" sz="2800" b="1" smtClean="0"/>
              <a:t>yes/no</a:t>
            </a:r>
            <a:r>
              <a:rPr lang="en-US" sz="2800" smtClean="0"/>
              <a:t> questions.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Question: What </a:t>
            </a:r>
            <a:r>
              <a:rPr lang="en-US" sz="2800" b="1" smtClean="0"/>
              <a:t>single</a:t>
            </a:r>
            <a:r>
              <a:rPr lang="en-US" sz="2800" smtClean="0"/>
              <a:t> yes/no question can T ask of S, so that the direction of the capital is revealed?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Diagrammatic representation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200400" y="32004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267200" y="29718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0" y="35814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4724400" y="35814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724400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089525" y="4451350"/>
            <a:ext cx="326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 (either always says the truth</a:t>
            </a:r>
          </a:p>
          <a:p>
            <a:r>
              <a:rPr lang="en-US"/>
              <a:t>Or always lies)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876800" y="5410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(tourist)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193925" y="27749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Capital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3048000" y="3429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48006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3848" y="1340768"/>
            <a:ext cx="2657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Answer to Question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2903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 speaks the truth” :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2708920"/>
            <a:ext cx="2408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 does not speak</a:t>
            </a:r>
          </a:p>
          <a:p>
            <a:r>
              <a:rPr lang="en-US" sz="2400" dirty="0" smtClean="0"/>
              <a:t> the truth” :</a:t>
            </a:r>
            <a:endParaRPr lang="en-US" sz="24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620000" y="3048000"/>
          <a:ext cx="432048" cy="555491"/>
        </p:xfrm>
        <a:graphic>
          <a:graphicData uri="http://schemas.openxmlformats.org/presentationml/2006/ole">
            <p:oleObj spid="_x0000_s212994" name="Equation" r:id="rId3" imgW="17748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59832" y="4725144"/>
            <a:ext cx="2924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Left road does not </a:t>
            </a:r>
          </a:p>
          <a:p>
            <a:r>
              <a:rPr lang="en-US" sz="2400" dirty="0" smtClean="0"/>
              <a:t>lead to the capital</a:t>
            </a:r>
            <a:r>
              <a:rPr lang="en-US" sz="2400" dirty="0" smtClean="0"/>
              <a:t>:  </a:t>
            </a:r>
            <a:endParaRPr lang="en-US" sz="2400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14600" y="5181600"/>
          <a:ext cx="360040" cy="390588"/>
        </p:xfrm>
        <a:graphic>
          <a:graphicData uri="http://schemas.openxmlformats.org/presentationml/2006/ole">
            <p:oleObj spid="_x0000_s212995" name="Equation" r:id="rId4" imgW="152280" imgH="1648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962400" y="2743200"/>
          <a:ext cx="432048" cy="569990"/>
        </p:xfrm>
        <a:graphic>
          <a:graphicData uri="http://schemas.openxmlformats.org/presentationml/2006/ole">
            <p:oleObj spid="_x0000_s212996" name="Equation" r:id="rId5" imgW="152280" imgH="2030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715000" y="5105400"/>
          <a:ext cx="375420" cy="432048"/>
        </p:xfrm>
        <a:graphic>
          <a:graphicData uri="http://schemas.openxmlformats.org/presentationml/2006/ole">
            <p:oleObj spid="_x0000_s212997" name="Equation" r:id="rId6" imgW="164880" imgH="19044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395536" y="4725144"/>
            <a:ext cx="2271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Left road leads 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to the </a:t>
            </a:r>
            <a:r>
              <a:rPr lang="en-US" sz="2400" dirty="0" smtClean="0">
                <a:solidFill>
                  <a:prstClr val="black"/>
                </a:solidFill>
              </a:rPr>
              <a:t>capital: 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22" name="Straight Connector 21"/>
          <p:cNvCxnSpPr>
            <a:stCxn id="6" idx="2"/>
            <a:endCxn id="8" idx="0"/>
          </p:cNvCxnSpPr>
          <p:nvPr/>
        </p:nvCxnSpPr>
        <p:spPr>
          <a:xfrm rot="16200000" flipH="1">
            <a:off x="5241017" y="1093800"/>
            <a:ext cx="906487" cy="2323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2"/>
            <a:endCxn id="7" idx="0"/>
          </p:cNvCxnSpPr>
          <p:nvPr/>
        </p:nvCxnSpPr>
        <p:spPr>
          <a:xfrm rot="5400000">
            <a:off x="2916658" y="1165200"/>
            <a:ext cx="978495" cy="2252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2"/>
            <a:endCxn id="20" idx="0"/>
          </p:cNvCxnSpPr>
          <p:nvPr/>
        </p:nvCxnSpPr>
        <p:spPr>
          <a:xfrm rot="5400000">
            <a:off x="1164071" y="3609790"/>
            <a:ext cx="1482551" cy="748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2" idx="0"/>
          </p:cNvCxnSpPr>
          <p:nvPr/>
        </p:nvCxnSpPr>
        <p:spPr>
          <a:xfrm rot="16200000" flipH="1">
            <a:off x="2659547" y="2862470"/>
            <a:ext cx="1482551" cy="2242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6228184" y="4869160"/>
          <a:ext cx="358775" cy="390525"/>
        </p:xfrm>
        <a:graphic>
          <a:graphicData uri="http://schemas.openxmlformats.org/presentationml/2006/ole">
            <p:oleObj spid="_x0000_s212998" name="Equation" r:id="rId7" imgW="152280" imgH="1648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7524328" y="4941168"/>
          <a:ext cx="376237" cy="431800"/>
        </p:xfrm>
        <a:graphic>
          <a:graphicData uri="http://schemas.openxmlformats.org/presentationml/2006/ole">
            <p:oleObj spid="_x0000_s212999" name="Equation" r:id="rId8" imgW="164880" imgH="190440" progId="Equation.3">
              <p:embed/>
            </p:oleObj>
          </a:graphicData>
        </a:graphic>
      </p:graphicFrame>
      <p:cxnSp>
        <p:nvCxnSpPr>
          <p:cNvPr id="35" name="Straight Connector 34"/>
          <p:cNvCxnSpPr>
            <a:stCxn id="8" idx="2"/>
          </p:cNvCxnSpPr>
          <p:nvPr/>
        </p:nvCxnSpPr>
        <p:spPr>
          <a:xfrm rot="5400000">
            <a:off x="6057558" y="3998575"/>
            <a:ext cx="1257237" cy="339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</p:cNvCxnSpPr>
          <p:nvPr/>
        </p:nvCxnSpPr>
        <p:spPr>
          <a:xfrm rot="16200000" flipH="1">
            <a:off x="6633623" y="3762430"/>
            <a:ext cx="1329245" cy="884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9592" y="5805264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156176" y="5805264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67944" y="5805264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524328" y="5733256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Deciding the Propositions: a very difficult step- needs human intelligence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P: Left road leads to capital</a:t>
            </a:r>
          </a:p>
          <a:p>
            <a:r>
              <a:rPr lang="en-US" smtClean="0"/>
              <a:t>Q: S always speaks the truth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 Question: What question should the tourist 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smtClean="0"/>
              <a:t>form</a:t>
            </a:r>
            <a:r>
              <a:rPr lang="en-US" smtClean="0"/>
              <a:t> of the question</a:t>
            </a:r>
          </a:p>
          <a:p>
            <a:pPr>
              <a:lnSpc>
                <a:spcPct val="90000"/>
              </a:lnSpc>
            </a:pPr>
            <a:r>
              <a:rPr lang="en-US" smtClean="0"/>
              <a:t>Very difficult: needs human intelligence</a:t>
            </a:r>
          </a:p>
          <a:p>
            <a:pPr>
              <a:lnSpc>
                <a:spcPct val="90000"/>
              </a:lnSpc>
            </a:pPr>
            <a:r>
              <a:rPr lang="en-US" smtClean="0"/>
              <a:t>The tourist should ask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Is R true?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The answer is “yes” if and only if the left road leads to the capital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The structure of R to be found as a function of P and Q</a:t>
            </a:r>
          </a:p>
          <a:p>
            <a:pPr lvl="1">
              <a:lnSpc>
                <a:spcPct val="90000"/>
              </a:lnSpc>
            </a:pPr>
            <a:endParaRPr lang="en-US" b="1" i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more mechanical part: use of truth table</a:t>
            </a:r>
          </a:p>
        </p:txBody>
      </p:sp>
      <p:graphicFrame>
        <p:nvGraphicFramePr>
          <p:cNvPr id="447553" name="Group 65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451668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S’s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form of R: quite mechanical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From the truth table</a:t>
            </a:r>
          </a:p>
          <a:p>
            <a:pPr lvl="1"/>
            <a:r>
              <a:rPr lang="en-US" b="1" i="1" smtClean="0"/>
              <a:t>R is of the form (P x-nor Q) or (P </a:t>
            </a:r>
            <a:r>
              <a:rPr lang="en-US" b="1" i="1" smtClean="0">
                <a:cs typeface="Tahoma" pitchFamily="34" charset="0"/>
              </a:rPr>
              <a:t>≡ Q)</a:t>
            </a:r>
          </a:p>
          <a:p>
            <a:pPr lvl="1"/>
            <a:endParaRPr lang="en-US" b="1" i="1" smtClean="0"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678</Words>
  <Application>Microsoft Office PowerPoint</Application>
  <PresentationFormat>On-screen Show (4:3)</PresentationFormat>
  <Paragraphs>146</Paragraphs>
  <Slides>16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Blends</vt:lpstr>
      <vt:lpstr>Equation</vt:lpstr>
      <vt:lpstr>CS344: Introduction to Artificial Intelligence (associated lab: CS386) </vt:lpstr>
      <vt:lpstr>A puzzle (Zohar Manna, Mathematical Theory of Computation, 1974)</vt:lpstr>
      <vt:lpstr>Tourist in a country of truth-sayers and liers</vt:lpstr>
      <vt:lpstr>Diagrammatic representation</vt:lpstr>
      <vt:lpstr>Slide 5</vt:lpstr>
      <vt:lpstr>Deciding the Propositions: a very difficult step- needs human intelligence</vt:lpstr>
      <vt:lpstr>Meta Question: What question should the tourist ask</vt:lpstr>
      <vt:lpstr>A more mechanical part: use of truth table</vt:lpstr>
      <vt:lpstr>Get form of R: quite mechanical</vt:lpstr>
      <vt:lpstr>Get R in English/Hindi/Hebrew…</vt:lpstr>
      <vt:lpstr>Himalayan Club example</vt:lpstr>
      <vt:lpstr>Example contd.</vt:lpstr>
      <vt:lpstr>Club example: Inferencing</vt:lpstr>
      <vt:lpstr>Slide 14</vt:lpstr>
      <vt:lpstr>Slide 15</vt:lpstr>
      <vt:lpstr>Slide 16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148</cp:revision>
  <dcterms:created xsi:type="dcterms:W3CDTF">2007-07-27T07:29:18Z</dcterms:created>
  <dcterms:modified xsi:type="dcterms:W3CDTF">2011-02-14T01:14:49Z</dcterms:modified>
</cp:coreProperties>
</file>