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2"/>
  </p:notesMasterIdLst>
  <p:sldIdLst>
    <p:sldId id="256" r:id="rId2"/>
    <p:sldId id="271" r:id="rId3"/>
    <p:sldId id="278" r:id="rId4"/>
    <p:sldId id="279" r:id="rId5"/>
    <p:sldId id="280" r:id="rId6"/>
    <p:sldId id="281" r:id="rId7"/>
    <p:sldId id="282" r:id="rId8"/>
    <p:sldId id="283" r:id="rId9"/>
    <p:sldId id="272" r:id="rId10"/>
    <p:sldId id="273" r:id="rId11"/>
    <p:sldId id="274" r:id="rId12"/>
    <p:sldId id="275" r:id="rId13"/>
    <p:sldId id="276" r:id="rId14"/>
    <p:sldId id="277" r:id="rId15"/>
    <p:sldId id="265" r:id="rId16"/>
    <p:sldId id="266" r:id="rId17"/>
    <p:sldId id="267" r:id="rId18"/>
    <p:sldId id="268" r:id="rId19"/>
    <p:sldId id="269" r:id="rId20"/>
    <p:sldId id="270" r:id="rId21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3" Type="http://schemas.openxmlformats.org/officeDocument/2006/relationships/image" Target="../media/image30.wmf"/><Relationship Id="rId7" Type="http://schemas.openxmlformats.org/officeDocument/2006/relationships/image" Target="../media/image25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6" Type="http://schemas.openxmlformats.org/officeDocument/2006/relationships/image" Target="../media/image24.wmf"/><Relationship Id="rId5" Type="http://schemas.openxmlformats.org/officeDocument/2006/relationships/image" Target="../media/image32.wmf"/><Relationship Id="rId4" Type="http://schemas.openxmlformats.org/officeDocument/2006/relationships/image" Target="../media/image31.w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40.wmf"/><Relationship Id="rId3" Type="http://schemas.openxmlformats.org/officeDocument/2006/relationships/image" Target="../media/image35.wmf"/><Relationship Id="rId7" Type="http://schemas.openxmlformats.org/officeDocument/2006/relationships/image" Target="../media/image39.wmf"/><Relationship Id="rId12" Type="http://schemas.openxmlformats.org/officeDocument/2006/relationships/image" Target="../media/image44.wmf"/><Relationship Id="rId2" Type="http://schemas.openxmlformats.org/officeDocument/2006/relationships/image" Target="../media/image25.wmf"/><Relationship Id="rId1" Type="http://schemas.openxmlformats.org/officeDocument/2006/relationships/image" Target="../media/image34.wmf"/><Relationship Id="rId6" Type="http://schemas.openxmlformats.org/officeDocument/2006/relationships/image" Target="../media/image38.wmf"/><Relationship Id="rId11" Type="http://schemas.openxmlformats.org/officeDocument/2006/relationships/image" Target="../media/image43.wmf"/><Relationship Id="rId5" Type="http://schemas.openxmlformats.org/officeDocument/2006/relationships/image" Target="../media/image37.wmf"/><Relationship Id="rId10" Type="http://schemas.openxmlformats.org/officeDocument/2006/relationships/image" Target="../media/image42.wmf"/><Relationship Id="rId4" Type="http://schemas.openxmlformats.org/officeDocument/2006/relationships/image" Target="../media/image36.wmf"/><Relationship Id="rId9" Type="http://schemas.openxmlformats.org/officeDocument/2006/relationships/image" Target="../media/image4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4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image" Target="../media/image15.wmf"/><Relationship Id="rId7" Type="http://schemas.openxmlformats.org/officeDocument/2006/relationships/image" Target="../media/image19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6" Type="http://schemas.openxmlformats.org/officeDocument/2006/relationships/image" Target="../media/image18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Relationship Id="rId9" Type="http://schemas.openxmlformats.org/officeDocument/2006/relationships/image" Target="../media/image21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6" Type="http://schemas.openxmlformats.org/officeDocument/2006/relationships/image" Target="../media/image27.wmf"/><Relationship Id="rId5" Type="http://schemas.openxmlformats.org/officeDocument/2006/relationships/image" Target="../media/image26.wmf"/><Relationship Id="rId4" Type="http://schemas.openxmlformats.org/officeDocument/2006/relationships/image" Target="../media/image2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587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fld id="{C13B24C0-78BB-4A2C-8624-7372A79275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BBCC5C-783B-4F2F-B2B7-A0E5D40E94D3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D9A9E01-89F0-4952-B87C-5BC2ECE88366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16ECCB-2B69-4DD9-A6E9-3114180C6680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F2049B0-E8C7-493F-A010-78A335F6250E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CF31285-05AB-488E-95C3-6A7A1ABC5C03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8F6DF3-3379-4847-84C5-D7EB10C52572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F477732-6D20-4430-9156-08842E619D3F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7B629D4-ABE5-4133-8DFA-AB906CDFB318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E34D47-3641-4BAC-96AD-3EC796E3A013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6A7E02B-A2BB-4B81-8E5E-D3AD0F043A3C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513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A2DBFB1B-BC0E-4249-BFA8-93ED7FF441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232C1D-A523-4D33-82D0-B5C41D779F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780826-301C-473B-95D9-BD172841F1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1A4D0D-0D3F-478A-98F1-3405F1EBB7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32ECAD-785D-41D1-9A0C-22348DF296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17F37B-ABB6-404D-AC6D-044F1EA042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0FE9DE-4933-4A25-96E6-E58E25568B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9A9701-BEC9-47B6-87F1-6DB148AA25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A461ED-BD40-4AB0-A2EC-7D586271AE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57B32-9EB4-4A5B-990C-D1E8D48C7B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09E532-A7FF-4206-ACF6-C2B1A4FB62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691951-7F91-4EDB-A88F-6E24C3706A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20002E24-9D71-4902-AEB9-D46CC482A6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16.bin"/><Relationship Id="rId12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5.bin"/><Relationship Id="rId11" Type="http://schemas.openxmlformats.org/officeDocument/2006/relationships/oleObject" Target="../embeddings/oleObject20.bin"/><Relationship Id="rId5" Type="http://schemas.openxmlformats.org/officeDocument/2006/relationships/oleObject" Target="../embeddings/oleObject14.bin"/><Relationship Id="rId10" Type="http://schemas.openxmlformats.org/officeDocument/2006/relationships/oleObject" Target="../embeddings/oleObject19.bin"/><Relationship Id="rId4" Type="http://schemas.openxmlformats.org/officeDocument/2006/relationships/oleObject" Target="../embeddings/oleObject13.bin"/><Relationship Id="rId9" Type="http://schemas.openxmlformats.org/officeDocument/2006/relationships/oleObject" Target="../embeddings/oleObject18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.bin"/><Relationship Id="rId3" Type="http://schemas.openxmlformats.org/officeDocument/2006/relationships/notesSlide" Target="../notesSlides/notesSlide8.xml"/><Relationship Id="rId7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4.bin"/><Relationship Id="rId5" Type="http://schemas.openxmlformats.org/officeDocument/2006/relationships/oleObject" Target="../embeddings/oleObject23.bin"/><Relationship Id="rId4" Type="http://schemas.openxmlformats.org/officeDocument/2006/relationships/oleObject" Target="../embeddings/oleObject22.bin"/><Relationship Id="rId9" Type="http://schemas.openxmlformats.org/officeDocument/2006/relationships/oleObject" Target="../embeddings/oleObject27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2.bin"/><Relationship Id="rId3" Type="http://schemas.openxmlformats.org/officeDocument/2006/relationships/notesSlide" Target="../notesSlides/notesSlide9.xml"/><Relationship Id="rId7" Type="http://schemas.openxmlformats.org/officeDocument/2006/relationships/oleObject" Target="../embeddings/oleObject3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30.bin"/><Relationship Id="rId11" Type="http://schemas.openxmlformats.org/officeDocument/2006/relationships/oleObject" Target="../embeddings/oleObject35.bin"/><Relationship Id="rId5" Type="http://schemas.openxmlformats.org/officeDocument/2006/relationships/oleObject" Target="../embeddings/oleObject29.bin"/><Relationship Id="rId10" Type="http://schemas.openxmlformats.org/officeDocument/2006/relationships/oleObject" Target="../embeddings/oleObject34.bin"/><Relationship Id="rId4" Type="http://schemas.openxmlformats.org/officeDocument/2006/relationships/oleObject" Target="../embeddings/oleObject28.bin"/><Relationship Id="rId9" Type="http://schemas.openxmlformats.org/officeDocument/2006/relationships/oleObject" Target="../embeddings/oleObject33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0.bin"/><Relationship Id="rId13" Type="http://schemas.openxmlformats.org/officeDocument/2006/relationships/oleObject" Target="../embeddings/oleObject45.bin"/><Relationship Id="rId3" Type="http://schemas.openxmlformats.org/officeDocument/2006/relationships/notesSlide" Target="../notesSlides/notesSlide10.xml"/><Relationship Id="rId7" Type="http://schemas.openxmlformats.org/officeDocument/2006/relationships/oleObject" Target="../embeddings/oleObject39.bin"/><Relationship Id="rId12" Type="http://schemas.openxmlformats.org/officeDocument/2006/relationships/oleObject" Target="../embeddings/oleObject44.bin"/><Relationship Id="rId17" Type="http://schemas.openxmlformats.org/officeDocument/2006/relationships/oleObject" Target="../embeddings/oleObject49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48.bin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38.bin"/><Relationship Id="rId11" Type="http://schemas.openxmlformats.org/officeDocument/2006/relationships/oleObject" Target="../embeddings/oleObject43.bin"/><Relationship Id="rId5" Type="http://schemas.openxmlformats.org/officeDocument/2006/relationships/oleObject" Target="../embeddings/oleObject37.bin"/><Relationship Id="rId15" Type="http://schemas.openxmlformats.org/officeDocument/2006/relationships/oleObject" Target="../embeddings/oleObject47.bin"/><Relationship Id="rId10" Type="http://schemas.openxmlformats.org/officeDocument/2006/relationships/oleObject" Target="../embeddings/oleObject42.bin"/><Relationship Id="rId4" Type="http://schemas.openxmlformats.org/officeDocument/2006/relationships/oleObject" Target="../embeddings/oleObject36.bin"/><Relationship Id="rId9" Type="http://schemas.openxmlformats.org/officeDocument/2006/relationships/oleObject" Target="../embeddings/oleObject41.bin"/><Relationship Id="rId14" Type="http://schemas.openxmlformats.org/officeDocument/2006/relationships/oleObject" Target="../embeddings/oleObject46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4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1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600200"/>
            <a:ext cx="7772400" cy="1600200"/>
          </a:xfrm>
        </p:spPr>
        <p:txBody>
          <a:bodyPr/>
          <a:lstStyle/>
          <a:p>
            <a:pPr algn="ctr" eaLnBrk="1" hangingPunct="1"/>
            <a:r>
              <a:rPr lang="en-US" dirty="0" smtClean="0">
                <a:latin typeface="Times New Roman" pitchFamily="18" charset="0"/>
              </a:rPr>
              <a:t>CS344: Introduction to Artificial Intelligence</a:t>
            </a:r>
            <a:br>
              <a:rPr lang="en-US" dirty="0" smtClean="0">
                <a:latin typeface="Times New Roman" pitchFamily="18" charset="0"/>
              </a:rPr>
            </a:br>
            <a:r>
              <a:rPr lang="en-US" dirty="0" smtClean="0">
                <a:latin typeface="Times New Roman" pitchFamily="18" charset="0"/>
              </a:rPr>
              <a:t>(associated lab: CS386)</a:t>
            </a:r>
            <a:br>
              <a:rPr lang="en-US" dirty="0" smtClean="0">
                <a:latin typeface="Times New Roman" pitchFamily="18" charset="0"/>
              </a:rPr>
            </a:br>
            <a:endParaRPr lang="en-US" sz="3200" dirty="0" smtClean="0">
              <a:latin typeface="Times New Roman" pitchFamily="18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352800"/>
            <a:ext cx="6400800" cy="29718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tx2"/>
                </a:solidFill>
                <a:latin typeface="Times New Roman" pitchFamily="18" charset="0"/>
              </a:rPr>
              <a:t>Pushpak Bhattacharyya</a:t>
            </a:r>
            <a:br>
              <a:rPr lang="en-US" dirty="0" smtClean="0">
                <a:solidFill>
                  <a:schemeClr val="tx2"/>
                </a:solidFill>
                <a:latin typeface="Times New Roman" pitchFamily="18" charset="0"/>
              </a:rPr>
            </a:b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</a:rPr>
              <a:t>CSE Dept., </a:t>
            </a:r>
            <a:br>
              <a:rPr lang="en-US" sz="2800" dirty="0" smtClean="0">
                <a:solidFill>
                  <a:schemeClr val="tx2"/>
                </a:solidFill>
                <a:latin typeface="Times New Roman" pitchFamily="18" charset="0"/>
              </a:rPr>
            </a:b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</a:rPr>
              <a:t>IIT Bombay </a:t>
            </a:r>
          </a:p>
          <a:p>
            <a:pPr eaLnBrk="1" hangingPunct="1"/>
            <a:r>
              <a:rPr lang="en-US" sz="2800" dirty="0" smtClean="0">
                <a:latin typeface="Times New Roman" pitchFamily="18" charset="0"/>
              </a:rPr>
              <a:t>Lecture </a:t>
            </a:r>
            <a:r>
              <a:rPr lang="en-US" sz="2800" dirty="0" smtClean="0">
                <a:latin typeface="Times New Roman" pitchFamily="18" charset="0"/>
              </a:rPr>
              <a:t>15, 16: </a:t>
            </a:r>
            <a:r>
              <a:rPr lang="en-US" sz="2800" dirty="0" smtClean="0">
                <a:latin typeface="Times New Roman" pitchFamily="18" charset="0"/>
              </a:rPr>
              <a:t>Predicate Calculus</a:t>
            </a:r>
          </a:p>
          <a:p>
            <a:pPr eaLnBrk="1" hangingPunct="1"/>
            <a:r>
              <a:rPr lang="en-US" sz="2800" dirty="0" smtClean="0">
                <a:latin typeface="Times New Roman" pitchFamily="18" charset="0"/>
              </a:rPr>
              <a:t>8</a:t>
            </a:r>
            <a:r>
              <a:rPr lang="en-US" sz="2800" baseline="30000" dirty="0" smtClean="0">
                <a:latin typeface="Times New Roman" pitchFamily="18" charset="0"/>
              </a:rPr>
              <a:t>th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</a:rPr>
              <a:t>and 14</a:t>
            </a:r>
            <a:r>
              <a:rPr lang="en-US" sz="2800" baseline="30000" dirty="0" smtClean="0">
                <a:latin typeface="Times New Roman" pitchFamily="18" charset="0"/>
              </a:rPr>
              <a:t>th</a:t>
            </a:r>
            <a:r>
              <a:rPr lang="en-US" sz="2800" dirty="0" smtClean="0">
                <a:latin typeface="Times New Roman" pitchFamily="18" charset="0"/>
              </a:rPr>
              <a:t> Feb</a:t>
            </a:r>
            <a:r>
              <a:rPr lang="en-US" sz="2800" dirty="0" smtClean="0">
                <a:latin typeface="Times New Roman" pitchFamily="18" charset="0"/>
              </a:rPr>
              <a:t>,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Backward </a:t>
            </a:r>
            <a:r>
              <a:rPr lang="en-US" dirty="0" smtClean="0"/>
              <a:t>Chaining</a:t>
            </a:r>
            <a:endParaRPr lang="en-US" dirty="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z="2000" i="1" smtClean="0">
              <a:ea typeface="Arial Unicode MS" pitchFamily="34" charset="-128"/>
              <a:cs typeface="Arial Unicode MS" pitchFamily="34" charset="-128"/>
            </a:endParaRPr>
          </a:p>
          <a:p>
            <a:pPr eaLnBrk="1" hangingPunct="1"/>
            <a:r>
              <a:rPr lang="en-US" i="1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man(x) → mortal(x)</a:t>
            </a:r>
            <a:endParaRPr lang="en-US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mtClean="0">
                <a:latin typeface="Times New Roman" pitchFamily="18" charset="0"/>
              </a:rPr>
              <a:t>Goal mortal(shakespeare)</a:t>
            </a:r>
          </a:p>
          <a:p>
            <a:pPr lvl="1" eaLnBrk="1" hangingPunct="1"/>
            <a:r>
              <a:rPr lang="en-US" smtClean="0">
                <a:latin typeface="Times New Roman" pitchFamily="18" charset="0"/>
              </a:rPr>
              <a:t>x = shakespeare</a:t>
            </a:r>
          </a:p>
          <a:p>
            <a:pPr lvl="1" eaLnBrk="1" hangingPunct="1"/>
            <a:r>
              <a:rPr lang="en-US" smtClean="0">
                <a:latin typeface="Times New Roman" pitchFamily="18" charset="0"/>
              </a:rPr>
              <a:t>Travel back over and hit the fact asserted</a:t>
            </a:r>
          </a:p>
          <a:p>
            <a:pPr lvl="1" eaLnBrk="1" hangingPunct="1"/>
            <a:r>
              <a:rPr lang="en-US" smtClean="0">
                <a:latin typeface="Times New Roman" pitchFamily="18" charset="0"/>
              </a:rPr>
              <a:t>man(shakespeare)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Wh-Questions and Knowledge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rot="5400000">
            <a:off x="-571499" y="3924300"/>
            <a:ext cx="4191000" cy="317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1524000" y="2133600"/>
            <a:ext cx="10668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1524000" y="2590800"/>
            <a:ext cx="10668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1524000" y="3048000"/>
            <a:ext cx="10668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1524000" y="3505200"/>
            <a:ext cx="10668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1524000" y="3962400"/>
            <a:ext cx="10668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1524000" y="4419600"/>
            <a:ext cx="10668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1524000" y="4876800"/>
            <a:ext cx="10668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9707" name="TextBox 15"/>
          <p:cNvSpPr txBox="1">
            <a:spLocks noChangeArrowheads="1"/>
          </p:cNvSpPr>
          <p:nvPr/>
        </p:nvSpPr>
        <p:spPr bwMode="auto">
          <a:xfrm>
            <a:off x="2819400" y="1905000"/>
            <a:ext cx="1447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what</a:t>
            </a:r>
          </a:p>
        </p:txBody>
      </p:sp>
      <p:sp>
        <p:nvSpPr>
          <p:cNvPr id="29708" name="TextBox 16"/>
          <p:cNvSpPr txBox="1">
            <a:spLocks noChangeArrowheads="1"/>
          </p:cNvSpPr>
          <p:nvPr/>
        </p:nvSpPr>
        <p:spPr bwMode="auto">
          <a:xfrm>
            <a:off x="2895600" y="4267200"/>
            <a:ext cx="1447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how</a:t>
            </a:r>
          </a:p>
        </p:txBody>
      </p:sp>
      <p:sp>
        <p:nvSpPr>
          <p:cNvPr id="29709" name="TextBox 17"/>
          <p:cNvSpPr txBox="1">
            <a:spLocks noChangeArrowheads="1"/>
          </p:cNvSpPr>
          <p:nvPr/>
        </p:nvSpPr>
        <p:spPr bwMode="auto">
          <a:xfrm>
            <a:off x="2895600" y="4724400"/>
            <a:ext cx="1447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why</a:t>
            </a:r>
          </a:p>
        </p:txBody>
      </p:sp>
      <p:sp>
        <p:nvSpPr>
          <p:cNvPr id="29710" name="TextBox 18"/>
          <p:cNvSpPr txBox="1">
            <a:spLocks noChangeArrowheads="1"/>
          </p:cNvSpPr>
          <p:nvPr/>
        </p:nvSpPr>
        <p:spPr bwMode="auto">
          <a:xfrm>
            <a:off x="2819400" y="2438400"/>
            <a:ext cx="1447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where</a:t>
            </a:r>
          </a:p>
        </p:txBody>
      </p:sp>
      <p:sp>
        <p:nvSpPr>
          <p:cNvPr id="29711" name="TextBox 19"/>
          <p:cNvSpPr txBox="1">
            <a:spLocks noChangeArrowheads="1"/>
          </p:cNvSpPr>
          <p:nvPr/>
        </p:nvSpPr>
        <p:spPr bwMode="auto">
          <a:xfrm>
            <a:off x="2819400" y="3733800"/>
            <a:ext cx="1447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which</a:t>
            </a:r>
          </a:p>
        </p:txBody>
      </p:sp>
      <p:sp>
        <p:nvSpPr>
          <p:cNvPr id="29712" name="TextBox 20"/>
          <p:cNvSpPr txBox="1">
            <a:spLocks noChangeArrowheads="1"/>
          </p:cNvSpPr>
          <p:nvPr/>
        </p:nvSpPr>
        <p:spPr bwMode="auto">
          <a:xfrm>
            <a:off x="2819400" y="2895600"/>
            <a:ext cx="1447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who</a:t>
            </a:r>
          </a:p>
        </p:txBody>
      </p:sp>
      <p:sp>
        <p:nvSpPr>
          <p:cNvPr id="29713" name="TextBox 21"/>
          <p:cNvSpPr txBox="1">
            <a:spLocks noChangeArrowheads="1"/>
          </p:cNvSpPr>
          <p:nvPr/>
        </p:nvSpPr>
        <p:spPr bwMode="auto">
          <a:xfrm>
            <a:off x="2819400" y="3352800"/>
            <a:ext cx="1447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when</a:t>
            </a:r>
          </a:p>
        </p:txBody>
      </p:sp>
      <p:sp>
        <p:nvSpPr>
          <p:cNvPr id="23" name="Right Brace 22"/>
          <p:cNvSpPr/>
          <p:nvPr/>
        </p:nvSpPr>
        <p:spPr>
          <a:xfrm>
            <a:off x="4114800" y="1905000"/>
            <a:ext cx="381000" cy="2209800"/>
          </a:xfrm>
          <a:prstGeom prst="rightBrac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715" name="TextBox 23"/>
          <p:cNvSpPr txBox="1">
            <a:spLocks noChangeArrowheads="1"/>
          </p:cNvSpPr>
          <p:nvPr/>
        </p:nvSpPr>
        <p:spPr bwMode="auto">
          <a:xfrm>
            <a:off x="4724400" y="2743200"/>
            <a:ext cx="3581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Factoid / Declarative</a:t>
            </a:r>
          </a:p>
        </p:txBody>
      </p:sp>
      <p:sp>
        <p:nvSpPr>
          <p:cNvPr id="29716" name="TextBox 24"/>
          <p:cNvSpPr txBox="1">
            <a:spLocks noChangeArrowheads="1"/>
          </p:cNvSpPr>
          <p:nvPr/>
        </p:nvSpPr>
        <p:spPr bwMode="auto">
          <a:xfrm>
            <a:off x="4191000" y="4267200"/>
            <a:ext cx="2057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procedural</a:t>
            </a:r>
          </a:p>
        </p:txBody>
      </p:sp>
      <p:sp>
        <p:nvSpPr>
          <p:cNvPr id="29717" name="TextBox 25"/>
          <p:cNvSpPr txBox="1">
            <a:spLocks noChangeArrowheads="1"/>
          </p:cNvSpPr>
          <p:nvPr/>
        </p:nvSpPr>
        <p:spPr bwMode="auto">
          <a:xfrm>
            <a:off x="4267200" y="4800600"/>
            <a:ext cx="2057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Reasoning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Fixing Predicates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Natural Sentences</a:t>
            </a:r>
          </a:p>
          <a:p>
            <a:pPr lvl="1">
              <a:buFont typeface="Arial" charset="0"/>
              <a:buNone/>
            </a:pPr>
            <a:r>
              <a:rPr lang="en-US" smtClean="0"/>
              <a:t>			&lt;Subject&gt; &lt;verb&gt; &lt;object&gt;</a:t>
            </a:r>
          </a:p>
          <a:p>
            <a:pPr lvl="1">
              <a:buFont typeface="Arial" charset="0"/>
              <a:buNone/>
            </a:pPr>
            <a:endParaRPr lang="en-US" smtClean="0"/>
          </a:p>
          <a:p>
            <a:pPr lvl="1">
              <a:buFont typeface="Arial" charset="0"/>
              <a:buNone/>
            </a:pPr>
            <a:endParaRPr lang="en-US" smtClean="0"/>
          </a:p>
          <a:p>
            <a:pPr lvl="1">
              <a:buFont typeface="Arial" charset="0"/>
              <a:buNone/>
            </a:pPr>
            <a:r>
              <a:rPr lang="en-US" smtClean="0"/>
              <a:t>			    Verb(subject,object)</a:t>
            </a:r>
          </a:p>
          <a:p>
            <a:pPr lvl="1">
              <a:buFont typeface="Arial" charset="0"/>
              <a:buNone/>
            </a:pPr>
            <a:endParaRPr lang="en-US" smtClean="0"/>
          </a:p>
          <a:p>
            <a:pPr lvl="1">
              <a:buFont typeface="Arial" charset="0"/>
              <a:buNone/>
            </a:pPr>
            <a:endParaRPr lang="en-US" smtClean="0"/>
          </a:p>
          <a:p>
            <a:pPr lvl="1">
              <a:buFont typeface="Arial" charset="0"/>
              <a:buNone/>
            </a:pPr>
            <a:r>
              <a:rPr lang="en-US" smtClean="0"/>
              <a:t>			    predicate(subject)</a:t>
            </a:r>
          </a:p>
          <a:p>
            <a:pPr lvl="1"/>
            <a:endParaRPr lang="en-US" smtClean="0"/>
          </a:p>
        </p:txBody>
      </p:sp>
      <p:sp>
        <p:nvSpPr>
          <p:cNvPr id="4" name="Down Arrow 3"/>
          <p:cNvSpPr/>
          <p:nvPr/>
        </p:nvSpPr>
        <p:spPr>
          <a:xfrm>
            <a:off x="4495800" y="3048000"/>
            <a:ext cx="1066800" cy="990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Down Arrow 4"/>
          <p:cNvSpPr/>
          <p:nvPr/>
        </p:nvSpPr>
        <p:spPr>
          <a:xfrm>
            <a:off x="4343400" y="4800600"/>
            <a:ext cx="1066800" cy="990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Examples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Ram is a boy</a:t>
            </a:r>
          </a:p>
          <a:p>
            <a:pPr lvl="1"/>
            <a:r>
              <a:rPr lang="en-US" smtClean="0"/>
              <a:t>Boy(Ram)?</a:t>
            </a:r>
          </a:p>
          <a:p>
            <a:pPr lvl="1"/>
            <a:r>
              <a:rPr lang="en-US" smtClean="0"/>
              <a:t>Is_a(Ram,boy)?</a:t>
            </a:r>
          </a:p>
          <a:p>
            <a:pPr lvl="1">
              <a:buFont typeface="Arial" charset="0"/>
              <a:buNone/>
            </a:pPr>
            <a:endParaRPr lang="en-US" smtClean="0"/>
          </a:p>
          <a:p>
            <a:r>
              <a:rPr lang="en-US" smtClean="0"/>
              <a:t>Ram Playes Football</a:t>
            </a:r>
          </a:p>
          <a:p>
            <a:pPr lvl="1"/>
            <a:r>
              <a:rPr lang="en-US" smtClean="0"/>
              <a:t>Plays(Ram,football)?</a:t>
            </a:r>
          </a:p>
          <a:p>
            <a:pPr lvl="1"/>
            <a:r>
              <a:rPr lang="en-US" smtClean="0"/>
              <a:t>Plays_football(Ram)?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Knowledge Representation of Complex Sentence</a:t>
            </a:r>
          </a:p>
        </p:txBody>
      </p:sp>
      <p:sp>
        <p:nvSpPr>
          <p:cNvPr id="307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smtClean="0"/>
              <a:t>“In every city there is a thief who is beaten by every policeman in the city”</a:t>
            </a:r>
          </a:p>
          <a:p>
            <a:endParaRPr lang="en-US" smtClean="0"/>
          </a:p>
        </p:txBody>
      </p:sp>
      <p:sp>
        <p:nvSpPr>
          <p:cNvPr id="307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3079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graphicFrame>
        <p:nvGraphicFramePr>
          <p:cNvPr id="3074" name="Object 9"/>
          <p:cNvGraphicFramePr>
            <a:graphicFrameLocks noChangeAspect="1"/>
          </p:cNvGraphicFramePr>
          <p:nvPr/>
        </p:nvGraphicFramePr>
        <p:xfrm>
          <a:off x="268288" y="3581400"/>
          <a:ext cx="8729662" cy="330200"/>
        </p:xfrm>
        <a:graphic>
          <a:graphicData uri="http://schemas.openxmlformats.org/presentationml/2006/ole">
            <p:oleObj spid="_x0000_s212994" name="Equation" r:id="rId3" imgW="5371920" imgH="203040" progId="Equation.3">
              <p:embed/>
            </p:oleObj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mtClean="0"/>
              <a:t>Himalayan Club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smtClean="0"/>
              <a:t>Introduction through an example </a:t>
            </a:r>
            <a:r>
              <a:rPr lang="en-US" sz="2400" i="1" smtClean="0"/>
              <a:t>(Zohar Manna, 1974):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Problem: A, B and C belong to the Himalayan club. Every member in the club is either a mountain climber or a skier or both. A likes whatever B dislikes and dislikes whatever B likes. A likes rain and snow. No mountain climber likes rain. Every skier likes snow. </a:t>
            </a:r>
            <a:r>
              <a:rPr lang="en-US" sz="2400" i="1" smtClean="0"/>
              <a:t>Is there a member who is a mountain climber and not a skier?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smtClean="0"/>
              <a:t>Given knowledge has: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Facts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600" smtClean="0"/>
              <a:t>Rules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3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mtClean="0"/>
              <a:t>Example contd.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000" smtClean="0"/>
              <a:t>Let </a:t>
            </a:r>
            <a:r>
              <a:rPr lang="en-US" sz="2000" i="1" smtClean="0"/>
              <a:t>mc</a:t>
            </a:r>
            <a:r>
              <a:rPr lang="en-US" sz="2000" smtClean="0"/>
              <a:t> denote mountain climber and </a:t>
            </a:r>
            <a:r>
              <a:rPr lang="en-US" sz="2000" i="1" smtClean="0"/>
              <a:t>sk</a:t>
            </a:r>
            <a:r>
              <a:rPr lang="en-US" sz="2000" smtClean="0"/>
              <a:t> denotes skier. Knowledge representation in the given problem is as follows:</a:t>
            </a:r>
          </a:p>
          <a:p>
            <a:pPr marL="971550" lvl="1" indent="-514350" eaLnBrk="1" hangingPunct="1">
              <a:lnSpc>
                <a:spcPct val="80000"/>
              </a:lnSpc>
              <a:buFont typeface="Calibri" pitchFamily="34" charset="0"/>
              <a:buAutoNum type="arabicPeriod"/>
              <a:defRPr/>
            </a:pPr>
            <a:r>
              <a:rPr lang="en-US" sz="1800" i="1" smtClean="0"/>
              <a:t>member(A)</a:t>
            </a:r>
          </a:p>
          <a:p>
            <a:pPr marL="971550" lvl="1" indent="-514350" eaLnBrk="1" hangingPunct="1">
              <a:lnSpc>
                <a:spcPct val="80000"/>
              </a:lnSpc>
              <a:buFont typeface="Calibri" pitchFamily="34" charset="0"/>
              <a:buAutoNum type="arabicPeriod"/>
              <a:defRPr/>
            </a:pPr>
            <a:r>
              <a:rPr lang="en-US" sz="1800" i="1" smtClean="0"/>
              <a:t>member(B)</a:t>
            </a:r>
          </a:p>
          <a:p>
            <a:pPr marL="971550" lvl="1" indent="-514350" eaLnBrk="1" hangingPunct="1">
              <a:lnSpc>
                <a:spcPct val="80000"/>
              </a:lnSpc>
              <a:buFont typeface="Calibri" pitchFamily="34" charset="0"/>
              <a:buAutoNum type="arabicPeriod"/>
              <a:defRPr/>
            </a:pPr>
            <a:r>
              <a:rPr lang="en-US" sz="1800" i="1" smtClean="0"/>
              <a:t>member(C)</a:t>
            </a:r>
          </a:p>
          <a:p>
            <a:pPr marL="971550" lvl="1" indent="-514350" eaLnBrk="1" hangingPunct="1">
              <a:lnSpc>
                <a:spcPct val="80000"/>
              </a:lnSpc>
              <a:buFont typeface="Calibri" pitchFamily="34" charset="0"/>
              <a:buAutoNum type="arabicPeriod"/>
              <a:defRPr/>
            </a:pPr>
            <a:r>
              <a:rPr lang="en-US" sz="1800" i="1" smtClean="0">
                <a:ea typeface="Arial Unicode MS" pitchFamily="34" charset="-128"/>
                <a:cs typeface="Arial Unicode MS" pitchFamily="34" charset="-128"/>
              </a:rPr>
              <a:t>∀x[member(x) → (mc(x) ∨ sk(x))]</a:t>
            </a:r>
          </a:p>
          <a:p>
            <a:pPr marL="971550" lvl="1" indent="-514350" eaLnBrk="1" hangingPunct="1">
              <a:lnSpc>
                <a:spcPct val="80000"/>
              </a:lnSpc>
              <a:buFont typeface="Calibri" pitchFamily="34" charset="0"/>
              <a:buAutoNum type="arabicPeriod"/>
              <a:defRPr/>
            </a:pPr>
            <a:r>
              <a:rPr lang="en-US" sz="1800" i="1" smtClean="0">
                <a:ea typeface="Arial Unicode MS" pitchFamily="34" charset="-128"/>
                <a:cs typeface="Arial Unicode MS" pitchFamily="34" charset="-128"/>
              </a:rPr>
              <a:t>∀x[mc(x) → ~like(x,rain)]</a:t>
            </a:r>
          </a:p>
          <a:p>
            <a:pPr marL="971550" lvl="1" indent="-514350" eaLnBrk="1" hangingPunct="1">
              <a:lnSpc>
                <a:spcPct val="80000"/>
              </a:lnSpc>
              <a:buFont typeface="Calibri" pitchFamily="34" charset="0"/>
              <a:buAutoNum type="arabicPeriod"/>
              <a:defRPr/>
            </a:pPr>
            <a:r>
              <a:rPr lang="en-US" sz="1800" i="1" smtClean="0">
                <a:ea typeface="Arial Unicode MS" pitchFamily="34" charset="-128"/>
                <a:cs typeface="Arial Unicode MS" pitchFamily="34" charset="-128"/>
              </a:rPr>
              <a:t>∀x[sk(x) → like(x, snow)]</a:t>
            </a:r>
          </a:p>
          <a:p>
            <a:pPr marL="971550" lvl="1" indent="-514350" eaLnBrk="1" hangingPunct="1">
              <a:lnSpc>
                <a:spcPct val="80000"/>
              </a:lnSpc>
              <a:buFont typeface="Calibri" pitchFamily="34" charset="0"/>
              <a:buAutoNum type="arabicPeriod"/>
              <a:defRPr/>
            </a:pPr>
            <a:r>
              <a:rPr lang="en-US" sz="1800" i="1" smtClean="0">
                <a:ea typeface="Arial Unicode MS" pitchFamily="34" charset="-128"/>
                <a:cs typeface="Arial Unicode MS" pitchFamily="34" charset="-128"/>
              </a:rPr>
              <a:t>∀x[like(B, x) → ~like(A, x)]</a:t>
            </a:r>
          </a:p>
          <a:p>
            <a:pPr marL="971550" lvl="1" indent="-514350" eaLnBrk="1" hangingPunct="1">
              <a:lnSpc>
                <a:spcPct val="80000"/>
              </a:lnSpc>
              <a:buFont typeface="Calibri" pitchFamily="34" charset="0"/>
              <a:buAutoNum type="arabicPeriod"/>
              <a:defRPr/>
            </a:pPr>
            <a:r>
              <a:rPr lang="en-US" sz="1800" i="1" smtClean="0">
                <a:ea typeface="Arial Unicode MS" pitchFamily="34" charset="-128"/>
                <a:cs typeface="Arial Unicode MS" pitchFamily="34" charset="-128"/>
              </a:rPr>
              <a:t>∀x[~like(B, x) → like(A, x)]</a:t>
            </a:r>
          </a:p>
          <a:p>
            <a:pPr marL="971550" lvl="1" indent="-514350" eaLnBrk="1" hangingPunct="1">
              <a:lnSpc>
                <a:spcPct val="80000"/>
              </a:lnSpc>
              <a:buFont typeface="Calibri" pitchFamily="34" charset="0"/>
              <a:buAutoNum type="arabicPeriod"/>
              <a:defRPr/>
            </a:pPr>
            <a:r>
              <a:rPr lang="en-US" sz="1800" i="1" smtClean="0">
                <a:ea typeface="Arial Unicode MS" pitchFamily="34" charset="-128"/>
                <a:cs typeface="Arial Unicode MS" pitchFamily="34" charset="-128"/>
              </a:rPr>
              <a:t>like(A, rain)</a:t>
            </a:r>
          </a:p>
          <a:p>
            <a:pPr marL="971550" lvl="1" indent="-514350" eaLnBrk="1" hangingPunct="1">
              <a:lnSpc>
                <a:spcPct val="80000"/>
              </a:lnSpc>
              <a:buFont typeface="Calibri" pitchFamily="34" charset="0"/>
              <a:buAutoNum type="arabicPeriod"/>
              <a:defRPr/>
            </a:pPr>
            <a:r>
              <a:rPr lang="en-US" sz="1800" i="1" smtClean="0">
                <a:ea typeface="Arial Unicode MS" pitchFamily="34" charset="-128"/>
                <a:cs typeface="Arial Unicode MS" pitchFamily="34" charset="-128"/>
              </a:rPr>
              <a:t>like(A, snow)</a:t>
            </a:r>
          </a:p>
          <a:p>
            <a:pPr marL="971550" lvl="1" indent="-514350" eaLnBrk="1" hangingPunct="1">
              <a:lnSpc>
                <a:spcPct val="80000"/>
              </a:lnSpc>
              <a:buFont typeface="Calibri" pitchFamily="34" charset="0"/>
              <a:buAutoNum type="arabicPeriod"/>
              <a:defRPr/>
            </a:pPr>
            <a:r>
              <a:rPr lang="en-US" sz="1800" i="1" smtClean="0">
                <a:ea typeface="Arial Unicode MS" pitchFamily="34" charset="-128"/>
                <a:cs typeface="Arial Unicode MS" pitchFamily="34" charset="-128"/>
              </a:rPr>
              <a:t>Question: ∃x[member(x) ∧ mc(x) ∧ ~sk(x)]</a:t>
            </a:r>
            <a:endParaRPr lang="en-US" sz="1800" i="1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smtClean="0"/>
              <a:t>We have to infer the 11</a:t>
            </a:r>
            <a:r>
              <a:rPr lang="en-US" sz="2000" baseline="30000" smtClean="0"/>
              <a:t>th</a:t>
            </a:r>
            <a:r>
              <a:rPr lang="en-US" sz="2000" smtClean="0"/>
              <a:t> expression from the given 10.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smtClean="0"/>
              <a:t>Done through Resolution Refutation.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533400"/>
          </a:xfrm>
        </p:spPr>
        <p:txBody>
          <a:bodyPr/>
          <a:lstStyle/>
          <a:p>
            <a:pPr eaLnBrk="1" hangingPunct="1"/>
            <a:r>
              <a:rPr lang="en-US" sz="4000" smtClean="0">
                <a:latin typeface="Times New Roman" pitchFamily="18" charset="0"/>
              </a:rPr>
              <a:t>Club example: Inferencing</a:t>
            </a:r>
          </a:p>
        </p:txBody>
      </p:sp>
      <p:sp>
        <p:nvSpPr>
          <p:cNvPr id="1036" name="Rectangle 3"/>
          <p:cNvSpPr>
            <a:spLocks noChangeArrowheads="1"/>
          </p:cNvSpPr>
          <p:nvPr/>
        </p:nvSpPr>
        <p:spPr bwMode="auto">
          <a:xfrm>
            <a:off x="457200" y="685800"/>
            <a:ext cx="4038600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eaLnBrk="1" hangingPunct="1">
              <a:spcBef>
                <a:spcPct val="20000"/>
              </a:spcBef>
              <a:buClr>
                <a:schemeClr val="tx1"/>
              </a:buClr>
              <a:buSzPct val="60000"/>
              <a:buFontTx/>
              <a:buAutoNum type="arabicPeriod"/>
            </a:pPr>
            <a:r>
              <a:rPr lang="en-US" sz="2800">
                <a:latin typeface="Times New Roman" pitchFamily="18" charset="0"/>
              </a:rPr>
              <a:t> </a:t>
            </a:r>
            <a:r>
              <a:rPr lang="en-US" sz="2800" i="1">
                <a:latin typeface="Times New Roman" pitchFamily="18" charset="0"/>
              </a:rPr>
              <a:t>member(A)</a:t>
            </a:r>
          </a:p>
          <a:p>
            <a:pPr marL="609600" indent="-609600" eaLnBrk="1" hangingPunct="1">
              <a:spcBef>
                <a:spcPct val="20000"/>
              </a:spcBef>
              <a:buClr>
                <a:schemeClr val="tx1"/>
              </a:buClr>
              <a:buSzPct val="60000"/>
              <a:buFontTx/>
              <a:buAutoNum type="arabicPeriod"/>
            </a:pPr>
            <a:r>
              <a:rPr lang="en-US" sz="2800">
                <a:latin typeface="Times New Roman" pitchFamily="18" charset="0"/>
              </a:rPr>
              <a:t> </a:t>
            </a:r>
            <a:r>
              <a:rPr lang="en-US" sz="2800" i="1">
                <a:latin typeface="Times New Roman" pitchFamily="18" charset="0"/>
              </a:rPr>
              <a:t>member(B)</a:t>
            </a:r>
          </a:p>
          <a:p>
            <a:pPr marL="609600" indent="-609600" eaLnBrk="1" hangingPunct="1">
              <a:spcBef>
                <a:spcPct val="20000"/>
              </a:spcBef>
              <a:buClr>
                <a:schemeClr val="tx1"/>
              </a:buClr>
              <a:buSzPct val="60000"/>
              <a:buFontTx/>
              <a:buAutoNum type="arabicPeriod"/>
            </a:pPr>
            <a:r>
              <a:rPr lang="en-US" sz="2800">
                <a:latin typeface="Times New Roman" pitchFamily="18" charset="0"/>
              </a:rPr>
              <a:t> </a:t>
            </a:r>
            <a:r>
              <a:rPr lang="en-US" sz="2800" i="1">
                <a:latin typeface="Times New Roman" pitchFamily="18" charset="0"/>
              </a:rPr>
              <a:t>member(C)</a:t>
            </a:r>
          </a:p>
          <a:p>
            <a:pPr marL="609600" indent="-609600" eaLnBrk="1" hangingPunct="1">
              <a:spcBef>
                <a:spcPct val="20000"/>
              </a:spcBef>
              <a:buClr>
                <a:schemeClr val="tx1"/>
              </a:buClr>
              <a:buSzPct val="60000"/>
              <a:buFontTx/>
              <a:buAutoNum type="arabicPeriod"/>
            </a:pPr>
            <a:r>
              <a:rPr lang="en-US" sz="2800">
                <a:latin typeface="Times New Roman" pitchFamily="18" charset="0"/>
              </a:rPr>
              <a:t> </a:t>
            </a:r>
          </a:p>
          <a:p>
            <a:pPr marL="990600" lvl="1" indent="-533400" eaLnBrk="1" hangingPunct="1">
              <a:spcBef>
                <a:spcPct val="20000"/>
              </a:spcBef>
              <a:buClr>
                <a:schemeClr val="tx1"/>
              </a:buClr>
              <a:buSzPct val="55000"/>
              <a:buFont typeface="Times New Roman" pitchFamily="18" charset="0"/>
              <a:buChar char="–"/>
            </a:pPr>
            <a:r>
              <a:rPr lang="en-US" sz="2400">
                <a:latin typeface="Times New Roman" pitchFamily="18" charset="0"/>
              </a:rPr>
              <a:t>Can be written as </a:t>
            </a:r>
          </a:p>
          <a:p>
            <a:pPr marL="990600" lvl="1" indent="-533400" eaLnBrk="1" hangingPunct="1">
              <a:spcBef>
                <a:spcPct val="20000"/>
              </a:spcBef>
              <a:buClr>
                <a:schemeClr val="tx1"/>
              </a:buClr>
              <a:buSzPct val="55000"/>
              <a:buFont typeface="Times New Roman" pitchFamily="18" charset="0"/>
              <a:buChar char="–"/>
            </a:pPr>
            <a:r>
              <a:rPr lang="en-US" sz="2400">
                <a:latin typeface="Times New Roman" pitchFamily="18" charset="0"/>
              </a:rPr>
              <a:t> </a:t>
            </a:r>
          </a:p>
          <a:p>
            <a:pPr marL="609600" indent="-609600" eaLnBrk="1" hangingPunct="1">
              <a:spcBef>
                <a:spcPct val="20000"/>
              </a:spcBef>
              <a:buClr>
                <a:schemeClr val="tx1"/>
              </a:buClr>
              <a:buSzPct val="60000"/>
              <a:buFontTx/>
              <a:buAutoNum type="arabicPeriod"/>
            </a:pPr>
            <a:r>
              <a:rPr lang="en-US" sz="2800">
                <a:latin typeface="Times New Roman" pitchFamily="18" charset="0"/>
              </a:rPr>
              <a:t> </a:t>
            </a:r>
          </a:p>
          <a:p>
            <a:pPr marL="990600" lvl="1" indent="-533400" eaLnBrk="1" hangingPunct="1">
              <a:spcBef>
                <a:spcPct val="20000"/>
              </a:spcBef>
              <a:buClr>
                <a:schemeClr val="tx1"/>
              </a:buClr>
              <a:buSzPct val="55000"/>
              <a:buFont typeface="Times New Roman" pitchFamily="18" charset="0"/>
              <a:buChar char="–"/>
            </a:pPr>
            <a:r>
              <a:rPr lang="en-US" sz="2400">
                <a:latin typeface="Times New Roman" pitchFamily="18" charset="0"/>
              </a:rPr>
              <a:t> </a:t>
            </a:r>
          </a:p>
          <a:p>
            <a:pPr marL="609600" indent="-609600" eaLnBrk="1" hangingPunct="1">
              <a:spcBef>
                <a:spcPct val="20000"/>
              </a:spcBef>
              <a:buClr>
                <a:schemeClr val="tx1"/>
              </a:buClr>
              <a:buSzPct val="60000"/>
              <a:buFontTx/>
              <a:buAutoNum type="arabicPeriod"/>
            </a:pPr>
            <a:r>
              <a:rPr lang="en-US" sz="2800">
                <a:latin typeface="Times New Roman" pitchFamily="18" charset="0"/>
              </a:rPr>
              <a:t> </a:t>
            </a:r>
          </a:p>
          <a:p>
            <a:pPr marL="990600" lvl="1" indent="-533400" eaLnBrk="1" hangingPunct="1">
              <a:spcBef>
                <a:spcPct val="20000"/>
              </a:spcBef>
              <a:buClr>
                <a:schemeClr val="tx1"/>
              </a:buClr>
              <a:buSzPct val="55000"/>
              <a:buFont typeface="Times New Roman" pitchFamily="18" charset="0"/>
              <a:buChar char="–"/>
            </a:pPr>
            <a:r>
              <a:rPr lang="en-US" sz="2400">
                <a:latin typeface="Times New Roman" pitchFamily="18" charset="0"/>
              </a:rPr>
              <a:t> </a:t>
            </a:r>
          </a:p>
          <a:p>
            <a:pPr marL="609600" indent="-609600" eaLnBrk="1" hangingPunct="1">
              <a:spcBef>
                <a:spcPct val="20000"/>
              </a:spcBef>
              <a:buClr>
                <a:schemeClr val="tx1"/>
              </a:buClr>
              <a:buSzPct val="60000"/>
              <a:buFontTx/>
              <a:buAutoNum type="arabicPeriod"/>
            </a:pPr>
            <a:r>
              <a:rPr lang="en-US" sz="2800">
                <a:latin typeface="Times New Roman" pitchFamily="18" charset="0"/>
              </a:rPr>
              <a:t> </a:t>
            </a:r>
          </a:p>
          <a:p>
            <a:pPr marL="990600" lvl="1" indent="-533400" eaLnBrk="1" hangingPunct="1">
              <a:spcBef>
                <a:spcPct val="20000"/>
              </a:spcBef>
              <a:buClr>
                <a:schemeClr val="tx1"/>
              </a:buClr>
              <a:buSzPct val="55000"/>
              <a:buFont typeface="Times New Roman" pitchFamily="18" charset="0"/>
              <a:buChar char="–"/>
            </a:pPr>
            <a:r>
              <a:rPr lang="en-US" sz="2400">
                <a:latin typeface="Times New Roman" pitchFamily="18" charset="0"/>
              </a:rPr>
              <a:t> </a:t>
            </a: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1143000" y="2286000"/>
          <a:ext cx="4953000" cy="468313"/>
        </p:xfrm>
        <a:graphic>
          <a:graphicData uri="http://schemas.openxmlformats.org/presentationml/2006/ole">
            <p:oleObj spid="_x0000_s167938" name="Equation" r:id="rId4" imgW="2145960" imgH="203040" progId="Equation.3">
              <p:embed/>
            </p:oleObj>
          </a:graphicData>
        </a:graphic>
      </p:graphicFrame>
      <p:graphicFrame>
        <p:nvGraphicFramePr>
          <p:cNvPr id="1027" name="Object 5"/>
          <p:cNvGraphicFramePr>
            <a:graphicFrameLocks noChangeAspect="1"/>
          </p:cNvGraphicFramePr>
          <p:nvPr>
            <p:ph idx="1"/>
          </p:nvPr>
        </p:nvGraphicFramePr>
        <p:xfrm>
          <a:off x="4349750" y="3057525"/>
          <a:ext cx="4029075" cy="400050"/>
        </p:xfrm>
        <a:graphic>
          <a:graphicData uri="http://schemas.openxmlformats.org/presentationml/2006/ole">
            <p:oleObj spid="_x0000_s167939" name="Equation" r:id="rId5" imgW="1968480" imgH="203040" progId="Equation.3">
              <p:embed/>
            </p:oleObj>
          </a:graphicData>
        </a:graphic>
      </p:graphicFrame>
      <p:graphicFrame>
        <p:nvGraphicFramePr>
          <p:cNvPr id="1028" name="Object 6"/>
          <p:cNvGraphicFramePr>
            <a:graphicFrameLocks noChangeAspect="1"/>
          </p:cNvGraphicFramePr>
          <p:nvPr/>
        </p:nvGraphicFramePr>
        <p:xfrm>
          <a:off x="2667000" y="3200400"/>
          <a:ext cx="3810000" cy="423863"/>
        </p:xfrm>
        <a:graphic>
          <a:graphicData uri="http://schemas.openxmlformats.org/presentationml/2006/ole">
            <p:oleObj spid="_x0000_s167940" name="Equation" r:id="rId6" imgW="1828800" imgH="203040" progId="Equation.3">
              <p:embed/>
            </p:oleObj>
          </a:graphicData>
        </a:graphic>
      </p:graphicFrame>
      <p:graphicFrame>
        <p:nvGraphicFramePr>
          <p:cNvPr id="1029" name="Object 7"/>
          <p:cNvGraphicFramePr>
            <a:graphicFrameLocks noChangeAspect="1"/>
          </p:cNvGraphicFramePr>
          <p:nvPr/>
        </p:nvGraphicFramePr>
        <p:xfrm>
          <a:off x="996950" y="3657600"/>
          <a:ext cx="3492500" cy="466725"/>
        </p:xfrm>
        <a:graphic>
          <a:graphicData uri="http://schemas.openxmlformats.org/presentationml/2006/ole">
            <p:oleObj spid="_x0000_s167941" name="Equation" r:id="rId7" imgW="1523880" imgH="203040" progId="Equation.3">
              <p:embed/>
            </p:oleObj>
          </a:graphicData>
        </a:graphic>
      </p:graphicFrame>
      <p:graphicFrame>
        <p:nvGraphicFramePr>
          <p:cNvPr id="1030" name="Object 8"/>
          <p:cNvGraphicFramePr>
            <a:graphicFrameLocks noChangeAspect="1"/>
          </p:cNvGraphicFramePr>
          <p:nvPr/>
        </p:nvGraphicFramePr>
        <p:xfrm>
          <a:off x="2895600" y="4114800"/>
          <a:ext cx="2997200" cy="466725"/>
        </p:xfrm>
        <a:graphic>
          <a:graphicData uri="http://schemas.openxmlformats.org/presentationml/2006/ole">
            <p:oleObj spid="_x0000_s167942" name="Equation" r:id="rId8" imgW="1307880" imgH="203040" progId="Equation.3">
              <p:embed/>
            </p:oleObj>
          </a:graphicData>
        </a:graphic>
      </p:graphicFrame>
      <p:graphicFrame>
        <p:nvGraphicFramePr>
          <p:cNvPr id="1031" name="Object 9"/>
          <p:cNvGraphicFramePr>
            <a:graphicFrameLocks noChangeAspect="1"/>
          </p:cNvGraphicFramePr>
          <p:nvPr/>
        </p:nvGraphicFramePr>
        <p:xfrm>
          <a:off x="996950" y="4648200"/>
          <a:ext cx="3422650" cy="434975"/>
        </p:xfrm>
        <a:graphic>
          <a:graphicData uri="http://schemas.openxmlformats.org/presentationml/2006/ole">
            <p:oleObj spid="_x0000_s167943" name="Equation" r:id="rId9" imgW="1600200" imgH="203040" progId="Equation.3">
              <p:embed/>
            </p:oleObj>
          </a:graphicData>
        </a:graphic>
      </p:graphicFrame>
      <p:graphicFrame>
        <p:nvGraphicFramePr>
          <p:cNvPr id="1032" name="Object 10"/>
          <p:cNvGraphicFramePr>
            <a:graphicFrameLocks noChangeAspect="1"/>
          </p:cNvGraphicFramePr>
          <p:nvPr/>
        </p:nvGraphicFramePr>
        <p:xfrm>
          <a:off x="2743200" y="5105400"/>
          <a:ext cx="3016250" cy="434975"/>
        </p:xfrm>
        <a:graphic>
          <a:graphicData uri="http://schemas.openxmlformats.org/presentationml/2006/ole">
            <p:oleObj spid="_x0000_s167944" name="Equation" r:id="rId10" imgW="1409400" imgH="203040" progId="Equation.3">
              <p:embed/>
            </p:oleObj>
          </a:graphicData>
        </a:graphic>
      </p:graphicFrame>
      <p:graphicFrame>
        <p:nvGraphicFramePr>
          <p:cNvPr id="1033" name="Object 11"/>
          <p:cNvGraphicFramePr>
            <a:graphicFrameLocks noChangeAspect="1"/>
          </p:cNvGraphicFramePr>
          <p:nvPr/>
        </p:nvGraphicFramePr>
        <p:xfrm>
          <a:off x="1093788" y="5562600"/>
          <a:ext cx="3451225" cy="427038"/>
        </p:xfrm>
        <a:graphic>
          <a:graphicData uri="http://schemas.openxmlformats.org/presentationml/2006/ole">
            <p:oleObj spid="_x0000_s167945" name="Equation" r:id="rId11" imgW="1638000" imgH="203040" progId="Equation.3">
              <p:embed/>
            </p:oleObj>
          </a:graphicData>
        </a:graphic>
      </p:graphicFrame>
      <p:graphicFrame>
        <p:nvGraphicFramePr>
          <p:cNvPr id="1034" name="Object 12"/>
          <p:cNvGraphicFramePr>
            <a:graphicFrameLocks noChangeAspect="1"/>
          </p:cNvGraphicFramePr>
          <p:nvPr/>
        </p:nvGraphicFramePr>
        <p:xfrm>
          <a:off x="2819400" y="6096000"/>
          <a:ext cx="3049588" cy="427038"/>
        </p:xfrm>
        <a:graphic>
          <a:graphicData uri="http://schemas.openxmlformats.org/presentationml/2006/ole">
            <p:oleObj spid="_x0000_s167946" name="Equation" r:id="rId12" imgW="144756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"/>
            <a:ext cx="8229600" cy="6324600"/>
          </a:xfrm>
        </p:spPr>
        <p:txBody>
          <a:bodyPr/>
          <a:lstStyle/>
          <a:p>
            <a:pPr marL="609600" indent="-609600" eaLnBrk="1" hangingPunct="1">
              <a:buClr>
                <a:schemeClr val="tx1"/>
              </a:buClr>
              <a:buFontTx/>
              <a:buAutoNum type="arabicPeriod" startAt="8"/>
            </a:pPr>
            <a:r>
              <a:rPr lang="en-US" smtClean="0">
                <a:latin typeface="Times New Roman" pitchFamily="18" charset="0"/>
              </a:rPr>
              <a:t> </a:t>
            </a:r>
          </a:p>
          <a:p>
            <a:pPr marL="990600" lvl="1" indent="-533400" eaLnBrk="1" hangingPunct="1">
              <a:buClr>
                <a:schemeClr val="tx1"/>
              </a:buClr>
              <a:buFont typeface="Times New Roman" pitchFamily="18" charset="0"/>
              <a:buChar char="–"/>
            </a:pPr>
            <a:r>
              <a:rPr lang="en-US" smtClean="0">
                <a:latin typeface="Times New Roman" pitchFamily="18" charset="0"/>
              </a:rPr>
              <a:t>  </a:t>
            </a:r>
          </a:p>
          <a:p>
            <a:pPr marL="609600" indent="-609600" eaLnBrk="1" hangingPunct="1">
              <a:buClr>
                <a:schemeClr val="tx1"/>
              </a:buClr>
              <a:buFont typeface="Times New Roman" pitchFamily="18" charset="0"/>
              <a:buAutoNum type="arabicPeriod" startAt="9"/>
            </a:pPr>
            <a:r>
              <a:rPr lang="en-US" smtClean="0">
                <a:latin typeface="Times New Roman" pitchFamily="18" charset="0"/>
              </a:rPr>
              <a:t> </a:t>
            </a:r>
          </a:p>
          <a:p>
            <a:pPr marL="609600" indent="-609600" eaLnBrk="1" hangingPunct="1">
              <a:buClr>
                <a:schemeClr val="tx1"/>
              </a:buClr>
              <a:buFont typeface="Times New Roman" pitchFamily="18" charset="0"/>
              <a:buAutoNum type="arabicPeriod" startAt="9"/>
            </a:pPr>
            <a:r>
              <a:rPr lang="en-US" smtClean="0">
                <a:latin typeface="Times New Roman" pitchFamily="18" charset="0"/>
              </a:rPr>
              <a:t> </a:t>
            </a:r>
          </a:p>
          <a:p>
            <a:pPr marL="609600" indent="-609600" eaLnBrk="1" hangingPunct="1">
              <a:buClr>
                <a:schemeClr val="tx1"/>
              </a:buClr>
              <a:buFont typeface="Times New Roman" pitchFamily="18" charset="0"/>
              <a:buAutoNum type="arabicPeriod" startAt="9"/>
            </a:pPr>
            <a:r>
              <a:rPr lang="en-US" smtClean="0">
                <a:latin typeface="Times New Roman" pitchFamily="18" charset="0"/>
              </a:rPr>
              <a:t> </a:t>
            </a:r>
          </a:p>
          <a:p>
            <a:pPr marL="990600" lvl="1" indent="-533400" eaLnBrk="1" hangingPunct="1">
              <a:buClr>
                <a:schemeClr val="tx1"/>
              </a:buClr>
              <a:buFont typeface="Times New Roman" pitchFamily="18" charset="0"/>
              <a:buChar char="–"/>
            </a:pPr>
            <a:r>
              <a:rPr lang="en-US" smtClean="0">
                <a:latin typeface="Times New Roman" pitchFamily="18" charset="0"/>
              </a:rPr>
              <a:t>Negate–   </a:t>
            </a:r>
          </a:p>
          <a:p>
            <a:pPr marL="990600" lvl="1" indent="-533400" eaLnBrk="1" hangingPunct="1">
              <a:buClr>
                <a:schemeClr val="tx1"/>
              </a:buClr>
              <a:buFont typeface="Times New Roman" pitchFamily="18" charset="0"/>
              <a:buChar char="–"/>
            </a:pPr>
            <a:endParaRPr lang="en-US" smtClean="0">
              <a:latin typeface="Times New Roman" pitchFamily="18" charset="0"/>
            </a:endParaRPr>
          </a:p>
          <a:p>
            <a:pPr marL="990600" lvl="1" indent="-533400" eaLnBrk="1" hangingPunct="1">
              <a:buClr>
                <a:schemeClr val="tx1"/>
              </a:buClr>
              <a:buFont typeface="Times New Roman" pitchFamily="18" charset="0"/>
              <a:buNone/>
            </a:pPr>
            <a:endParaRPr lang="en-US" smtClean="0">
              <a:latin typeface="Times New Roman" pitchFamily="18" charset="0"/>
            </a:endParaRPr>
          </a:p>
        </p:txBody>
      </p:sp>
      <p:graphicFrame>
        <p:nvGraphicFramePr>
          <p:cNvPr id="2050" name="Object 3"/>
          <p:cNvGraphicFramePr>
            <a:graphicFrameLocks noChangeAspect="1"/>
          </p:cNvGraphicFramePr>
          <p:nvPr/>
        </p:nvGraphicFramePr>
        <p:xfrm>
          <a:off x="1241425" y="404813"/>
          <a:ext cx="3330575" cy="433387"/>
        </p:xfrm>
        <a:graphic>
          <a:graphicData uri="http://schemas.openxmlformats.org/presentationml/2006/ole">
            <p:oleObj spid="_x0000_s168962" name="Equation" r:id="rId4" imgW="1562040" imgH="203040" progId="Equation.3">
              <p:embed/>
            </p:oleObj>
          </a:graphicData>
        </a:graphic>
      </p:graphicFrame>
      <p:graphicFrame>
        <p:nvGraphicFramePr>
          <p:cNvPr id="2051" name="Object 4"/>
          <p:cNvGraphicFramePr>
            <a:graphicFrameLocks noChangeAspect="1"/>
          </p:cNvGraphicFramePr>
          <p:nvPr/>
        </p:nvGraphicFramePr>
        <p:xfrm>
          <a:off x="2971800" y="938213"/>
          <a:ext cx="2382838" cy="433387"/>
        </p:xfrm>
        <a:graphic>
          <a:graphicData uri="http://schemas.openxmlformats.org/presentationml/2006/ole">
            <p:oleObj spid="_x0000_s168963" name="Equation" r:id="rId5" imgW="1117440" imgH="203040" progId="Equation.3">
              <p:embed/>
            </p:oleObj>
          </a:graphicData>
        </a:graphic>
      </p:graphicFrame>
      <p:graphicFrame>
        <p:nvGraphicFramePr>
          <p:cNvPr id="2052" name="Object 5"/>
          <p:cNvGraphicFramePr>
            <a:graphicFrameLocks noChangeAspect="1"/>
          </p:cNvGraphicFramePr>
          <p:nvPr/>
        </p:nvGraphicFramePr>
        <p:xfrm>
          <a:off x="1295400" y="1506538"/>
          <a:ext cx="1600200" cy="474662"/>
        </p:xfrm>
        <a:graphic>
          <a:graphicData uri="http://schemas.openxmlformats.org/presentationml/2006/ole">
            <p:oleObj spid="_x0000_s168964" name="Equation" r:id="rId6" imgW="685800" imgH="203040" progId="Equation.3">
              <p:embed/>
            </p:oleObj>
          </a:graphicData>
        </a:graphic>
      </p:graphicFrame>
      <p:graphicFrame>
        <p:nvGraphicFramePr>
          <p:cNvPr id="2053" name="Object 6"/>
          <p:cNvGraphicFramePr>
            <a:graphicFrameLocks noChangeAspect="1"/>
          </p:cNvGraphicFramePr>
          <p:nvPr/>
        </p:nvGraphicFramePr>
        <p:xfrm>
          <a:off x="1219200" y="2136775"/>
          <a:ext cx="1676400" cy="454025"/>
        </p:xfrm>
        <a:graphic>
          <a:graphicData uri="http://schemas.openxmlformats.org/presentationml/2006/ole">
            <p:oleObj spid="_x0000_s168965" name="Equation" r:id="rId7" imgW="749160" imgH="203040" progId="Equation.3">
              <p:embed/>
            </p:oleObj>
          </a:graphicData>
        </a:graphic>
      </p:graphicFrame>
      <p:graphicFrame>
        <p:nvGraphicFramePr>
          <p:cNvPr id="2054" name="Object 7"/>
          <p:cNvGraphicFramePr>
            <a:graphicFrameLocks noChangeAspect="1"/>
          </p:cNvGraphicFramePr>
          <p:nvPr/>
        </p:nvGraphicFramePr>
        <p:xfrm>
          <a:off x="1247775" y="2667000"/>
          <a:ext cx="4591050" cy="452438"/>
        </p:xfrm>
        <a:graphic>
          <a:graphicData uri="http://schemas.openxmlformats.org/presentationml/2006/ole">
            <p:oleObj spid="_x0000_s168966" name="Equation" r:id="rId8" imgW="2057400" imgH="203040" progId="Equation.3">
              <p:embed/>
            </p:oleObj>
          </a:graphicData>
        </a:graphic>
      </p:graphicFrame>
      <p:graphicFrame>
        <p:nvGraphicFramePr>
          <p:cNvPr id="2055" name="Object 8"/>
          <p:cNvGraphicFramePr>
            <a:graphicFrameLocks noChangeAspect="1"/>
          </p:cNvGraphicFramePr>
          <p:nvPr/>
        </p:nvGraphicFramePr>
        <p:xfrm>
          <a:off x="2868613" y="3200400"/>
          <a:ext cx="4903787" cy="452438"/>
        </p:xfrm>
        <a:graphic>
          <a:graphicData uri="http://schemas.openxmlformats.org/presentationml/2006/ole">
            <p:oleObj spid="_x0000_s168967" name="Equation" r:id="rId9" imgW="219708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46038"/>
            <a:ext cx="8229600" cy="5821362"/>
          </a:xfrm>
        </p:spPr>
        <p:txBody>
          <a:bodyPr/>
          <a:lstStyle/>
          <a:p>
            <a:pPr marL="609600" indent="-609600" eaLnBrk="1" hangingPunct="1"/>
            <a:r>
              <a:rPr lang="en-US" smtClean="0">
                <a:latin typeface="Times New Roman" pitchFamily="18" charset="0"/>
              </a:rPr>
              <a:t>Now standardize the variables apart which results in the following</a:t>
            </a:r>
          </a:p>
          <a:p>
            <a:pPr marL="609600" indent="-609600" eaLnBrk="1" hangingPunct="1">
              <a:buFontTx/>
              <a:buAutoNum type="arabicPeriod"/>
            </a:pPr>
            <a:endParaRPr lang="en-US" smtClean="0">
              <a:latin typeface="Times New Roman" pitchFamily="18" charset="0"/>
            </a:endParaRPr>
          </a:p>
        </p:txBody>
      </p:sp>
      <p:sp>
        <p:nvSpPr>
          <p:cNvPr id="3083" name="Rectangle 3"/>
          <p:cNvSpPr>
            <a:spLocks noChangeArrowheads="1"/>
          </p:cNvSpPr>
          <p:nvPr/>
        </p:nvSpPr>
        <p:spPr bwMode="auto">
          <a:xfrm>
            <a:off x="457200" y="990600"/>
            <a:ext cx="4038600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eaLnBrk="1" hangingPunct="1">
              <a:spcBef>
                <a:spcPct val="20000"/>
              </a:spcBef>
              <a:buClr>
                <a:schemeClr val="tx1"/>
              </a:buClr>
              <a:buSzPct val="60000"/>
              <a:buFontTx/>
              <a:buAutoNum type="arabicPeriod"/>
            </a:pPr>
            <a:r>
              <a:rPr lang="en-US" sz="2800">
                <a:latin typeface="Times New Roman" pitchFamily="18" charset="0"/>
              </a:rPr>
              <a:t> </a:t>
            </a:r>
            <a:r>
              <a:rPr lang="en-US" sz="2800" i="1">
                <a:latin typeface="Times New Roman" pitchFamily="18" charset="0"/>
              </a:rPr>
              <a:t>member(A)</a:t>
            </a:r>
          </a:p>
          <a:p>
            <a:pPr marL="609600" indent="-609600" eaLnBrk="1" hangingPunct="1">
              <a:spcBef>
                <a:spcPct val="20000"/>
              </a:spcBef>
              <a:buClr>
                <a:schemeClr val="tx1"/>
              </a:buClr>
              <a:buSzPct val="60000"/>
              <a:buFontTx/>
              <a:buAutoNum type="arabicPeriod"/>
            </a:pPr>
            <a:r>
              <a:rPr lang="en-US" sz="2800">
                <a:latin typeface="Times New Roman" pitchFamily="18" charset="0"/>
              </a:rPr>
              <a:t> </a:t>
            </a:r>
            <a:r>
              <a:rPr lang="en-US" sz="2800" i="1">
                <a:latin typeface="Times New Roman" pitchFamily="18" charset="0"/>
              </a:rPr>
              <a:t>member(B)</a:t>
            </a:r>
          </a:p>
          <a:p>
            <a:pPr marL="609600" indent="-609600" eaLnBrk="1" hangingPunct="1">
              <a:spcBef>
                <a:spcPct val="20000"/>
              </a:spcBef>
              <a:buClr>
                <a:schemeClr val="tx1"/>
              </a:buClr>
              <a:buSzPct val="60000"/>
              <a:buFontTx/>
              <a:buAutoNum type="arabicPeriod"/>
            </a:pPr>
            <a:r>
              <a:rPr lang="en-US" sz="2800">
                <a:latin typeface="Times New Roman" pitchFamily="18" charset="0"/>
              </a:rPr>
              <a:t> </a:t>
            </a:r>
            <a:r>
              <a:rPr lang="en-US" sz="2800" i="1">
                <a:latin typeface="Times New Roman" pitchFamily="18" charset="0"/>
              </a:rPr>
              <a:t>member(C)</a:t>
            </a:r>
          </a:p>
          <a:p>
            <a:pPr marL="609600" indent="-609600" eaLnBrk="1" hangingPunct="1">
              <a:spcBef>
                <a:spcPct val="20000"/>
              </a:spcBef>
              <a:buClr>
                <a:schemeClr val="tx1"/>
              </a:buClr>
              <a:buSzPct val="60000"/>
              <a:buFontTx/>
              <a:buAutoNum type="arabicPeriod"/>
            </a:pPr>
            <a:r>
              <a:rPr lang="en-US" sz="2800">
                <a:latin typeface="Times New Roman" pitchFamily="18" charset="0"/>
              </a:rPr>
              <a:t>  </a:t>
            </a:r>
          </a:p>
          <a:p>
            <a:pPr marL="609600" indent="-609600" eaLnBrk="1" hangingPunct="1">
              <a:spcBef>
                <a:spcPct val="20000"/>
              </a:spcBef>
              <a:buClr>
                <a:schemeClr val="tx1"/>
              </a:buClr>
              <a:buSzPct val="60000"/>
              <a:buFontTx/>
              <a:buAutoNum type="arabicPeriod"/>
            </a:pPr>
            <a:r>
              <a:rPr lang="en-US" sz="2800">
                <a:latin typeface="Times New Roman" pitchFamily="18" charset="0"/>
              </a:rPr>
              <a:t> </a:t>
            </a:r>
          </a:p>
          <a:p>
            <a:pPr marL="609600" indent="-609600" eaLnBrk="1" hangingPunct="1">
              <a:spcBef>
                <a:spcPct val="20000"/>
              </a:spcBef>
              <a:buClr>
                <a:schemeClr val="tx1"/>
              </a:buClr>
              <a:buSzPct val="60000"/>
              <a:buFontTx/>
              <a:buAutoNum type="arabicPeriod"/>
            </a:pPr>
            <a:r>
              <a:rPr lang="en-US" sz="2800">
                <a:latin typeface="Times New Roman" pitchFamily="18" charset="0"/>
              </a:rPr>
              <a:t> </a:t>
            </a:r>
          </a:p>
          <a:p>
            <a:pPr marL="609600" indent="-609600" eaLnBrk="1" hangingPunct="1">
              <a:spcBef>
                <a:spcPct val="20000"/>
              </a:spcBef>
              <a:buClr>
                <a:schemeClr val="tx1"/>
              </a:buClr>
              <a:buSzPct val="60000"/>
              <a:buFontTx/>
              <a:buAutoNum type="arabicPeriod"/>
            </a:pPr>
            <a:r>
              <a:rPr lang="en-US" sz="2800">
                <a:latin typeface="Times New Roman" pitchFamily="18" charset="0"/>
              </a:rPr>
              <a:t> </a:t>
            </a:r>
          </a:p>
          <a:p>
            <a:pPr marL="609600" indent="-609600" eaLnBrk="1" hangingPunct="1">
              <a:spcBef>
                <a:spcPct val="20000"/>
              </a:spcBef>
              <a:buClr>
                <a:schemeClr val="tx1"/>
              </a:buClr>
              <a:buSzPct val="60000"/>
              <a:buFontTx/>
              <a:buAutoNum type="arabicPeriod"/>
            </a:pPr>
            <a:r>
              <a:rPr lang="en-US" sz="2800">
                <a:latin typeface="Times New Roman" pitchFamily="18" charset="0"/>
              </a:rPr>
              <a:t> </a:t>
            </a:r>
          </a:p>
          <a:p>
            <a:pPr marL="609600" indent="-609600" eaLnBrk="1" hangingPunct="1">
              <a:spcBef>
                <a:spcPct val="20000"/>
              </a:spcBef>
              <a:buClr>
                <a:schemeClr val="tx1"/>
              </a:buClr>
              <a:buSzPct val="60000"/>
              <a:buFontTx/>
              <a:buAutoNum type="arabicPeriod"/>
            </a:pPr>
            <a:r>
              <a:rPr lang="en-US" sz="2800">
                <a:latin typeface="Times New Roman" pitchFamily="18" charset="0"/>
              </a:rPr>
              <a:t> </a:t>
            </a:r>
          </a:p>
          <a:p>
            <a:pPr marL="609600" indent="-609600" eaLnBrk="1" hangingPunct="1">
              <a:spcBef>
                <a:spcPct val="20000"/>
              </a:spcBef>
              <a:buClr>
                <a:schemeClr val="tx1"/>
              </a:buClr>
              <a:buSzPct val="60000"/>
              <a:buFontTx/>
              <a:buAutoNum type="arabicPeriod"/>
            </a:pPr>
            <a:r>
              <a:rPr lang="en-US" sz="2800">
                <a:latin typeface="Times New Roman" pitchFamily="18" charset="0"/>
              </a:rPr>
              <a:t> </a:t>
            </a:r>
          </a:p>
          <a:p>
            <a:pPr marL="609600" indent="-609600" eaLnBrk="1" hangingPunct="1">
              <a:spcBef>
                <a:spcPct val="20000"/>
              </a:spcBef>
              <a:buClr>
                <a:schemeClr val="tx1"/>
              </a:buClr>
              <a:buSzPct val="60000"/>
              <a:buFontTx/>
              <a:buAutoNum type="arabicPeriod"/>
            </a:pPr>
            <a:r>
              <a:rPr lang="en-US" sz="2800">
                <a:latin typeface="Times New Roman" pitchFamily="18" charset="0"/>
              </a:rPr>
              <a:t>  </a:t>
            </a:r>
          </a:p>
        </p:txBody>
      </p:sp>
      <p:graphicFrame>
        <p:nvGraphicFramePr>
          <p:cNvPr id="3074" name="Object 4"/>
          <p:cNvGraphicFramePr>
            <a:graphicFrameLocks noChangeAspect="1"/>
          </p:cNvGraphicFramePr>
          <p:nvPr/>
        </p:nvGraphicFramePr>
        <p:xfrm>
          <a:off x="1050925" y="2620963"/>
          <a:ext cx="3994150" cy="423862"/>
        </p:xfrm>
        <a:graphic>
          <a:graphicData uri="http://schemas.openxmlformats.org/presentationml/2006/ole">
            <p:oleObj spid="_x0000_s169986" name="Equation" r:id="rId4" imgW="1917360" imgH="203040" progId="Equation.3">
              <p:embed/>
            </p:oleObj>
          </a:graphicData>
        </a:graphic>
      </p:graphicFrame>
      <p:graphicFrame>
        <p:nvGraphicFramePr>
          <p:cNvPr id="3075" name="Object 5"/>
          <p:cNvGraphicFramePr>
            <a:graphicFrameLocks noChangeAspect="1"/>
          </p:cNvGraphicFramePr>
          <p:nvPr/>
        </p:nvGraphicFramePr>
        <p:xfrm>
          <a:off x="1016000" y="3114675"/>
          <a:ext cx="3200400" cy="466725"/>
        </p:xfrm>
        <a:graphic>
          <a:graphicData uri="http://schemas.openxmlformats.org/presentationml/2006/ole">
            <p:oleObj spid="_x0000_s169987" name="Equation" r:id="rId5" imgW="1396800" imgH="203040" progId="Equation.3">
              <p:embed/>
            </p:oleObj>
          </a:graphicData>
        </a:graphic>
      </p:graphicFrame>
      <p:graphicFrame>
        <p:nvGraphicFramePr>
          <p:cNvPr id="3076" name="Object 6"/>
          <p:cNvGraphicFramePr>
            <a:graphicFrameLocks noChangeAspect="1"/>
          </p:cNvGraphicFramePr>
          <p:nvPr/>
        </p:nvGraphicFramePr>
        <p:xfrm>
          <a:off x="1031875" y="3603625"/>
          <a:ext cx="3151188" cy="434975"/>
        </p:xfrm>
        <a:graphic>
          <a:graphicData uri="http://schemas.openxmlformats.org/presentationml/2006/ole">
            <p:oleObj spid="_x0000_s169988" name="Equation" r:id="rId6" imgW="1473120" imgH="203040" progId="Equation.3">
              <p:embed/>
            </p:oleObj>
          </a:graphicData>
        </a:graphic>
      </p:graphicFrame>
      <p:graphicFrame>
        <p:nvGraphicFramePr>
          <p:cNvPr id="3077" name="Object 7"/>
          <p:cNvGraphicFramePr>
            <a:graphicFrameLocks noChangeAspect="1"/>
          </p:cNvGraphicFramePr>
          <p:nvPr/>
        </p:nvGraphicFramePr>
        <p:xfrm>
          <a:off x="1060450" y="4144963"/>
          <a:ext cx="3211513" cy="427037"/>
        </p:xfrm>
        <a:graphic>
          <a:graphicData uri="http://schemas.openxmlformats.org/presentationml/2006/ole">
            <p:oleObj spid="_x0000_s169989" name="Equation" r:id="rId7" imgW="1523880" imgH="203040" progId="Equation.3">
              <p:embed/>
            </p:oleObj>
          </a:graphicData>
        </a:graphic>
      </p:graphicFrame>
      <p:graphicFrame>
        <p:nvGraphicFramePr>
          <p:cNvPr id="3078" name="Object 8"/>
          <p:cNvGraphicFramePr>
            <a:graphicFrameLocks noChangeAspect="1"/>
          </p:cNvGraphicFramePr>
          <p:nvPr/>
        </p:nvGraphicFramePr>
        <p:xfrm>
          <a:off x="1020763" y="4648200"/>
          <a:ext cx="2546350" cy="433388"/>
        </p:xfrm>
        <a:graphic>
          <a:graphicData uri="http://schemas.openxmlformats.org/presentationml/2006/ole">
            <p:oleObj spid="_x0000_s169990" name="Equation" r:id="rId8" imgW="1193760" imgH="203040" progId="Equation.3">
              <p:embed/>
            </p:oleObj>
          </a:graphicData>
        </a:graphic>
      </p:graphicFrame>
      <p:graphicFrame>
        <p:nvGraphicFramePr>
          <p:cNvPr id="3079" name="Object 9"/>
          <p:cNvGraphicFramePr>
            <a:graphicFrameLocks noChangeAspect="1"/>
          </p:cNvGraphicFramePr>
          <p:nvPr/>
        </p:nvGraphicFramePr>
        <p:xfrm>
          <a:off x="990600" y="5186363"/>
          <a:ext cx="1524000" cy="452437"/>
        </p:xfrm>
        <a:graphic>
          <a:graphicData uri="http://schemas.openxmlformats.org/presentationml/2006/ole">
            <p:oleObj spid="_x0000_s169991" name="Equation" r:id="rId9" imgW="685800" imgH="203040" progId="Equation.3">
              <p:embed/>
            </p:oleObj>
          </a:graphicData>
        </a:graphic>
      </p:graphicFrame>
      <p:graphicFrame>
        <p:nvGraphicFramePr>
          <p:cNvPr id="3080" name="Object 10"/>
          <p:cNvGraphicFramePr>
            <a:graphicFrameLocks noChangeAspect="1"/>
          </p:cNvGraphicFramePr>
          <p:nvPr/>
        </p:nvGraphicFramePr>
        <p:xfrm>
          <a:off x="990600" y="5718175"/>
          <a:ext cx="1676400" cy="454025"/>
        </p:xfrm>
        <a:graphic>
          <a:graphicData uri="http://schemas.openxmlformats.org/presentationml/2006/ole">
            <p:oleObj spid="_x0000_s169992" name="Equation" r:id="rId10" imgW="749160" imgH="203040" progId="Equation.3">
              <p:embed/>
            </p:oleObj>
          </a:graphicData>
        </a:graphic>
      </p:graphicFrame>
      <p:graphicFrame>
        <p:nvGraphicFramePr>
          <p:cNvPr id="3081" name="Object 11"/>
          <p:cNvGraphicFramePr>
            <a:graphicFrameLocks noChangeAspect="1"/>
          </p:cNvGraphicFramePr>
          <p:nvPr/>
        </p:nvGraphicFramePr>
        <p:xfrm>
          <a:off x="1330325" y="6176963"/>
          <a:ext cx="4591050" cy="452437"/>
        </p:xfrm>
        <a:graphic>
          <a:graphicData uri="http://schemas.openxmlformats.org/presentationml/2006/ole">
            <p:oleObj spid="_x0000_s169993" name="Equation" r:id="rId11" imgW="205740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 idx="4294967295"/>
          </p:nvPr>
        </p:nvSpPr>
        <p:spPr>
          <a:xfrm>
            <a:off x="1150938" y="214313"/>
            <a:ext cx="7793037" cy="1004887"/>
          </a:xfrm>
        </p:spPr>
        <p:txBody>
          <a:bodyPr anchor="ctr"/>
          <a:lstStyle/>
          <a:p>
            <a:pPr eaLnBrk="1" hangingPunct="1"/>
            <a:r>
              <a:rPr lang="en-US" sz="4000" smtClean="0"/>
              <a:t>Predicate Calculus: well known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/>
        <p:txBody>
          <a:bodyPr>
            <a:normAutofit fontScale="85000" lnSpcReduction="20000"/>
          </a:bodyPr>
          <a:lstStyle/>
          <a:p>
            <a:pPr marL="990600" lvl="1" indent="-533400" eaLnBrk="1" hangingPunct="1">
              <a:lnSpc>
                <a:spcPct val="90000"/>
              </a:lnSpc>
              <a:defRPr/>
            </a:pPr>
            <a:r>
              <a:rPr lang="en-US" sz="2600" smtClean="0"/>
              <a:t>Man is mortal : rule</a:t>
            </a:r>
          </a:p>
          <a:p>
            <a:pPr marL="990600" lvl="1" indent="-5334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600" smtClean="0"/>
          </a:p>
          <a:p>
            <a:pPr marL="990600" lvl="1" indent="-5334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1800" i="1" smtClean="0">
                <a:ea typeface="Arial Unicode MS" pitchFamily="34" charset="-128"/>
                <a:cs typeface="Arial Unicode MS" pitchFamily="34" charset="-128"/>
              </a:rPr>
              <a:t>		∀x[man(x) → mortal(x)]</a:t>
            </a:r>
          </a:p>
          <a:p>
            <a:pPr marL="990600" lvl="1" indent="-5334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1800" i="1" smtClean="0">
              <a:ea typeface="Arial Unicode MS" pitchFamily="34" charset="-128"/>
              <a:cs typeface="Arial Unicode MS" pitchFamily="34" charset="-128"/>
            </a:endParaRPr>
          </a:p>
          <a:p>
            <a:pPr marL="990600" lvl="1" indent="-533400" eaLnBrk="1" hangingPunct="1">
              <a:lnSpc>
                <a:spcPct val="90000"/>
              </a:lnSpc>
              <a:defRPr/>
            </a:pPr>
            <a:r>
              <a:rPr lang="en-US" sz="2600" smtClean="0"/>
              <a:t>shakespeare is a man</a:t>
            </a:r>
          </a:p>
          <a:p>
            <a:pPr marL="990600" lvl="1" indent="-5334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600" smtClean="0"/>
              <a:t>		man(shakespeare)</a:t>
            </a:r>
          </a:p>
          <a:p>
            <a:pPr marL="990600" lvl="1" indent="-5334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600" smtClean="0"/>
          </a:p>
          <a:p>
            <a:pPr marL="990600" lvl="1" indent="-533400" eaLnBrk="1" hangingPunct="1">
              <a:lnSpc>
                <a:spcPct val="90000"/>
              </a:lnSpc>
              <a:defRPr/>
            </a:pPr>
            <a:r>
              <a:rPr lang="en-US" sz="2600" smtClean="0"/>
              <a:t>To infer shakespeare is mortal</a:t>
            </a:r>
          </a:p>
          <a:p>
            <a:pPr marL="990600" lvl="1" indent="-5334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600" smtClean="0"/>
              <a:t>	        </a:t>
            </a:r>
            <a:r>
              <a:rPr lang="en-US" smtClean="0"/>
              <a:t>mortal(shakespeare)</a:t>
            </a:r>
          </a:p>
          <a:p>
            <a:pPr marL="990600" lvl="1" indent="-533400" eaLnBrk="1" hangingPunct="1">
              <a:lnSpc>
                <a:spcPct val="90000"/>
              </a:lnSpc>
              <a:defRPr/>
            </a:pPr>
            <a:endParaRPr lang="en-US" sz="2600" smtClean="0"/>
          </a:p>
          <a:p>
            <a:pPr marL="990600" lvl="1" indent="-533400" eaLnBrk="1" hangingPunct="1">
              <a:lnSpc>
                <a:spcPct val="90000"/>
              </a:lnSpc>
              <a:defRPr/>
            </a:pPr>
            <a:endParaRPr lang="en-US" sz="2600" smtClean="0"/>
          </a:p>
          <a:p>
            <a:pPr marL="990600" lvl="1" indent="-533400" eaLnBrk="1" hangingPunct="1">
              <a:lnSpc>
                <a:spcPct val="90000"/>
              </a:lnSpc>
              <a:defRPr/>
            </a:pPr>
            <a:endParaRPr lang="en-US" sz="2600" smtClean="0"/>
          </a:p>
          <a:p>
            <a:pPr marL="990600" lvl="1" indent="-5334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600" smtClean="0"/>
              <a:t>			</a:t>
            </a:r>
            <a:endParaRPr lang="en-US" sz="1800" i="1" smtClean="0">
              <a:ea typeface="Arial Unicode MS" pitchFamily="34" charset="-128"/>
              <a:cs typeface="Arial Unicode MS" pitchFamily="34" charset="-128"/>
            </a:endParaRPr>
          </a:p>
          <a:p>
            <a:pPr marL="990600" lvl="1" indent="-5334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1800" i="1" smtClean="0">
              <a:ea typeface="Arial Unicode MS" pitchFamily="34" charset="-128"/>
              <a:cs typeface="Arial Unicode MS" pitchFamily="34" charset="-128"/>
            </a:endParaRPr>
          </a:p>
          <a:p>
            <a:pPr marL="990600" lvl="1" indent="-5334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173038" y="152400"/>
          <a:ext cx="2549525" cy="339725"/>
        </p:xfrm>
        <a:graphic>
          <a:graphicData uri="http://schemas.openxmlformats.org/presentationml/2006/ole">
            <p:oleObj spid="_x0000_s171010" name="Equation" r:id="rId4" imgW="1523880" imgH="203040" progId="Equation.3">
              <p:embed/>
            </p:oleObj>
          </a:graphicData>
        </a:graphic>
      </p:graphicFrame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3733800" y="228600"/>
          <a:ext cx="1143000" cy="309563"/>
        </p:xfrm>
        <a:graphic>
          <a:graphicData uri="http://schemas.openxmlformats.org/presentationml/2006/ole">
            <p:oleObj spid="_x0000_s171011" name="Equation" r:id="rId5" imgW="749160" imgH="203040" progId="Equation.3">
              <p:embed/>
            </p:oleObj>
          </a:graphicData>
        </a:graphic>
      </p:graphicFrame>
      <p:sp>
        <p:nvSpPr>
          <p:cNvPr id="4112" name="Line 4"/>
          <p:cNvSpPr>
            <a:spLocks noChangeShapeType="1"/>
          </p:cNvSpPr>
          <p:nvPr/>
        </p:nvSpPr>
        <p:spPr bwMode="auto">
          <a:xfrm>
            <a:off x="2133600" y="533400"/>
            <a:ext cx="762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13" name="Line 5"/>
          <p:cNvSpPr>
            <a:spLocks noChangeShapeType="1"/>
          </p:cNvSpPr>
          <p:nvPr/>
        </p:nvSpPr>
        <p:spPr bwMode="auto">
          <a:xfrm flipH="1">
            <a:off x="2895600" y="533400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4100" name="Object 6"/>
          <p:cNvGraphicFramePr>
            <a:graphicFrameLocks noChangeAspect="1"/>
          </p:cNvGraphicFramePr>
          <p:nvPr/>
        </p:nvGraphicFramePr>
        <p:xfrm>
          <a:off x="2362200" y="1143000"/>
          <a:ext cx="1371600" cy="322263"/>
        </p:xfrm>
        <a:graphic>
          <a:graphicData uri="http://schemas.openxmlformats.org/presentationml/2006/ole">
            <p:oleObj spid="_x0000_s171012" name="Equation" r:id="rId6" imgW="863280" imgH="203040" progId="Equation.3">
              <p:embed/>
            </p:oleObj>
          </a:graphicData>
        </a:graphic>
      </p:graphicFrame>
      <p:graphicFrame>
        <p:nvGraphicFramePr>
          <p:cNvPr id="4101" name="Object 7"/>
          <p:cNvGraphicFramePr>
            <a:graphicFrameLocks noChangeAspect="1"/>
          </p:cNvGraphicFramePr>
          <p:nvPr/>
        </p:nvGraphicFramePr>
        <p:xfrm>
          <a:off x="4505325" y="1143000"/>
          <a:ext cx="2341563" cy="341313"/>
        </p:xfrm>
        <a:graphic>
          <a:graphicData uri="http://schemas.openxmlformats.org/presentationml/2006/ole">
            <p:oleObj spid="_x0000_s171013" name="Equation" r:id="rId7" imgW="1396800" imgH="203040" progId="Equation.3">
              <p:embed/>
            </p:oleObj>
          </a:graphicData>
        </a:graphic>
      </p:graphicFrame>
      <p:sp>
        <p:nvSpPr>
          <p:cNvPr id="4114" name="Line 8"/>
          <p:cNvSpPr>
            <a:spLocks noChangeShapeType="1"/>
          </p:cNvSpPr>
          <p:nvPr/>
        </p:nvSpPr>
        <p:spPr bwMode="auto">
          <a:xfrm>
            <a:off x="2895600" y="1447800"/>
            <a:ext cx="914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15" name="Line 9"/>
          <p:cNvSpPr>
            <a:spLocks noChangeShapeType="1"/>
          </p:cNvSpPr>
          <p:nvPr/>
        </p:nvSpPr>
        <p:spPr bwMode="auto">
          <a:xfrm flipH="1">
            <a:off x="3810000" y="1447800"/>
            <a:ext cx="1371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4102" name="Object 10"/>
          <p:cNvGraphicFramePr>
            <a:graphicFrameLocks noChangeAspect="1"/>
          </p:cNvGraphicFramePr>
          <p:nvPr/>
        </p:nvGraphicFramePr>
        <p:xfrm>
          <a:off x="5192713" y="1828800"/>
          <a:ext cx="3178175" cy="338138"/>
        </p:xfrm>
        <a:graphic>
          <a:graphicData uri="http://schemas.openxmlformats.org/presentationml/2006/ole">
            <p:oleObj spid="_x0000_s171014" name="Equation" r:id="rId8" imgW="1917360" imgH="203040" progId="Equation.3">
              <p:embed/>
            </p:oleObj>
          </a:graphicData>
        </a:graphic>
      </p:graphicFrame>
      <p:graphicFrame>
        <p:nvGraphicFramePr>
          <p:cNvPr id="4103" name="Object 11"/>
          <p:cNvGraphicFramePr>
            <a:graphicFrameLocks noChangeAspect="1"/>
          </p:cNvGraphicFramePr>
          <p:nvPr/>
        </p:nvGraphicFramePr>
        <p:xfrm>
          <a:off x="3429000" y="1905000"/>
          <a:ext cx="838200" cy="327025"/>
        </p:xfrm>
        <a:graphic>
          <a:graphicData uri="http://schemas.openxmlformats.org/presentationml/2006/ole">
            <p:oleObj spid="_x0000_s171015" name="Equation" r:id="rId9" imgW="520560" imgH="203040" progId="Equation.3">
              <p:embed/>
            </p:oleObj>
          </a:graphicData>
        </a:graphic>
      </p:graphicFrame>
      <p:sp>
        <p:nvSpPr>
          <p:cNvPr id="4116" name="Line 12"/>
          <p:cNvSpPr>
            <a:spLocks noChangeShapeType="1"/>
          </p:cNvSpPr>
          <p:nvPr/>
        </p:nvSpPr>
        <p:spPr bwMode="auto">
          <a:xfrm>
            <a:off x="3733800" y="2209800"/>
            <a:ext cx="457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17" name="Line 13"/>
          <p:cNvSpPr>
            <a:spLocks noChangeShapeType="1"/>
          </p:cNvSpPr>
          <p:nvPr/>
        </p:nvSpPr>
        <p:spPr bwMode="auto">
          <a:xfrm flipH="1">
            <a:off x="4191000" y="2133600"/>
            <a:ext cx="2057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4104" name="Object 14"/>
          <p:cNvGraphicFramePr>
            <a:graphicFrameLocks noChangeAspect="1"/>
          </p:cNvGraphicFramePr>
          <p:nvPr/>
        </p:nvGraphicFramePr>
        <p:xfrm>
          <a:off x="3130550" y="2895600"/>
          <a:ext cx="2355850" cy="341313"/>
        </p:xfrm>
        <a:graphic>
          <a:graphicData uri="http://schemas.openxmlformats.org/presentationml/2006/ole">
            <p:oleObj spid="_x0000_s171016" name="Equation" r:id="rId10" imgW="1409400" imgH="203040" progId="Equation.3">
              <p:embed/>
            </p:oleObj>
          </a:graphicData>
        </a:graphic>
      </p:graphicFrame>
      <p:graphicFrame>
        <p:nvGraphicFramePr>
          <p:cNvPr id="4105" name="Object 15"/>
          <p:cNvGraphicFramePr>
            <a:graphicFrameLocks noChangeAspect="1"/>
          </p:cNvGraphicFramePr>
          <p:nvPr/>
        </p:nvGraphicFramePr>
        <p:xfrm>
          <a:off x="6483350" y="2895600"/>
          <a:ext cx="1212850" cy="328613"/>
        </p:xfrm>
        <a:graphic>
          <a:graphicData uri="http://schemas.openxmlformats.org/presentationml/2006/ole">
            <p:oleObj spid="_x0000_s171017" name="Equation" r:id="rId11" imgW="749160" imgH="203040" progId="Equation.3">
              <p:embed/>
            </p:oleObj>
          </a:graphicData>
        </a:graphic>
      </p:graphicFrame>
      <p:sp>
        <p:nvSpPr>
          <p:cNvPr id="4118" name="Line 16"/>
          <p:cNvSpPr>
            <a:spLocks noChangeShapeType="1"/>
          </p:cNvSpPr>
          <p:nvPr/>
        </p:nvSpPr>
        <p:spPr bwMode="auto">
          <a:xfrm>
            <a:off x="4349750" y="3200400"/>
            <a:ext cx="128905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19" name="Line 17"/>
          <p:cNvSpPr>
            <a:spLocks noChangeShapeType="1"/>
          </p:cNvSpPr>
          <p:nvPr/>
        </p:nvSpPr>
        <p:spPr bwMode="auto">
          <a:xfrm flipH="1">
            <a:off x="5638800" y="3200400"/>
            <a:ext cx="130175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4106" name="Object 18"/>
          <p:cNvGraphicFramePr>
            <a:graphicFrameLocks noChangeAspect="1"/>
          </p:cNvGraphicFramePr>
          <p:nvPr/>
        </p:nvGraphicFramePr>
        <p:xfrm>
          <a:off x="5181600" y="3810000"/>
          <a:ext cx="685800" cy="323850"/>
        </p:xfrm>
        <a:graphic>
          <a:graphicData uri="http://schemas.openxmlformats.org/presentationml/2006/ole">
            <p:oleObj spid="_x0000_s171018" name="Equation" r:id="rId12" imgW="431640" imgH="203040" progId="Equation.3">
              <p:embed/>
            </p:oleObj>
          </a:graphicData>
        </a:graphic>
      </p:graphicFrame>
      <p:graphicFrame>
        <p:nvGraphicFramePr>
          <p:cNvPr id="4107" name="Object 19"/>
          <p:cNvGraphicFramePr>
            <a:graphicFrameLocks noChangeAspect="1"/>
          </p:cNvGraphicFramePr>
          <p:nvPr/>
        </p:nvGraphicFramePr>
        <p:xfrm>
          <a:off x="944563" y="3810000"/>
          <a:ext cx="3670300" cy="361950"/>
        </p:xfrm>
        <a:graphic>
          <a:graphicData uri="http://schemas.openxmlformats.org/presentationml/2006/ole">
            <p:oleObj spid="_x0000_s171019" name="Equation" r:id="rId13" imgW="2057400" imgH="203040" progId="Equation.3">
              <p:embed/>
            </p:oleObj>
          </a:graphicData>
        </a:graphic>
      </p:graphicFrame>
      <p:sp>
        <p:nvSpPr>
          <p:cNvPr id="4120" name="Line 20"/>
          <p:cNvSpPr>
            <a:spLocks noChangeShapeType="1"/>
          </p:cNvSpPr>
          <p:nvPr/>
        </p:nvSpPr>
        <p:spPr bwMode="auto">
          <a:xfrm>
            <a:off x="2971800" y="4191000"/>
            <a:ext cx="838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21" name="Line 21"/>
          <p:cNvSpPr>
            <a:spLocks noChangeShapeType="1"/>
          </p:cNvSpPr>
          <p:nvPr/>
        </p:nvSpPr>
        <p:spPr bwMode="auto">
          <a:xfrm flipH="1">
            <a:off x="3810000" y="4114800"/>
            <a:ext cx="1676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4108" name="Object 22"/>
          <p:cNvGraphicFramePr>
            <a:graphicFrameLocks noChangeAspect="1"/>
          </p:cNvGraphicFramePr>
          <p:nvPr/>
        </p:nvGraphicFramePr>
        <p:xfrm>
          <a:off x="2667000" y="4724400"/>
          <a:ext cx="2438400" cy="361950"/>
        </p:xfrm>
        <a:graphic>
          <a:graphicData uri="http://schemas.openxmlformats.org/presentationml/2006/ole">
            <p:oleObj spid="_x0000_s171020" name="Equation" r:id="rId14" imgW="1371600" imgH="203040" progId="Equation.3">
              <p:embed/>
            </p:oleObj>
          </a:graphicData>
        </a:graphic>
      </p:graphicFrame>
      <p:graphicFrame>
        <p:nvGraphicFramePr>
          <p:cNvPr id="4109" name="Object 23"/>
          <p:cNvGraphicFramePr>
            <a:graphicFrameLocks noChangeAspect="1"/>
          </p:cNvGraphicFramePr>
          <p:nvPr/>
        </p:nvGraphicFramePr>
        <p:xfrm>
          <a:off x="5943600" y="4724400"/>
          <a:ext cx="838200" cy="327025"/>
        </p:xfrm>
        <a:graphic>
          <a:graphicData uri="http://schemas.openxmlformats.org/presentationml/2006/ole">
            <p:oleObj spid="_x0000_s171021" name="Equation" r:id="rId15" imgW="520560" imgH="203040" progId="Equation.3">
              <p:embed/>
            </p:oleObj>
          </a:graphicData>
        </a:graphic>
      </p:graphicFrame>
      <p:sp>
        <p:nvSpPr>
          <p:cNvPr id="4122" name="Line 24"/>
          <p:cNvSpPr>
            <a:spLocks noChangeShapeType="1"/>
          </p:cNvSpPr>
          <p:nvPr/>
        </p:nvSpPr>
        <p:spPr bwMode="auto">
          <a:xfrm>
            <a:off x="3733800" y="5029200"/>
            <a:ext cx="762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23" name="Line 25"/>
          <p:cNvSpPr>
            <a:spLocks noChangeShapeType="1"/>
          </p:cNvSpPr>
          <p:nvPr/>
        </p:nvSpPr>
        <p:spPr bwMode="auto">
          <a:xfrm flipH="1">
            <a:off x="4495800" y="4953000"/>
            <a:ext cx="1600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4110" name="Object 26"/>
          <p:cNvGraphicFramePr>
            <a:graphicFrameLocks noChangeAspect="1"/>
          </p:cNvGraphicFramePr>
          <p:nvPr/>
        </p:nvGraphicFramePr>
        <p:xfrm>
          <a:off x="3810000" y="5562600"/>
          <a:ext cx="1493838" cy="346075"/>
        </p:xfrm>
        <a:graphic>
          <a:graphicData uri="http://schemas.openxmlformats.org/presentationml/2006/ole">
            <p:oleObj spid="_x0000_s171022" name="Equation" r:id="rId16" imgW="876240" imgH="203040" progId="Equation.3">
              <p:embed/>
            </p:oleObj>
          </a:graphicData>
        </a:graphic>
      </p:graphicFrame>
      <p:graphicFrame>
        <p:nvGraphicFramePr>
          <p:cNvPr id="4111" name="Object 27"/>
          <p:cNvGraphicFramePr>
            <a:graphicFrameLocks noChangeAspect="1"/>
          </p:cNvGraphicFramePr>
          <p:nvPr/>
        </p:nvGraphicFramePr>
        <p:xfrm>
          <a:off x="5791200" y="5486400"/>
          <a:ext cx="1295400" cy="350838"/>
        </p:xfrm>
        <a:graphic>
          <a:graphicData uri="http://schemas.openxmlformats.org/presentationml/2006/ole">
            <p:oleObj spid="_x0000_s171023" name="Equation" r:id="rId17" imgW="749160" imgH="203040" progId="Equation.3">
              <p:embed/>
            </p:oleObj>
          </a:graphicData>
        </a:graphic>
      </p:graphicFrame>
      <p:sp>
        <p:nvSpPr>
          <p:cNvPr id="4124" name="Line 28"/>
          <p:cNvSpPr>
            <a:spLocks noChangeShapeType="1"/>
          </p:cNvSpPr>
          <p:nvPr/>
        </p:nvSpPr>
        <p:spPr bwMode="auto">
          <a:xfrm>
            <a:off x="4495800" y="5943600"/>
            <a:ext cx="685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25" name="Line 29"/>
          <p:cNvSpPr>
            <a:spLocks noChangeShapeType="1"/>
          </p:cNvSpPr>
          <p:nvPr/>
        </p:nvSpPr>
        <p:spPr bwMode="auto">
          <a:xfrm flipH="1">
            <a:off x="5181600" y="5791200"/>
            <a:ext cx="914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26" name="Rectangle 30"/>
          <p:cNvSpPr>
            <a:spLocks noChangeArrowheads="1"/>
          </p:cNvSpPr>
          <p:nvPr/>
        </p:nvSpPr>
        <p:spPr bwMode="auto">
          <a:xfrm>
            <a:off x="5029200" y="64770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27" name="Oval 31"/>
          <p:cNvSpPr>
            <a:spLocks noChangeArrowheads="1"/>
          </p:cNvSpPr>
          <p:nvPr/>
        </p:nvSpPr>
        <p:spPr bwMode="auto">
          <a:xfrm>
            <a:off x="228600" y="533400"/>
            <a:ext cx="2286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>
                <a:latin typeface="Times New Roman" pitchFamily="18" charset="0"/>
                <a:cs typeface="Arial" charset="0"/>
              </a:rPr>
              <a:t>7</a:t>
            </a:r>
          </a:p>
        </p:txBody>
      </p:sp>
      <p:sp>
        <p:nvSpPr>
          <p:cNvPr id="4128" name="Oval 32"/>
          <p:cNvSpPr>
            <a:spLocks noChangeArrowheads="1"/>
          </p:cNvSpPr>
          <p:nvPr/>
        </p:nvSpPr>
        <p:spPr bwMode="auto">
          <a:xfrm>
            <a:off x="4953000" y="2286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>
                <a:latin typeface="Times New Roman" pitchFamily="18" charset="0"/>
                <a:cs typeface="Arial" charset="0"/>
              </a:rPr>
              <a:t>10</a:t>
            </a:r>
          </a:p>
        </p:txBody>
      </p:sp>
      <p:sp>
        <p:nvSpPr>
          <p:cNvPr id="4129" name="Oval 33"/>
          <p:cNvSpPr>
            <a:spLocks noChangeArrowheads="1"/>
          </p:cNvSpPr>
          <p:nvPr/>
        </p:nvSpPr>
        <p:spPr bwMode="auto">
          <a:xfrm>
            <a:off x="1981200" y="11430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>
                <a:latin typeface="Times New Roman" pitchFamily="18" charset="0"/>
                <a:cs typeface="Arial" charset="0"/>
              </a:rPr>
              <a:t>12</a:t>
            </a:r>
          </a:p>
        </p:txBody>
      </p:sp>
      <p:sp>
        <p:nvSpPr>
          <p:cNvPr id="4130" name="Oval 34"/>
          <p:cNvSpPr>
            <a:spLocks noChangeArrowheads="1"/>
          </p:cNvSpPr>
          <p:nvPr/>
        </p:nvSpPr>
        <p:spPr bwMode="auto">
          <a:xfrm>
            <a:off x="7010400" y="11430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>
                <a:latin typeface="Times New Roman" pitchFamily="18" charset="0"/>
                <a:cs typeface="Arial" charset="0"/>
              </a:rPr>
              <a:t>5</a:t>
            </a:r>
          </a:p>
        </p:txBody>
      </p:sp>
      <p:sp>
        <p:nvSpPr>
          <p:cNvPr id="4131" name="Oval 35"/>
          <p:cNvSpPr>
            <a:spLocks noChangeArrowheads="1"/>
          </p:cNvSpPr>
          <p:nvPr/>
        </p:nvSpPr>
        <p:spPr bwMode="auto">
          <a:xfrm>
            <a:off x="3048000" y="19050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>
                <a:latin typeface="Times New Roman" pitchFamily="18" charset="0"/>
                <a:cs typeface="Arial" charset="0"/>
              </a:rPr>
              <a:t>13</a:t>
            </a:r>
          </a:p>
        </p:txBody>
      </p:sp>
      <p:sp>
        <p:nvSpPr>
          <p:cNvPr id="4132" name="Oval 36"/>
          <p:cNvSpPr>
            <a:spLocks noChangeArrowheads="1"/>
          </p:cNvSpPr>
          <p:nvPr/>
        </p:nvSpPr>
        <p:spPr bwMode="auto">
          <a:xfrm>
            <a:off x="8458200" y="18288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>
                <a:latin typeface="Times New Roman" pitchFamily="18" charset="0"/>
                <a:cs typeface="Arial" charset="0"/>
              </a:rPr>
              <a:t>4</a:t>
            </a:r>
          </a:p>
        </p:txBody>
      </p:sp>
      <p:sp>
        <p:nvSpPr>
          <p:cNvPr id="4133" name="Oval 37"/>
          <p:cNvSpPr>
            <a:spLocks noChangeArrowheads="1"/>
          </p:cNvSpPr>
          <p:nvPr/>
        </p:nvSpPr>
        <p:spPr bwMode="auto">
          <a:xfrm>
            <a:off x="2819400" y="28956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>
                <a:latin typeface="Times New Roman" pitchFamily="18" charset="0"/>
                <a:cs typeface="Arial" charset="0"/>
              </a:rPr>
              <a:t>14</a:t>
            </a:r>
          </a:p>
        </p:txBody>
      </p:sp>
      <p:sp>
        <p:nvSpPr>
          <p:cNvPr id="4134" name="Oval 38"/>
          <p:cNvSpPr>
            <a:spLocks noChangeArrowheads="1"/>
          </p:cNvSpPr>
          <p:nvPr/>
        </p:nvSpPr>
        <p:spPr bwMode="auto">
          <a:xfrm>
            <a:off x="7772400" y="28956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>
                <a:latin typeface="Times New Roman" pitchFamily="18" charset="0"/>
                <a:cs typeface="Arial" charset="0"/>
              </a:rPr>
              <a:t>2</a:t>
            </a:r>
          </a:p>
        </p:txBody>
      </p:sp>
      <p:sp>
        <p:nvSpPr>
          <p:cNvPr id="4135" name="Oval 39"/>
          <p:cNvSpPr>
            <a:spLocks noChangeArrowheads="1"/>
          </p:cNvSpPr>
          <p:nvPr/>
        </p:nvSpPr>
        <p:spPr bwMode="auto">
          <a:xfrm>
            <a:off x="2362200" y="35052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>
                <a:latin typeface="Times New Roman" pitchFamily="18" charset="0"/>
                <a:cs typeface="Arial" charset="0"/>
              </a:rPr>
              <a:t>11</a:t>
            </a:r>
          </a:p>
        </p:txBody>
      </p:sp>
      <p:sp>
        <p:nvSpPr>
          <p:cNvPr id="4136" name="Oval 40"/>
          <p:cNvSpPr>
            <a:spLocks noChangeArrowheads="1"/>
          </p:cNvSpPr>
          <p:nvPr/>
        </p:nvSpPr>
        <p:spPr bwMode="auto">
          <a:xfrm>
            <a:off x="6096000" y="38100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>
                <a:latin typeface="Times New Roman" pitchFamily="18" charset="0"/>
                <a:cs typeface="Arial" charset="0"/>
              </a:rPr>
              <a:t>15</a:t>
            </a:r>
          </a:p>
        </p:txBody>
      </p:sp>
      <p:sp>
        <p:nvSpPr>
          <p:cNvPr id="4137" name="Oval 41"/>
          <p:cNvSpPr>
            <a:spLocks noChangeArrowheads="1"/>
          </p:cNvSpPr>
          <p:nvPr/>
        </p:nvSpPr>
        <p:spPr bwMode="auto">
          <a:xfrm>
            <a:off x="2286000" y="47244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>
                <a:latin typeface="Times New Roman" pitchFamily="18" charset="0"/>
                <a:cs typeface="Arial" charset="0"/>
              </a:rPr>
              <a:t>16</a:t>
            </a:r>
          </a:p>
        </p:txBody>
      </p:sp>
      <p:sp>
        <p:nvSpPr>
          <p:cNvPr id="4138" name="Oval 42"/>
          <p:cNvSpPr>
            <a:spLocks noChangeArrowheads="1"/>
          </p:cNvSpPr>
          <p:nvPr/>
        </p:nvSpPr>
        <p:spPr bwMode="auto">
          <a:xfrm>
            <a:off x="6858000" y="47244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>
                <a:latin typeface="Times New Roman" pitchFamily="18" charset="0"/>
                <a:cs typeface="Arial" charset="0"/>
              </a:rPr>
              <a:t>13</a:t>
            </a:r>
          </a:p>
        </p:txBody>
      </p:sp>
      <p:sp>
        <p:nvSpPr>
          <p:cNvPr id="4139" name="Oval 43"/>
          <p:cNvSpPr>
            <a:spLocks noChangeArrowheads="1"/>
          </p:cNvSpPr>
          <p:nvPr/>
        </p:nvSpPr>
        <p:spPr bwMode="auto">
          <a:xfrm>
            <a:off x="3505200" y="55626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>
                <a:latin typeface="Times New Roman" pitchFamily="18" charset="0"/>
                <a:cs typeface="Arial" charset="0"/>
              </a:rPr>
              <a:t>17</a:t>
            </a:r>
          </a:p>
        </p:txBody>
      </p:sp>
      <p:sp>
        <p:nvSpPr>
          <p:cNvPr id="4140" name="Oval 44"/>
          <p:cNvSpPr>
            <a:spLocks noChangeArrowheads="1"/>
          </p:cNvSpPr>
          <p:nvPr/>
        </p:nvSpPr>
        <p:spPr bwMode="auto">
          <a:xfrm>
            <a:off x="7239000" y="54864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>
                <a:latin typeface="Times New Roman" pitchFamily="18" charset="0"/>
                <a:cs typeface="Arial" charset="0"/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852487"/>
          </a:xfrm>
        </p:spPr>
        <p:txBody>
          <a:bodyPr/>
          <a:lstStyle/>
          <a:p>
            <a:r>
              <a:rPr lang="en-US" dirty="0" smtClean="0"/>
              <a:t>Predicate </a:t>
            </a:r>
            <a:r>
              <a:rPr lang="en-US" dirty="0" smtClean="0"/>
              <a:t>Calculus: origin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76672"/>
          </a:xfrm>
        </p:spPr>
        <p:txBody>
          <a:bodyPr/>
          <a:lstStyle/>
          <a:p>
            <a:r>
              <a:rPr lang="en-US" dirty="0" smtClean="0"/>
              <a:t>Predicate calculus originated in language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635896" y="2636912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Sentence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5292080" y="3429000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Predicate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2123728" y="3429000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Subject</a:t>
            </a:r>
            <a:endParaRPr lang="en-US" sz="2400" dirty="0"/>
          </a:p>
        </p:txBody>
      </p:sp>
      <p:cxnSp>
        <p:nvCxnSpPr>
          <p:cNvPr id="10" name="Straight Connector 9"/>
          <p:cNvCxnSpPr>
            <a:stCxn id="6" idx="2"/>
            <a:endCxn id="8" idx="0"/>
          </p:cNvCxnSpPr>
          <p:nvPr/>
        </p:nvCxnSpPr>
        <p:spPr>
          <a:xfrm rot="5400000">
            <a:off x="3578697" y="2507704"/>
            <a:ext cx="330423" cy="15121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6" idx="2"/>
            <a:endCxn id="7" idx="0"/>
          </p:cNvCxnSpPr>
          <p:nvPr/>
        </p:nvCxnSpPr>
        <p:spPr>
          <a:xfrm rot="16200000" flipH="1">
            <a:off x="5162873" y="2435696"/>
            <a:ext cx="330423" cy="16561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043608" y="4509120"/>
            <a:ext cx="21893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Grass   is   green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467544" y="5157192"/>
            <a:ext cx="11095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</a:t>
            </a:r>
            <a:r>
              <a:rPr lang="en-US" sz="2400" dirty="0" smtClean="0"/>
              <a:t>ubject</a:t>
            </a:r>
            <a:endParaRPr lang="en-US" sz="2400" dirty="0"/>
          </a:p>
        </p:txBody>
      </p:sp>
      <p:sp>
        <p:nvSpPr>
          <p:cNvPr id="15" name="Left Brace 14"/>
          <p:cNvSpPr/>
          <p:nvPr/>
        </p:nvSpPr>
        <p:spPr>
          <a:xfrm rot="16200000">
            <a:off x="2393758" y="4455114"/>
            <a:ext cx="396044" cy="1368152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1979712" y="5373216"/>
            <a:ext cx="13580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Predicate</a:t>
            </a:r>
            <a:endParaRPr lang="en-US" sz="2400" dirty="0"/>
          </a:p>
        </p:txBody>
      </p:sp>
      <p:sp>
        <p:nvSpPr>
          <p:cNvPr id="28" name="TextBox 27"/>
          <p:cNvSpPr txBox="1"/>
          <p:nvPr/>
        </p:nvSpPr>
        <p:spPr>
          <a:xfrm>
            <a:off x="5076056" y="4581128"/>
            <a:ext cx="17227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green(grass)</a:t>
            </a:r>
            <a:endParaRPr lang="en-US" sz="2400" dirty="0"/>
          </a:p>
        </p:txBody>
      </p:sp>
      <p:graphicFrame>
        <p:nvGraphicFramePr>
          <p:cNvPr id="1026" name="Object 3"/>
          <p:cNvGraphicFramePr>
            <a:graphicFrameLocks noChangeAspect="1"/>
          </p:cNvGraphicFramePr>
          <p:nvPr/>
        </p:nvGraphicFramePr>
        <p:xfrm>
          <a:off x="5033963" y="5229225"/>
          <a:ext cx="2117725" cy="457200"/>
        </p:xfrm>
        <a:graphic>
          <a:graphicData uri="http://schemas.openxmlformats.org/presentationml/2006/ole">
            <p:oleObj spid="_x0000_s214018" name="Equation" r:id="rId3" imgW="939600" imgH="203040" progId="Equation.3">
              <p:embed/>
            </p:oleObj>
          </a:graphicData>
        </a:graphic>
      </p:graphicFrame>
      <p:sp>
        <p:nvSpPr>
          <p:cNvPr id="32" name="TextBox 31"/>
          <p:cNvSpPr txBox="1"/>
          <p:nvPr/>
        </p:nvSpPr>
        <p:spPr>
          <a:xfrm>
            <a:off x="5436096" y="5805264"/>
            <a:ext cx="12298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D </a:t>
            </a:r>
            <a:r>
              <a:rPr lang="en-US" dirty="0" smtClean="0"/>
              <a:t>: Domain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776287"/>
          </a:xfrm>
        </p:spPr>
        <p:txBody>
          <a:bodyPr/>
          <a:lstStyle/>
          <a:p>
            <a:r>
              <a:rPr lang="en-US" sz="3200" dirty="0" smtClean="0"/>
              <a:t>Predicate </a:t>
            </a:r>
            <a:r>
              <a:rPr lang="en-US" sz="3200" dirty="0" smtClean="0"/>
              <a:t>Calculus: only for declarative sentences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95400"/>
            <a:ext cx="7772400" cy="4114800"/>
          </a:xfrm>
        </p:spPr>
        <p:txBody>
          <a:bodyPr/>
          <a:lstStyle/>
          <a:p>
            <a:r>
              <a:rPr lang="en-US" dirty="0" smtClean="0"/>
              <a:t>Is grass green ?</a:t>
            </a:r>
          </a:p>
          <a:p>
            <a:r>
              <a:rPr lang="en-US" dirty="0" smtClean="0"/>
              <a:t>Oh, grass is </a:t>
            </a:r>
            <a:r>
              <a:rPr lang="en-US" dirty="0" smtClean="0"/>
              <a:t>green!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Grass which is supple is green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i="1" dirty="0" smtClean="0"/>
              <a:t>supple(grass)      green(grass)</a:t>
            </a:r>
            <a:endParaRPr lang="en-US" i="1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48000" y="2743200"/>
            <a:ext cx="30243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Declarative Sentence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5220072" y="4005064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Predicate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2267744" y="4005064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Subject</a:t>
            </a:r>
            <a:endParaRPr lang="en-US" sz="2400" dirty="0"/>
          </a:p>
        </p:txBody>
      </p:sp>
      <p:cxnSp>
        <p:nvCxnSpPr>
          <p:cNvPr id="7" name="Straight Connector 6"/>
          <p:cNvCxnSpPr>
            <a:stCxn id="4" idx="2"/>
            <a:endCxn id="6" idx="0"/>
          </p:cNvCxnSpPr>
          <p:nvPr/>
        </p:nvCxnSpPr>
        <p:spPr>
          <a:xfrm rot="5400000">
            <a:off x="3445905" y="2890800"/>
            <a:ext cx="800199" cy="14283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4" idx="2"/>
            <a:endCxn id="5" idx="0"/>
          </p:cNvCxnSpPr>
          <p:nvPr/>
        </p:nvCxnSpPr>
        <p:spPr>
          <a:xfrm rot="16200000" flipH="1">
            <a:off x="4922069" y="2842964"/>
            <a:ext cx="800199" cy="1524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4419600" y="5181600"/>
            <a:ext cx="43204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1600200" y="5410200"/>
          <a:ext cx="5265738" cy="457200"/>
        </p:xfrm>
        <a:graphic>
          <a:graphicData uri="http://schemas.openxmlformats.org/presentationml/2006/ole">
            <p:oleObj spid="_x0000_s215042" name="Equation" r:id="rId3" imgW="2336760" imgH="203040" progId="Equation.3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928687"/>
          </a:xfrm>
        </p:spPr>
        <p:txBody>
          <a:bodyPr/>
          <a:lstStyle/>
          <a:p>
            <a:r>
              <a:rPr lang="en-US" dirty="0" smtClean="0"/>
              <a:t>PC primitive: N-</a:t>
            </a:r>
            <a:r>
              <a:rPr lang="en-US" dirty="0" err="1" smtClean="0"/>
              <a:t>ary</a:t>
            </a:r>
            <a:r>
              <a:rPr lang="en-US" dirty="0" smtClean="0"/>
              <a:t> </a:t>
            </a:r>
            <a:r>
              <a:rPr lang="en-US" dirty="0" smtClean="0"/>
              <a:t>Predicate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Arguments of predicates can </a:t>
            </a:r>
            <a:r>
              <a:rPr lang="en-US" dirty="0" smtClean="0"/>
              <a:t>be variables </a:t>
            </a:r>
            <a:r>
              <a:rPr lang="en-US" dirty="0" smtClean="0"/>
              <a:t>and constants</a:t>
            </a:r>
          </a:p>
          <a:p>
            <a:r>
              <a:rPr lang="en-US" dirty="0"/>
              <a:t>G</a:t>
            </a:r>
            <a:r>
              <a:rPr lang="en-US" dirty="0" smtClean="0"/>
              <a:t>round instances : Predicate all whose arguments are constants</a:t>
            </a:r>
            <a:endParaRPr lang="en-US" dirty="0"/>
          </a:p>
        </p:txBody>
      </p:sp>
      <p:graphicFrame>
        <p:nvGraphicFramePr>
          <p:cNvPr id="3074" name="Object 3"/>
          <p:cNvGraphicFramePr>
            <a:graphicFrameLocks noChangeAspect="1"/>
          </p:cNvGraphicFramePr>
          <p:nvPr/>
        </p:nvGraphicFramePr>
        <p:xfrm>
          <a:off x="3707904" y="1700808"/>
          <a:ext cx="1631950" cy="514350"/>
        </p:xfrm>
        <a:graphic>
          <a:graphicData uri="http://schemas.openxmlformats.org/presentationml/2006/ole">
            <p:oleObj spid="_x0000_s216066" name="Equation" r:id="rId3" imgW="723600" imgH="228600" progId="Equation.3">
              <p:embed/>
            </p:oleObj>
          </a:graphicData>
        </a:graphic>
      </p:graphicFrame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3347864" y="2564904"/>
          <a:ext cx="2289175" cy="514350"/>
        </p:xfrm>
        <a:graphic>
          <a:graphicData uri="http://schemas.openxmlformats.org/presentationml/2006/ole">
            <p:oleObj spid="_x0000_s216067" name="Equation" r:id="rId4" imgW="1015920" imgH="228600" progId="Equation.3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700087"/>
          </a:xfrm>
        </p:spPr>
        <p:txBody>
          <a:bodyPr/>
          <a:lstStyle/>
          <a:p>
            <a:r>
              <a:rPr lang="en-US" dirty="0" smtClean="0"/>
              <a:t>N-</a:t>
            </a:r>
            <a:r>
              <a:rPr lang="en-US" dirty="0" err="1" smtClean="0"/>
              <a:t>ary</a:t>
            </a:r>
            <a:r>
              <a:rPr lang="en-US" dirty="0" smtClean="0"/>
              <a:t>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i="1" dirty="0" smtClean="0"/>
              <a:t>president(India</a:t>
            </a:r>
            <a:r>
              <a:rPr lang="en-US" i="1" dirty="0" smtClean="0"/>
              <a:t>) </a:t>
            </a:r>
            <a:r>
              <a:rPr lang="en-US" i="1" dirty="0" smtClean="0"/>
              <a:t>:    </a:t>
            </a:r>
            <a:r>
              <a:rPr lang="en-US" i="1" dirty="0" err="1" smtClean="0"/>
              <a:t>Prathiba</a:t>
            </a:r>
            <a:r>
              <a:rPr lang="en-US" i="1" dirty="0" smtClean="0"/>
              <a:t> Patel</a:t>
            </a:r>
          </a:p>
          <a:p>
            <a:r>
              <a:rPr lang="en-US" dirty="0" smtClean="0"/>
              <a:t>Constants &amp; Variables : Zero-order objects</a:t>
            </a:r>
          </a:p>
          <a:p>
            <a:r>
              <a:rPr lang="en-US" dirty="0" smtClean="0"/>
              <a:t>Predicates &amp; Functions : First-order </a:t>
            </a:r>
            <a:r>
              <a:rPr lang="en-US" dirty="0" smtClean="0"/>
              <a:t>objects</a:t>
            </a:r>
          </a:p>
          <a:p>
            <a:endParaRPr lang="en-US" dirty="0" smtClean="0"/>
          </a:p>
          <a:p>
            <a:pPr>
              <a:buNone/>
            </a:pPr>
            <a:r>
              <a:rPr lang="en-US" sz="2800" i="1" dirty="0" smtClean="0"/>
              <a:t>President of India is a lady</a:t>
            </a:r>
          </a:p>
          <a:p>
            <a:pPr lvl="1">
              <a:buNone/>
            </a:pPr>
            <a:r>
              <a:rPr lang="en-US" i="1" dirty="0" smtClean="0"/>
              <a:t>            		lady(president(India))</a:t>
            </a:r>
            <a:endParaRPr lang="en-US" i="1" dirty="0"/>
          </a:p>
          <a:p>
            <a:pPr>
              <a:buNone/>
            </a:pPr>
            <a:r>
              <a:rPr lang="en-US" sz="2800" i="1" dirty="0" smtClean="0"/>
              <a:t>Prime minister of India is older than the president of India</a:t>
            </a:r>
          </a:p>
          <a:p>
            <a:pPr>
              <a:buNone/>
            </a:pPr>
            <a:r>
              <a:rPr lang="en-US" sz="2800" i="1" dirty="0"/>
              <a:t>	</a:t>
            </a:r>
            <a:r>
              <a:rPr lang="en-US" sz="2800" i="1" dirty="0" smtClean="0"/>
              <a:t>  older(</a:t>
            </a:r>
            <a:r>
              <a:rPr lang="en-US" sz="2800" i="1" dirty="0" err="1" smtClean="0"/>
              <a:t>prime_minister</a:t>
            </a:r>
            <a:r>
              <a:rPr lang="en-US" sz="2800" i="1" dirty="0" smtClean="0"/>
              <a:t>(India), president(India))</a:t>
            </a:r>
            <a:endParaRPr lang="en-US" sz="2800" i="1" dirty="0"/>
          </a:p>
        </p:txBody>
      </p:sp>
      <p:graphicFrame>
        <p:nvGraphicFramePr>
          <p:cNvPr id="4098" name="Object 3"/>
          <p:cNvGraphicFramePr>
            <a:graphicFrameLocks noChangeAspect="1"/>
          </p:cNvGraphicFramePr>
          <p:nvPr/>
        </p:nvGraphicFramePr>
        <p:xfrm>
          <a:off x="3635896" y="1556792"/>
          <a:ext cx="1716087" cy="514350"/>
        </p:xfrm>
        <a:graphic>
          <a:graphicData uri="http://schemas.openxmlformats.org/presentationml/2006/ole">
            <p:oleObj spid="_x0000_s217090" name="Equation" r:id="rId3" imgW="761760" imgH="228600" progId="Equation.3">
              <p:embed/>
            </p:oleObj>
          </a:graphicData>
        </a:graphic>
      </p:graphicFrame>
      <p:cxnSp>
        <p:nvCxnSpPr>
          <p:cNvPr id="6" name="Straight Arrow Connector 5"/>
          <p:cNvCxnSpPr/>
          <p:nvPr/>
        </p:nvCxnSpPr>
        <p:spPr>
          <a:xfrm>
            <a:off x="3059832" y="2348880"/>
            <a:ext cx="28803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776287"/>
          </a:xfrm>
        </p:spPr>
        <p:txBody>
          <a:bodyPr/>
          <a:lstStyle/>
          <a:p>
            <a:r>
              <a:rPr lang="en-US" dirty="0" smtClean="0"/>
              <a:t>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Universal Quantifier</a:t>
            </a:r>
          </a:p>
          <a:p>
            <a:r>
              <a:rPr lang="en-US" dirty="0" smtClean="0"/>
              <a:t>Existential Quantifier</a:t>
            </a:r>
          </a:p>
          <a:p>
            <a:pPr>
              <a:buNone/>
            </a:pPr>
            <a:r>
              <a:rPr lang="en-US" dirty="0" smtClean="0"/>
              <a:t>All men are mortal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Some men are rich</a:t>
            </a:r>
          </a:p>
          <a:p>
            <a:endParaRPr lang="en-US" dirty="0"/>
          </a:p>
        </p:txBody>
      </p:sp>
      <p:graphicFrame>
        <p:nvGraphicFramePr>
          <p:cNvPr id="5122" name="Object 3"/>
          <p:cNvGraphicFramePr>
            <a:graphicFrameLocks noChangeAspect="1"/>
          </p:cNvGraphicFramePr>
          <p:nvPr/>
        </p:nvGraphicFramePr>
        <p:xfrm>
          <a:off x="2057400" y="1295400"/>
          <a:ext cx="3340099" cy="576064"/>
        </p:xfrm>
        <a:graphic>
          <a:graphicData uri="http://schemas.openxmlformats.org/presentationml/2006/ole">
            <p:oleObj spid="_x0000_s218114" name="Equation" r:id="rId3" imgW="927000" imgH="177480" progId="Equation.3">
              <p:embed/>
            </p:oleObj>
          </a:graphicData>
        </a:graphic>
      </p:graphicFrame>
      <p:graphicFrame>
        <p:nvGraphicFramePr>
          <p:cNvPr id="5124" name="Object 3"/>
          <p:cNvGraphicFramePr>
            <a:graphicFrameLocks noChangeAspect="1"/>
          </p:cNvGraphicFramePr>
          <p:nvPr/>
        </p:nvGraphicFramePr>
        <p:xfrm>
          <a:off x="4572000" y="2924944"/>
          <a:ext cx="457200" cy="493712"/>
        </p:xfrm>
        <a:graphic>
          <a:graphicData uri="http://schemas.openxmlformats.org/presentationml/2006/ole">
            <p:oleObj spid="_x0000_s218116" name="Equation" r:id="rId4" imgW="126720" imgH="152280" progId="Equation.3">
              <p:embed/>
            </p:oleObj>
          </a:graphicData>
        </a:graphic>
      </p:graphicFrame>
      <p:graphicFrame>
        <p:nvGraphicFramePr>
          <p:cNvPr id="5125" name="Object 3"/>
          <p:cNvGraphicFramePr>
            <a:graphicFrameLocks noChangeAspect="1"/>
          </p:cNvGraphicFramePr>
          <p:nvPr/>
        </p:nvGraphicFramePr>
        <p:xfrm>
          <a:off x="1295400" y="4343400"/>
          <a:ext cx="5676900" cy="658812"/>
        </p:xfrm>
        <a:graphic>
          <a:graphicData uri="http://schemas.openxmlformats.org/presentationml/2006/ole">
            <p:oleObj spid="_x0000_s218117" name="Equation" r:id="rId5" imgW="1574640" imgH="203040" progId="Equation.3">
              <p:embed/>
            </p:oleObj>
          </a:graphicData>
        </a:graphic>
      </p:graphicFrame>
      <p:graphicFrame>
        <p:nvGraphicFramePr>
          <p:cNvPr id="5126" name="Object 3"/>
          <p:cNvGraphicFramePr>
            <a:graphicFrameLocks noChangeAspect="1"/>
          </p:cNvGraphicFramePr>
          <p:nvPr/>
        </p:nvGraphicFramePr>
        <p:xfrm>
          <a:off x="1676400" y="5562600"/>
          <a:ext cx="4716463" cy="658813"/>
        </p:xfrm>
        <a:graphic>
          <a:graphicData uri="http://schemas.openxmlformats.org/presentationml/2006/ole">
            <p:oleObj spid="_x0000_s218118" name="Equation" r:id="rId6" imgW="1307880" imgH="203040" progId="Equation.3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700087"/>
          </a:xfrm>
        </p:spPr>
        <p:txBody>
          <a:bodyPr/>
          <a:lstStyle/>
          <a:p>
            <a:r>
              <a:rPr lang="en-US" dirty="0" smtClean="0"/>
              <a:t>Tautologies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2688" y="2895599"/>
            <a:ext cx="7772400" cy="3236913"/>
          </a:xfrm>
        </p:spPr>
        <p:txBody>
          <a:bodyPr/>
          <a:lstStyle/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tautology in English:</a:t>
            </a:r>
            <a:endParaRPr lang="en-US" dirty="0" smtClean="0"/>
          </a:p>
          <a:p>
            <a:pPr lvl="1"/>
            <a:r>
              <a:rPr lang="en-US" i="1" dirty="0" smtClean="0"/>
              <a:t>Not a single man in this village </a:t>
            </a:r>
            <a:r>
              <a:rPr lang="en-US" i="1" dirty="0" smtClean="0"/>
              <a:t>is  educated implies all </a:t>
            </a:r>
            <a:r>
              <a:rPr lang="en-US" i="1" dirty="0" smtClean="0"/>
              <a:t>men in this village are </a:t>
            </a:r>
            <a:r>
              <a:rPr lang="en-US" i="1" dirty="0" smtClean="0"/>
              <a:t>uneducated </a:t>
            </a:r>
          </a:p>
          <a:p>
            <a:r>
              <a:rPr lang="en-US" dirty="0" smtClean="0"/>
              <a:t>Tautologies are important instruments of logic, but uninteresting statements!</a:t>
            </a:r>
            <a:endParaRPr lang="en-US" dirty="0"/>
          </a:p>
        </p:txBody>
      </p:sp>
      <p:graphicFrame>
        <p:nvGraphicFramePr>
          <p:cNvPr id="6147" name="Object 3"/>
          <p:cNvGraphicFramePr>
            <a:graphicFrameLocks noChangeAspect="1"/>
          </p:cNvGraphicFramePr>
          <p:nvPr/>
        </p:nvGraphicFramePr>
        <p:xfrm>
          <a:off x="1524000" y="1219200"/>
          <a:ext cx="5815013" cy="658813"/>
        </p:xfrm>
        <a:graphic>
          <a:graphicData uri="http://schemas.openxmlformats.org/presentationml/2006/ole">
            <p:oleObj spid="_x0000_s219138" name="Equation" r:id="rId3" imgW="1612800" imgH="203040" progId="Equation.3">
              <p:embed/>
            </p:oleObj>
          </a:graphicData>
        </a:graphic>
      </p:graphicFrame>
      <p:graphicFrame>
        <p:nvGraphicFramePr>
          <p:cNvPr id="6148" name="Object 3"/>
          <p:cNvGraphicFramePr>
            <a:graphicFrameLocks noChangeAspect="1"/>
          </p:cNvGraphicFramePr>
          <p:nvPr/>
        </p:nvGraphicFramePr>
        <p:xfrm>
          <a:off x="1600200" y="1981200"/>
          <a:ext cx="5815013" cy="658813"/>
        </p:xfrm>
        <a:graphic>
          <a:graphicData uri="http://schemas.openxmlformats.org/presentationml/2006/ole">
            <p:oleObj spid="_x0000_s219139" name="Equation" r:id="rId4" imgW="1612800" imgH="203040" progId="Equation.3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928687"/>
          </a:xfrm>
        </p:spPr>
        <p:txBody>
          <a:bodyPr/>
          <a:lstStyle/>
          <a:p>
            <a:pPr eaLnBrk="1" hangingPunct="1"/>
            <a:r>
              <a:rPr lang="en-US" sz="4000" dirty="0" err="1" smtClean="0"/>
              <a:t>Inferencing</a:t>
            </a:r>
            <a:r>
              <a:rPr lang="en-US" sz="4000" dirty="0" smtClean="0"/>
              <a:t>: Forward Chaining</a:t>
            </a:r>
            <a:endParaRPr lang="en-US" sz="4000" dirty="0" smtClean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i="1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man(x) → mortal(x)</a:t>
            </a:r>
            <a:endParaRPr lang="en-US" dirty="0" smtClean="0"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 lvl="1" eaLnBrk="1" hangingPunct="1"/>
            <a:r>
              <a:rPr lang="en-US" i="1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Dropping the quantifier, implicitly Universal quantification assumed</a:t>
            </a:r>
          </a:p>
          <a:p>
            <a:pPr lvl="1" eaLnBrk="1" hangingPunct="1"/>
            <a:r>
              <a:rPr lang="en-US" i="1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man(</a:t>
            </a:r>
            <a:r>
              <a:rPr lang="en-US" i="1" dirty="0" err="1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shakespeare</a:t>
            </a:r>
            <a:r>
              <a:rPr lang="en-US" i="1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)</a:t>
            </a:r>
          </a:p>
          <a:p>
            <a:pPr eaLnBrk="1" hangingPunct="1"/>
            <a:r>
              <a:rPr lang="en-US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Goal mortal(</a:t>
            </a:r>
            <a:r>
              <a:rPr lang="en-US" dirty="0" err="1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shakespeare</a:t>
            </a:r>
            <a:r>
              <a:rPr lang="en-US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)</a:t>
            </a:r>
          </a:p>
          <a:p>
            <a:pPr lvl="1" eaLnBrk="1" hangingPunct="1"/>
            <a:r>
              <a:rPr lang="en-US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Found in one step</a:t>
            </a:r>
          </a:p>
          <a:p>
            <a:pPr lvl="1" eaLnBrk="1" hangingPunct="1"/>
            <a:r>
              <a:rPr lang="en-US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x = </a:t>
            </a:r>
            <a:r>
              <a:rPr lang="en-US" dirty="0" err="1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shakespeare</a:t>
            </a:r>
            <a:r>
              <a:rPr lang="en-US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, unification</a:t>
            </a:r>
          </a:p>
          <a:p>
            <a:pPr eaLnBrk="1" hangingPunct="1">
              <a:buFont typeface="Wingdings" pitchFamily="2" charset="2"/>
              <a:buNone/>
            </a:pPr>
            <a:endParaRPr lang="en-US" dirty="0" smtClean="0"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896</TotalTime>
  <Words>562</Words>
  <Application>Microsoft Office PowerPoint</Application>
  <PresentationFormat>On-screen Show (4:3)</PresentationFormat>
  <Paragraphs>185</Paragraphs>
  <Slides>20</Slides>
  <Notes>10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Blends</vt:lpstr>
      <vt:lpstr>Equation</vt:lpstr>
      <vt:lpstr>CS344: Introduction to Artificial Intelligence (associated lab: CS386) </vt:lpstr>
      <vt:lpstr>Predicate Calculus: well known examples</vt:lpstr>
      <vt:lpstr>Predicate Calculus: origin</vt:lpstr>
      <vt:lpstr>Predicate Calculus: only for declarative sentences</vt:lpstr>
      <vt:lpstr>PC primitive: N-ary Predicate</vt:lpstr>
      <vt:lpstr>N-ary Functions</vt:lpstr>
      <vt:lpstr>Operators</vt:lpstr>
      <vt:lpstr>Tautologies</vt:lpstr>
      <vt:lpstr>Inferencing: Forward Chaining</vt:lpstr>
      <vt:lpstr>Backward Chaining</vt:lpstr>
      <vt:lpstr>Wh-Questions and Knowledge</vt:lpstr>
      <vt:lpstr>Fixing Predicates</vt:lpstr>
      <vt:lpstr>Examples</vt:lpstr>
      <vt:lpstr>Knowledge Representation of Complex Sentence</vt:lpstr>
      <vt:lpstr>Himalayan Club example</vt:lpstr>
      <vt:lpstr>Example contd.</vt:lpstr>
      <vt:lpstr>Club example: Inferencing</vt:lpstr>
      <vt:lpstr>Slide 18</vt:lpstr>
      <vt:lpstr>Slide 19</vt:lpstr>
      <vt:lpstr>Slide 20</vt:lpstr>
    </vt:vector>
  </TitlesOfParts>
  <Company>cfdvs,iit bombay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Resources</dc:title>
  <dc:creator>cfdvs</dc:creator>
  <cp:lastModifiedBy>Pushpak </cp:lastModifiedBy>
  <cp:revision>152</cp:revision>
  <dcterms:created xsi:type="dcterms:W3CDTF">2007-07-27T07:29:18Z</dcterms:created>
  <dcterms:modified xsi:type="dcterms:W3CDTF">2011-02-14T01:30:17Z</dcterms:modified>
</cp:coreProperties>
</file>