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sldIdLst>
    <p:sldId id="256" r:id="rId2"/>
    <p:sldId id="271" r:id="rId3"/>
    <p:sldId id="272" r:id="rId4"/>
    <p:sldId id="273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92" r:id="rId16"/>
    <p:sldId id="293" r:id="rId17"/>
    <p:sldId id="294" r:id="rId18"/>
    <p:sldId id="288" r:id="rId19"/>
    <p:sldId id="274" r:id="rId20"/>
    <p:sldId id="275" r:id="rId21"/>
    <p:sldId id="276" r:id="rId22"/>
    <p:sldId id="277" r:id="rId23"/>
    <p:sldId id="265" r:id="rId24"/>
    <p:sldId id="266" r:id="rId25"/>
    <p:sldId id="267" r:id="rId26"/>
    <p:sldId id="268" r:id="rId27"/>
    <p:sldId id="269" r:id="rId28"/>
    <p:sldId id="270" r:id="rId29"/>
    <p:sldId id="289" r:id="rId30"/>
    <p:sldId id="290" r:id="rId31"/>
    <p:sldId id="291" r:id="rId3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3.wmf"/><Relationship Id="rId7" Type="http://schemas.openxmlformats.org/officeDocument/2006/relationships/image" Target="../media/image38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37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12" Type="http://schemas.openxmlformats.org/officeDocument/2006/relationships/image" Target="../media/image57.wmf"/><Relationship Id="rId2" Type="http://schemas.openxmlformats.org/officeDocument/2006/relationships/image" Target="../media/image38.wmf"/><Relationship Id="rId1" Type="http://schemas.openxmlformats.org/officeDocument/2006/relationships/image" Target="../media/image47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45A933-BB7C-4DF7-B282-B04EE9D10BB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FABFC-254E-4297-837E-2A22CA8816A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8F6DF3-3379-4847-84C5-D7EB10C5257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77732-6D20-4430-9156-08842E619D3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629D4-ABE5-4133-8DFA-AB906CDFB31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34D47-3641-4BAC-96AD-3EC796E3A01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A7E02B-A2BB-4B81-8E5E-D3AD0F043A3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9A9E01-89F0-4952-B87C-5BC2ECE88366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6ECCB-2B69-4DD9-A6E9-3114180C668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2049B0-E8C7-493F-A010-78A335F6250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F31285-05AB-488E-95C3-6A7A1ABC5C0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F3F1E2-B202-4293-B0EB-438D0B0CBAC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D5DB02-D61C-4B42-9817-2A6EB8E5FD3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B48242-9C53-4852-84A5-2A2D483E61E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B0B0DF-39B1-4659-AB7B-DB1D1E937AB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6798B-5D1C-4D3A-B22A-728A1F91A80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8FF49-EB00-4001-94E7-F6AAA1B3B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oleObject" Target="../embeddings/oleObject60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54.bin"/><Relationship Id="rId12" Type="http://schemas.openxmlformats.org/officeDocument/2006/relationships/oleObject" Target="../embeddings/oleObject59.bin"/><Relationship Id="rId1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3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3.bin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62.bin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Relationship Id="rId14" Type="http://schemas.openxmlformats.org/officeDocument/2006/relationships/oleObject" Target="../embeddings/oleObject6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17, 18: Predicate Calculus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15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and 16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Feb,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Resolution – Refutation contd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894512" cy="4230687"/>
          </a:xfrm>
        </p:spPr>
        <p:txBody>
          <a:bodyPr/>
          <a:lstStyle/>
          <a:p>
            <a:pPr eaLnBrk="1" hangingPunct="1"/>
            <a:r>
              <a:rPr lang="en-US" sz="2800" i="1" smtClean="0">
                <a:latin typeface="Times New Roman" pitchFamily="18" charset="0"/>
              </a:rPr>
              <a:t>Negate the goal</a:t>
            </a:r>
          </a:p>
          <a:p>
            <a:pPr lvl="1" eaLnBrk="1" hangingPunct="1"/>
            <a:r>
              <a:rPr lang="en-US" sz="2400" i="1" smtClean="0">
                <a:latin typeface="Times New Roman" pitchFamily="18" charset="0"/>
              </a:rPr>
              <a:t>~man(shakespeare)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Get a pair of resolvents 	</a:t>
            </a:r>
          </a:p>
          <a:p>
            <a:pPr lvl="1" eaLnBrk="1" hangingPunct="1"/>
            <a:endParaRPr lang="en-US" sz="2400" smtClean="0">
              <a:latin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z="2400" i="1" smtClean="0">
              <a:latin typeface="Times New Roman" pitchFamily="18" charset="0"/>
            </a:endParaRPr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5029200" y="5486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1295400" y="3657600"/>
          <a:ext cx="2422525" cy="339725"/>
        </p:xfrm>
        <a:graphic>
          <a:graphicData uri="http://schemas.openxmlformats.org/presentationml/2006/ole">
            <p:oleObj spid="_x0000_s253954" name="Equation" r:id="rId4" imgW="1447560" imgH="203040" progId="Equation.3">
              <p:embed/>
            </p:oleObj>
          </a:graphicData>
        </a:graphic>
      </p:graphicFrame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4448175" y="3733800"/>
          <a:ext cx="4146550" cy="309563"/>
        </p:xfrm>
        <a:graphic>
          <a:graphicData uri="http://schemas.openxmlformats.org/presentationml/2006/ole">
            <p:oleObj spid="_x0000_s253955" name="Equation" r:id="rId5" imgW="2717640" imgH="203040" progId="Equation.3">
              <p:embed/>
            </p:oleObj>
          </a:graphicData>
        </a:graphic>
      </p:graphicFrame>
      <p:sp>
        <p:nvSpPr>
          <p:cNvPr id="6153" name="Line 7"/>
          <p:cNvSpPr>
            <a:spLocks noChangeShapeType="1"/>
          </p:cNvSpPr>
          <p:nvPr/>
        </p:nvSpPr>
        <p:spPr bwMode="auto">
          <a:xfrm>
            <a:off x="3484563" y="4038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8"/>
          <p:cNvSpPr>
            <a:spLocks noChangeShapeType="1"/>
          </p:cNvSpPr>
          <p:nvPr/>
        </p:nvSpPr>
        <p:spPr bwMode="auto">
          <a:xfrm flipH="1">
            <a:off x="4246563" y="4038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148" name="Object 9"/>
          <p:cNvGraphicFramePr>
            <a:graphicFrameLocks noChangeAspect="1"/>
          </p:cNvGraphicFramePr>
          <p:nvPr/>
        </p:nvGraphicFramePr>
        <p:xfrm>
          <a:off x="3370263" y="4648200"/>
          <a:ext cx="2057400" cy="322263"/>
        </p:xfrm>
        <a:graphic>
          <a:graphicData uri="http://schemas.openxmlformats.org/presentationml/2006/ole">
            <p:oleObj spid="_x0000_s253956" name="Equation" r:id="rId6" imgW="1295280" imgH="203040" progId="Equation.3">
              <p:embed/>
            </p:oleObj>
          </a:graphicData>
        </a:graphic>
      </p:graphicFrame>
      <p:graphicFrame>
        <p:nvGraphicFramePr>
          <p:cNvPr id="6149" name="Object 10"/>
          <p:cNvGraphicFramePr>
            <a:graphicFrameLocks noChangeAspect="1"/>
          </p:cNvGraphicFramePr>
          <p:nvPr/>
        </p:nvGraphicFramePr>
        <p:xfrm>
          <a:off x="5942013" y="4648200"/>
          <a:ext cx="2170112" cy="341313"/>
        </p:xfrm>
        <a:graphic>
          <a:graphicData uri="http://schemas.openxmlformats.org/presentationml/2006/ole">
            <p:oleObj spid="_x0000_s253957" name="Equation" r:id="rId7" imgW="1295280" imgH="203040" progId="Equation.3">
              <p:embed/>
            </p:oleObj>
          </a:graphicData>
        </a:graphic>
      </p:graphicFrame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246563" y="4953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5160963" y="49530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Resolution Tree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Times New Roman" pitchFamily="18" charset="0"/>
              </a:rPr>
              <a:t>	</a:t>
            </a:r>
          </a:p>
          <a:p>
            <a:pPr lvl="1" eaLnBrk="1" hangingPunct="1"/>
            <a:endParaRPr lang="en-US" sz="2400" smtClean="0">
              <a:latin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z="2400" i="1" smtClean="0">
              <a:latin typeface="Times New Roman" pitchFamily="18" charset="0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890713" y="2686050"/>
          <a:ext cx="1168400" cy="282575"/>
        </p:xfrm>
        <a:graphic>
          <a:graphicData uri="http://schemas.openxmlformats.org/presentationml/2006/ole">
            <p:oleObj spid="_x0000_s254978" name="Equation" r:id="rId4" imgW="736560" imgH="177480" progId="Equation.3">
              <p:embed/>
            </p:oleObj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6161088" y="2763838"/>
          <a:ext cx="1276350" cy="298450"/>
        </p:xfrm>
        <a:graphic>
          <a:graphicData uri="http://schemas.openxmlformats.org/presentationml/2006/ole">
            <p:oleObj spid="_x0000_s254979" name="Equation" r:id="rId5" imgW="761760" imgH="177480" progId="Equation.3">
              <p:embed/>
            </p:oleObj>
          </a:graphicData>
        </a:graphic>
      </p:graphicFrame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2590800" y="3048000"/>
            <a:ext cx="1600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 flipH="1">
            <a:off x="4648200" y="3124200"/>
            <a:ext cx="2362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72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4205288" y="4649788"/>
          <a:ext cx="1260475" cy="368300"/>
        </p:xfrm>
        <a:graphic>
          <a:graphicData uri="http://schemas.openxmlformats.org/presentationml/2006/ole">
            <p:oleObj spid="_x0000_s254980" name="Equation" r:id="rId6" imgW="6094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Search in resolution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Heuristics for Resolution Search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Goal Supported Strategy</a:t>
            </a:r>
          </a:p>
          <a:p>
            <a:pPr lvl="2" eaLnBrk="1" hangingPunct="1"/>
            <a:r>
              <a:rPr lang="en-US" smtClean="0">
                <a:latin typeface="Times New Roman" pitchFamily="18" charset="0"/>
              </a:rPr>
              <a:t>Always start with the negated goal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Set of support strategy</a:t>
            </a:r>
          </a:p>
          <a:p>
            <a:pPr lvl="2" eaLnBrk="1" hangingPunct="1"/>
            <a:r>
              <a:rPr lang="en-US" smtClean="0">
                <a:latin typeface="Times New Roman" pitchFamily="18" charset="0"/>
              </a:rPr>
              <a:t>Always one of the resolvents is the most recently produced resolute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lvl="1"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u="sng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Inferencing in Predicate Calculus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Forward chaining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Given P,	          , to infer Q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P, match </a:t>
            </a:r>
            <a:r>
              <a:rPr lang="en-US" sz="2000" i="1" smtClean="0">
                <a:latin typeface="Times New Roman" pitchFamily="18" charset="0"/>
              </a:rPr>
              <a:t>L.H.S </a:t>
            </a:r>
            <a:r>
              <a:rPr lang="en-US" sz="2000" smtClean="0">
                <a:latin typeface="Times New Roman" pitchFamily="18" charset="0"/>
              </a:rPr>
              <a:t>of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Assert Q from </a:t>
            </a:r>
            <a:r>
              <a:rPr lang="en-US" sz="2000" i="1" smtClean="0">
                <a:latin typeface="Times New Roman" pitchFamily="18" charset="0"/>
              </a:rPr>
              <a:t>R.H.S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Backward chaining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Q, Match </a:t>
            </a:r>
            <a:r>
              <a:rPr lang="en-US" sz="2000" i="1" smtClean="0">
                <a:latin typeface="Times New Roman" pitchFamily="18" charset="0"/>
              </a:rPr>
              <a:t>R.H.S </a:t>
            </a:r>
            <a:r>
              <a:rPr lang="en-US" sz="2000" smtClean="0">
                <a:latin typeface="Times New Roman" pitchFamily="18" charset="0"/>
              </a:rPr>
              <a:t>of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assert 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Check if P exists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Resolution – Refutation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Negate goal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Convert all pieces of knowledge into clausal form (disjunction of literals)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See if contradiction indicated by null clause       can be derived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6629400" y="6248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2971800" y="2438400"/>
          <a:ext cx="762000" cy="330200"/>
        </p:xfrm>
        <a:graphic>
          <a:graphicData uri="http://schemas.openxmlformats.org/presentationml/2006/ole">
            <p:oleObj spid="_x0000_s256002" name="Equation" r:id="rId4" imgW="469800" imgH="203040" progId="Equation.3">
              <p:embed/>
            </p:oleObj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4191000" y="3810000"/>
          <a:ext cx="762000" cy="330200"/>
        </p:xfrm>
        <a:graphic>
          <a:graphicData uri="http://schemas.openxmlformats.org/presentationml/2006/ole">
            <p:oleObj spid="_x0000_s256003" name="Equation" r:id="rId5" imgW="4698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i="1" smtClean="0">
                <a:latin typeface="Times New Roman" pitchFamily="18" charset="0"/>
              </a:rPr>
              <a:t>P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Times New Roman" pitchFamily="18" charset="0"/>
              </a:rPr>
              <a:t>            converted to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Times New Roman" pitchFamily="18" charset="0"/>
              </a:rPr>
              <a:t> </a:t>
            </a:r>
            <a:endParaRPr lang="en-US" i="1" smtClean="0">
              <a:latin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mtClean="0">
                <a:latin typeface="Times New Roman" pitchFamily="18" charset="0"/>
              </a:rPr>
              <a:t>	Draw the resolution tree (actually an inverted tree). Every node is a clausal form and branches are intermediate inference steps.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9226" name="Line 3"/>
          <p:cNvSpPr>
            <a:spLocks noChangeShapeType="1"/>
          </p:cNvSpPr>
          <p:nvPr/>
        </p:nvSpPr>
        <p:spPr bwMode="auto">
          <a:xfrm>
            <a:off x="1981200" y="39624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4"/>
          <p:cNvSpPr>
            <a:spLocks noChangeShapeType="1"/>
          </p:cNvSpPr>
          <p:nvPr/>
        </p:nvSpPr>
        <p:spPr bwMode="auto">
          <a:xfrm flipV="1">
            <a:off x="2819400" y="39624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5"/>
          <p:cNvSpPr>
            <a:spLocks noChangeShapeType="1"/>
          </p:cNvSpPr>
          <p:nvPr/>
        </p:nvSpPr>
        <p:spPr bwMode="auto">
          <a:xfrm>
            <a:off x="2819400" y="53340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Line 6"/>
          <p:cNvSpPr>
            <a:spLocks noChangeShapeType="1"/>
          </p:cNvSpPr>
          <p:nvPr/>
        </p:nvSpPr>
        <p:spPr bwMode="auto">
          <a:xfrm flipV="1">
            <a:off x="3657600" y="53340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Rectangle 7"/>
          <p:cNvSpPr>
            <a:spLocks noChangeArrowheads="1"/>
          </p:cNvSpPr>
          <p:nvPr/>
        </p:nvSpPr>
        <p:spPr bwMode="auto">
          <a:xfrm>
            <a:off x="3581400" y="6553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/>
        </p:nvGraphicFramePr>
        <p:xfrm>
          <a:off x="990600" y="990600"/>
          <a:ext cx="1143000" cy="493713"/>
        </p:xfrm>
        <a:graphic>
          <a:graphicData uri="http://schemas.openxmlformats.org/presentationml/2006/ole">
            <p:oleObj spid="_x0000_s257026" name="Equation" r:id="rId4" imgW="469800" imgH="203040" progId="Equation.3">
              <p:embed/>
            </p:oleObj>
          </a:graphicData>
        </a:graphic>
      </p:graphicFrame>
      <p:graphicFrame>
        <p:nvGraphicFramePr>
          <p:cNvPr id="9219" name="Object 9"/>
          <p:cNvGraphicFramePr>
            <a:graphicFrameLocks noChangeAspect="1"/>
          </p:cNvGraphicFramePr>
          <p:nvPr/>
        </p:nvGraphicFramePr>
        <p:xfrm>
          <a:off x="4572000" y="990600"/>
          <a:ext cx="1143000" cy="446088"/>
        </p:xfrm>
        <a:graphic>
          <a:graphicData uri="http://schemas.openxmlformats.org/presentationml/2006/ole">
            <p:oleObj spid="_x0000_s257027" name="Equation" r:id="rId5" imgW="520560" imgH="203040" progId="Equation.3">
              <p:embed/>
            </p:oleObj>
          </a:graphicData>
        </a:graphic>
      </p:graphicFrame>
      <p:graphicFrame>
        <p:nvGraphicFramePr>
          <p:cNvPr id="9220" name="Object 10"/>
          <p:cNvGraphicFramePr>
            <a:graphicFrameLocks noChangeAspect="1"/>
          </p:cNvGraphicFramePr>
          <p:nvPr/>
        </p:nvGraphicFramePr>
        <p:xfrm>
          <a:off x="1600200" y="3581400"/>
          <a:ext cx="533400" cy="387350"/>
        </p:xfrm>
        <a:graphic>
          <a:graphicData uri="http://schemas.openxmlformats.org/presentationml/2006/ole">
            <p:oleObj spid="_x0000_s257028" name="Equation" r:id="rId6" imgW="279360" imgH="203040" progId="Equation.3">
              <p:embed/>
            </p:oleObj>
          </a:graphicData>
        </a:graphic>
      </p:graphicFrame>
      <p:graphicFrame>
        <p:nvGraphicFramePr>
          <p:cNvPr id="9221" name="Object 11"/>
          <p:cNvGraphicFramePr>
            <a:graphicFrameLocks noChangeAspect="1"/>
          </p:cNvGraphicFramePr>
          <p:nvPr/>
        </p:nvGraphicFramePr>
        <p:xfrm>
          <a:off x="990600" y="1524000"/>
          <a:ext cx="762000" cy="554038"/>
        </p:xfrm>
        <a:graphic>
          <a:graphicData uri="http://schemas.openxmlformats.org/presentationml/2006/ole">
            <p:oleObj spid="_x0000_s257029" name="Equation" r:id="rId7" imgW="279360" imgH="203040" progId="Equation.3">
              <p:embed/>
            </p:oleObj>
          </a:graphicData>
        </a:graphic>
      </p:graphicFrame>
      <p:graphicFrame>
        <p:nvGraphicFramePr>
          <p:cNvPr id="9222" name="Object 12"/>
          <p:cNvGraphicFramePr>
            <a:graphicFrameLocks noChangeAspect="1"/>
          </p:cNvGraphicFramePr>
          <p:nvPr/>
        </p:nvGraphicFramePr>
        <p:xfrm>
          <a:off x="3276600" y="3581400"/>
          <a:ext cx="1143000" cy="446088"/>
        </p:xfrm>
        <a:graphic>
          <a:graphicData uri="http://schemas.openxmlformats.org/presentationml/2006/ole">
            <p:oleObj spid="_x0000_s257030" name="Equation" r:id="rId8" imgW="520560" imgH="203040" progId="Equation.3">
              <p:embed/>
            </p:oleObj>
          </a:graphicData>
        </a:graphic>
      </p:graphicFrame>
      <p:graphicFrame>
        <p:nvGraphicFramePr>
          <p:cNvPr id="9223" name="Object 13"/>
          <p:cNvGraphicFramePr>
            <a:graphicFrameLocks noChangeAspect="1"/>
          </p:cNvGraphicFramePr>
          <p:nvPr/>
        </p:nvGraphicFramePr>
        <p:xfrm>
          <a:off x="2576513" y="5029200"/>
          <a:ext cx="623887" cy="361950"/>
        </p:xfrm>
        <a:graphic>
          <a:graphicData uri="http://schemas.openxmlformats.org/presentationml/2006/ole">
            <p:oleObj spid="_x0000_s257031" name="Equation" r:id="rId9" imgW="266400" imgH="164880" progId="Equation.3">
              <p:embed/>
            </p:oleObj>
          </a:graphicData>
        </a:graphic>
      </p:graphicFrame>
      <p:graphicFrame>
        <p:nvGraphicFramePr>
          <p:cNvPr id="9224" name="Object 14"/>
          <p:cNvGraphicFramePr>
            <a:graphicFrameLocks noChangeAspect="1"/>
          </p:cNvGraphicFramePr>
          <p:nvPr/>
        </p:nvGraphicFramePr>
        <p:xfrm>
          <a:off x="4324350" y="5029200"/>
          <a:ext cx="355600" cy="361950"/>
        </p:xfrm>
        <a:graphic>
          <a:graphicData uri="http://schemas.openxmlformats.org/presentationml/2006/ole">
            <p:oleObj spid="_x0000_s257032" name="Equation" r:id="rId10" imgW="1522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basis of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Resolution </a:t>
            </a:r>
            <a:r>
              <a:rPr lang="en-US" sz="2400" dirty="0" smtClean="0"/>
              <a:t>is proof by contradiction</a:t>
            </a:r>
          </a:p>
          <a:p>
            <a:r>
              <a:rPr lang="en-US" sz="2400" b="1" i="1" dirty="0" smtClean="0"/>
              <a:t>resolvent1 .AND. resolvent2 =&gt; resolute</a:t>
            </a:r>
            <a:r>
              <a:rPr lang="en-US" sz="2400" i="1" dirty="0" smtClean="0"/>
              <a:t> </a:t>
            </a:r>
            <a:r>
              <a:rPr lang="en-US" sz="2400" dirty="0" smtClean="0"/>
              <a:t>is a tautology</a:t>
            </a:r>
            <a:endParaRPr lang="en-US" sz="2400" i="1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33600" y="3962400"/>
          <a:ext cx="762000" cy="381000"/>
        </p:xfrm>
        <a:graphic>
          <a:graphicData uri="http://schemas.openxmlformats.org/presentationml/2006/ole">
            <p:oleObj spid="_x0000_s306178" name="Equation" r:id="rId3" imgW="406080" imgH="2030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156200" y="3925454"/>
          <a:ext cx="952500" cy="381000"/>
        </p:xfrm>
        <a:graphic>
          <a:graphicData uri="http://schemas.openxmlformats.org/presentationml/2006/ole">
            <p:oleObj spid="_x0000_s306179" name="Equation" r:id="rId4" imgW="507960" imgH="203040" progId="Equation.3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10800000" flipV="1">
            <a:off x="4038600" y="4343400"/>
            <a:ext cx="16002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14600" y="4343400"/>
            <a:ext cx="1524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733800" y="5867400"/>
          <a:ext cx="533400" cy="381000"/>
        </p:xfrm>
        <a:graphic>
          <a:graphicData uri="http://schemas.openxmlformats.org/presentationml/2006/ole">
            <p:oleObj spid="_x0000_s306180" name="Equation" r:id="rId5" imgW="1522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Tautologiness</a:t>
            </a:r>
            <a:r>
              <a:rPr lang="en-US" dirty="0" smtClean="0"/>
              <a:t> of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Semantic Tree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52800" y="2895600"/>
          <a:ext cx="1447800" cy="304800"/>
        </p:xfrm>
        <a:graphic>
          <a:graphicData uri="http://schemas.openxmlformats.org/presentationml/2006/ole">
            <p:oleObj spid="_x0000_s307202" name="Equation" r:id="rId3" imgW="115560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0" y="3352800"/>
          <a:ext cx="381000" cy="304800"/>
        </p:xfrm>
        <a:graphic>
          <a:graphicData uri="http://schemas.openxmlformats.org/presentationml/2006/ole">
            <p:oleObj spid="_x0000_s307203" name="Equation" r:id="rId4" imgW="26640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81400" y="4191000"/>
          <a:ext cx="762000" cy="609600"/>
        </p:xfrm>
        <a:graphic>
          <a:graphicData uri="http://schemas.openxmlformats.org/presentationml/2006/ole">
            <p:oleObj spid="_x0000_s307204" name="Equation" r:id="rId5" imgW="507960" imgH="431640" progId="Equation.3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5400000">
            <a:off x="3733800" y="3886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2667000" y="48006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962400" y="48006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438400" y="5334000"/>
          <a:ext cx="533400" cy="228600"/>
        </p:xfrm>
        <a:graphic>
          <a:graphicData uri="http://schemas.openxmlformats.org/presentationml/2006/ole">
            <p:oleObj spid="_x0000_s307205" name="Equation" r:id="rId6" imgW="253800" imgH="16488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135563" y="5307013"/>
          <a:ext cx="319087" cy="282575"/>
        </p:xfrm>
        <a:graphic>
          <a:graphicData uri="http://schemas.openxmlformats.org/presentationml/2006/ole">
            <p:oleObj spid="_x0000_s307206" name="Equation" r:id="rId7" imgW="152280" imgH="203040" progId="Equation.3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10800000" flipV="1">
            <a:off x="1524000" y="5562600"/>
            <a:ext cx="1143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667000" y="5562600"/>
            <a:ext cx="990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295400" y="5969000"/>
          <a:ext cx="319088" cy="230188"/>
        </p:xfrm>
        <a:graphic>
          <a:graphicData uri="http://schemas.openxmlformats.org/presentationml/2006/ole">
            <p:oleObj spid="_x0000_s307207" name="Equation" r:id="rId8" imgW="152280" imgH="16488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3581400" y="5943600"/>
          <a:ext cx="319087" cy="282575"/>
        </p:xfrm>
        <a:graphic>
          <a:graphicData uri="http://schemas.openxmlformats.org/presentationml/2006/ole">
            <p:oleObj spid="_x0000_s307208" name="Equation" r:id="rId9" imgW="152280" imgH="203040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066800" y="3505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Contradiction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 bwMode="auto">
          <a:xfrm rot="2447672">
            <a:off x="2136506" y="2920062"/>
            <a:ext cx="420464" cy="305902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Theoretical basis of Resolution</a:t>
            </a:r>
            <a:br>
              <a:rPr lang="en-US" dirty="0" smtClean="0"/>
            </a:br>
            <a:r>
              <a:rPr lang="en-US" dirty="0" smtClean="0"/>
              <a:t> (cont 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Monotone Inference</a:t>
            </a:r>
          </a:p>
          <a:p>
            <a:pPr lvl="1"/>
            <a:r>
              <a:rPr lang="en-US" dirty="0" smtClean="0"/>
              <a:t>Size of Knowledge Base goes on increasing as we proceed with resolution process since intermediate </a:t>
            </a:r>
            <a:r>
              <a:rPr lang="en-US" dirty="0" err="1" smtClean="0"/>
              <a:t>resolvents</a:t>
            </a:r>
            <a:r>
              <a:rPr lang="en-US" dirty="0" smtClean="0"/>
              <a:t> added to the knowledge base</a:t>
            </a:r>
          </a:p>
          <a:p>
            <a:r>
              <a:rPr lang="en-US" dirty="0" smtClean="0"/>
              <a:t>Non-monotone Inference</a:t>
            </a:r>
          </a:p>
          <a:p>
            <a:pPr lvl="1"/>
            <a:r>
              <a:rPr lang="en-US" dirty="0" smtClean="0"/>
              <a:t>Size of Knowledge Base does not increase</a:t>
            </a:r>
          </a:p>
          <a:p>
            <a:pPr lvl="1"/>
            <a:r>
              <a:rPr lang="en-US" dirty="0" smtClean="0"/>
              <a:t>Human beings use non-monotone inference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Terminology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Pair of clauses being </a:t>
            </a:r>
            <a:r>
              <a:rPr lang="en-US" u="sng" smtClean="0">
                <a:latin typeface="Times New Roman" pitchFamily="18" charset="0"/>
              </a:rPr>
              <a:t>resolved</a:t>
            </a:r>
            <a:r>
              <a:rPr lang="en-US" smtClean="0">
                <a:latin typeface="Times New Roman" pitchFamily="18" charset="0"/>
              </a:rPr>
              <a:t> is called the </a:t>
            </a:r>
            <a:r>
              <a:rPr lang="en-US" u="sng" smtClean="0">
                <a:latin typeface="Times New Roman" pitchFamily="18" charset="0"/>
              </a:rPr>
              <a:t>Resolvents</a:t>
            </a:r>
            <a:r>
              <a:rPr lang="en-US" smtClean="0">
                <a:latin typeface="Times New Roman" pitchFamily="18" charset="0"/>
              </a:rPr>
              <a:t>. The resulting clause is called the </a:t>
            </a:r>
            <a:r>
              <a:rPr lang="en-US" u="sng" smtClean="0">
                <a:latin typeface="Times New Roman" pitchFamily="18" charset="0"/>
              </a:rPr>
              <a:t>Resolute</a:t>
            </a:r>
            <a:r>
              <a:rPr lang="en-US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Choosing the correct pair of resolvents is a matter of search.</a:t>
            </a:r>
          </a:p>
          <a:p>
            <a:pPr eaLnBrk="1" hangingPunct="1"/>
            <a:endParaRPr lang="en-US" u="sng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Wh-Questions and Knowledge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-571499" y="3924300"/>
            <a:ext cx="4191000" cy="3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4000" y="2133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24000" y="2590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3048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3505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524000" y="3962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524000" y="4419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524000" y="4876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707" name="TextBox 15"/>
          <p:cNvSpPr txBox="1">
            <a:spLocks noChangeArrowheads="1"/>
          </p:cNvSpPr>
          <p:nvPr/>
        </p:nvSpPr>
        <p:spPr bwMode="auto">
          <a:xfrm>
            <a:off x="2819400" y="19050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what</a:t>
            </a:r>
          </a:p>
        </p:txBody>
      </p:sp>
      <p:sp>
        <p:nvSpPr>
          <p:cNvPr id="29708" name="TextBox 16"/>
          <p:cNvSpPr txBox="1">
            <a:spLocks noChangeArrowheads="1"/>
          </p:cNvSpPr>
          <p:nvPr/>
        </p:nvSpPr>
        <p:spPr bwMode="auto">
          <a:xfrm>
            <a:off x="2895600" y="42672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how</a:t>
            </a:r>
          </a:p>
        </p:txBody>
      </p:sp>
      <p:sp>
        <p:nvSpPr>
          <p:cNvPr id="29709" name="TextBox 17"/>
          <p:cNvSpPr txBox="1">
            <a:spLocks noChangeArrowheads="1"/>
          </p:cNvSpPr>
          <p:nvPr/>
        </p:nvSpPr>
        <p:spPr bwMode="auto">
          <a:xfrm>
            <a:off x="2895600" y="47244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why</a:t>
            </a:r>
          </a:p>
        </p:txBody>
      </p:sp>
      <p:sp>
        <p:nvSpPr>
          <p:cNvPr id="29710" name="TextBox 18"/>
          <p:cNvSpPr txBox="1">
            <a:spLocks noChangeArrowheads="1"/>
          </p:cNvSpPr>
          <p:nvPr/>
        </p:nvSpPr>
        <p:spPr bwMode="auto">
          <a:xfrm>
            <a:off x="2819400" y="24384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where</a:t>
            </a:r>
          </a:p>
        </p:txBody>
      </p:sp>
      <p:sp>
        <p:nvSpPr>
          <p:cNvPr id="29711" name="TextBox 19"/>
          <p:cNvSpPr txBox="1">
            <a:spLocks noChangeArrowheads="1"/>
          </p:cNvSpPr>
          <p:nvPr/>
        </p:nvSpPr>
        <p:spPr bwMode="auto">
          <a:xfrm>
            <a:off x="2819400" y="37338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which</a:t>
            </a:r>
          </a:p>
        </p:txBody>
      </p:sp>
      <p:sp>
        <p:nvSpPr>
          <p:cNvPr id="29712" name="TextBox 20"/>
          <p:cNvSpPr txBox="1">
            <a:spLocks noChangeArrowheads="1"/>
          </p:cNvSpPr>
          <p:nvPr/>
        </p:nvSpPr>
        <p:spPr bwMode="auto">
          <a:xfrm>
            <a:off x="2819400" y="28956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who</a:t>
            </a:r>
          </a:p>
        </p:txBody>
      </p:sp>
      <p:sp>
        <p:nvSpPr>
          <p:cNvPr id="29713" name="TextBox 21"/>
          <p:cNvSpPr txBox="1">
            <a:spLocks noChangeArrowheads="1"/>
          </p:cNvSpPr>
          <p:nvPr/>
        </p:nvSpPr>
        <p:spPr bwMode="auto">
          <a:xfrm>
            <a:off x="2819400" y="33528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when</a:t>
            </a:r>
          </a:p>
        </p:txBody>
      </p:sp>
      <p:sp>
        <p:nvSpPr>
          <p:cNvPr id="23" name="Right Brace 22"/>
          <p:cNvSpPr/>
          <p:nvPr/>
        </p:nvSpPr>
        <p:spPr>
          <a:xfrm>
            <a:off x="4114800" y="1905000"/>
            <a:ext cx="381000" cy="22098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15" name="TextBox 23"/>
          <p:cNvSpPr txBox="1">
            <a:spLocks noChangeArrowheads="1"/>
          </p:cNvSpPr>
          <p:nvPr/>
        </p:nvSpPr>
        <p:spPr bwMode="auto">
          <a:xfrm>
            <a:off x="4724400" y="2743200"/>
            <a:ext cx="358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Factoid / Declarative</a:t>
            </a:r>
          </a:p>
        </p:txBody>
      </p:sp>
      <p:sp>
        <p:nvSpPr>
          <p:cNvPr id="29716" name="TextBox 24"/>
          <p:cNvSpPr txBox="1">
            <a:spLocks noChangeArrowheads="1"/>
          </p:cNvSpPr>
          <p:nvPr/>
        </p:nvSpPr>
        <p:spPr bwMode="auto">
          <a:xfrm>
            <a:off x="4191000" y="42672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procedural</a:t>
            </a:r>
          </a:p>
        </p:txBody>
      </p:sp>
      <p:sp>
        <p:nvSpPr>
          <p:cNvPr id="29717" name="TextBox 25"/>
          <p:cNvSpPr txBox="1">
            <a:spLocks noChangeArrowheads="1"/>
          </p:cNvSpPr>
          <p:nvPr/>
        </p:nvSpPr>
        <p:spPr bwMode="auto">
          <a:xfrm>
            <a:off x="4267200" y="48006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Reasoning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1004887"/>
          </a:xfrm>
        </p:spPr>
        <p:txBody>
          <a:bodyPr anchor="ctr"/>
          <a:lstStyle/>
          <a:p>
            <a:pPr eaLnBrk="1" hangingPunct="1"/>
            <a:r>
              <a:rPr lang="en-US" sz="4000" smtClean="0"/>
              <a:t>Predicate Calculus: well known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600" smtClean="0"/>
              <a:t>Man is mortal : rule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		∀x[man(x) → mortal(x)]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i="1" smtClean="0"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600" smtClean="0"/>
              <a:t>shakespeare is a man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smtClean="0"/>
              <a:t>		man(shakespeare)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600" smtClean="0"/>
              <a:t>To infer shakespeare is mortal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smtClean="0"/>
              <a:t>	        </a:t>
            </a:r>
            <a:r>
              <a:rPr lang="en-US" smtClean="0"/>
              <a:t>mortal(shakespeare)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smtClean="0"/>
              <a:t>			</a:t>
            </a:r>
            <a:endParaRPr lang="en-US" sz="1800" i="1" smtClean="0"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i="1" smtClean="0"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Fixing Predicates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Natural Sentences</a:t>
            </a:r>
          </a:p>
          <a:p>
            <a:pPr lvl="1">
              <a:buFont typeface="Arial" charset="0"/>
              <a:buNone/>
            </a:pPr>
            <a:r>
              <a:rPr lang="en-US" smtClean="0"/>
              <a:t>			&lt;Subject&gt; &lt;verb&gt; &lt;object&gt;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r>
              <a:rPr lang="en-US" smtClean="0"/>
              <a:t>			    Verb(subject,object)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r>
              <a:rPr lang="en-US" smtClean="0"/>
              <a:t>			    predicate(subject)</a:t>
            </a:r>
          </a:p>
          <a:p>
            <a:pPr lvl="1"/>
            <a:endParaRPr lang="en-US" smtClean="0"/>
          </a:p>
        </p:txBody>
      </p:sp>
      <p:sp>
        <p:nvSpPr>
          <p:cNvPr id="4" name="Down Arrow 3"/>
          <p:cNvSpPr/>
          <p:nvPr/>
        </p:nvSpPr>
        <p:spPr>
          <a:xfrm>
            <a:off x="4495800" y="3048000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343400" y="4800600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Ram is a boy</a:t>
            </a:r>
          </a:p>
          <a:p>
            <a:pPr lvl="1"/>
            <a:r>
              <a:rPr lang="en-US" smtClean="0"/>
              <a:t>Boy(Ram)?</a:t>
            </a:r>
          </a:p>
          <a:p>
            <a:pPr lvl="1"/>
            <a:r>
              <a:rPr lang="en-US" smtClean="0"/>
              <a:t>Is_a(Ram,boy)?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r>
              <a:rPr lang="en-US" smtClean="0"/>
              <a:t>Ram Playes Football</a:t>
            </a:r>
          </a:p>
          <a:p>
            <a:pPr lvl="1"/>
            <a:r>
              <a:rPr lang="en-US" smtClean="0"/>
              <a:t>Plays(Ram,football)?</a:t>
            </a:r>
          </a:p>
          <a:p>
            <a:pPr lvl="1"/>
            <a:r>
              <a:rPr lang="en-US" smtClean="0"/>
              <a:t>Plays_football(Ram)?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Knowledge Representation of Complex Sentence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“In every city there is a thief who is beaten by every policeman in the city”</a:t>
            </a:r>
          </a:p>
          <a:p>
            <a:endParaRPr lang="en-US" smtClean="0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268288" y="3581400"/>
          <a:ext cx="8729662" cy="330200"/>
        </p:xfrm>
        <a:graphic>
          <a:graphicData uri="http://schemas.openxmlformats.org/presentationml/2006/ole">
            <p:oleObj spid="_x0000_s212994" name="Equation" r:id="rId3" imgW="53719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Himalayan Club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Introduction through an example </a:t>
            </a:r>
            <a:r>
              <a:rPr lang="en-US" sz="2400" i="1" smtClean="0"/>
              <a:t>(Zohar Manna, 1974):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Problem: A, B and C belong to the Himalayan club. Every member in the club is either a mountain climber or a skier or both. A likes whatever B dislikes and dislikes whatever B likes. A likes rain and snow. No mountain climber likes rain. Every skier likes snow. </a:t>
            </a:r>
            <a:r>
              <a:rPr lang="en-US" sz="2400" i="1" smtClean="0"/>
              <a:t>Is there a member who is a mountain climber and not a skier?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Given knowledge has: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Facts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smtClean="0"/>
              <a:t>Rules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Example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Let </a:t>
            </a:r>
            <a:r>
              <a:rPr lang="en-US" sz="2000" i="1" smtClean="0"/>
              <a:t>mc</a:t>
            </a:r>
            <a:r>
              <a:rPr lang="en-US" sz="2000" smtClean="0"/>
              <a:t> denote mountain climber and </a:t>
            </a:r>
            <a:r>
              <a:rPr lang="en-US" sz="2000" i="1" smtClean="0"/>
              <a:t>sk</a:t>
            </a:r>
            <a:r>
              <a:rPr lang="en-US" sz="2000" smtClean="0"/>
              <a:t> denotes skier. Knowledge representation in the given problem is as follows: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/>
              <a:t>member(A)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/>
              <a:t>member(B)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/>
              <a:t>member(C)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∀x[member(x) → (mc(x) ∨ sk(x))]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∀x[mc(x) → ~like(x,rain)]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∀x[sk(x) → like(x, snow)]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∀x[like(B, x) → ~like(A, x)]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∀x[~like(B, x) → like(A, x)]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like(A, rain)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like(A, snow)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Question: ∃x[member(x) ∧ mc(x) ∧ ~sk(x)]</a:t>
            </a:r>
            <a:endParaRPr lang="en-US" sz="1800" i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We have to infer the 11</a:t>
            </a:r>
            <a:r>
              <a:rPr lang="en-US" sz="2000" baseline="30000" smtClean="0"/>
              <a:t>th</a:t>
            </a:r>
            <a:r>
              <a:rPr lang="en-US" sz="2000" smtClean="0"/>
              <a:t> expression from the given 10.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Done through Resolution Refutation.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</a:rPr>
              <a:t>Club example: Inferencing</a:t>
            </a:r>
          </a:p>
        </p:txBody>
      </p:sp>
      <p:sp>
        <p:nvSpPr>
          <p:cNvPr id="1036" name="Rectangle 3"/>
          <p:cNvSpPr>
            <a:spLocks noChangeArrowheads="1"/>
          </p:cNvSpPr>
          <p:nvPr/>
        </p:nvSpPr>
        <p:spPr bwMode="auto">
          <a:xfrm>
            <a:off x="457200" y="685800"/>
            <a:ext cx="4038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member(A)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member(B)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member(C)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Can be written as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143000" y="2286000"/>
          <a:ext cx="4953000" cy="468313"/>
        </p:xfrm>
        <a:graphic>
          <a:graphicData uri="http://schemas.openxmlformats.org/presentationml/2006/ole">
            <p:oleObj spid="_x0000_s167938" name="Equation" r:id="rId4" imgW="2145960" imgH="20304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ph idx="1"/>
          </p:nvPr>
        </p:nvGraphicFramePr>
        <p:xfrm>
          <a:off x="4349750" y="3057525"/>
          <a:ext cx="4029075" cy="400050"/>
        </p:xfrm>
        <a:graphic>
          <a:graphicData uri="http://schemas.openxmlformats.org/presentationml/2006/ole">
            <p:oleObj spid="_x0000_s167939" name="Equation" r:id="rId5" imgW="1968480" imgH="203040" progId="Equation.3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2667000" y="3200400"/>
          <a:ext cx="3810000" cy="423863"/>
        </p:xfrm>
        <a:graphic>
          <a:graphicData uri="http://schemas.openxmlformats.org/presentationml/2006/ole">
            <p:oleObj spid="_x0000_s167940" name="Equation" r:id="rId6" imgW="1828800" imgH="203040" progId="Equation.3">
              <p:embed/>
            </p:oleObj>
          </a:graphicData>
        </a:graphic>
      </p:graphicFrame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996950" y="3657600"/>
          <a:ext cx="3492500" cy="466725"/>
        </p:xfrm>
        <a:graphic>
          <a:graphicData uri="http://schemas.openxmlformats.org/presentationml/2006/ole">
            <p:oleObj spid="_x0000_s167941" name="Equation" r:id="rId7" imgW="1523880" imgH="203040" progId="Equation.3">
              <p:embed/>
            </p:oleObj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/>
        </p:nvGraphicFramePr>
        <p:xfrm>
          <a:off x="2895600" y="4114800"/>
          <a:ext cx="2997200" cy="466725"/>
        </p:xfrm>
        <a:graphic>
          <a:graphicData uri="http://schemas.openxmlformats.org/presentationml/2006/ole">
            <p:oleObj spid="_x0000_s167942" name="Equation" r:id="rId8" imgW="1307880" imgH="203040" progId="Equation.3">
              <p:embed/>
            </p:oleObj>
          </a:graphicData>
        </a:graphic>
      </p:graphicFrame>
      <p:graphicFrame>
        <p:nvGraphicFramePr>
          <p:cNvPr id="1031" name="Object 9"/>
          <p:cNvGraphicFramePr>
            <a:graphicFrameLocks noChangeAspect="1"/>
          </p:cNvGraphicFramePr>
          <p:nvPr/>
        </p:nvGraphicFramePr>
        <p:xfrm>
          <a:off x="996950" y="4648200"/>
          <a:ext cx="3422650" cy="434975"/>
        </p:xfrm>
        <a:graphic>
          <a:graphicData uri="http://schemas.openxmlformats.org/presentationml/2006/ole">
            <p:oleObj spid="_x0000_s167943" name="Equation" r:id="rId9" imgW="1600200" imgH="203040" progId="Equation.3">
              <p:embed/>
            </p:oleObj>
          </a:graphicData>
        </a:graphic>
      </p:graphicFrame>
      <p:graphicFrame>
        <p:nvGraphicFramePr>
          <p:cNvPr id="1032" name="Object 10"/>
          <p:cNvGraphicFramePr>
            <a:graphicFrameLocks noChangeAspect="1"/>
          </p:cNvGraphicFramePr>
          <p:nvPr/>
        </p:nvGraphicFramePr>
        <p:xfrm>
          <a:off x="2743200" y="5105400"/>
          <a:ext cx="3016250" cy="434975"/>
        </p:xfrm>
        <a:graphic>
          <a:graphicData uri="http://schemas.openxmlformats.org/presentationml/2006/ole">
            <p:oleObj spid="_x0000_s167944" name="Equation" r:id="rId10" imgW="1409400" imgH="203040" progId="Equation.3">
              <p:embed/>
            </p:oleObj>
          </a:graphicData>
        </a:graphic>
      </p:graphicFrame>
      <p:graphicFrame>
        <p:nvGraphicFramePr>
          <p:cNvPr id="1033" name="Object 11"/>
          <p:cNvGraphicFramePr>
            <a:graphicFrameLocks noChangeAspect="1"/>
          </p:cNvGraphicFramePr>
          <p:nvPr/>
        </p:nvGraphicFramePr>
        <p:xfrm>
          <a:off x="1093788" y="5562600"/>
          <a:ext cx="3451225" cy="427038"/>
        </p:xfrm>
        <a:graphic>
          <a:graphicData uri="http://schemas.openxmlformats.org/presentationml/2006/ole">
            <p:oleObj spid="_x0000_s167945" name="Equation" r:id="rId11" imgW="1638000" imgH="203040" progId="Equation.3">
              <p:embed/>
            </p:oleObj>
          </a:graphicData>
        </a:graphic>
      </p:graphicFrame>
      <p:graphicFrame>
        <p:nvGraphicFramePr>
          <p:cNvPr id="1034" name="Object 12"/>
          <p:cNvGraphicFramePr>
            <a:graphicFrameLocks noChangeAspect="1"/>
          </p:cNvGraphicFramePr>
          <p:nvPr/>
        </p:nvGraphicFramePr>
        <p:xfrm>
          <a:off x="2819400" y="6096000"/>
          <a:ext cx="3049588" cy="427038"/>
        </p:xfrm>
        <a:graphic>
          <a:graphicData uri="http://schemas.openxmlformats.org/presentationml/2006/ole">
            <p:oleObj spid="_x0000_s167946" name="Equation" r:id="rId12" imgW="1447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 startAt="8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–"/>
            </a:pPr>
            <a:r>
              <a:rPr lang="en-US" smtClean="0">
                <a:latin typeface="Times New Roman" pitchFamily="18" charset="0"/>
              </a:rPr>
              <a:t>  </a:t>
            </a:r>
          </a:p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AutoNum type="arabicPeriod" startAt="9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AutoNum type="arabicPeriod" startAt="9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AutoNum type="arabicPeriod" startAt="9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–"/>
            </a:pPr>
            <a:r>
              <a:rPr lang="en-US" smtClean="0">
                <a:latin typeface="Times New Roman" pitchFamily="18" charset="0"/>
              </a:rPr>
              <a:t>Negate–   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–"/>
            </a:pPr>
            <a:endParaRPr lang="en-US" smtClean="0">
              <a:latin typeface="Times New Roman" pitchFamily="18" charset="0"/>
            </a:endParaRP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None/>
            </a:pPr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241425" y="404813"/>
          <a:ext cx="3330575" cy="433387"/>
        </p:xfrm>
        <a:graphic>
          <a:graphicData uri="http://schemas.openxmlformats.org/presentationml/2006/ole">
            <p:oleObj spid="_x0000_s168962" name="Equation" r:id="rId4" imgW="1562040" imgH="203040" progId="Equation.3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2971800" y="938213"/>
          <a:ext cx="2382838" cy="433387"/>
        </p:xfrm>
        <a:graphic>
          <a:graphicData uri="http://schemas.openxmlformats.org/presentationml/2006/ole">
            <p:oleObj spid="_x0000_s168963" name="Equation" r:id="rId5" imgW="1117440" imgH="203040" progId="Equation.3">
              <p:embed/>
            </p:oleObj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1295400" y="1506538"/>
          <a:ext cx="1600200" cy="474662"/>
        </p:xfrm>
        <a:graphic>
          <a:graphicData uri="http://schemas.openxmlformats.org/presentationml/2006/ole">
            <p:oleObj spid="_x0000_s168964" name="Equation" r:id="rId6" imgW="685800" imgH="203040" progId="Equation.3">
              <p:embed/>
            </p:oleObj>
          </a:graphicData>
        </a:graphic>
      </p:graphicFrame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1219200" y="2136775"/>
          <a:ext cx="1676400" cy="454025"/>
        </p:xfrm>
        <a:graphic>
          <a:graphicData uri="http://schemas.openxmlformats.org/presentationml/2006/ole">
            <p:oleObj spid="_x0000_s168965" name="Equation" r:id="rId7" imgW="749160" imgH="203040" progId="Equation.3">
              <p:embed/>
            </p:oleObj>
          </a:graphicData>
        </a:graphic>
      </p:graphicFrame>
      <p:graphicFrame>
        <p:nvGraphicFramePr>
          <p:cNvPr id="2054" name="Object 7"/>
          <p:cNvGraphicFramePr>
            <a:graphicFrameLocks noChangeAspect="1"/>
          </p:cNvGraphicFramePr>
          <p:nvPr/>
        </p:nvGraphicFramePr>
        <p:xfrm>
          <a:off x="1247775" y="2667000"/>
          <a:ext cx="4591050" cy="452438"/>
        </p:xfrm>
        <a:graphic>
          <a:graphicData uri="http://schemas.openxmlformats.org/presentationml/2006/ole">
            <p:oleObj spid="_x0000_s168966" name="Equation" r:id="rId8" imgW="2057400" imgH="203040" progId="Equation.3">
              <p:embed/>
            </p:oleObj>
          </a:graphicData>
        </a:graphic>
      </p:graphicFrame>
      <p:graphicFrame>
        <p:nvGraphicFramePr>
          <p:cNvPr id="2055" name="Object 8"/>
          <p:cNvGraphicFramePr>
            <a:graphicFrameLocks noChangeAspect="1"/>
          </p:cNvGraphicFramePr>
          <p:nvPr/>
        </p:nvGraphicFramePr>
        <p:xfrm>
          <a:off x="2868613" y="3200400"/>
          <a:ext cx="4903787" cy="452438"/>
        </p:xfrm>
        <a:graphic>
          <a:graphicData uri="http://schemas.openxmlformats.org/presentationml/2006/ole">
            <p:oleObj spid="_x0000_s168967" name="Equation" r:id="rId9" imgW="2197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6038"/>
            <a:ext cx="8229600" cy="5821362"/>
          </a:xfrm>
        </p:spPr>
        <p:txBody>
          <a:bodyPr/>
          <a:lstStyle/>
          <a:p>
            <a:pPr marL="609600" indent="-609600" eaLnBrk="1" hangingPunct="1"/>
            <a:r>
              <a:rPr lang="en-US" smtClean="0">
                <a:latin typeface="Times New Roman" pitchFamily="18" charset="0"/>
              </a:rPr>
              <a:t>Now standardize the variables apart which results in the following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3083" name="Rectangle 3"/>
          <p:cNvSpPr>
            <a:spLocks noChangeArrowheads="1"/>
          </p:cNvSpPr>
          <p:nvPr/>
        </p:nvSpPr>
        <p:spPr bwMode="auto">
          <a:xfrm>
            <a:off x="457200" y="990600"/>
            <a:ext cx="4038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member(A)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member(B)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member(C)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050925" y="2620963"/>
          <a:ext cx="3994150" cy="423862"/>
        </p:xfrm>
        <a:graphic>
          <a:graphicData uri="http://schemas.openxmlformats.org/presentationml/2006/ole">
            <p:oleObj spid="_x0000_s169986" name="Equation" r:id="rId4" imgW="1917360" imgH="20304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1016000" y="3114675"/>
          <a:ext cx="3200400" cy="466725"/>
        </p:xfrm>
        <a:graphic>
          <a:graphicData uri="http://schemas.openxmlformats.org/presentationml/2006/ole">
            <p:oleObj spid="_x0000_s169987" name="Equation" r:id="rId5" imgW="1396800" imgH="203040" progId="Equation.3">
              <p:embed/>
            </p:oleObj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1031875" y="3603625"/>
          <a:ext cx="3151188" cy="434975"/>
        </p:xfrm>
        <a:graphic>
          <a:graphicData uri="http://schemas.openxmlformats.org/presentationml/2006/ole">
            <p:oleObj spid="_x0000_s169988" name="Equation" r:id="rId6" imgW="1473120" imgH="203040" progId="Equation.3">
              <p:embed/>
            </p:oleObj>
          </a:graphicData>
        </a:graphic>
      </p:graphicFrame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1060450" y="4144963"/>
          <a:ext cx="3211513" cy="427037"/>
        </p:xfrm>
        <a:graphic>
          <a:graphicData uri="http://schemas.openxmlformats.org/presentationml/2006/ole">
            <p:oleObj spid="_x0000_s169989" name="Equation" r:id="rId7" imgW="1523880" imgH="203040" progId="Equation.3">
              <p:embed/>
            </p:oleObj>
          </a:graphicData>
        </a:graphic>
      </p:graphicFrame>
      <p:graphicFrame>
        <p:nvGraphicFramePr>
          <p:cNvPr id="3078" name="Object 8"/>
          <p:cNvGraphicFramePr>
            <a:graphicFrameLocks noChangeAspect="1"/>
          </p:cNvGraphicFramePr>
          <p:nvPr/>
        </p:nvGraphicFramePr>
        <p:xfrm>
          <a:off x="1020763" y="4648200"/>
          <a:ext cx="2546350" cy="433388"/>
        </p:xfrm>
        <a:graphic>
          <a:graphicData uri="http://schemas.openxmlformats.org/presentationml/2006/ole">
            <p:oleObj spid="_x0000_s169990" name="Equation" r:id="rId8" imgW="1193760" imgH="203040" progId="Equation.3">
              <p:embed/>
            </p:oleObj>
          </a:graphicData>
        </a:graphic>
      </p:graphicFrame>
      <p:graphicFrame>
        <p:nvGraphicFramePr>
          <p:cNvPr id="3079" name="Object 9"/>
          <p:cNvGraphicFramePr>
            <a:graphicFrameLocks noChangeAspect="1"/>
          </p:cNvGraphicFramePr>
          <p:nvPr/>
        </p:nvGraphicFramePr>
        <p:xfrm>
          <a:off x="990600" y="5186363"/>
          <a:ext cx="1524000" cy="452437"/>
        </p:xfrm>
        <a:graphic>
          <a:graphicData uri="http://schemas.openxmlformats.org/presentationml/2006/ole">
            <p:oleObj spid="_x0000_s169991" name="Equation" r:id="rId9" imgW="685800" imgH="203040" progId="Equation.3">
              <p:embed/>
            </p:oleObj>
          </a:graphicData>
        </a:graphic>
      </p:graphicFrame>
      <p:graphicFrame>
        <p:nvGraphicFramePr>
          <p:cNvPr id="3080" name="Object 10"/>
          <p:cNvGraphicFramePr>
            <a:graphicFrameLocks noChangeAspect="1"/>
          </p:cNvGraphicFramePr>
          <p:nvPr/>
        </p:nvGraphicFramePr>
        <p:xfrm>
          <a:off x="990600" y="5718175"/>
          <a:ext cx="1676400" cy="454025"/>
        </p:xfrm>
        <a:graphic>
          <a:graphicData uri="http://schemas.openxmlformats.org/presentationml/2006/ole">
            <p:oleObj spid="_x0000_s169992" name="Equation" r:id="rId10" imgW="749160" imgH="203040" progId="Equation.3">
              <p:embed/>
            </p:oleObj>
          </a:graphicData>
        </a:graphic>
      </p:graphicFrame>
      <p:graphicFrame>
        <p:nvGraphicFramePr>
          <p:cNvPr id="3081" name="Object 11"/>
          <p:cNvGraphicFramePr>
            <a:graphicFrameLocks noChangeAspect="1"/>
          </p:cNvGraphicFramePr>
          <p:nvPr/>
        </p:nvGraphicFramePr>
        <p:xfrm>
          <a:off x="1330325" y="6176963"/>
          <a:ext cx="4591050" cy="452437"/>
        </p:xfrm>
        <a:graphic>
          <a:graphicData uri="http://schemas.openxmlformats.org/presentationml/2006/ole">
            <p:oleObj spid="_x0000_s169993" name="Equation" r:id="rId11" imgW="2057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73038" y="152400"/>
          <a:ext cx="2549525" cy="339725"/>
        </p:xfrm>
        <a:graphic>
          <a:graphicData uri="http://schemas.openxmlformats.org/presentationml/2006/ole">
            <p:oleObj spid="_x0000_s171010" name="Equation" r:id="rId4" imgW="1523880" imgH="203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733800" y="228600"/>
          <a:ext cx="1143000" cy="309563"/>
        </p:xfrm>
        <a:graphic>
          <a:graphicData uri="http://schemas.openxmlformats.org/presentationml/2006/ole">
            <p:oleObj spid="_x0000_s171011" name="Equation" r:id="rId5" imgW="749160" imgH="203040" progId="Equation.3">
              <p:embed/>
            </p:oleObj>
          </a:graphicData>
        </a:graphic>
      </p:graphicFrame>
      <p:sp>
        <p:nvSpPr>
          <p:cNvPr id="4112" name="Line 4"/>
          <p:cNvSpPr>
            <a:spLocks noChangeShapeType="1"/>
          </p:cNvSpPr>
          <p:nvPr/>
        </p:nvSpPr>
        <p:spPr bwMode="auto">
          <a:xfrm>
            <a:off x="2133600" y="533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Line 5"/>
          <p:cNvSpPr>
            <a:spLocks noChangeShapeType="1"/>
          </p:cNvSpPr>
          <p:nvPr/>
        </p:nvSpPr>
        <p:spPr bwMode="auto">
          <a:xfrm flipH="1">
            <a:off x="2895600" y="533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0" name="Object 6"/>
          <p:cNvGraphicFramePr>
            <a:graphicFrameLocks noChangeAspect="1"/>
          </p:cNvGraphicFramePr>
          <p:nvPr/>
        </p:nvGraphicFramePr>
        <p:xfrm>
          <a:off x="2362200" y="1143000"/>
          <a:ext cx="1371600" cy="322263"/>
        </p:xfrm>
        <a:graphic>
          <a:graphicData uri="http://schemas.openxmlformats.org/presentationml/2006/ole">
            <p:oleObj spid="_x0000_s171012" name="Equation" r:id="rId6" imgW="863280" imgH="203040" progId="Equation.3">
              <p:embed/>
            </p:oleObj>
          </a:graphicData>
        </a:graphic>
      </p:graphicFrame>
      <p:graphicFrame>
        <p:nvGraphicFramePr>
          <p:cNvPr id="4101" name="Object 7"/>
          <p:cNvGraphicFramePr>
            <a:graphicFrameLocks noChangeAspect="1"/>
          </p:cNvGraphicFramePr>
          <p:nvPr/>
        </p:nvGraphicFramePr>
        <p:xfrm>
          <a:off x="4505325" y="1143000"/>
          <a:ext cx="2341563" cy="341313"/>
        </p:xfrm>
        <a:graphic>
          <a:graphicData uri="http://schemas.openxmlformats.org/presentationml/2006/ole">
            <p:oleObj spid="_x0000_s171013" name="Equation" r:id="rId7" imgW="1396800" imgH="203040" progId="Equation.3">
              <p:embed/>
            </p:oleObj>
          </a:graphicData>
        </a:graphic>
      </p:graphicFrame>
      <p:sp>
        <p:nvSpPr>
          <p:cNvPr id="4114" name="Line 8"/>
          <p:cNvSpPr>
            <a:spLocks noChangeShapeType="1"/>
          </p:cNvSpPr>
          <p:nvPr/>
        </p:nvSpPr>
        <p:spPr bwMode="auto">
          <a:xfrm>
            <a:off x="2895600" y="14478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5" name="Line 9"/>
          <p:cNvSpPr>
            <a:spLocks noChangeShapeType="1"/>
          </p:cNvSpPr>
          <p:nvPr/>
        </p:nvSpPr>
        <p:spPr bwMode="auto">
          <a:xfrm flipH="1">
            <a:off x="3810000" y="14478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2" name="Object 10"/>
          <p:cNvGraphicFramePr>
            <a:graphicFrameLocks noChangeAspect="1"/>
          </p:cNvGraphicFramePr>
          <p:nvPr/>
        </p:nvGraphicFramePr>
        <p:xfrm>
          <a:off x="5192713" y="1828800"/>
          <a:ext cx="3178175" cy="338138"/>
        </p:xfrm>
        <a:graphic>
          <a:graphicData uri="http://schemas.openxmlformats.org/presentationml/2006/ole">
            <p:oleObj spid="_x0000_s171014" name="Equation" r:id="rId8" imgW="1917360" imgH="203040" progId="Equation.3">
              <p:embed/>
            </p:oleObj>
          </a:graphicData>
        </a:graphic>
      </p:graphicFrame>
      <p:graphicFrame>
        <p:nvGraphicFramePr>
          <p:cNvPr id="4103" name="Object 11"/>
          <p:cNvGraphicFramePr>
            <a:graphicFrameLocks noChangeAspect="1"/>
          </p:cNvGraphicFramePr>
          <p:nvPr/>
        </p:nvGraphicFramePr>
        <p:xfrm>
          <a:off x="3429000" y="1905000"/>
          <a:ext cx="838200" cy="327025"/>
        </p:xfrm>
        <a:graphic>
          <a:graphicData uri="http://schemas.openxmlformats.org/presentationml/2006/ole">
            <p:oleObj spid="_x0000_s171015" name="Equation" r:id="rId9" imgW="520560" imgH="203040" progId="Equation.3">
              <p:embed/>
            </p:oleObj>
          </a:graphicData>
        </a:graphic>
      </p:graphicFrame>
      <p:sp>
        <p:nvSpPr>
          <p:cNvPr id="4116" name="Line 12"/>
          <p:cNvSpPr>
            <a:spLocks noChangeShapeType="1"/>
          </p:cNvSpPr>
          <p:nvPr/>
        </p:nvSpPr>
        <p:spPr bwMode="auto">
          <a:xfrm>
            <a:off x="3733800" y="22098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7" name="Line 13"/>
          <p:cNvSpPr>
            <a:spLocks noChangeShapeType="1"/>
          </p:cNvSpPr>
          <p:nvPr/>
        </p:nvSpPr>
        <p:spPr bwMode="auto">
          <a:xfrm flipH="1">
            <a:off x="4191000" y="2133600"/>
            <a:ext cx="2057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4" name="Object 14"/>
          <p:cNvGraphicFramePr>
            <a:graphicFrameLocks noChangeAspect="1"/>
          </p:cNvGraphicFramePr>
          <p:nvPr/>
        </p:nvGraphicFramePr>
        <p:xfrm>
          <a:off x="3130550" y="2895600"/>
          <a:ext cx="2355850" cy="341313"/>
        </p:xfrm>
        <a:graphic>
          <a:graphicData uri="http://schemas.openxmlformats.org/presentationml/2006/ole">
            <p:oleObj spid="_x0000_s171016" name="Equation" r:id="rId10" imgW="1409400" imgH="203040" progId="Equation.3">
              <p:embed/>
            </p:oleObj>
          </a:graphicData>
        </a:graphic>
      </p:graphicFrame>
      <p:graphicFrame>
        <p:nvGraphicFramePr>
          <p:cNvPr id="4105" name="Object 15"/>
          <p:cNvGraphicFramePr>
            <a:graphicFrameLocks noChangeAspect="1"/>
          </p:cNvGraphicFramePr>
          <p:nvPr/>
        </p:nvGraphicFramePr>
        <p:xfrm>
          <a:off x="6483350" y="2895600"/>
          <a:ext cx="1212850" cy="328613"/>
        </p:xfrm>
        <a:graphic>
          <a:graphicData uri="http://schemas.openxmlformats.org/presentationml/2006/ole">
            <p:oleObj spid="_x0000_s171017" name="Equation" r:id="rId11" imgW="749160" imgH="203040" progId="Equation.3">
              <p:embed/>
            </p:oleObj>
          </a:graphicData>
        </a:graphic>
      </p:graphicFrame>
      <p:sp>
        <p:nvSpPr>
          <p:cNvPr id="4118" name="Line 16"/>
          <p:cNvSpPr>
            <a:spLocks noChangeShapeType="1"/>
          </p:cNvSpPr>
          <p:nvPr/>
        </p:nvSpPr>
        <p:spPr bwMode="auto">
          <a:xfrm>
            <a:off x="4349750" y="3200400"/>
            <a:ext cx="12890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9" name="Line 17"/>
          <p:cNvSpPr>
            <a:spLocks noChangeShapeType="1"/>
          </p:cNvSpPr>
          <p:nvPr/>
        </p:nvSpPr>
        <p:spPr bwMode="auto">
          <a:xfrm flipH="1">
            <a:off x="5638800" y="3200400"/>
            <a:ext cx="13017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6" name="Object 18"/>
          <p:cNvGraphicFramePr>
            <a:graphicFrameLocks noChangeAspect="1"/>
          </p:cNvGraphicFramePr>
          <p:nvPr/>
        </p:nvGraphicFramePr>
        <p:xfrm>
          <a:off x="5181600" y="3810000"/>
          <a:ext cx="685800" cy="323850"/>
        </p:xfrm>
        <a:graphic>
          <a:graphicData uri="http://schemas.openxmlformats.org/presentationml/2006/ole">
            <p:oleObj spid="_x0000_s171018" name="Equation" r:id="rId12" imgW="431640" imgH="203040" progId="Equation.3">
              <p:embed/>
            </p:oleObj>
          </a:graphicData>
        </a:graphic>
      </p:graphicFrame>
      <p:graphicFrame>
        <p:nvGraphicFramePr>
          <p:cNvPr id="4107" name="Object 19"/>
          <p:cNvGraphicFramePr>
            <a:graphicFrameLocks noChangeAspect="1"/>
          </p:cNvGraphicFramePr>
          <p:nvPr/>
        </p:nvGraphicFramePr>
        <p:xfrm>
          <a:off x="944563" y="3810000"/>
          <a:ext cx="3670300" cy="361950"/>
        </p:xfrm>
        <a:graphic>
          <a:graphicData uri="http://schemas.openxmlformats.org/presentationml/2006/ole">
            <p:oleObj spid="_x0000_s171019" name="Equation" r:id="rId13" imgW="2057400" imgH="203040" progId="Equation.3">
              <p:embed/>
            </p:oleObj>
          </a:graphicData>
        </a:graphic>
      </p:graphicFrame>
      <p:sp>
        <p:nvSpPr>
          <p:cNvPr id="4120" name="Line 20"/>
          <p:cNvSpPr>
            <a:spLocks noChangeShapeType="1"/>
          </p:cNvSpPr>
          <p:nvPr/>
        </p:nvSpPr>
        <p:spPr bwMode="auto">
          <a:xfrm>
            <a:off x="2971800" y="4191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1" name="Line 21"/>
          <p:cNvSpPr>
            <a:spLocks noChangeShapeType="1"/>
          </p:cNvSpPr>
          <p:nvPr/>
        </p:nvSpPr>
        <p:spPr bwMode="auto">
          <a:xfrm flipH="1">
            <a:off x="3810000" y="41148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8" name="Object 22"/>
          <p:cNvGraphicFramePr>
            <a:graphicFrameLocks noChangeAspect="1"/>
          </p:cNvGraphicFramePr>
          <p:nvPr/>
        </p:nvGraphicFramePr>
        <p:xfrm>
          <a:off x="2667000" y="4724400"/>
          <a:ext cx="2438400" cy="361950"/>
        </p:xfrm>
        <a:graphic>
          <a:graphicData uri="http://schemas.openxmlformats.org/presentationml/2006/ole">
            <p:oleObj spid="_x0000_s171020" name="Equation" r:id="rId14" imgW="1371600" imgH="203040" progId="Equation.3">
              <p:embed/>
            </p:oleObj>
          </a:graphicData>
        </a:graphic>
      </p:graphicFrame>
      <p:graphicFrame>
        <p:nvGraphicFramePr>
          <p:cNvPr id="4109" name="Object 23"/>
          <p:cNvGraphicFramePr>
            <a:graphicFrameLocks noChangeAspect="1"/>
          </p:cNvGraphicFramePr>
          <p:nvPr/>
        </p:nvGraphicFramePr>
        <p:xfrm>
          <a:off x="5943600" y="4724400"/>
          <a:ext cx="838200" cy="327025"/>
        </p:xfrm>
        <a:graphic>
          <a:graphicData uri="http://schemas.openxmlformats.org/presentationml/2006/ole">
            <p:oleObj spid="_x0000_s171021" name="Equation" r:id="rId15" imgW="520560" imgH="203040" progId="Equation.3">
              <p:embed/>
            </p:oleObj>
          </a:graphicData>
        </a:graphic>
      </p:graphicFrame>
      <p:sp>
        <p:nvSpPr>
          <p:cNvPr id="4122" name="Line 24"/>
          <p:cNvSpPr>
            <a:spLocks noChangeShapeType="1"/>
          </p:cNvSpPr>
          <p:nvPr/>
        </p:nvSpPr>
        <p:spPr bwMode="auto">
          <a:xfrm>
            <a:off x="3733800" y="50292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3" name="Line 25"/>
          <p:cNvSpPr>
            <a:spLocks noChangeShapeType="1"/>
          </p:cNvSpPr>
          <p:nvPr/>
        </p:nvSpPr>
        <p:spPr bwMode="auto">
          <a:xfrm flipH="1">
            <a:off x="4495800" y="49530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10" name="Object 26"/>
          <p:cNvGraphicFramePr>
            <a:graphicFrameLocks noChangeAspect="1"/>
          </p:cNvGraphicFramePr>
          <p:nvPr/>
        </p:nvGraphicFramePr>
        <p:xfrm>
          <a:off x="3810000" y="5562600"/>
          <a:ext cx="1493838" cy="346075"/>
        </p:xfrm>
        <a:graphic>
          <a:graphicData uri="http://schemas.openxmlformats.org/presentationml/2006/ole">
            <p:oleObj spid="_x0000_s171022" name="Equation" r:id="rId16" imgW="876240" imgH="203040" progId="Equation.3">
              <p:embed/>
            </p:oleObj>
          </a:graphicData>
        </a:graphic>
      </p:graphicFrame>
      <p:graphicFrame>
        <p:nvGraphicFramePr>
          <p:cNvPr id="4111" name="Object 27"/>
          <p:cNvGraphicFramePr>
            <a:graphicFrameLocks noChangeAspect="1"/>
          </p:cNvGraphicFramePr>
          <p:nvPr/>
        </p:nvGraphicFramePr>
        <p:xfrm>
          <a:off x="5791200" y="5486400"/>
          <a:ext cx="1295400" cy="350838"/>
        </p:xfrm>
        <a:graphic>
          <a:graphicData uri="http://schemas.openxmlformats.org/presentationml/2006/ole">
            <p:oleObj spid="_x0000_s171023" name="Equation" r:id="rId17" imgW="749160" imgH="203040" progId="Equation.3">
              <p:embed/>
            </p:oleObj>
          </a:graphicData>
        </a:graphic>
      </p:graphicFrame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4495800" y="5943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flipH="1">
            <a:off x="5181600" y="57912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5029200" y="64770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Oval 31"/>
          <p:cNvSpPr>
            <a:spLocks noChangeArrowheads="1"/>
          </p:cNvSpPr>
          <p:nvPr/>
        </p:nvSpPr>
        <p:spPr bwMode="auto">
          <a:xfrm>
            <a:off x="228600" y="533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7</a:t>
            </a:r>
          </a:p>
        </p:txBody>
      </p:sp>
      <p:sp>
        <p:nvSpPr>
          <p:cNvPr id="4128" name="Oval 32"/>
          <p:cNvSpPr>
            <a:spLocks noChangeArrowheads="1"/>
          </p:cNvSpPr>
          <p:nvPr/>
        </p:nvSpPr>
        <p:spPr bwMode="auto">
          <a:xfrm>
            <a:off x="4953000" y="228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10</a:t>
            </a:r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1981200" y="114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12</a:t>
            </a:r>
          </a:p>
        </p:txBody>
      </p:sp>
      <p:sp>
        <p:nvSpPr>
          <p:cNvPr id="4130" name="Oval 34"/>
          <p:cNvSpPr>
            <a:spLocks noChangeArrowheads="1"/>
          </p:cNvSpPr>
          <p:nvPr/>
        </p:nvSpPr>
        <p:spPr bwMode="auto">
          <a:xfrm>
            <a:off x="7010400" y="114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5</a:t>
            </a:r>
          </a:p>
        </p:txBody>
      </p:sp>
      <p:sp>
        <p:nvSpPr>
          <p:cNvPr id="4131" name="Oval 35"/>
          <p:cNvSpPr>
            <a:spLocks noChangeArrowheads="1"/>
          </p:cNvSpPr>
          <p:nvPr/>
        </p:nvSpPr>
        <p:spPr bwMode="auto">
          <a:xfrm>
            <a:off x="3048000" y="1905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13</a:t>
            </a:r>
          </a:p>
        </p:txBody>
      </p:sp>
      <p:sp>
        <p:nvSpPr>
          <p:cNvPr id="4132" name="Oval 36"/>
          <p:cNvSpPr>
            <a:spLocks noChangeArrowheads="1"/>
          </p:cNvSpPr>
          <p:nvPr/>
        </p:nvSpPr>
        <p:spPr bwMode="auto">
          <a:xfrm>
            <a:off x="8458200" y="1828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4</a:t>
            </a:r>
          </a:p>
        </p:txBody>
      </p:sp>
      <p:sp>
        <p:nvSpPr>
          <p:cNvPr id="4133" name="Oval 37"/>
          <p:cNvSpPr>
            <a:spLocks noChangeArrowheads="1"/>
          </p:cNvSpPr>
          <p:nvPr/>
        </p:nvSpPr>
        <p:spPr bwMode="auto">
          <a:xfrm>
            <a:off x="2819400" y="2895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14</a:t>
            </a:r>
          </a:p>
        </p:txBody>
      </p:sp>
      <p:sp>
        <p:nvSpPr>
          <p:cNvPr id="4134" name="Oval 38"/>
          <p:cNvSpPr>
            <a:spLocks noChangeArrowheads="1"/>
          </p:cNvSpPr>
          <p:nvPr/>
        </p:nvSpPr>
        <p:spPr bwMode="auto">
          <a:xfrm>
            <a:off x="7772400" y="2895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2</a:t>
            </a:r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2362200" y="3505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11</a:t>
            </a:r>
          </a:p>
        </p:txBody>
      </p:sp>
      <p:sp>
        <p:nvSpPr>
          <p:cNvPr id="4136" name="Oval 40"/>
          <p:cNvSpPr>
            <a:spLocks noChangeArrowheads="1"/>
          </p:cNvSpPr>
          <p:nvPr/>
        </p:nvSpPr>
        <p:spPr bwMode="auto">
          <a:xfrm>
            <a:off x="6096000" y="3810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15</a:t>
            </a:r>
          </a:p>
        </p:txBody>
      </p:sp>
      <p:sp>
        <p:nvSpPr>
          <p:cNvPr id="4137" name="Oval 41"/>
          <p:cNvSpPr>
            <a:spLocks noChangeArrowheads="1"/>
          </p:cNvSpPr>
          <p:nvPr/>
        </p:nvSpPr>
        <p:spPr bwMode="auto">
          <a:xfrm>
            <a:off x="2286000" y="4724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16</a:t>
            </a:r>
          </a:p>
        </p:txBody>
      </p:sp>
      <p:sp>
        <p:nvSpPr>
          <p:cNvPr id="4138" name="Oval 42"/>
          <p:cNvSpPr>
            <a:spLocks noChangeArrowheads="1"/>
          </p:cNvSpPr>
          <p:nvPr/>
        </p:nvSpPr>
        <p:spPr bwMode="auto">
          <a:xfrm>
            <a:off x="6858000" y="4724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13</a:t>
            </a:r>
          </a:p>
        </p:txBody>
      </p:sp>
      <p:sp>
        <p:nvSpPr>
          <p:cNvPr id="4139" name="Oval 43"/>
          <p:cNvSpPr>
            <a:spLocks noChangeArrowheads="1"/>
          </p:cNvSpPr>
          <p:nvPr/>
        </p:nvSpPr>
        <p:spPr bwMode="auto">
          <a:xfrm>
            <a:off x="3505200" y="5562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17</a:t>
            </a:r>
          </a:p>
        </p:txBody>
      </p:sp>
      <p:sp>
        <p:nvSpPr>
          <p:cNvPr id="4140" name="Oval 44"/>
          <p:cNvSpPr>
            <a:spLocks noChangeArrowheads="1"/>
          </p:cNvSpPr>
          <p:nvPr/>
        </p:nvSpPr>
        <p:spPr bwMode="auto">
          <a:xfrm>
            <a:off x="7239000" y="5486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Interpretation in Logic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Logical expressions or formulae are “FORMS” (placeholders) for whom </a:t>
            </a:r>
            <a:r>
              <a:rPr lang="en-US" sz="2800" u="sng" dirty="0" smtClean="0"/>
              <a:t>contents</a:t>
            </a:r>
            <a:r>
              <a:rPr lang="en-US" sz="2800" dirty="0" smtClean="0"/>
              <a:t> are created through interpretation.</a:t>
            </a:r>
          </a:p>
          <a:p>
            <a:pPr eaLnBrk="1" hangingPunct="1"/>
            <a:r>
              <a:rPr lang="en-US" sz="2800" dirty="0" smtClean="0"/>
              <a:t>Example: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This is a Second Order Predicate Calculus formula.</a:t>
            </a:r>
          </a:p>
          <a:p>
            <a:pPr eaLnBrk="1" hangingPunct="1"/>
            <a:r>
              <a:rPr lang="en-US" sz="2800" dirty="0" smtClean="0"/>
              <a:t>Quantification on ‘F’ which is a function.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19200" y="4038600"/>
          <a:ext cx="7467600" cy="533400"/>
        </p:xfrm>
        <a:graphic>
          <a:graphicData uri="http://schemas.openxmlformats.org/presentationml/2006/ole">
            <p:oleObj spid="_x0000_s305154" name="Equation" r:id="rId3" imgW="31748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eaLnBrk="1" hangingPunct="1"/>
            <a:r>
              <a:rPr lang="en-US" sz="4000" dirty="0" err="1" smtClean="0"/>
              <a:t>Inferencing</a:t>
            </a:r>
            <a:r>
              <a:rPr lang="en-US" sz="4000" dirty="0" smtClean="0"/>
              <a:t>: Forward Chaining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man(x) → mortal(x)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lvl="1" eaLnBrk="1" hangingPunct="1"/>
            <a:r>
              <a:rPr lang="en-US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Dropping the quantifier, implicitly Universal quantification assumed</a:t>
            </a:r>
          </a:p>
          <a:p>
            <a:pPr lvl="1" eaLnBrk="1" hangingPunct="1"/>
            <a:r>
              <a:rPr lang="en-US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man(</a:t>
            </a:r>
            <a:r>
              <a:rPr lang="en-US" i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shakespeare</a:t>
            </a:r>
            <a:r>
              <a:rPr lang="en-US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Goal mortal(</a:t>
            </a:r>
            <a:r>
              <a:rPr lang="en-US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shakespeare</a:t>
            </a:r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Found in one step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x = </a:t>
            </a:r>
            <a:r>
              <a:rPr lang="en-US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shakespeare</a:t>
            </a:r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unification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Interpretation:1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/>
              <a:t>		D=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N 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(natural numbers)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 </a:t>
            </a:r>
            <a:endParaRPr lang="en-US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a = 0 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and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 b =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		x </a:t>
            </a:r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 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i="1" smtClean="0"/>
              <a:t>P(x)</a:t>
            </a:r>
            <a:r>
              <a:rPr lang="en-US" smtClean="0"/>
              <a:t> stands for </a:t>
            </a:r>
            <a:r>
              <a:rPr lang="en-US" i="1" smtClean="0"/>
              <a:t>x &gt; 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/>
              <a:t>		g(m,n) </a:t>
            </a:r>
            <a:r>
              <a:rPr lang="en-US" smtClean="0"/>
              <a:t>stands for</a:t>
            </a:r>
            <a:r>
              <a:rPr lang="en-US" i="1" smtClean="0"/>
              <a:t> (m x 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/>
              <a:t>		h(x) </a:t>
            </a:r>
            <a:r>
              <a:rPr lang="en-US" smtClean="0"/>
              <a:t>stands for</a:t>
            </a:r>
            <a:r>
              <a:rPr lang="en-US" i="1" smtClean="0"/>
              <a:t> (x – 1)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Above interpretation defines </a:t>
            </a:r>
            <a:r>
              <a:rPr lang="en-US" b="1" smtClean="0"/>
              <a:t>Factorial</a:t>
            </a:r>
          </a:p>
        </p:txBody>
      </p:sp>
      <p:sp>
        <p:nvSpPr>
          <p:cNvPr id="1945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Interpretation:2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z="2800" i="1" smtClean="0"/>
              <a:t>D</a:t>
            </a:r>
            <a:r>
              <a:rPr lang="en-US" sz="2800" smtClean="0"/>
              <a:t>={strings)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   </a:t>
            </a:r>
            <a:r>
              <a:rPr lang="en-US" sz="2800" i="1" smtClean="0"/>
              <a:t>a = b = </a:t>
            </a:r>
            <a:r>
              <a:rPr lang="el-GR" sz="2800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λ</a:t>
            </a:r>
            <a:endParaRPr lang="en-US" sz="2800" i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800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P(x)</a:t>
            </a: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stands for “x is a non empty string”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800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g(m, n)</a:t>
            </a: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stands for “append head of m 	to n”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800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h(x)</a:t>
            </a: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stands for </a:t>
            </a:r>
            <a:r>
              <a:rPr lang="en-US" sz="2800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tail(x)</a:t>
            </a:r>
          </a:p>
          <a:p>
            <a:pPr eaLnBrk="1" hangingPunct="1"/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Above interpretation defines “reversing a string”</a:t>
            </a:r>
            <a:endParaRPr lang="en-US" sz="2800" smtClean="0"/>
          </a:p>
          <a:p>
            <a:pPr eaLnBrk="1" hangingPunct="1"/>
            <a:endParaRPr lang="en-US" sz="2800" smtClean="0"/>
          </a:p>
        </p:txBody>
      </p:sp>
      <p:sp>
        <p:nvSpPr>
          <p:cNvPr id="2048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Examples (contd.)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Backward Chaining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000" i="1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i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man(x) → mortal(x)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Goal mortal(shakespeare)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x = shakespeare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Travel back over and hit the fact asserted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man(shakespeare)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Factors influencing Forward and Backward chaining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924800" cy="5029200"/>
          </a:xfrm>
        </p:spPr>
        <p:txBody>
          <a:bodyPr/>
          <a:lstStyle/>
          <a:p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Is the goal precisely known?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Fan-in and Fan-out of rules.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90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		Rule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7924800" cy="5638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R</a:t>
            </a:r>
            <a:r>
              <a:rPr lang="en-US" sz="2400" dirty="0" smtClean="0"/>
              <a:t>1</a:t>
            </a:r>
            <a:r>
              <a:rPr lang="en-US" dirty="0" smtClean="0"/>
              <a:t> :     P</a:t>
            </a:r>
            <a:r>
              <a:rPr lang="en-US" sz="2400" dirty="0" smtClean="0"/>
              <a:t>1</a:t>
            </a:r>
            <a:r>
              <a:rPr lang="en-US" dirty="0" smtClean="0"/>
              <a:t> ^ P</a:t>
            </a:r>
            <a:r>
              <a:rPr lang="en-US" sz="2400" dirty="0" smtClean="0"/>
              <a:t>2</a:t>
            </a:r>
            <a:r>
              <a:rPr lang="en-US" dirty="0" smtClean="0"/>
              <a:t> ^ P</a:t>
            </a:r>
            <a:r>
              <a:rPr lang="en-US" sz="2400" dirty="0" smtClean="0"/>
              <a:t>3</a:t>
            </a:r>
            <a:r>
              <a:rPr lang="en-US" dirty="0" smtClean="0"/>
              <a:t> ^ . . . . . . ^ </a:t>
            </a:r>
            <a:r>
              <a:rPr lang="en-US" dirty="0" err="1" smtClean="0"/>
              <a:t>Pn</a:t>
            </a:r>
            <a:r>
              <a:rPr lang="en-US" dirty="0" smtClean="0"/>
              <a:t>         Q</a:t>
            </a:r>
            <a:r>
              <a:rPr lang="en-US" sz="2400" dirty="0" smtClean="0"/>
              <a:t>1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R</a:t>
            </a:r>
            <a:r>
              <a:rPr lang="en-US" sz="2400" dirty="0" smtClean="0"/>
              <a:t>2</a:t>
            </a:r>
            <a:r>
              <a:rPr lang="en-US" dirty="0" smtClean="0"/>
              <a:t> :     P</a:t>
            </a:r>
            <a:r>
              <a:rPr lang="en-US" sz="2400" dirty="0" smtClean="0"/>
              <a:t>1</a:t>
            </a:r>
            <a:r>
              <a:rPr lang="en-US" dirty="0" smtClean="0"/>
              <a:t> ^ P</a:t>
            </a:r>
            <a:r>
              <a:rPr lang="en-US" sz="2400" dirty="0" smtClean="0"/>
              <a:t>2</a:t>
            </a:r>
            <a:r>
              <a:rPr lang="en-US" dirty="0" smtClean="0"/>
              <a:t> ^ P</a:t>
            </a:r>
            <a:r>
              <a:rPr lang="en-US" sz="2400" dirty="0" smtClean="0"/>
              <a:t>3</a:t>
            </a:r>
            <a:r>
              <a:rPr lang="en-US" dirty="0" smtClean="0"/>
              <a:t> ^ . . . . . . ^ </a:t>
            </a:r>
            <a:r>
              <a:rPr lang="en-US" dirty="0" err="1" smtClean="0"/>
              <a:t>Pn</a:t>
            </a:r>
            <a:r>
              <a:rPr lang="en-US" dirty="0" smtClean="0"/>
              <a:t>         Q</a:t>
            </a:r>
            <a:r>
              <a:rPr lang="en-US" sz="2400" dirty="0" smtClean="0"/>
              <a:t>2</a:t>
            </a:r>
          </a:p>
          <a:p>
            <a:pPr algn="l"/>
            <a:r>
              <a:rPr lang="en-US" sz="2400" dirty="0" smtClean="0"/>
              <a:t>       .       </a:t>
            </a:r>
            <a:endParaRPr lang="en-US" dirty="0" smtClean="0"/>
          </a:p>
          <a:p>
            <a:pPr algn="l"/>
            <a:r>
              <a:rPr lang="en-US" dirty="0" err="1" smtClean="0"/>
              <a:t>R</a:t>
            </a:r>
            <a:r>
              <a:rPr lang="en-US" sz="2400" dirty="0" err="1" smtClean="0"/>
              <a:t>k</a:t>
            </a:r>
            <a:r>
              <a:rPr lang="en-US" dirty="0" smtClean="0"/>
              <a:t> :     P</a:t>
            </a:r>
            <a:r>
              <a:rPr lang="en-US" sz="2400" dirty="0" smtClean="0"/>
              <a:t>1</a:t>
            </a:r>
            <a:r>
              <a:rPr lang="en-US" dirty="0" smtClean="0"/>
              <a:t> ^ P</a:t>
            </a:r>
            <a:r>
              <a:rPr lang="en-US" sz="2400" dirty="0" smtClean="0"/>
              <a:t>2</a:t>
            </a:r>
            <a:r>
              <a:rPr lang="en-US" dirty="0" smtClean="0"/>
              <a:t> ^ P</a:t>
            </a:r>
            <a:r>
              <a:rPr lang="en-US" sz="2400" dirty="0" smtClean="0"/>
              <a:t>3</a:t>
            </a:r>
            <a:r>
              <a:rPr lang="en-US" dirty="0" smtClean="0"/>
              <a:t> ^ . . . . . . ^ </a:t>
            </a:r>
            <a:r>
              <a:rPr lang="en-US" dirty="0" err="1" smtClean="0"/>
              <a:t>Pn</a:t>
            </a:r>
            <a:r>
              <a:rPr lang="en-US" dirty="0" smtClean="0"/>
              <a:t>         </a:t>
            </a:r>
            <a:r>
              <a:rPr lang="en-US" dirty="0" err="1" smtClean="0"/>
              <a:t>Q</a:t>
            </a:r>
            <a:r>
              <a:rPr lang="en-US" sz="2400" dirty="0" err="1" smtClean="0"/>
              <a:t>k</a:t>
            </a:r>
            <a:r>
              <a:rPr lang="en-US" sz="2400" dirty="0" smtClean="0"/>
              <a:t> </a:t>
            </a:r>
          </a:p>
          <a:p>
            <a:pPr algn="l"/>
            <a:r>
              <a:rPr lang="en-US" dirty="0" smtClean="0"/>
              <a:t>                         </a:t>
            </a:r>
          </a:p>
          <a:p>
            <a:pPr algn="l"/>
            <a:r>
              <a:rPr lang="en-US" dirty="0" smtClean="0"/>
              <a:t>                  P</a:t>
            </a:r>
            <a:r>
              <a:rPr lang="en-US" sz="2400" dirty="0" smtClean="0"/>
              <a:t>1</a:t>
            </a:r>
            <a:r>
              <a:rPr lang="en-US" dirty="0" smtClean="0"/>
              <a:t>    P</a:t>
            </a:r>
            <a:r>
              <a:rPr lang="en-US" sz="2400" dirty="0" smtClean="0"/>
              <a:t>2</a:t>
            </a:r>
            <a:r>
              <a:rPr lang="en-US" dirty="0" smtClean="0"/>
              <a:t>   .   </a:t>
            </a:r>
            <a:r>
              <a:rPr lang="en-US" dirty="0" err="1" smtClean="0"/>
              <a:t>Pn</a:t>
            </a:r>
            <a:endParaRPr lang="en-US" dirty="0" smtClean="0"/>
          </a:p>
          <a:p>
            <a:pPr algn="l"/>
            <a:r>
              <a:rPr lang="en-US" dirty="0" smtClean="0"/>
              <a:t>					   </a:t>
            </a:r>
            <a:r>
              <a:rPr lang="en-US" sz="2000" dirty="0" smtClean="0"/>
              <a:t>AND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lvl="5" algn="l"/>
            <a:r>
              <a:rPr lang="en-US" dirty="0" smtClean="0"/>
              <a:t>  </a:t>
            </a:r>
          </a:p>
          <a:p>
            <a:pPr lvl="8" algn="l"/>
            <a:r>
              <a:rPr lang="en-US" dirty="0" smtClean="0"/>
              <a:t>                     OR</a:t>
            </a:r>
          </a:p>
          <a:p>
            <a:pPr lvl="5" algn="l"/>
            <a:r>
              <a:rPr lang="en-US" dirty="0" smtClean="0"/>
              <a:t> </a:t>
            </a:r>
          </a:p>
          <a:p>
            <a:pPr lvl="5" algn="l">
              <a:buNone/>
            </a:pPr>
            <a:r>
              <a:rPr lang="en-US" dirty="0" smtClean="0"/>
              <a:t> </a:t>
            </a:r>
            <a:r>
              <a:rPr lang="en-US" sz="2800" dirty="0" smtClean="0"/>
              <a:t>Q</a:t>
            </a:r>
            <a:r>
              <a:rPr lang="en-US" sz="2600" dirty="0" smtClean="0"/>
              <a:t>1</a:t>
            </a:r>
            <a:r>
              <a:rPr lang="en-US" sz="2800" dirty="0" smtClean="0"/>
              <a:t>    Q</a:t>
            </a:r>
            <a:r>
              <a:rPr lang="en-US" sz="2600" dirty="0" smtClean="0"/>
              <a:t>2</a:t>
            </a:r>
            <a:r>
              <a:rPr lang="en-US" sz="2800" dirty="0" smtClean="0"/>
              <a:t>   .   </a:t>
            </a:r>
            <a:r>
              <a:rPr lang="en-US" sz="2800" dirty="0" err="1" smtClean="0"/>
              <a:t>Q</a:t>
            </a:r>
            <a:r>
              <a:rPr lang="en-US" sz="2600" dirty="0" err="1" smtClean="0"/>
              <a:t>k</a:t>
            </a:r>
            <a:endParaRPr lang="en-US" sz="2600" dirty="0" smtClean="0"/>
          </a:p>
          <a:p>
            <a:pPr lvl="5" algn="l">
              <a:buFont typeface="Arial" pitchFamily="34" charset="0"/>
              <a:buChar char="•"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96000" y="1371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096000" y="1981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096000" y="2895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33800" y="5029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3162300" y="4229100"/>
            <a:ext cx="838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3543300" y="4457700"/>
            <a:ext cx="91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924300" y="4381500"/>
            <a:ext cx="914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267200" y="4267200"/>
            <a:ext cx="838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>
            <a:off x="3124200" y="4495800"/>
            <a:ext cx="2209800" cy="1588"/>
          </a:xfrm>
          <a:prstGeom prst="curvedConnector3">
            <a:avLst>
              <a:gd name="adj1" fmla="val 5376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352800" y="5715000"/>
            <a:ext cx="533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3771900" y="59055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4114800" y="57912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H="1">
            <a:off x="4457700" y="567690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200400" y="5791200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Pictorial Representation of Forward and Backward chaining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79248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smtClean="0"/>
              <a:t>  P</a:t>
            </a:r>
            <a:r>
              <a:rPr lang="en-US" sz="2400" dirty="0" smtClean="0"/>
              <a:t>1</a:t>
            </a:r>
            <a:r>
              <a:rPr lang="en-US" dirty="0" smtClean="0"/>
              <a:t>        P</a:t>
            </a:r>
            <a:r>
              <a:rPr lang="en-US" sz="2400" dirty="0" smtClean="0"/>
              <a:t>2</a:t>
            </a:r>
            <a:r>
              <a:rPr lang="en-US" dirty="0" smtClean="0"/>
              <a:t>   ..  </a:t>
            </a:r>
            <a:r>
              <a:rPr lang="en-US" dirty="0" err="1" smtClean="0"/>
              <a:t>Pn</a:t>
            </a:r>
            <a:r>
              <a:rPr lang="en-US" dirty="0" smtClean="0"/>
              <a:t>            Q</a:t>
            </a:r>
            <a:r>
              <a:rPr lang="en-US" sz="2400" dirty="0" smtClean="0"/>
              <a:t>1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	    Q</a:t>
            </a:r>
            <a:r>
              <a:rPr lang="en-US" sz="2400" dirty="0" smtClean="0"/>
              <a:t>1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16200000" flipH="1">
            <a:off x="685800" y="1905000"/>
            <a:ext cx="14478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258094" y="2400300"/>
            <a:ext cx="14470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790700" y="2019300"/>
            <a:ext cx="14478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381500" y="1943100"/>
            <a:ext cx="1295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572000" y="2133600"/>
            <a:ext cx="1371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800600" y="2362200"/>
            <a:ext cx="1447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5715000" y="1828800"/>
            <a:ext cx="12954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5410200" y="2057400"/>
            <a:ext cx="1447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H="1">
            <a:off x="5943600" y="1600200"/>
            <a:ext cx="11430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343400" y="2971800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800600" y="3200400"/>
            <a:ext cx="39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334000" y="3276600"/>
            <a:ext cx="385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sz="1400" dirty="0" err="1" smtClean="0"/>
              <a:t>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248400" y="3200400"/>
            <a:ext cx="429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M1</a:t>
            </a:r>
          </a:p>
          <a:p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705600" y="2971800"/>
            <a:ext cx="429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086600" y="2590800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Mk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rot="10800000">
            <a:off x="4724400" y="2133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6019800" y="19812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343400" y="175260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629400" y="167640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143000" y="48006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If Fan-out is less Forward chaining  is preferable ?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219200" y="4114800"/>
            <a:ext cx="196028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Forward Chaining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105400" y="3962400"/>
            <a:ext cx="211743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Backward Chaining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8" idx="0"/>
          </p:cNvCxnSpPr>
          <p:nvPr/>
        </p:nvCxnSpPr>
        <p:spPr bwMode="auto">
          <a:xfrm rot="16200000" flipV="1">
            <a:off x="1671170" y="3586630"/>
            <a:ext cx="762000" cy="2943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rot="16200000" flipV="1">
            <a:off x="5557370" y="3434230"/>
            <a:ext cx="762000" cy="2943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Important Data structure: </a:t>
            </a:r>
            <a:br>
              <a:rPr lang="en-US" dirty="0" smtClean="0"/>
            </a:br>
            <a:r>
              <a:rPr lang="en-US" dirty="0" smtClean="0"/>
              <a:t>AND-OR Graph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458200" cy="5562600"/>
          </a:xfrm>
        </p:spPr>
        <p:txBody>
          <a:bodyPr/>
          <a:lstStyle/>
          <a:p>
            <a:pPr algn="l"/>
            <a:r>
              <a:rPr lang="en-US" dirty="0" smtClean="0"/>
              <a:t>                  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1600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2971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3048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3048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28956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3124200" y="2057400"/>
            <a:ext cx="838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6" idx="0"/>
          </p:cNvCxnSpPr>
          <p:nvPr/>
        </p:nvCxnSpPr>
        <p:spPr>
          <a:xfrm rot="5400000">
            <a:off x="3544525" y="2477725"/>
            <a:ext cx="914400" cy="226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072435" y="2328366"/>
            <a:ext cx="924580" cy="535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8" idx="0"/>
          </p:cNvCxnSpPr>
          <p:nvPr/>
        </p:nvCxnSpPr>
        <p:spPr>
          <a:xfrm>
            <a:off x="4419600" y="2057400"/>
            <a:ext cx="1078067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1"/>
          </p:cNvCxnSpPr>
          <p:nvPr/>
        </p:nvCxnSpPr>
        <p:spPr>
          <a:xfrm rot="10800000" flipV="1">
            <a:off x="1752600" y="3156466"/>
            <a:ext cx="1143000" cy="805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" idx="1"/>
          </p:cNvCxnSpPr>
          <p:nvPr/>
        </p:nvCxnSpPr>
        <p:spPr>
          <a:xfrm rot="10800000" flipV="1">
            <a:off x="2133600" y="3156466"/>
            <a:ext cx="762000" cy="882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1"/>
          </p:cNvCxnSpPr>
          <p:nvPr/>
        </p:nvCxnSpPr>
        <p:spPr>
          <a:xfrm rot="10800000" flipV="1">
            <a:off x="2514600" y="3156466"/>
            <a:ext cx="381000" cy="1034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" idx="1"/>
          </p:cNvCxnSpPr>
          <p:nvPr/>
        </p:nvCxnSpPr>
        <p:spPr>
          <a:xfrm rot="10800000" flipH="1" flipV="1">
            <a:off x="2895600" y="3156466"/>
            <a:ext cx="76200" cy="1110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6" idx="2"/>
          </p:cNvCxnSpPr>
          <p:nvPr/>
        </p:nvCxnSpPr>
        <p:spPr>
          <a:xfrm rot="5400000">
            <a:off x="3233891" y="3612441"/>
            <a:ext cx="849868" cy="459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2"/>
          </p:cNvCxnSpPr>
          <p:nvPr/>
        </p:nvCxnSpPr>
        <p:spPr>
          <a:xfrm rot="5400000">
            <a:off x="3424391" y="3879141"/>
            <a:ext cx="926068" cy="2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" idx="2"/>
          </p:cNvCxnSpPr>
          <p:nvPr/>
        </p:nvCxnSpPr>
        <p:spPr>
          <a:xfrm rot="16200000" flipH="1">
            <a:off x="3691091" y="3614891"/>
            <a:ext cx="849868" cy="454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7" idx="2"/>
          </p:cNvCxnSpPr>
          <p:nvPr/>
        </p:nvCxnSpPr>
        <p:spPr>
          <a:xfrm rot="5400000">
            <a:off x="4300291" y="3841442"/>
            <a:ext cx="926068" cy="77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7" idx="2"/>
          </p:cNvCxnSpPr>
          <p:nvPr/>
        </p:nvCxnSpPr>
        <p:spPr>
          <a:xfrm rot="16200000" flipH="1">
            <a:off x="4605090" y="3614490"/>
            <a:ext cx="849868" cy="455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8" idx="2"/>
          </p:cNvCxnSpPr>
          <p:nvPr/>
        </p:nvCxnSpPr>
        <p:spPr>
          <a:xfrm rot="16200000" flipH="1">
            <a:off x="5067099" y="3695499"/>
            <a:ext cx="926068" cy="64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8" idx="2"/>
          </p:cNvCxnSpPr>
          <p:nvPr/>
        </p:nvCxnSpPr>
        <p:spPr>
          <a:xfrm rot="16200000" flipH="1">
            <a:off x="5333799" y="3428799"/>
            <a:ext cx="773668" cy="445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8" idx="2"/>
          </p:cNvCxnSpPr>
          <p:nvPr/>
        </p:nvCxnSpPr>
        <p:spPr>
          <a:xfrm rot="16200000" flipH="1">
            <a:off x="5638599" y="3123999"/>
            <a:ext cx="545068" cy="82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" idx="2"/>
          </p:cNvCxnSpPr>
          <p:nvPr/>
        </p:nvCxnSpPr>
        <p:spPr>
          <a:xfrm rot="16200000" flipH="1">
            <a:off x="5905299" y="2857299"/>
            <a:ext cx="316468" cy="1131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447800" y="388620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828800" y="4038600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sz="1400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209800" y="4114800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sz="1400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743200" y="4191000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sz="1400" dirty="0" smtClean="0"/>
              <a:t>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200400" y="4267200"/>
            <a:ext cx="401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sz="1400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657600" y="4267200"/>
            <a:ext cx="401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sz="1400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114800" y="4267200"/>
            <a:ext cx="401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sz="1400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572000" y="4343400"/>
            <a:ext cx="399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sz="1400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029200" y="4267200"/>
            <a:ext cx="399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sz="1400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486400" y="41910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sz="1400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867400" y="40386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sz="1400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629400" y="3581400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</a:t>
            </a:r>
            <a:r>
              <a:rPr lang="en-US" sz="1400" dirty="0" err="1" smtClean="0"/>
              <a:t>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248400" y="38100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sz="1400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3124200" y="2362200"/>
            <a:ext cx="2286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0800000">
            <a:off x="1905000" y="3352800"/>
            <a:ext cx="1219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5334000" y="32766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410200" y="205740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553200" y="29718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1524000" y="29718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685800" y="5562600"/>
            <a:ext cx="62735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</a:t>
            </a:r>
            <a:r>
              <a:rPr lang="en-US" sz="2800" dirty="0" smtClean="0"/>
              <a:t>Structure of AND-OR Graph decides the </a:t>
            </a:r>
          </a:p>
          <a:p>
            <a:r>
              <a:rPr lang="en-US" sz="2800" dirty="0" smtClean="0"/>
              <a:t>          direction of </a:t>
            </a:r>
            <a:r>
              <a:rPr lang="en-US" sz="2800" dirty="0" err="1" smtClean="0"/>
              <a:t>inferencing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Resolution - Refutation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894512" cy="4230687"/>
          </a:xfrm>
        </p:spPr>
        <p:txBody>
          <a:bodyPr/>
          <a:lstStyle/>
          <a:p>
            <a:pPr eaLnBrk="1" hangingPunct="1"/>
            <a:r>
              <a:rPr lang="en-US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man(x) → mortal(x)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lvl="1" eaLnBrk="1" hangingPunct="1"/>
            <a:r>
              <a:rPr lang="en-US" sz="2400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Convert to clausal form</a:t>
            </a:r>
          </a:p>
          <a:p>
            <a:pPr lvl="1" eaLnBrk="1" hangingPunct="1"/>
            <a:r>
              <a:rPr lang="en-US" sz="2400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~man(</a:t>
            </a:r>
            <a:r>
              <a:rPr lang="en-US" sz="2400" i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shakespeare</a:t>
            </a:r>
            <a:r>
              <a:rPr lang="en-US" sz="2400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 </a:t>
            </a:r>
            <a:r>
              <a:rPr lang="en-US" sz="2400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\/  </a:t>
            </a:r>
            <a:r>
              <a:rPr lang="en-US" sz="2400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mortal(x)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Clauses in the knowledge base </a:t>
            </a:r>
          </a:p>
          <a:p>
            <a:pPr lvl="1" eaLnBrk="1" hangingPunct="1"/>
            <a:r>
              <a:rPr lang="en-US" sz="2400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~man(</a:t>
            </a:r>
            <a:r>
              <a:rPr lang="en-US" sz="2400" i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shakespeare</a:t>
            </a:r>
            <a:r>
              <a:rPr lang="en-US" sz="2400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 </a:t>
            </a:r>
            <a:r>
              <a:rPr lang="en-US" sz="2400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\/ </a:t>
            </a:r>
            <a:r>
              <a:rPr lang="en-US" sz="2400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mortal(x) </a:t>
            </a:r>
          </a:p>
          <a:p>
            <a:pPr lvl="1" eaLnBrk="1" hangingPunct="1"/>
            <a:r>
              <a:rPr lang="en-US" sz="2400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man(</a:t>
            </a:r>
            <a:r>
              <a:rPr lang="en-US" sz="2400" i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shakespeare</a:t>
            </a:r>
            <a:r>
              <a:rPr lang="en-US" sz="2400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en-US" sz="2400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mortal(</a:t>
            </a:r>
            <a:r>
              <a:rPr lang="en-US" sz="2400" i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shakespeare</a:t>
            </a:r>
            <a:r>
              <a:rPr lang="en-US" sz="2400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</TotalTime>
  <Words>821</Words>
  <Application>Microsoft Office PowerPoint</Application>
  <PresentationFormat>On-screen Show (4:3)</PresentationFormat>
  <Paragraphs>283</Paragraphs>
  <Slides>31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Blends</vt:lpstr>
      <vt:lpstr>Equation</vt:lpstr>
      <vt:lpstr>CS344: Introduction to Artificial Intelligence (associated lab: CS386) </vt:lpstr>
      <vt:lpstr>Predicate Calculus: well known examples</vt:lpstr>
      <vt:lpstr>Inferencing: Forward Chaining</vt:lpstr>
      <vt:lpstr>Backward Chaining</vt:lpstr>
      <vt:lpstr>Factors influencing Forward and Backward chaining</vt:lpstr>
      <vt:lpstr>  Rule Structure</vt:lpstr>
      <vt:lpstr>Pictorial Representation of Forward and Backward chaining</vt:lpstr>
      <vt:lpstr>Important Data structure:  AND-OR Graph</vt:lpstr>
      <vt:lpstr>Resolution - Refutation</vt:lpstr>
      <vt:lpstr>Resolution – Refutation contd</vt:lpstr>
      <vt:lpstr>Resolution Tree</vt:lpstr>
      <vt:lpstr>Search in resolution</vt:lpstr>
      <vt:lpstr>Inferencing in Predicate Calculus</vt:lpstr>
      <vt:lpstr>Slide 14</vt:lpstr>
      <vt:lpstr>Theoretical basis of Resolution</vt:lpstr>
      <vt:lpstr>Tautologiness of Resolution</vt:lpstr>
      <vt:lpstr>Theoretical basis of Resolution  (cont …)</vt:lpstr>
      <vt:lpstr>Terminology</vt:lpstr>
      <vt:lpstr>Wh-Questions and Knowledge</vt:lpstr>
      <vt:lpstr>Fixing Predicates</vt:lpstr>
      <vt:lpstr>Examples</vt:lpstr>
      <vt:lpstr>Knowledge Representation of Complex Sentence</vt:lpstr>
      <vt:lpstr>Himalayan Club example</vt:lpstr>
      <vt:lpstr>Example contd.</vt:lpstr>
      <vt:lpstr>Club example: Inferencing</vt:lpstr>
      <vt:lpstr>Slide 26</vt:lpstr>
      <vt:lpstr>Slide 27</vt:lpstr>
      <vt:lpstr>Slide 28</vt:lpstr>
      <vt:lpstr>Interpretation in Logic</vt:lpstr>
      <vt:lpstr>Examples</vt:lpstr>
      <vt:lpstr>Examples (contd.)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158</cp:revision>
  <dcterms:created xsi:type="dcterms:W3CDTF">2007-07-27T07:29:18Z</dcterms:created>
  <dcterms:modified xsi:type="dcterms:W3CDTF">2011-02-16T01:47:12Z</dcterms:modified>
</cp:coreProperties>
</file>