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56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C13B24C0-78BB-4A2C-8624-7372A7927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BCC5C-783B-4F2F-B2B7-A0E5D40E94D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2DBFB1B-BC0E-4249-BFA8-93ED7FF44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32C1D-A523-4D33-82D0-B5C41D779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80826-301C-473B-95D9-BD172841F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A4D0D-0D3F-478A-98F1-3405F1EBB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2ECAD-785D-41D1-9A0C-22348DF29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7F37B-ABB6-404D-AC6D-044F1EA04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FE9DE-4933-4A25-96E6-E58E25568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A9701-BEC9-47B6-87F1-6DB148AA2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461ED-BD40-4AB0-A2EC-7D586271A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57B32-9EB4-4A5B-990C-D1E8D48C7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9E532-A7FF-4206-ACF6-C2B1A4FB6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91951-7F91-4EDB-A88F-6E24C3706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0002E24-9D71-4902-AEB9-D46CC482A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6002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Times New Roman" pitchFamily="18" charset="0"/>
              </a:rPr>
              <a:t>CS344: Introduction to Artificial Intelligence</a:t>
            </a:r>
            <a:br>
              <a:rPr lang="en-US" dirty="0" smtClean="0">
                <a:latin typeface="Times New Roman" pitchFamily="18" charset="0"/>
              </a:rPr>
            </a:br>
            <a:r>
              <a:rPr lang="en-US" dirty="0" smtClean="0">
                <a:latin typeface="Times New Roman" pitchFamily="18" charset="0"/>
              </a:rPr>
              <a:t>(associated lab: CS386)</a:t>
            </a:r>
            <a:br>
              <a:rPr lang="en-US" dirty="0" smtClean="0">
                <a:latin typeface="Times New Roman" pitchFamily="18" charset="0"/>
              </a:rPr>
            </a:br>
            <a:endParaRPr lang="en-US" sz="3200" dirty="0" smtClean="0">
              <a:latin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971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Pushpak Bhattacharyya</a:t>
            </a:r>
            <a:b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CSE Dept., </a:t>
            </a:r>
            <a:b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IIT Bombay 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Lecture 19: Interpretation in Predicate Calculus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17</a:t>
            </a:r>
            <a:r>
              <a:rPr lang="en-US" sz="2800" baseline="30000" dirty="0" smtClean="0">
                <a:latin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</a:rPr>
              <a:t> Feb,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52487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Definitions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US" dirty="0" smtClean="0"/>
              <a:t>An </a:t>
            </a:r>
            <a:r>
              <a:rPr lang="en-US" b="1" dirty="0" smtClean="0"/>
              <a:t>interpretation</a:t>
            </a:r>
            <a:r>
              <a:rPr lang="en-US" dirty="0" smtClean="0"/>
              <a:t> is also called </a:t>
            </a:r>
            <a:r>
              <a:rPr lang="en-US" b="1" dirty="0" smtClean="0"/>
              <a:t>model</a:t>
            </a:r>
            <a:r>
              <a:rPr lang="en-US" dirty="0" smtClean="0"/>
              <a:t>.</a:t>
            </a:r>
            <a:endParaRPr lang="en-US" dirty="0" smtClean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dirty="0" smtClean="0"/>
              <a:t>A formula</a:t>
            </a:r>
            <a:r>
              <a:rPr lang="en-US" b="1" dirty="0" smtClean="0"/>
              <a:t> </a:t>
            </a:r>
            <a:r>
              <a:rPr lang="en-US" dirty="0" smtClean="0"/>
              <a:t>is called a </a:t>
            </a:r>
            <a:r>
              <a:rPr lang="en-US" b="1" dirty="0" smtClean="0"/>
              <a:t>tautology </a:t>
            </a:r>
            <a:r>
              <a:rPr lang="en-US" dirty="0" smtClean="0"/>
              <a:t>or is said to be </a:t>
            </a:r>
            <a:r>
              <a:rPr lang="en-US" b="1" dirty="0" smtClean="0"/>
              <a:t>valid</a:t>
            </a:r>
            <a:r>
              <a:rPr lang="en-US" dirty="0" smtClean="0"/>
              <a:t> if it is true in </a:t>
            </a:r>
            <a:r>
              <a:rPr lang="en-US" b="1" dirty="0" smtClean="0"/>
              <a:t>all </a:t>
            </a:r>
            <a:r>
              <a:rPr lang="en-US" dirty="0" smtClean="0"/>
              <a:t>models</a:t>
            </a:r>
            <a:r>
              <a:rPr lang="en-US" dirty="0" smtClean="0"/>
              <a:t>.</a:t>
            </a:r>
            <a:endParaRPr lang="en-US" dirty="0" smtClean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dirty="0" smtClean="0"/>
              <a:t>A formula is called </a:t>
            </a:r>
            <a:r>
              <a:rPr lang="en-US" b="1" dirty="0" err="1" smtClean="0"/>
              <a:t>satisfiable</a:t>
            </a:r>
            <a:r>
              <a:rPr lang="en-US" b="1" dirty="0" smtClean="0"/>
              <a:t> </a:t>
            </a:r>
            <a:r>
              <a:rPr lang="en-US" dirty="0" smtClean="0"/>
              <a:t>if there exists </a:t>
            </a:r>
            <a:r>
              <a:rPr lang="en-US" b="1" dirty="0" smtClean="0"/>
              <a:t>at least one </a:t>
            </a:r>
            <a:r>
              <a:rPr lang="en-US" dirty="0" smtClean="0"/>
              <a:t>model where it is </a:t>
            </a:r>
            <a:r>
              <a:rPr lang="en-US" b="1" dirty="0" smtClean="0"/>
              <a:t>true</a:t>
            </a:r>
            <a:r>
              <a:rPr lang="en-US" dirty="0" smtClean="0"/>
              <a:t>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700087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Explanation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371600"/>
            <a:ext cx="7772400" cy="41148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The example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can </a:t>
            </a:r>
            <a:r>
              <a:rPr lang="en-US" dirty="0" smtClean="0"/>
              <a:t>be written as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Domains </a:t>
            </a:r>
            <a:endParaRPr lang="en-US" dirty="0"/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2362200" y="2133600"/>
          <a:ext cx="5562600" cy="965200"/>
        </p:xfrm>
        <a:graphic>
          <a:graphicData uri="http://schemas.openxmlformats.org/presentationml/2006/ole">
            <p:oleObj spid="_x0000_s323586" name="Equation" r:id="rId3" imgW="2781000" imgH="482400" progId="Equation.3">
              <p:embed/>
            </p:oleObj>
          </a:graphicData>
        </a:graphic>
      </p:graphicFrame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2286000" y="3733800"/>
          <a:ext cx="5775325" cy="1143000"/>
        </p:xfrm>
        <a:graphic>
          <a:graphicData uri="http://schemas.openxmlformats.org/presentationml/2006/ole">
            <p:oleObj spid="_x0000_s323587" name="Equation" r:id="rId4" imgW="2438280" imgH="482400" progId="Equation.3">
              <p:embed/>
            </p:oleObj>
          </a:graphicData>
        </a:graphic>
      </p:graphicFrame>
      <p:graphicFrame>
        <p:nvGraphicFramePr>
          <p:cNvPr id="2052" name="Object 8"/>
          <p:cNvGraphicFramePr>
            <a:graphicFrameLocks noChangeAspect="1"/>
          </p:cNvGraphicFramePr>
          <p:nvPr/>
        </p:nvGraphicFramePr>
        <p:xfrm>
          <a:off x="3733800" y="5105400"/>
          <a:ext cx="2895600" cy="1368425"/>
        </p:xfrm>
        <a:graphic>
          <a:graphicData uri="http://schemas.openxmlformats.org/presentationml/2006/ole">
            <p:oleObj spid="_x0000_s323588" name="Equation" r:id="rId5" imgW="1396800" imgH="66024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Interpretation in Logic</a:t>
            </a:r>
          </a:p>
        </p:txBody>
      </p:sp>
      <p:sp>
        <p:nvSpPr>
          <p:cNvPr id="205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Logical expressions or formulae are “FORMS” (placeholders) for whom </a:t>
            </a:r>
            <a:r>
              <a:rPr lang="en-US" sz="2800" u="sng" dirty="0" smtClean="0"/>
              <a:t>contents</a:t>
            </a:r>
            <a:r>
              <a:rPr lang="en-US" sz="2800" dirty="0" smtClean="0"/>
              <a:t> are created through interpretation.</a:t>
            </a:r>
          </a:p>
          <a:p>
            <a:pPr eaLnBrk="1" hangingPunct="1"/>
            <a:r>
              <a:rPr lang="en-US" sz="2800" dirty="0" smtClean="0"/>
              <a:t>Example:</a:t>
            </a:r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This is a Second Order Predicate Calculus formula.</a:t>
            </a:r>
          </a:p>
          <a:p>
            <a:pPr eaLnBrk="1" hangingPunct="1"/>
            <a:r>
              <a:rPr lang="en-US" sz="2800" dirty="0" smtClean="0"/>
              <a:t>Quantification on ‘F’ which is a function.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219200" y="4038600"/>
          <a:ext cx="7467600" cy="533400"/>
        </p:xfrm>
        <a:graphic>
          <a:graphicData uri="http://schemas.openxmlformats.org/presentationml/2006/ole">
            <p:oleObj spid="_x0000_s305154" name="Equation" r:id="rId3" imgW="31748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Interpretation:1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i="1" smtClean="0"/>
              <a:t>		D=</a:t>
            </a:r>
            <a:r>
              <a:rPr lang="en-US" i="1" smtClean="0">
                <a:ea typeface="Arial Unicode MS" pitchFamily="34" charset="-128"/>
                <a:cs typeface="Arial Unicode MS" pitchFamily="34" charset="-128"/>
              </a:rPr>
              <a:t>N </a:t>
            </a:r>
            <a:r>
              <a:rPr lang="en-US" smtClean="0">
                <a:ea typeface="Arial Unicode MS" pitchFamily="34" charset="-128"/>
                <a:cs typeface="Arial Unicode MS" pitchFamily="34" charset="-128"/>
              </a:rPr>
              <a:t>(natural numbers)</a:t>
            </a:r>
            <a:r>
              <a:rPr lang="en-US" i="1" smtClean="0">
                <a:ea typeface="Arial Unicode MS" pitchFamily="34" charset="-128"/>
                <a:cs typeface="Arial Unicode MS" pitchFamily="34" charset="-128"/>
              </a:rPr>
              <a:t> </a:t>
            </a:r>
            <a:endParaRPr lang="en-US" smtClean="0"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ea typeface="Arial Unicode MS" pitchFamily="34" charset="-128"/>
                <a:cs typeface="Arial Unicode MS" pitchFamily="34" charset="-128"/>
              </a:rPr>
              <a:t>		</a:t>
            </a:r>
            <a:r>
              <a:rPr lang="en-US" i="1" smtClean="0">
                <a:ea typeface="Arial Unicode MS" pitchFamily="34" charset="-128"/>
                <a:cs typeface="Arial Unicode MS" pitchFamily="34" charset="-128"/>
              </a:rPr>
              <a:t>a = 0 </a:t>
            </a:r>
            <a:r>
              <a:rPr lang="en-US" smtClean="0">
                <a:ea typeface="Arial Unicode MS" pitchFamily="34" charset="-128"/>
                <a:cs typeface="Arial Unicode MS" pitchFamily="34" charset="-128"/>
              </a:rPr>
              <a:t>and</a:t>
            </a:r>
            <a:r>
              <a:rPr lang="en-US" i="1" smtClean="0">
                <a:ea typeface="Arial Unicode MS" pitchFamily="34" charset="-128"/>
                <a:cs typeface="Arial Unicode MS" pitchFamily="34" charset="-128"/>
              </a:rPr>
              <a:t> b = 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i="1" smtClean="0">
                <a:ea typeface="Arial Unicode MS" pitchFamily="34" charset="-128"/>
                <a:cs typeface="Arial Unicode MS" pitchFamily="34" charset="-128"/>
              </a:rPr>
              <a:t>		x </a:t>
            </a:r>
            <a:r>
              <a:rPr lang="en-US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 </a:t>
            </a:r>
            <a:r>
              <a:rPr lang="en-US" i="1" smtClean="0">
                <a:ea typeface="Arial Unicode MS" pitchFamily="34" charset="-128"/>
                <a:cs typeface="Arial Unicode MS" pitchFamily="34" charset="-128"/>
              </a:rPr>
              <a:t>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i="1" smtClean="0">
                <a:ea typeface="Arial Unicode MS" pitchFamily="34" charset="-128"/>
                <a:cs typeface="Arial Unicode MS" pitchFamily="34" charset="-128"/>
              </a:rPr>
              <a:t>		</a:t>
            </a:r>
            <a:r>
              <a:rPr lang="en-US" i="1" smtClean="0"/>
              <a:t>P(x)</a:t>
            </a:r>
            <a:r>
              <a:rPr lang="en-US" smtClean="0"/>
              <a:t> stands for </a:t>
            </a:r>
            <a:r>
              <a:rPr lang="en-US" i="1" smtClean="0"/>
              <a:t>x &gt; 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i="1" smtClean="0"/>
              <a:t>		g(m,n) </a:t>
            </a:r>
            <a:r>
              <a:rPr lang="en-US" smtClean="0"/>
              <a:t>stands for</a:t>
            </a:r>
            <a:r>
              <a:rPr lang="en-US" i="1" smtClean="0"/>
              <a:t> (m x n)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i="1" smtClean="0"/>
              <a:t>		h(x) </a:t>
            </a:r>
            <a:r>
              <a:rPr lang="en-US" smtClean="0"/>
              <a:t>stands for</a:t>
            </a:r>
            <a:r>
              <a:rPr lang="en-US" i="1" smtClean="0"/>
              <a:t> (x – 1)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Above interpretation defines </a:t>
            </a:r>
            <a:r>
              <a:rPr lang="en-US" b="1" smtClean="0"/>
              <a:t>Factorial</a:t>
            </a:r>
          </a:p>
        </p:txBody>
      </p:sp>
      <p:sp>
        <p:nvSpPr>
          <p:cNvPr id="19459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Interpretation:2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</a:t>
            </a:r>
            <a:r>
              <a:rPr lang="en-US" sz="2800" i="1" smtClean="0"/>
              <a:t>D</a:t>
            </a:r>
            <a:r>
              <a:rPr lang="en-US" sz="2800" smtClean="0"/>
              <a:t>={strings)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      </a:t>
            </a:r>
            <a:r>
              <a:rPr lang="en-US" sz="2800" i="1" smtClean="0"/>
              <a:t>a = b = </a:t>
            </a:r>
            <a:r>
              <a:rPr lang="el-GR" sz="2800" i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λ</a:t>
            </a:r>
            <a:endParaRPr lang="en-US" sz="2800" i="1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</a:t>
            </a:r>
            <a:r>
              <a:rPr lang="en-US" sz="2800" i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P(x)</a:t>
            </a:r>
            <a:r>
              <a:rPr lang="en-US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stands for “x is a non empty string”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</a:t>
            </a:r>
            <a:r>
              <a:rPr lang="en-US" sz="2800" i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g(m, n)</a:t>
            </a:r>
            <a:r>
              <a:rPr lang="en-US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stands for “append head of m 	to n”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</a:t>
            </a:r>
            <a:r>
              <a:rPr lang="en-US" sz="2800" i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h(x)</a:t>
            </a:r>
            <a:r>
              <a:rPr lang="en-US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stands for </a:t>
            </a:r>
            <a:r>
              <a:rPr lang="en-US" sz="2800" i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tail(x)</a:t>
            </a:r>
          </a:p>
          <a:p>
            <a:pPr eaLnBrk="1" hangingPunct="1"/>
            <a:r>
              <a:rPr lang="en-US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Above interpretation defines “reversing a string”</a:t>
            </a:r>
            <a:endParaRPr lang="en-US" sz="2800" smtClean="0"/>
          </a:p>
          <a:p>
            <a:pPr eaLnBrk="1" hangingPunct="1"/>
            <a:endParaRPr lang="en-US" sz="2800" smtClean="0"/>
          </a:p>
        </p:txBody>
      </p:sp>
      <p:sp>
        <p:nvSpPr>
          <p:cNvPr id="20483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Examples (contd.)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Examples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∀</a:t>
            </a:r>
            <a:r>
              <a:rPr lang="en-US" i="1" smtClean="0">
                <a:ea typeface="Arial Unicode MS" pitchFamily="34" charset="-128"/>
                <a:cs typeface="Arial Unicode MS" pitchFamily="34" charset="-128"/>
              </a:rPr>
              <a:t>x [ P(x) → Q(x)]</a:t>
            </a:r>
          </a:p>
          <a:p>
            <a:r>
              <a:rPr lang="en-US" smtClean="0">
                <a:ea typeface="Arial Unicode MS" pitchFamily="34" charset="-128"/>
                <a:cs typeface="Arial Unicode MS" pitchFamily="34" charset="-128"/>
              </a:rPr>
              <a:t>Following interpretations conform to above expression:</a:t>
            </a:r>
          </a:p>
          <a:p>
            <a:pPr lvl="1">
              <a:buFont typeface="Arial" charset="0"/>
              <a:buNone/>
            </a:pPr>
            <a:r>
              <a:rPr lang="en-US" smtClean="0"/>
              <a:t>	</a:t>
            </a:r>
            <a:r>
              <a:rPr lang="en-US" i="1" smtClean="0"/>
              <a:t>man(x) </a:t>
            </a:r>
            <a:r>
              <a:rPr lang="en-US" i="1" smtClean="0">
                <a:ea typeface="Arial Unicode MS" pitchFamily="34" charset="-128"/>
                <a:cs typeface="Arial Unicode MS" pitchFamily="34" charset="-128"/>
              </a:rPr>
              <a:t>→ mortal(x)</a:t>
            </a:r>
          </a:p>
          <a:p>
            <a:pPr lvl="1">
              <a:buFont typeface="Arial" charset="0"/>
              <a:buNone/>
            </a:pPr>
            <a:r>
              <a:rPr lang="en-US" i="1" smtClean="0">
                <a:ea typeface="Arial Unicode MS" pitchFamily="34" charset="-128"/>
                <a:cs typeface="Arial Unicode MS" pitchFamily="34" charset="-128"/>
              </a:rPr>
              <a:t>	dog(x) → mammal(x)</a:t>
            </a:r>
          </a:p>
          <a:p>
            <a:pPr lvl="1">
              <a:buFont typeface="Arial" charset="0"/>
              <a:buNone/>
            </a:pPr>
            <a:r>
              <a:rPr lang="en-US" i="1" smtClean="0">
                <a:ea typeface="Arial Unicode MS" pitchFamily="34" charset="-128"/>
                <a:cs typeface="Arial Unicode MS" pitchFamily="34" charset="-128"/>
              </a:rPr>
              <a:t>	prime(x) → 2_or_odd(x)</a:t>
            </a:r>
          </a:p>
          <a:p>
            <a:pPr lvl="1">
              <a:buFont typeface="Arial" charset="0"/>
              <a:buNone/>
            </a:pPr>
            <a:r>
              <a:rPr lang="en-US" i="1" smtClean="0">
                <a:ea typeface="Arial Unicode MS" pitchFamily="34" charset="-128"/>
                <a:cs typeface="Arial Unicode MS" pitchFamily="34" charset="-128"/>
              </a:rPr>
              <a:t>	CS(x) → bad_hand_writing(x)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52487"/>
          </a:xfrm>
        </p:spPr>
        <p:txBody>
          <a:bodyPr/>
          <a:lstStyle/>
          <a:p>
            <a:r>
              <a:rPr lang="en-US" dirty="0" smtClean="0"/>
              <a:t>Structure of Interpretation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524000"/>
            <a:ext cx="3810000" cy="41148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All interpretations begin with a domain ‘D’, constants (0-order functions) and functions pick values from there.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With respect to -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dirty="0" smtClean="0">
                <a:latin typeface="Arial Unicode MS"/>
                <a:ea typeface="Arial Unicode MS"/>
                <a:cs typeface="Arial Unicode MS"/>
              </a:rPr>
              <a:t>	∀</a:t>
            </a:r>
            <a:r>
              <a:rPr lang="en-US" i="1" dirty="0" smtClean="0">
                <a:ea typeface="Arial Unicode MS"/>
                <a:cs typeface="Arial Unicode MS"/>
              </a:rPr>
              <a:t>x [ P(x) → Q(x)]</a:t>
            </a:r>
            <a:r>
              <a:rPr lang="en-US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	</a:t>
            </a:r>
            <a:r>
              <a:rPr lang="en-US" i="1" dirty="0" smtClean="0"/>
              <a:t>D = {living beings}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	</a:t>
            </a:r>
            <a:r>
              <a:rPr lang="en-US" i="1" dirty="0" smtClean="0"/>
              <a:t>P: D </a:t>
            </a:r>
            <a:r>
              <a:rPr lang="en-US" i="1" dirty="0" smtClean="0">
                <a:ea typeface="Arial Unicode MS"/>
                <a:cs typeface="Arial Unicode MS"/>
              </a:rPr>
              <a:t>→ </a:t>
            </a:r>
            <a:r>
              <a:rPr lang="en-US" i="1" dirty="0" smtClean="0"/>
              <a:t>{T, F}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dirty="0" smtClean="0"/>
              <a:t>		Q: D </a:t>
            </a:r>
            <a:r>
              <a:rPr lang="en-US" i="1" dirty="0" smtClean="0">
                <a:ea typeface="Arial Unicode MS"/>
                <a:cs typeface="Arial Unicode MS"/>
              </a:rPr>
              <a:t>→ </a:t>
            </a:r>
            <a:r>
              <a:rPr lang="en-US" i="1" dirty="0" smtClean="0"/>
              <a:t>{T, F}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smtClean="0"/>
              <a:t>P</a:t>
            </a:r>
            <a:r>
              <a:rPr lang="en-US" dirty="0" smtClean="0"/>
              <a:t> can be looked upon as a table shown here: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81600" y="2743200"/>
          <a:ext cx="33528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Elements of 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i.e. 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baseline="0" dirty="0" smtClean="0">
                          <a:solidFill>
                            <a:schemeClr val="tx1"/>
                          </a:solidFill>
                        </a:rPr>
                        <a:t>P(x)</a:t>
                      </a:r>
                      <a:endParaRPr lang="en-US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Ram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Pushpak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Virus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1201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Factorial interpretation of the structure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/>
              <a:t>D = {0, 1, 2, …, </a:t>
            </a:r>
            <a:r>
              <a:rPr lang="en-US" i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∞</a:t>
            </a:r>
            <a:r>
              <a:rPr lang="en-US" i="1" smtClean="0"/>
              <a:t>}</a:t>
            </a:r>
          </a:p>
          <a:p>
            <a:r>
              <a:rPr lang="en-US" i="1" smtClean="0"/>
              <a:t>a = 0, b = 1</a:t>
            </a:r>
            <a:endParaRPr lang="en-US" smtClean="0"/>
          </a:p>
          <a:p>
            <a:r>
              <a:rPr lang="en-US" i="1" smtClean="0"/>
              <a:t>g(m, n) = m x n </a:t>
            </a:r>
            <a:r>
              <a:rPr lang="en-US" smtClean="0"/>
              <a:t>and</a:t>
            </a:r>
            <a:r>
              <a:rPr lang="en-US" i="1" smtClean="0"/>
              <a:t> g: D x D </a:t>
            </a:r>
            <a:r>
              <a:rPr lang="en-US" i="1" smtClean="0">
                <a:ea typeface="Arial Unicode MS" pitchFamily="34" charset="-128"/>
                <a:cs typeface="Arial Unicode MS" pitchFamily="34" charset="-128"/>
              </a:rPr>
              <a:t>→</a:t>
            </a:r>
            <a:r>
              <a:rPr lang="en-US" i="1" smtClean="0"/>
              <a:t> D</a:t>
            </a:r>
          </a:p>
          <a:p>
            <a:r>
              <a:rPr lang="en-US" i="1" smtClean="0"/>
              <a:t>h(x) = (x – 1) </a:t>
            </a:r>
            <a:r>
              <a:rPr lang="en-US" smtClean="0"/>
              <a:t>and</a:t>
            </a:r>
            <a:r>
              <a:rPr lang="en-US" i="1" smtClean="0"/>
              <a:t> h(0) = 0, h: D </a:t>
            </a:r>
            <a:r>
              <a:rPr lang="en-US" i="1" smtClean="0">
                <a:ea typeface="Arial Unicode MS" pitchFamily="34" charset="-128"/>
                <a:cs typeface="Arial Unicode MS" pitchFamily="34" charset="-128"/>
              </a:rPr>
              <a:t>→D</a:t>
            </a:r>
          </a:p>
          <a:p>
            <a:r>
              <a:rPr lang="en-US" i="1" smtClean="0">
                <a:ea typeface="Arial Unicode MS" pitchFamily="34" charset="-128"/>
                <a:cs typeface="Arial Unicode MS" pitchFamily="34" charset="-128"/>
              </a:rPr>
              <a:t>P(x) is x &gt; 0 </a:t>
            </a:r>
            <a:r>
              <a:rPr lang="en-US" smtClean="0">
                <a:ea typeface="Arial Unicode MS" pitchFamily="34" charset="-128"/>
                <a:cs typeface="Arial Unicode MS" pitchFamily="34" charset="-128"/>
              </a:rPr>
              <a:t>and</a:t>
            </a:r>
            <a:r>
              <a:rPr lang="en-US" i="1" smtClean="0">
                <a:ea typeface="Arial Unicode MS" pitchFamily="34" charset="-128"/>
                <a:cs typeface="Arial Unicode MS" pitchFamily="34" charset="-128"/>
              </a:rPr>
              <a:t> P: D → {T, F}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Steps in Interpretation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Fix Domain </a:t>
            </a:r>
            <a:r>
              <a:rPr lang="en-US" i="1" dirty="0" smtClean="0"/>
              <a:t>D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Assign values to constants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Define functions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Define predicates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An expression which is true for </a:t>
            </a:r>
            <a:r>
              <a:rPr lang="en-US" u="sng" dirty="0" smtClean="0"/>
              <a:t>all</a:t>
            </a:r>
            <a:r>
              <a:rPr lang="en-US" dirty="0" smtClean="0"/>
              <a:t> interpretations is called </a:t>
            </a:r>
            <a:r>
              <a:rPr lang="en-US" u="sng" dirty="0" smtClean="0"/>
              <a:t>valid</a:t>
            </a:r>
            <a:r>
              <a:rPr lang="en-US" dirty="0" smtClean="0"/>
              <a:t> or tautology.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Interpretations and their validity in “</a:t>
            </a:r>
            <a:r>
              <a:rPr lang="en-US" dirty="0" err="1" smtClean="0"/>
              <a:t>Herbrand’s</a:t>
            </a:r>
            <a:r>
              <a:rPr lang="en-US" dirty="0" smtClean="0"/>
              <a:t> Universe” is sufficient for proving validity in Predicate Calculus.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Note:- Possible seminar topic – “</a:t>
            </a:r>
            <a:r>
              <a:rPr lang="en-US" dirty="0" err="1" smtClean="0"/>
              <a:t>Herbrand’s</a:t>
            </a:r>
            <a:r>
              <a:rPr lang="en-US" dirty="0" smtClean="0"/>
              <a:t> Interpretation and Validity”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solidFill>
                  <a:schemeClr val="tx2"/>
                </a:solidFill>
              </a:rPr>
              <a:t>Some examples…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Valid for any domain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§"/>
              <a:defRPr/>
            </a:pPr>
            <a:r>
              <a:rPr lang="en-US" sz="2400" dirty="0" smtClean="0"/>
              <a:t>Valid  for any domain with less than 3 elements but invalid for any domain with more than 2 elements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514600" y="2895600"/>
          <a:ext cx="3074988" cy="533400"/>
        </p:xfrm>
        <a:graphic>
          <a:graphicData uri="http://schemas.openxmlformats.org/presentationml/2006/ole">
            <p:oleObj spid="_x0000_s322562" name="Equation" r:id="rId3" imgW="1244520" imgH="21564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143000" y="4953000"/>
          <a:ext cx="7042150" cy="1219200"/>
        </p:xfrm>
        <a:graphic>
          <a:graphicData uri="http://schemas.openxmlformats.org/presentationml/2006/ole">
            <p:oleObj spid="_x0000_s322563" name="Equation" r:id="rId4" imgW="2781000" imgH="4824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924</TotalTime>
  <Words>332</Words>
  <Application>Microsoft Office PowerPoint</Application>
  <PresentationFormat>On-screen Show (4:3)</PresentationFormat>
  <Paragraphs>87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Blends</vt:lpstr>
      <vt:lpstr>Equation</vt:lpstr>
      <vt:lpstr>Microsoft Equation 3.0</vt:lpstr>
      <vt:lpstr>CS344: Introduction to Artificial Intelligence (associated lab: CS386) </vt:lpstr>
      <vt:lpstr>Interpretation in Logic</vt:lpstr>
      <vt:lpstr>Examples</vt:lpstr>
      <vt:lpstr>Examples (contd.)</vt:lpstr>
      <vt:lpstr>More Examples</vt:lpstr>
      <vt:lpstr>Structure of Interpretation</vt:lpstr>
      <vt:lpstr>Factorial interpretation of the structure</vt:lpstr>
      <vt:lpstr>Steps in Interpretation</vt:lpstr>
      <vt:lpstr>Some examples… </vt:lpstr>
      <vt:lpstr>Definitions</vt:lpstr>
      <vt:lpstr>Explanation</vt:lpstr>
    </vt:vector>
  </TitlesOfParts>
  <Company>cfdvs,iit bombay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</dc:title>
  <dc:creator>cfdvs</dc:creator>
  <cp:lastModifiedBy>Pushpak </cp:lastModifiedBy>
  <cp:revision>161</cp:revision>
  <dcterms:created xsi:type="dcterms:W3CDTF">2007-07-27T07:29:18Z</dcterms:created>
  <dcterms:modified xsi:type="dcterms:W3CDTF">2011-02-20T11:31:50Z</dcterms:modified>
</cp:coreProperties>
</file>