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sldIdLst>
    <p:sldId id="256" r:id="rId2"/>
    <p:sldId id="328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00" r:id="rId13"/>
    <p:sldId id="349" r:id="rId14"/>
    <p:sldId id="350" r:id="rId15"/>
    <p:sldId id="378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9" r:id="rId29"/>
    <p:sldId id="380" r:id="rId30"/>
    <p:sldId id="381" r:id="rId31"/>
    <p:sldId id="382" r:id="rId32"/>
    <p:sldId id="383" r:id="rId33"/>
    <p:sldId id="384" r:id="rId34"/>
    <p:sldId id="385" r:id="rId35"/>
    <p:sldId id="386" r:id="rId36"/>
    <p:sldId id="387" r:id="rId37"/>
    <p:sldId id="388" r:id="rId38"/>
    <p:sldId id="389" r:id="rId39"/>
    <p:sldId id="390" r:id="rId40"/>
    <p:sldId id="391" r:id="rId41"/>
    <p:sldId id="392" r:id="rId42"/>
    <p:sldId id="393" r:id="rId43"/>
    <p:sldId id="394" r:id="rId44"/>
    <p:sldId id="395" r:id="rId4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D2C64-5A7A-4F24-8467-2C04C1336DA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FD7DB-03D3-47F3-92E8-0704A8EE4F2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D98BB-FC1A-47D7-AF3A-23D96686466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0F790-3BB8-4685-82B5-A97D56832E2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7344E-1F6E-4E57-A258-5C7AD6E7759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B51A3-3A5A-46D6-8B99-0E5E3BF8321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3C62D-CEDB-4F09-BD59-8146C9E7BE6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F6BDA-78CA-48A1-AB62-5FFD29329E4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8A614C-B441-4391-BDE4-383276360A8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C1DD4A-EA90-47F9-A7C9-EEBF1EA78D6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032B0-6F9B-41C7-B47F-99FA746072A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33824-790C-4545-983B-FFE02CC2133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217DC-FBDF-4AED-9667-BACD50B03DC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2AD00-5AF9-4E36-88D3-64664702F50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B954E-33A1-483F-A45E-D5DDE4C2A25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92EFDF-046D-40DD-A688-B65565855DB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64D8F-93A9-406F-95B0-26745D513B7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E9B12-B1DB-4656-91EE-FD5AD41D2B2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F8524-47E1-4FA5-ABA8-438AAD82798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9177E-A6D9-4E3D-A525-8365187FD8F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89769-DE64-41EE-A8FD-A560DBC8391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79263-1EBA-40E6-9444-7C4E9778BB2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5D7FD-E8C7-44BF-8CEA-242FCFD49C71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F6533-FBFC-4F11-AC8A-7A1FE5BD653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A3801C-DE05-465F-B9CE-599DB55C192E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457F4-2CA2-4BC1-B95A-19F9ACCFCFA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99F767-CE3D-483D-A247-C171BE03DD17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F365A-B2A4-4C12-ABBB-3B063E8E7113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041D1-7029-44FB-BA9B-4E4F18297A60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591E2-81D2-40CD-A971-328E79B9A45D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C315A5-DB4C-446D-94AD-5A3ABF07E088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E155C-FEDA-4029-B32B-8295A01B1FCB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EE85F-A262-4A82-A89A-2508F9CA023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1EB5B-6700-4E79-898D-E965707FA7F7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77168-71CD-440D-91D2-A1D59209FA3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962B2-1626-473A-8FEB-B90A8BA91B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33B85C-25A9-4E80-AE02-4061C2CD8E9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4BE9A-E3C9-4D61-B7CC-38EC8173EC5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C4817A-2B14-4CEA-9DD2-193D4E9A21C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iitb.ac.in/~p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e.iitb.ac.in/~cs344-20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Lecture–2: Introduction (salient points repeat) + A*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4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Jan,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Limits in terms of time and Space</a:t>
            </a:r>
          </a:p>
          <a:p>
            <a:pPr lvl="1" eaLnBrk="1" hangingPunct="1"/>
            <a:r>
              <a:rPr lang="en-US" i="1" smtClean="0"/>
              <a:t>NP-complete and NP-hard problems: Time for computation becomes extremely large as the length of input increases </a:t>
            </a:r>
          </a:p>
          <a:p>
            <a:pPr lvl="1" eaLnBrk="1" hangingPunct="1"/>
            <a:r>
              <a:rPr lang="en-US" i="1" smtClean="0"/>
              <a:t>PSPACE complete</a:t>
            </a:r>
            <a:r>
              <a:rPr lang="en-US" smtClean="0"/>
              <a:t>: Space requirement becomes extremely large</a:t>
            </a:r>
          </a:p>
          <a:p>
            <a:pPr lvl="1" eaLnBrk="1" hangingPunct="1"/>
            <a:r>
              <a:rPr lang="en-US" smtClean="0"/>
              <a:t>Sets limits in terms of resources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broad divisions of Theoretical CS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A</a:t>
            </a:r>
          </a:p>
          <a:p>
            <a:pPr lvl="1" eaLnBrk="1" hangingPunct="1"/>
            <a:r>
              <a:rPr lang="en-US" smtClean="0"/>
              <a:t>Algorithms and Complexity</a:t>
            </a:r>
          </a:p>
          <a:p>
            <a:pPr eaLnBrk="1" hangingPunct="1"/>
            <a:r>
              <a:rPr lang="en-US" smtClean="0"/>
              <a:t>Theory B</a:t>
            </a:r>
          </a:p>
          <a:p>
            <a:pPr lvl="1" eaLnBrk="1" hangingPunct="1"/>
            <a:r>
              <a:rPr lang="en-US" smtClean="0"/>
              <a:t>Formal Systems and Logic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 as the forcing function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Time sharing system in 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Machine giving the illusion of attending simultaneously with several people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Compilers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Raising the level of the machine for better man machine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Arose from Natural Language Processing (NLP)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NLP in turn called the forcing function for AI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Teaching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building: firm grip on foundations, clear ideas</a:t>
            </a:r>
          </a:p>
          <a:p>
            <a:r>
              <a:rPr lang="en-US" dirty="0" smtClean="0"/>
              <a:t>Coverage: grasp of good amount of material, advances</a:t>
            </a:r>
          </a:p>
          <a:p>
            <a:r>
              <a:rPr lang="en-US" dirty="0" smtClean="0"/>
              <a:t>Inspiration: get the spirit of AI, motivation to take up further work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Resources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Main Text: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</a:rPr>
              <a:t>Artificial Intelligence: A Modern Approach by Russell &amp; </a:t>
            </a:r>
            <a:r>
              <a:rPr lang="en-US" sz="2000" dirty="0" err="1" smtClean="0">
                <a:latin typeface="Times New Roman" pitchFamily="18" charset="0"/>
              </a:rPr>
              <a:t>Norvik</a:t>
            </a:r>
            <a:r>
              <a:rPr lang="en-US" sz="2000" dirty="0" smtClean="0">
                <a:latin typeface="Times New Roman" pitchFamily="18" charset="0"/>
              </a:rPr>
              <a:t>, Pearson, 2003.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Other Main References: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</a:rPr>
              <a:t>Principles of AI - Nilsson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</a:rPr>
              <a:t>AI - Rich &amp; Knight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</a:rPr>
              <a:t>Knowledge Based Systems – Mark </a:t>
            </a:r>
            <a:r>
              <a:rPr lang="en-US" sz="2000" dirty="0" err="1" smtClean="0">
                <a:latin typeface="Times New Roman" pitchFamily="18" charset="0"/>
              </a:rPr>
              <a:t>Stefik</a:t>
            </a:r>
            <a:endParaRPr lang="en-US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Journals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</a:rPr>
              <a:t>AI, AI Magazine, IEEE Expert,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</a:rPr>
              <a:t>Area Specific Journals </a:t>
            </a:r>
            <a:r>
              <a:rPr lang="en-US" sz="2000" dirty="0" err="1" smtClean="0">
                <a:latin typeface="Times New Roman" pitchFamily="18" charset="0"/>
              </a:rPr>
              <a:t>e.g</a:t>
            </a:r>
            <a:r>
              <a:rPr lang="en-US" sz="2000" dirty="0" smtClean="0">
                <a:latin typeface="Times New Roman" pitchFamily="18" charset="0"/>
              </a:rPr>
              <a:t>, Computational Linguistics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Conferences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</a:rPr>
              <a:t>IJCAI, AAAI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</a:rPr>
              <a:t>Positively attend lectures!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Midsem</a:t>
            </a:r>
            <a:endParaRPr lang="en-US" dirty="0" smtClean="0"/>
          </a:p>
          <a:p>
            <a:r>
              <a:rPr lang="en-US" dirty="0" err="1" smtClean="0"/>
              <a:t>Endsem</a:t>
            </a:r>
            <a:endParaRPr lang="en-US" dirty="0" smtClean="0"/>
          </a:p>
          <a:p>
            <a:r>
              <a:rPr lang="en-US" smtClean="0"/>
              <a:t>Group wise </a:t>
            </a:r>
            <a:r>
              <a:rPr lang="en-US" dirty="0" smtClean="0"/>
              <a:t>assignments (closely follows lectures)</a:t>
            </a:r>
          </a:p>
          <a:p>
            <a:r>
              <a:rPr lang="en-US" dirty="0" smtClean="0"/>
              <a:t>Paper reading (possibly seminar)</a:t>
            </a:r>
          </a:p>
          <a:p>
            <a:r>
              <a:rPr lang="en-US" dirty="0" smtClean="0"/>
              <a:t>Quizzes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Search: Everywhere</a:t>
            </a:r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 (a) which block to </a:t>
            </a:r>
            <a:r>
              <a:rPr lang="en-US" sz="1800" i="1" smtClean="0"/>
              <a:t>pick</a:t>
            </a:r>
            <a:r>
              <a:rPr lang="en-US" sz="1800" smtClean="0"/>
              <a:t>, (b) which to </a:t>
            </a:r>
            <a:r>
              <a:rPr lang="en-US" sz="1800" i="1" smtClean="0"/>
              <a:t>stack</a:t>
            </a:r>
            <a:r>
              <a:rPr lang="en-US" sz="1800" smtClean="0"/>
              <a:t>, (c) which to </a:t>
            </a:r>
            <a:r>
              <a:rPr lang="en-US" sz="1800" i="1" smtClean="0"/>
              <a:t>unstack</a:t>
            </a:r>
            <a:r>
              <a:rPr lang="en-US" sz="1800" smtClean="0"/>
              <a:t>, (d) whether to </a:t>
            </a:r>
            <a:r>
              <a:rPr lang="en-US" sz="1800" i="1" smtClean="0"/>
              <a:t>stack </a:t>
            </a:r>
            <a:r>
              <a:rPr lang="en-US" sz="1800" smtClean="0"/>
              <a:t>a block or (e) whether to </a:t>
            </a:r>
            <a:r>
              <a:rPr lang="en-US" sz="1800" i="1" smtClean="0"/>
              <a:t>unstack</a:t>
            </a:r>
            <a:r>
              <a:rPr lang="en-US" sz="1800" smtClean="0"/>
              <a:t> an already stacked block. These options have to be searched in order to arrive at the right sequence of actions. </a:t>
            </a:r>
          </a:p>
        </p:txBody>
      </p:sp>
      <p:sp>
        <p:nvSpPr>
          <p:cNvPr id="23556" name="AutoShape 4"/>
          <p:cNvSpPr>
            <a:spLocks noChangeAspect="1" noChangeArrowheads="1"/>
          </p:cNvSpPr>
          <p:nvPr/>
        </p:nvSpPr>
        <p:spPr bwMode="auto">
          <a:xfrm>
            <a:off x="987425" y="4319588"/>
            <a:ext cx="601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663825" y="5081588"/>
            <a:ext cx="160020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026025" y="5081588"/>
            <a:ext cx="53340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2892425" y="4852988"/>
            <a:ext cx="268288" cy="192087"/>
          </a:xfrm>
          <a:prstGeom prst="roundRect">
            <a:avLst>
              <a:gd name="adj" fmla="val 412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3730625" y="4852988"/>
            <a:ext cx="269875" cy="192087"/>
          </a:xfrm>
          <a:prstGeom prst="roundRect">
            <a:avLst>
              <a:gd name="adj" fmla="val 412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3349625" y="4852988"/>
            <a:ext cx="269875" cy="192087"/>
          </a:xfrm>
          <a:prstGeom prst="roundRect">
            <a:avLst>
              <a:gd name="adj" fmla="val 412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2968625" y="4776788"/>
            <a:ext cx="153988" cy="260350"/>
          </a:xfrm>
          <a:prstGeom prst="roundRect">
            <a:avLst>
              <a:gd name="adj" fmla="val 72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4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A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3806825" y="4776788"/>
            <a:ext cx="141288" cy="260350"/>
          </a:xfrm>
          <a:prstGeom prst="roundRect">
            <a:avLst>
              <a:gd name="adj" fmla="val 79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4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C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3425825" y="4776788"/>
            <a:ext cx="141288" cy="260350"/>
          </a:xfrm>
          <a:prstGeom prst="roundRect">
            <a:avLst>
              <a:gd name="adj" fmla="val 79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4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B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5102225" y="4852988"/>
            <a:ext cx="269875" cy="228600"/>
          </a:xfrm>
          <a:prstGeom prst="roundRect">
            <a:avLst>
              <a:gd name="adj" fmla="val 412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5178425" y="4776788"/>
            <a:ext cx="153988" cy="260350"/>
          </a:xfrm>
          <a:prstGeom prst="roundRect">
            <a:avLst>
              <a:gd name="adj" fmla="val 72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4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A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5102225" y="4624388"/>
            <a:ext cx="269875" cy="193675"/>
          </a:xfrm>
          <a:prstGeom prst="roundRect">
            <a:avLst>
              <a:gd name="adj" fmla="val 412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5178425" y="4548188"/>
            <a:ext cx="139700" cy="260350"/>
          </a:xfrm>
          <a:prstGeom prst="roundRect">
            <a:avLst>
              <a:gd name="adj" fmla="val 79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4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B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5102225" y="4395788"/>
            <a:ext cx="269875" cy="193675"/>
          </a:xfrm>
          <a:prstGeom prst="roundRect">
            <a:avLst>
              <a:gd name="adj" fmla="val 412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5178425" y="4319588"/>
            <a:ext cx="139700" cy="260350"/>
          </a:xfrm>
          <a:prstGeom prst="roundRect">
            <a:avLst>
              <a:gd name="adj" fmla="val 79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4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C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3425825" y="5081588"/>
            <a:ext cx="422275" cy="304800"/>
          </a:xfrm>
          <a:prstGeom prst="roundRect">
            <a:avLst>
              <a:gd name="adj" fmla="val 505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Table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264025" y="4776788"/>
            <a:ext cx="69850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4492625" y="4852988"/>
            <a:ext cx="188913" cy="190500"/>
          </a:xfrm>
          <a:prstGeom prst="ellips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4568825" y="5081588"/>
            <a:ext cx="0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4416425" y="5157788"/>
            <a:ext cx="109538" cy="349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V="1">
            <a:off x="4416425" y="5233988"/>
            <a:ext cx="109538" cy="333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4568825" y="5157788"/>
            <a:ext cx="119063" cy="206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4568825" y="5233988"/>
            <a:ext cx="119063" cy="206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1800" smtClean="0"/>
              <a:t>A search needs to be carried out to find which point in the image of </a:t>
            </a:r>
            <a:r>
              <a:rPr lang="en-US" sz="1800" i="1" smtClean="0"/>
              <a:t>L</a:t>
            </a:r>
            <a:r>
              <a:rPr lang="en-US" sz="1800" smtClean="0"/>
              <a:t> corresponds to which point in </a:t>
            </a:r>
            <a:r>
              <a:rPr lang="en-US" sz="1800" i="1" smtClean="0"/>
              <a:t>R</a:t>
            </a:r>
            <a:r>
              <a:rPr lang="en-US" sz="1800" smtClean="0"/>
              <a:t>. Naively carried out, this can become an </a:t>
            </a:r>
            <a:r>
              <a:rPr lang="en-US" sz="1800" i="1" smtClean="0"/>
              <a:t>O(n2) </a:t>
            </a:r>
            <a:r>
              <a:rPr lang="en-US" sz="1800" smtClean="0"/>
              <a:t>process where </a:t>
            </a:r>
            <a:r>
              <a:rPr lang="en-US" sz="1800" i="1" smtClean="0"/>
              <a:t>n </a:t>
            </a:r>
            <a:r>
              <a:rPr lang="en-US" sz="1800" smtClean="0"/>
              <a:t>is the number of points in the retinal images.</a:t>
            </a:r>
          </a:p>
        </p:txBody>
      </p:sp>
      <p:sp>
        <p:nvSpPr>
          <p:cNvPr id="24580" name="AutoShape 4"/>
          <p:cNvSpPr>
            <a:spLocks noChangeAspect="1" noChangeArrowheads="1"/>
          </p:cNvSpPr>
          <p:nvPr/>
        </p:nvSpPr>
        <p:spPr bwMode="auto">
          <a:xfrm>
            <a:off x="1981200" y="4191000"/>
            <a:ext cx="601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4267200" y="4876800"/>
            <a:ext cx="1366838" cy="812800"/>
          </a:xfrm>
          <a:prstGeom prst="roundRect">
            <a:avLst>
              <a:gd name="adj" fmla="val 176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5638800" y="4800600"/>
            <a:ext cx="228600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Freeform 7"/>
          <p:cNvSpPr>
            <a:spLocks noChangeArrowheads="1"/>
          </p:cNvSpPr>
          <p:nvPr/>
        </p:nvSpPr>
        <p:spPr bwMode="auto">
          <a:xfrm>
            <a:off x="5562600" y="4267200"/>
            <a:ext cx="465138" cy="220663"/>
          </a:xfrm>
          <a:custGeom>
            <a:avLst/>
            <a:gdLst>
              <a:gd name="T0" fmla="*/ 0 w 1434"/>
              <a:gd name="T1" fmla="*/ 13719739 h 674"/>
              <a:gd name="T2" fmla="*/ 946819 w 1434"/>
              <a:gd name="T3" fmla="*/ 17471336 h 674"/>
              <a:gd name="T4" fmla="*/ 2209568 w 1434"/>
              <a:gd name="T5" fmla="*/ 21115548 h 674"/>
              <a:gd name="T6" fmla="*/ 3682505 w 1434"/>
              <a:gd name="T7" fmla="*/ 24760092 h 674"/>
              <a:gd name="T8" fmla="*/ 5260535 w 1434"/>
              <a:gd name="T9" fmla="*/ 28404304 h 674"/>
              <a:gd name="T10" fmla="*/ 7049079 w 1434"/>
              <a:gd name="T11" fmla="*/ 31834401 h 674"/>
              <a:gd name="T12" fmla="*/ 9048134 w 1434"/>
              <a:gd name="T13" fmla="*/ 35157114 h 674"/>
              <a:gd name="T14" fmla="*/ 11152609 w 1434"/>
              <a:gd name="T15" fmla="*/ 38587211 h 674"/>
              <a:gd name="T16" fmla="*/ 13361852 w 1434"/>
              <a:gd name="T17" fmla="*/ 41695480 h 674"/>
              <a:gd name="T18" fmla="*/ 15781931 w 1434"/>
              <a:gd name="T19" fmla="*/ 44803760 h 674"/>
              <a:gd name="T20" fmla="*/ 18412198 w 1434"/>
              <a:gd name="T21" fmla="*/ 47697915 h 674"/>
              <a:gd name="T22" fmla="*/ 21147559 w 1434"/>
              <a:gd name="T23" fmla="*/ 50484685 h 674"/>
              <a:gd name="T24" fmla="*/ 23988343 w 1434"/>
              <a:gd name="T25" fmla="*/ 53057339 h 674"/>
              <a:gd name="T26" fmla="*/ 26934216 w 1434"/>
              <a:gd name="T27" fmla="*/ 55629666 h 674"/>
              <a:gd name="T28" fmla="*/ 29985507 w 1434"/>
              <a:gd name="T29" fmla="*/ 57880494 h 674"/>
              <a:gd name="T30" fmla="*/ 33246986 w 1434"/>
              <a:gd name="T31" fmla="*/ 60131648 h 674"/>
              <a:gd name="T32" fmla="*/ 36508465 w 1434"/>
              <a:gd name="T33" fmla="*/ 62060976 h 674"/>
              <a:gd name="T34" fmla="*/ 39980456 w 1434"/>
              <a:gd name="T35" fmla="*/ 63882918 h 674"/>
              <a:gd name="T36" fmla="*/ 43452458 w 1434"/>
              <a:gd name="T37" fmla="*/ 65598130 h 674"/>
              <a:gd name="T38" fmla="*/ 46924449 w 1434"/>
              <a:gd name="T39" fmla="*/ 67098573 h 674"/>
              <a:gd name="T40" fmla="*/ 50606953 w 1434"/>
              <a:gd name="T41" fmla="*/ 68384900 h 674"/>
              <a:gd name="T42" fmla="*/ 54289456 w 1434"/>
              <a:gd name="T43" fmla="*/ 69456785 h 674"/>
              <a:gd name="T44" fmla="*/ 58077053 w 1434"/>
              <a:gd name="T45" fmla="*/ 70421285 h 674"/>
              <a:gd name="T46" fmla="*/ 61864651 w 1434"/>
              <a:gd name="T47" fmla="*/ 71064612 h 674"/>
              <a:gd name="T48" fmla="*/ 65652248 w 1434"/>
              <a:gd name="T49" fmla="*/ 71600555 h 674"/>
              <a:gd name="T50" fmla="*/ 69439845 w 1434"/>
              <a:gd name="T51" fmla="*/ 72029112 h 674"/>
              <a:gd name="T52" fmla="*/ 73332861 w 1434"/>
              <a:gd name="T53" fmla="*/ 72136497 h 674"/>
              <a:gd name="T54" fmla="*/ 77120458 w 1434"/>
              <a:gd name="T55" fmla="*/ 72029112 h 674"/>
              <a:gd name="T56" fmla="*/ 81013150 w 1434"/>
              <a:gd name="T57" fmla="*/ 71814670 h 674"/>
              <a:gd name="T58" fmla="*/ 84800747 w 1434"/>
              <a:gd name="T59" fmla="*/ 71386112 h 674"/>
              <a:gd name="T60" fmla="*/ 88588364 w 1434"/>
              <a:gd name="T61" fmla="*/ 70742785 h 674"/>
              <a:gd name="T62" fmla="*/ 92376286 w 1434"/>
              <a:gd name="T63" fmla="*/ 69885342 h 674"/>
              <a:gd name="T64" fmla="*/ 96058465 w 1434"/>
              <a:gd name="T65" fmla="*/ 68920842 h 674"/>
              <a:gd name="T66" fmla="*/ 99740969 w 1434"/>
              <a:gd name="T67" fmla="*/ 67634515 h 674"/>
              <a:gd name="T68" fmla="*/ 103318054 w 1434"/>
              <a:gd name="T69" fmla="*/ 66241130 h 674"/>
              <a:gd name="T70" fmla="*/ 106790045 w 1434"/>
              <a:gd name="T71" fmla="*/ 64740360 h 674"/>
              <a:gd name="T72" fmla="*/ 110262361 w 1434"/>
              <a:gd name="T73" fmla="*/ 62918418 h 674"/>
              <a:gd name="T74" fmla="*/ 113628934 w 1434"/>
              <a:gd name="T75" fmla="*/ 60989091 h 674"/>
              <a:gd name="T76" fmla="*/ 116890413 w 1434"/>
              <a:gd name="T77" fmla="*/ 58952379 h 674"/>
              <a:gd name="T78" fmla="*/ 120046798 w 1434"/>
              <a:gd name="T79" fmla="*/ 56701551 h 674"/>
              <a:gd name="T80" fmla="*/ 123098089 w 1434"/>
              <a:gd name="T81" fmla="*/ 54236282 h 674"/>
              <a:gd name="T82" fmla="*/ 125938868 w 1434"/>
              <a:gd name="T83" fmla="*/ 51663627 h 674"/>
              <a:gd name="T84" fmla="*/ 128674229 w 1434"/>
              <a:gd name="T85" fmla="*/ 48984242 h 674"/>
              <a:gd name="T86" fmla="*/ 131409914 w 1434"/>
              <a:gd name="T87" fmla="*/ 46090088 h 674"/>
              <a:gd name="T88" fmla="*/ 133829669 w 1434"/>
              <a:gd name="T89" fmla="*/ 43088875 h 674"/>
              <a:gd name="T90" fmla="*/ 136249424 w 1434"/>
              <a:gd name="T91" fmla="*/ 39980596 h 674"/>
              <a:gd name="T92" fmla="*/ 138353897 w 1434"/>
              <a:gd name="T93" fmla="*/ 36764941 h 674"/>
              <a:gd name="T94" fmla="*/ 140458045 w 1434"/>
              <a:gd name="T95" fmla="*/ 33334844 h 674"/>
              <a:gd name="T96" fmla="*/ 142246588 w 1434"/>
              <a:gd name="T97" fmla="*/ 29905074 h 674"/>
              <a:gd name="T98" fmla="*/ 143930037 w 1434"/>
              <a:gd name="T99" fmla="*/ 26474977 h 674"/>
              <a:gd name="T100" fmla="*/ 145508067 w 1434"/>
              <a:gd name="T101" fmla="*/ 22830765 h 674"/>
              <a:gd name="T102" fmla="*/ 146875910 w 1434"/>
              <a:gd name="T103" fmla="*/ 19186220 h 674"/>
              <a:gd name="T104" fmla="*/ 148033240 w 1434"/>
              <a:gd name="T105" fmla="*/ 15434951 h 674"/>
              <a:gd name="T106" fmla="*/ 148980058 w 1434"/>
              <a:gd name="T107" fmla="*/ 11575969 h 674"/>
              <a:gd name="T108" fmla="*/ 149716689 w 1434"/>
              <a:gd name="T109" fmla="*/ 7824697 h 674"/>
              <a:gd name="T110" fmla="*/ 150347901 w 1434"/>
              <a:gd name="T111" fmla="*/ 3966041 h 674"/>
              <a:gd name="T112" fmla="*/ 150768925 w 1434"/>
              <a:gd name="T113" fmla="*/ 0 h 67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434"/>
              <a:gd name="T172" fmla="*/ 0 h 674"/>
              <a:gd name="T173" fmla="*/ 1434 w 1434"/>
              <a:gd name="T174" fmla="*/ 674 h 67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434" h="674">
                <a:moveTo>
                  <a:pt x="0" y="128"/>
                </a:moveTo>
                <a:lnTo>
                  <a:pt x="9" y="163"/>
                </a:lnTo>
                <a:lnTo>
                  <a:pt x="21" y="197"/>
                </a:lnTo>
                <a:lnTo>
                  <a:pt x="35" y="231"/>
                </a:lnTo>
                <a:lnTo>
                  <a:pt x="50" y="265"/>
                </a:lnTo>
                <a:lnTo>
                  <a:pt x="67" y="297"/>
                </a:lnTo>
                <a:lnTo>
                  <a:pt x="86" y="328"/>
                </a:lnTo>
                <a:lnTo>
                  <a:pt x="106" y="360"/>
                </a:lnTo>
                <a:lnTo>
                  <a:pt x="127" y="389"/>
                </a:lnTo>
                <a:lnTo>
                  <a:pt x="150" y="418"/>
                </a:lnTo>
                <a:lnTo>
                  <a:pt x="175" y="445"/>
                </a:lnTo>
                <a:lnTo>
                  <a:pt x="201" y="471"/>
                </a:lnTo>
                <a:lnTo>
                  <a:pt x="228" y="495"/>
                </a:lnTo>
                <a:lnTo>
                  <a:pt x="256" y="519"/>
                </a:lnTo>
                <a:lnTo>
                  <a:pt x="285" y="540"/>
                </a:lnTo>
                <a:lnTo>
                  <a:pt x="316" y="561"/>
                </a:lnTo>
                <a:lnTo>
                  <a:pt x="347" y="579"/>
                </a:lnTo>
                <a:lnTo>
                  <a:pt x="380" y="596"/>
                </a:lnTo>
                <a:lnTo>
                  <a:pt x="413" y="612"/>
                </a:lnTo>
                <a:lnTo>
                  <a:pt x="446" y="626"/>
                </a:lnTo>
                <a:lnTo>
                  <a:pt x="481" y="638"/>
                </a:lnTo>
                <a:lnTo>
                  <a:pt x="516" y="648"/>
                </a:lnTo>
                <a:lnTo>
                  <a:pt x="552" y="657"/>
                </a:lnTo>
                <a:lnTo>
                  <a:pt x="588" y="663"/>
                </a:lnTo>
                <a:lnTo>
                  <a:pt x="624" y="668"/>
                </a:lnTo>
                <a:lnTo>
                  <a:pt x="660" y="672"/>
                </a:lnTo>
                <a:lnTo>
                  <a:pt x="697" y="673"/>
                </a:lnTo>
                <a:lnTo>
                  <a:pt x="733" y="672"/>
                </a:lnTo>
                <a:lnTo>
                  <a:pt x="770" y="670"/>
                </a:lnTo>
                <a:lnTo>
                  <a:pt x="806" y="666"/>
                </a:lnTo>
                <a:lnTo>
                  <a:pt x="842" y="660"/>
                </a:lnTo>
                <a:lnTo>
                  <a:pt x="878" y="652"/>
                </a:lnTo>
                <a:lnTo>
                  <a:pt x="913" y="643"/>
                </a:lnTo>
                <a:lnTo>
                  <a:pt x="948" y="631"/>
                </a:lnTo>
                <a:lnTo>
                  <a:pt x="982" y="618"/>
                </a:lnTo>
                <a:lnTo>
                  <a:pt x="1015" y="604"/>
                </a:lnTo>
                <a:lnTo>
                  <a:pt x="1048" y="587"/>
                </a:lnTo>
                <a:lnTo>
                  <a:pt x="1080" y="569"/>
                </a:lnTo>
                <a:lnTo>
                  <a:pt x="1111" y="550"/>
                </a:lnTo>
                <a:lnTo>
                  <a:pt x="1141" y="529"/>
                </a:lnTo>
                <a:lnTo>
                  <a:pt x="1170" y="506"/>
                </a:lnTo>
                <a:lnTo>
                  <a:pt x="1197" y="482"/>
                </a:lnTo>
                <a:lnTo>
                  <a:pt x="1223" y="457"/>
                </a:lnTo>
                <a:lnTo>
                  <a:pt x="1249" y="430"/>
                </a:lnTo>
                <a:lnTo>
                  <a:pt x="1272" y="402"/>
                </a:lnTo>
                <a:lnTo>
                  <a:pt x="1295" y="373"/>
                </a:lnTo>
                <a:lnTo>
                  <a:pt x="1315" y="343"/>
                </a:lnTo>
                <a:lnTo>
                  <a:pt x="1335" y="311"/>
                </a:lnTo>
                <a:lnTo>
                  <a:pt x="1352" y="279"/>
                </a:lnTo>
                <a:lnTo>
                  <a:pt x="1368" y="247"/>
                </a:lnTo>
                <a:lnTo>
                  <a:pt x="1383" y="213"/>
                </a:lnTo>
                <a:lnTo>
                  <a:pt x="1396" y="179"/>
                </a:lnTo>
                <a:lnTo>
                  <a:pt x="1407" y="144"/>
                </a:lnTo>
                <a:lnTo>
                  <a:pt x="1416" y="108"/>
                </a:lnTo>
                <a:lnTo>
                  <a:pt x="1423" y="73"/>
                </a:lnTo>
                <a:lnTo>
                  <a:pt x="1429" y="37"/>
                </a:lnTo>
                <a:lnTo>
                  <a:pt x="1433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 noChangeArrowheads="1"/>
          </p:cNvSpPr>
          <p:nvPr/>
        </p:nvSpPr>
        <p:spPr bwMode="auto">
          <a:xfrm>
            <a:off x="6172200" y="4267200"/>
            <a:ext cx="469900" cy="220663"/>
          </a:xfrm>
          <a:custGeom>
            <a:avLst/>
            <a:gdLst>
              <a:gd name="T0" fmla="*/ 0 w 1434"/>
              <a:gd name="T1" fmla="*/ 13679145 h 675"/>
              <a:gd name="T2" fmla="*/ 966342 w 1434"/>
              <a:gd name="T3" fmla="*/ 17419626 h 675"/>
              <a:gd name="T4" fmla="*/ 2254799 w 1434"/>
              <a:gd name="T5" fmla="*/ 21053209 h 675"/>
              <a:gd name="T6" fmla="*/ 3758217 w 1434"/>
              <a:gd name="T7" fmla="*/ 24793696 h 675"/>
              <a:gd name="T8" fmla="*/ 5368788 w 1434"/>
              <a:gd name="T9" fmla="*/ 28427279 h 675"/>
              <a:gd name="T10" fmla="*/ 7194320 w 1434"/>
              <a:gd name="T11" fmla="*/ 31847064 h 675"/>
              <a:gd name="T12" fmla="*/ 9234485 w 1434"/>
              <a:gd name="T13" fmla="*/ 35159950 h 675"/>
              <a:gd name="T14" fmla="*/ 11382133 w 1434"/>
              <a:gd name="T15" fmla="*/ 38472836 h 675"/>
              <a:gd name="T16" fmla="*/ 13636931 w 1434"/>
              <a:gd name="T17" fmla="*/ 41571924 h 675"/>
              <a:gd name="T18" fmla="*/ 16106691 w 1434"/>
              <a:gd name="T19" fmla="*/ 44671349 h 675"/>
              <a:gd name="T20" fmla="*/ 18791083 w 1434"/>
              <a:gd name="T21" fmla="*/ 47556639 h 675"/>
              <a:gd name="T22" fmla="*/ 21582962 w 1434"/>
              <a:gd name="T23" fmla="*/ 50442256 h 675"/>
              <a:gd name="T24" fmla="*/ 24481989 w 1434"/>
              <a:gd name="T25" fmla="*/ 53006850 h 675"/>
              <a:gd name="T26" fmla="*/ 27488496 w 1434"/>
              <a:gd name="T27" fmla="*/ 55571770 h 675"/>
              <a:gd name="T28" fmla="*/ 30602483 w 1434"/>
              <a:gd name="T29" fmla="*/ 57815994 h 675"/>
              <a:gd name="T30" fmla="*/ 33931104 w 1434"/>
              <a:gd name="T31" fmla="*/ 60060218 h 675"/>
              <a:gd name="T32" fmla="*/ 37260053 w 1434"/>
              <a:gd name="T33" fmla="*/ 61984071 h 675"/>
              <a:gd name="T34" fmla="*/ 40803307 w 1434"/>
              <a:gd name="T35" fmla="*/ 63800699 h 675"/>
              <a:gd name="T36" fmla="*/ 44346900 w 1434"/>
              <a:gd name="T37" fmla="*/ 65510755 h 675"/>
              <a:gd name="T38" fmla="*/ 47890154 w 1434"/>
              <a:gd name="T39" fmla="*/ 67006686 h 675"/>
              <a:gd name="T40" fmla="*/ 51648370 w 1434"/>
              <a:gd name="T41" fmla="*/ 68289146 h 675"/>
              <a:gd name="T42" fmla="*/ 55406586 w 1434"/>
              <a:gd name="T43" fmla="*/ 69357809 h 675"/>
              <a:gd name="T44" fmla="*/ 59272282 w 1434"/>
              <a:gd name="T45" fmla="*/ 70319899 h 675"/>
              <a:gd name="T46" fmla="*/ 63137978 w 1434"/>
              <a:gd name="T47" fmla="*/ 70960966 h 675"/>
              <a:gd name="T48" fmla="*/ 67003347 w 1434"/>
              <a:gd name="T49" fmla="*/ 71495460 h 675"/>
              <a:gd name="T50" fmla="*/ 70869043 w 1434"/>
              <a:gd name="T51" fmla="*/ 71922729 h 675"/>
              <a:gd name="T52" fmla="*/ 74841892 w 1434"/>
              <a:gd name="T53" fmla="*/ 72029628 h 675"/>
              <a:gd name="T54" fmla="*/ 78707588 w 1434"/>
              <a:gd name="T55" fmla="*/ 71922729 h 675"/>
              <a:gd name="T56" fmla="*/ 82680437 w 1434"/>
              <a:gd name="T57" fmla="*/ 71708931 h 675"/>
              <a:gd name="T58" fmla="*/ 86546154 w 1434"/>
              <a:gd name="T59" fmla="*/ 71281663 h 675"/>
              <a:gd name="T60" fmla="*/ 90411850 w 1434"/>
              <a:gd name="T61" fmla="*/ 70640269 h 675"/>
              <a:gd name="T62" fmla="*/ 94277219 w 1434"/>
              <a:gd name="T63" fmla="*/ 69785404 h 675"/>
              <a:gd name="T64" fmla="*/ 98035435 w 1434"/>
              <a:gd name="T65" fmla="*/ 68823641 h 675"/>
              <a:gd name="T66" fmla="*/ 101793650 w 1434"/>
              <a:gd name="T67" fmla="*/ 67541181 h 675"/>
              <a:gd name="T68" fmla="*/ 105444385 w 1434"/>
              <a:gd name="T69" fmla="*/ 66151822 h 675"/>
              <a:gd name="T70" fmla="*/ 108987968 w 1434"/>
              <a:gd name="T71" fmla="*/ 64655564 h 675"/>
              <a:gd name="T72" fmla="*/ 112531550 w 1434"/>
              <a:gd name="T73" fmla="*/ 62838936 h 675"/>
              <a:gd name="T74" fmla="*/ 115967651 w 1434"/>
              <a:gd name="T75" fmla="*/ 60915409 h 675"/>
              <a:gd name="T76" fmla="*/ 119296272 w 1434"/>
              <a:gd name="T77" fmla="*/ 58884656 h 675"/>
              <a:gd name="T78" fmla="*/ 122517413 w 1434"/>
              <a:gd name="T79" fmla="*/ 56640433 h 675"/>
              <a:gd name="T80" fmla="*/ 125631400 w 1434"/>
              <a:gd name="T81" fmla="*/ 54182411 h 675"/>
              <a:gd name="T82" fmla="*/ 128530755 w 1434"/>
              <a:gd name="T83" fmla="*/ 51617818 h 675"/>
              <a:gd name="T84" fmla="*/ 131322628 w 1434"/>
              <a:gd name="T85" fmla="*/ 48945998 h 675"/>
              <a:gd name="T86" fmla="*/ 134114174 w 1434"/>
              <a:gd name="T87" fmla="*/ 45953482 h 675"/>
              <a:gd name="T88" fmla="*/ 136583933 w 1434"/>
              <a:gd name="T89" fmla="*/ 42961293 h 675"/>
              <a:gd name="T90" fmla="*/ 139053693 w 1434"/>
              <a:gd name="T91" fmla="*/ 39862195 h 675"/>
              <a:gd name="T92" fmla="*/ 141201338 w 1434"/>
              <a:gd name="T93" fmla="*/ 36655881 h 675"/>
              <a:gd name="T94" fmla="*/ 143348656 w 1434"/>
              <a:gd name="T95" fmla="*/ 33342995 h 675"/>
              <a:gd name="T96" fmla="*/ 145174187 w 1434"/>
              <a:gd name="T97" fmla="*/ 29923210 h 675"/>
              <a:gd name="T98" fmla="*/ 146892238 w 1434"/>
              <a:gd name="T99" fmla="*/ 26503425 h 675"/>
              <a:gd name="T100" fmla="*/ 148502809 w 1434"/>
              <a:gd name="T101" fmla="*/ 22762943 h 675"/>
              <a:gd name="T102" fmla="*/ 149898745 w 1434"/>
              <a:gd name="T103" fmla="*/ 19129682 h 675"/>
              <a:gd name="T104" fmla="*/ 151080049 w 1434"/>
              <a:gd name="T105" fmla="*/ 15389201 h 675"/>
              <a:gd name="T106" fmla="*/ 152046391 w 1434"/>
              <a:gd name="T107" fmla="*/ 11541820 h 675"/>
              <a:gd name="T108" fmla="*/ 152797772 w 1434"/>
              <a:gd name="T109" fmla="*/ 7801336 h 675"/>
              <a:gd name="T110" fmla="*/ 153442327 w 1434"/>
              <a:gd name="T111" fmla="*/ 3954281 h 675"/>
              <a:gd name="T112" fmla="*/ 153871594 w 1434"/>
              <a:gd name="T113" fmla="*/ 0 h 6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434"/>
              <a:gd name="T172" fmla="*/ 0 h 675"/>
              <a:gd name="T173" fmla="*/ 1434 w 1434"/>
              <a:gd name="T174" fmla="*/ 675 h 6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434" h="675">
                <a:moveTo>
                  <a:pt x="0" y="128"/>
                </a:moveTo>
                <a:lnTo>
                  <a:pt x="9" y="163"/>
                </a:lnTo>
                <a:lnTo>
                  <a:pt x="21" y="197"/>
                </a:lnTo>
                <a:lnTo>
                  <a:pt x="35" y="232"/>
                </a:lnTo>
                <a:lnTo>
                  <a:pt x="50" y="266"/>
                </a:lnTo>
                <a:lnTo>
                  <a:pt x="67" y="298"/>
                </a:lnTo>
                <a:lnTo>
                  <a:pt x="86" y="329"/>
                </a:lnTo>
                <a:lnTo>
                  <a:pt x="106" y="360"/>
                </a:lnTo>
                <a:lnTo>
                  <a:pt x="127" y="389"/>
                </a:lnTo>
                <a:lnTo>
                  <a:pt x="150" y="418"/>
                </a:lnTo>
                <a:lnTo>
                  <a:pt x="175" y="445"/>
                </a:lnTo>
                <a:lnTo>
                  <a:pt x="201" y="472"/>
                </a:lnTo>
                <a:lnTo>
                  <a:pt x="228" y="496"/>
                </a:lnTo>
                <a:lnTo>
                  <a:pt x="256" y="520"/>
                </a:lnTo>
                <a:lnTo>
                  <a:pt x="285" y="541"/>
                </a:lnTo>
                <a:lnTo>
                  <a:pt x="316" y="562"/>
                </a:lnTo>
                <a:lnTo>
                  <a:pt x="347" y="580"/>
                </a:lnTo>
                <a:lnTo>
                  <a:pt x="380" y="597"/>
                </a:lnTo>
                <a:lnTo>
                  <a:pt x="413" y="613"/>
                </a:lnTo>
                <a:lnTo>
                  <a:pt x="446" y="627"/>
                </a:lnTo>
                <a:lnTo>
                  <a:pt x="481" y="639"/>
                </a:lnTo>
                <a:lnTo>
                  <a:pt x="516" y="649"/>
                </a:lnTo>
                <a:lnTo>
                  <a:pt x="552" y="658"/>
                </a:lnTo>
                <a:lnTo>
                  <a:pt x="588" y="664"/>
                </a:lnTo>
                <a:lnTo>
                  <a:pt x="624" y="669"/>
                </a:lnTo>
                <a:lnTo>
                  <a:pt x="660" y="673"/>
                </a:lnTo>
                <a:lnTo>
                  <a:pt x="697" y="674"/>
                </a:lnTo>
                <a:lnTo>
                  <a:pt x="733" y="673"/>
                </a:lnTo>
                <a:lnTo>
                  <a:pt x="770" y="671"/>
                </a:lnTo>
                <a:lnTo>
                  <a:pt x="806" y="667"/>
                </a:lnTo>
                <a:lnTo>
                  <a:pt x="842" y="661"/>
                </a:lnTo>
                <a:lnTo>
                  <a:pt x="878" y="653"/>
                </a:lnTo>
                <a:lnTo>
                  <a:pt x="913" y="644"/>
                </a:lnTo>
                <a:lnTo>
                  <a:pt x="948" y="632"/>
                </a:lnTo>
                <a:lnTo>
                  <a:pt x="982" y="619"/>
                </a:lnTo>
                <a:lnTo>
                  <a:pt x="1015" y="605"/>
                </a:lnTo>
                <a:lnTo>
                  <a:pt x="1048" y="588"/>
                </a:lnTo>
                <a:lnTo>
                  <a:pt x="1080" y="570"/>
                </a:lnTo>
                <a:lnTo>
                  <a:pt x="1111" y="551"/>
                </a:lnTo>
                <a:lnTo>
                  <a:pt x="1141" y="530"/>
                </a:lnTo>
                <a:lnTo>
                  <a:pt x="1170" y="507"/>
                </a:lnTo>
                <a:lnTo>
                  <a:pt x="1197" y="483"/>
                </a:lnTo>
                <a:lnTo>
                  <a:pt x="1223" y="458"/>
                </a:lnTo>
                <a:lnTo>
                  <a:pt x="1249" y="430"/>
                </a:lnTo>
                <a:lnTo>
                  <a:pt x="1272" y="402"/>
                </a:lnTo>
                <a:lnTo>
                  <a:pt x="1295" y="373"/>
                </a:lnTo>
                <a:lnTo>
                  <a:pt x="1315" y="343"/>
                </a:lnTo>
                <a:lnTo>
                  <a:pt x="1335" y="312"/>
                </a:lnTo>
                <a:lnTo>
                  <a:pt x="1352" y="280"/>
                </a:lnTo>
                <a:lnTo>
                  <a:pt x="1368" y="248"/>
                </a:lnTo>
                <a:lnTo>
                  <a:pt x="1383" y="213"/>
                </a:lnTo>
                <a:lnTo>
                  <a:pt x="1396" y="179"/>
                </a:lnTo>
                <a:lnTo>
                  <a:pt x="1407" y="144"/>
                </a:lnTo>
                <a:lnTo>
                  <a:pt x="1416" y="108"/>
                </a:lnTo>
                <a:lnTo>
                  <a:pt x="1423" y="73"/>
                </a:lnTo>
                <a:lnTo>
                  <a:pt x="1429" y="37"/>
                </a:lnTo>
                <a:lnTo>
                  <a:pt x="1433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 noChangeArrowheads="1"/>
          </p:cNvSpPr>
          <p:nvPr/>
        </p:nvSpPr>
        <p:spPr bwMode="auto">
          <a:xfrm>
            <a:off x="5638800" y="4343400"/>
            <a:ext cx="346075" cy="25400"/>
          </a:xfrm>
          <a:custGeom>
            <a:avLst/>
            <a:gdLst>
              <a:gd name="T0" fmla="*/ 0 w 1068"/>
              <a:gd name="T1" fmla="*/ 7963852 h 80"/>
              <a:gd name="T2" fmla="*/ 107837026 w 1068"/>
              <a:gd name="T3" fmla="*/ 0 h 80"/>
              <a:gd name="T4" fmla="*/ 112037234 w 1068"/>
              <a:gd name="T5" fmla="*/ 0 h 80"/>
              <a:gd name="T6" fmla="*/ 0 60000 65536"/>
              <a:gd name="T7" fmla="*/ 0 60000 65536"/>
              <a:gd name="T8" fmla="*/ 0 60000 65536"/>
              <a:gd name="T9" fmla="*/ 0 w 1068"/>
              <a:gd name="T10" fmla="*/ 0 h 80"/>
              <a:gd name="T11" fmla="*/ 1068 w 1068"/>
              <a:gd name="T12" fmla="*/ 80 h 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8" h="80">
                <a:moveTo>
                  <a:pt x="0" y="79"/>
                </a:moveTo>
                <a:cubicBezTo>
                  <a:pt x="1067" y="40"/>
                  <a:pt x="1067" y="0"/>
                  <a:pt x="1027" y="0"/>
                </a:cubicBezTo>
                <a:lnTo>
                  <a:pt x="1067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Freeform 10"/>
          <p:cNvSpPr>
            <a:spLocks noChangeArrowheads="1"/>
          </p:cNvSpPr>
          <p:nvPr/>
        </p:nvSpPr>
        <p:spPr bwMode="auto">
          <a:xfrm>
            <a:off x="6248400" y="4343400"/>
            <a:ext cx="347663" cy="26988"/>
          </a:xfrm>
          <a:custGeom>
            <a:avLst/>
            <a:gdLst>
              <a:gd name="T0" fmla="*/ 0 w 1068"/>
              <a:gd name="T1" fmla="*/ 8990714 h 80"/>
              <a:gd name="T2" fmla="*/ 108828927 w 1068"/>
              <a:gd name="T3" fmla="*/ 0 h 80"/>
              <a:gd name="T4" fmla="*/ 113067614 w 1068"/>
              <a:gd name="T5" fmla="*/ 0 h 80"/>
              <a:gd name="T6" fmla="*/ 0 60000 65536"/>
              <a:gd name="T7" fmla="*/ 0 60000 65536"/>
              <a:gd name="T8" fmla="*/ 0 60000 65536"/>
              <a:gd name="T9" fmla="*/ 0 w 1068"/>
              <a:gd name="T10" fmla="*/ 0 h 80"/>
              <a:gd name="T11" fmla="*/ 1068 w 1068"/>
              <a:gd name="T12" fmla="*/ 80 h 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8" h="80">
                <a:moveTo>
                  <a:pt x="0" y="79"/>
                </a:moveTo>
                <a:cubicBezTo>
                  <a:pt x="1067" y="40"/>
                  <a:pt x="1067" y="0"/>
                  <a:pt x="1027" y="0"/>
                </a:cubicBezTo>
                <a:lnTo>
                  <a:pt x="1067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172200" y="5181600"/>
            <a:ext cx="428625" cy="3048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World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5943600" y="4648200"/>
            <a:ext cx="989013" cy="285750"/>
          </a:xfrm>
          <a:prstGeom prst="roundRect">
            <a:avLst>
              <a:gd name="adj" fmla="val 505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Two eye system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4572000" y="5105400"/>
            <a:ext cx="660400" cy="417513"/>
          </a:xfrm>
          <a:prstGeom prst="su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5638800" y="5181600"/>
            <a:ext cx="4572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5715000" y="4419600"/>
            <a:ext cx="182563" cy="336550"/>
          </a:xfrm>
          <a:prstGeom prst="roundRect">
            <a:avLst>
              <a:gd name="adj" fmla="val 792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R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6400800" y="4419600"/>
            <a:ext cx="173038" cy="334963"/>
          </a:xfrm>
          <a:prstGeom prst="roundRect">
            <a:avLst>
              <a:gd name="adj" fmla="val 833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L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Robot Path Planning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searching amongst the options of moving </a:t>
            </a:r>
            <a:r>
              <a:rPr lang="en-US" sz="1800" b="1" i="1" smtClean="0"/>
              <a:t>L</a:t>
            </a:r>
            <a:r>
              <a:rPr lang="en-US" sz="1800" smtClean="0"/>
              <a:t>eft, </a:t>
            </a:r>
            <a:r>
              <a:rPr lang="en-US" sz="1800" b="1" i="1" smtClean="0"/>
              <a:t>R</a:t>
            </a:r>
            <a:r>
              <a:rPr lang="en-US" sz="1800" smtClean="0"/>
              <a:t>ight, </a:t>
            </a:r>
            <a:r>
              <a:rPr lang="en-US" sz="1800" b="1" i="1" smtClean="0"/>
              <a:t>U</a:t>
            </a:r>
            <a:r>
              <a:rPr lang="en-US" sz="1800" smtClean="0"/>
              <a:t>p or </a:t>
            </a:r>
            <a:r>
              <a:rPr lang="en-US" sz="1800" b="1" i="1" smtClean="0"/>
              <a:t>D</a:t>
            </a:r>
            <a:r>
              <a:rPr lang="en-US" sz="1800" smtClean="0"/>
              <a:t>own. Additionally, each movement has an associated cost representing the relative difficulty of each movement. The search then will have to find the </a:t>
            </a:r>
            <a:r>
              <a:rPr lang="en-US" sz="1800" i="1" smtClean="0"/>
              <a:t>optimal</a:t>
            </a:r>
            <a:r>
              <a:rPr lang="en-US" sz="1800" smtClean="0"/>
              <a:t>, </a:t>
            </a:r>
            <a:r>
              <a:rPr lang="en-US" sz="1800" i="1" smtClean="0"/>
              <a:t>i.e.</a:t>
            </a:r>
            <a:r>
              <a:rPr lang="en-US" sz="1800" smtClean="0"/>
              <a:t>, the </a:t>
            </a:r>
            <a:r>
              <a:rPr lang="en-US" sz="1800" i="1" smtClean="0"/>
              <a:t>least cost </a:t>
            </a:r>
            <a:r>
              <a:rPr lang="en-US" sz="1800" smtClean="0"/>
              <a:t>path. </a:t>
            </a:r>
          </a:p>
        </p:txBody>
      </p:sp>
      <p:sp>
        <p:nvSpPr>
          <p:cNvPr id="25604" name="AutoShape 4"/>
          <p:cNvSpPr>
            <a:spLocks noChangeAspect="1" noChangeArrowheads="1"/>
          </p:cNvSpPr>
          <p:nvPr/>
        </p:nvSpPr>
        <p:spPr bwMode="auto">
          <a:xfrm>
            <a:off x="947738" y="3298825"/>
            <a:ext cx="579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928938" y="3984625"/>
            <a:ext cx="381000" cy="230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>
                <a:latin typeface="Arial" charset="0"/>
                <a:ea typeface="Mangal" pitchFamily="18" charset="0"/>
                <a:cs typeface="Mangal" pitchFamily="18" charset="0"/>
              </a:rPr>
              <a:t>O</a:t>
            </a:r>
            <a:r>
              <a:rPr lang="en-US" sz="1200" b="1" baseline="-25000">
                <a:latin typeface="Arial" charset="0"/>
                <a:ea typeface="Mangal" pitchFamily="18" charset="0"/>
                <a:cs typeface="Mangal" pitchFamily="18" charset="0"/>
              </a:rPr>
              <a:t>1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233738" y="3679825"/>
            <a:ext cx="3048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>
                <a:latin typeface="Arial" charset="0"/>
                <a:ea typeface="Mangal" pitchFamily="18" charset="0"/>
                <a:cs typeface="Mangal" pitchFamily="18" charset="0"/>
              </a:rPr>
              <a:t>R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928938" y="3451225"/>
            <a:ext cx="1587" cy="1754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3462338" y="3451225"/>
            <a:ext cx="1587" cy="1754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3919538" y="3451225"/>
            <a:ext cx="0" cy="1754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376738" y="3451225"/>
            <a:ext cx="1587" cy="1754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4833938" y="3451225"/>
            <a:ext cx="0" cy="1754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852738" y="3527425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2776538" y="3984625"/>
            <a:ext cx="2209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700338" y="4441825"/>
            <a:ext cx="2438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2776538" y="4822825"/>
            <a:ext cx="2209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852738" y="5129213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3081338" y="3527425"/>
            <a:ext cx="2286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3157538" y="3679825"/>
            <a:ext cx="1587" cy="227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3081338" y="3756025"/>
            <a:ext cx="7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157538" y="3756025"/>
            <a:ext cx="7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3081338" y="3833813"/>
            <a:ext cx="76200" cy="746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157538" y="3833813"/>
            <a:ext cx="76200" cy="746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AutoShape 23"/>
          <p:cNvSpPr>
            <a:spLocks noChangeArrowheads="1"/>
          </p:cNvSpPr>
          <p:nvPr/>
        </p:nvSpPr>
        <p:spPr bwMode="auto">
          <a:xfrm rot="8908561">
            <a:off x="3816350" y="3608388"/>
            <a:ext cx="927100" cy="915987"/>
          </a:xfrm>
          <a:custGeom>
            <a:avLst/>
            <a:gdLst>
              <a:gd name="T0" fmla="*/ 853969013 w 21600"/>
              <a:gd name="T1" fmla="*/ 0 h 21600"/>
              <a:gd name="T2" fmla="*/ 213493112 w 21600"/>
              <a:gd name="T3" fmla="*/ 823625697 h 21600"/>
              <a:gd name="T4" fmla="*/ 853969013 w 21600"/>
              <a:gd name="T5" fmla="*/ 411813527 h 21600"/>
              <a:gd name="T6" fmla="*/ 1494446889 w 21600"/>
              <a:gd name="T7" fmla="*/ 82362569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4" name="AutoShape 24"/>
          <p:cNvSpPr>
            <a:spLocks noChangeArrowheads="1"/>
          </p:cNvSpPr>
          <p:nvPr/>
        </p:nvSpPr>
        <p:spPr bwMode="auto">
          <a:xfrm>
            <a:off x="3005138" y="4137025"/>
            <a:ext cx="457200" cy="611188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529138" y="4822825"/>
            <a:ext cx="227012" cy="230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>
                <a:latin typeface="Arial" charset="0"/>
                <a:ea typeface="Mangal" pitchFamily="18" charset="0"/>
                <a:cs typeface="Mangal" pitchFamily="18" charset="0"/>
              </a:rPr>
              <a:t>D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4452938" y="3603625"/>
            <a:ext cx="381000" cy="2270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>
                <a:latin typeface="Arial" charset="0"/>
                <a:ea typeface="Mangal" pitchFamily="18" charset="0"/>
                <a:cs typeface="Mangal" pitchFamily="18" charset="0"/>
              </a:rPr>
              <a:t>O</a:t>
            </a:r>
            <a:r>
              <a:rPr lang="en-US" sz="1200" b="1" baseline="-25000">
                <a:latin typeface="Arial" charset="0"/>
                <a:ea typeface="Mangal" pitchFamily="18" charset="0"/>
                <a:cs typeface="Mangal" pitchFamily="18" charset="0"/>
              </a:rPr>
              <a:t>2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386138" y="3679825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3690938" y="3679825"/>
            <a:ext cx="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3690938" y="4975225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5214938" y="3756025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5367338" y="3908425"/>
            <a:ext cx="9144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  <a:ea typeface="Mangal" pitchFamily="18" charset="0"/>
                <a:cs typeface="Mangal" pitchFamily="18" charset="0"/>
              </a:rPr>
              <a:t>Robot Path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pPr eaLnBrk="1" hangingPunct="1"/>
            <a:r>
              <a:rPr lang="en-US" dirty="0" smtClean="0"/>
              <a:t>Essential Facts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772400" cy="4114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Faculty instructor: Dr. Pushpak Bhattacharyya (</a:t>
            </a:r>
            <a:r>
              <a:rPr lang="en-US" sz="2000" dirty="0" smtClean="0">
                <a:hlinkClick r:id="rId3"/>
              </a:rPr>
              <a:t>www.cse.iitb.ac.in/~pb</a:t>
            </a:r>
            <a:r>
              <a:rPr lang="en-US" sz="2000" dirty="0" smtClean="0"/>
              <a:t>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TAs: </a:t>
            </a:r>
            <a:r>
              <a:rPr lang="en-US" sz="2000" i="1" dirty="0" err="1" smtClean="0"/>
              <a:t>Ganesh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Kushal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Janardhan</a:t>
            </a:r>
            <a:r>
              <a:rPr lang="en-US" sz="2000" i="1" dirty="0" smtClean="0"/>
              <a:t> and </a:t>
            </a:r>
            <a:r>
              <a:rPr lang="en-US" sz="2000" i="1" dirty="0" err="1" smtClean="0"/>
              <a:t>Srijith</a:t>
            </a:r>
            <a:r>
              <a:rPr lang="en-US" sz="2000" i="1" dirty="0" smtClean="0"/>
              <a:t> "</a:t>
            </a:r>
            <a:r>
              <a:rPr lang="en-US" sz="2000" i="1" dirty="0" err="1" smtClean="0"/>
              <a:t>ganesh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bhosale</a:t>
            </a:r>
            <a:r>
              <a:rPr lang="en-US" sz="2000" i="1" dirty="0" smtClean="0"/>
              <a:t>" &lt;ganesh.bhosale.comp@gmail.com&gt;, "</a:t>
            </a:r>
            <a:r>
              <a:rPr lang="en-US" sz="2000" i="1" dirty="0" err="1" smtClean="0"/>
              <a:t>Kushal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Ladha</a:t>
            </a:r>
            <a:r>
              <a:rPr lang="en-US" sz="2000" i="1" dirty="0" smtClean="0"/>
              <a:t>" &lt;kush@cse.iitb.ac.in&gt;, &lt;janardhan@cse.iitb.ac.in&gt;, "</a:t>
            </a:r>
            <a:r>
              <a:rPr lang="en-US" sz="2000" i="1" dirty="0" err="1" smtClean="0"/>
              <a:t>Srijit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Dutt</a:t>
            </a:r>
            <a:r>
              <a:rPr lang="en-US" sz="2000" i="1" dirty="0" smtClean="0"/>
              <a:t>" &lt;srijitdutt@cse.iitb.ac.in&gt;, 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Course home page</a:t>
            </a:r>
          </a:p>
          <a:p>
            <a:pPr lvl="1" eaLnBrk="1" hangingPunct="1"/>
            <a:r>
              <a:rPr lang="en-US" sz="2000" dirty="0" smtClean="0">
                <a:hlinkClick r:id="rId4"/>
              </a:rPr>
              <a:t>www.cse.iitb.ac.in/~cs344-201</a:t>
            </a:r>
            <a:r>
              <a:rPr lang="en-US" sz="2000" dirty="0" smtClean="0"/>
              <a:t>1</a:t>
            </a:r>
          </a:p>
          <a:p>
            <a:pPr lvl="1" eaLnBrk="1" hangingPunct="1"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Venue: SIC 301, KR bldg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1 hour lectures 3 times a week: Mon-9.30, Tue-10.30, Thu-11.30 (slot 2)</a:t>
            </a:r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Language Processing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search among many combinations of parts of speech on the way to deciphering the meaning. This applies to every level of processing- </a:t>
            </a:r>
            <a:r>
              <a:rPr lang="en-US" sz="1800" i="1" smtClean="0"/>
              <a:t>syntax, semantics, pragmatics </a:t>
            </a:r>
            <a:r>
              <a:rPr lang="en-US" sz="1800" smtClean="0"/>
              <a:t>and </a:t>
            </a:r>
            <a:r>
              <a:rPr lang="en-US" sz="1800" i="1" smtClean="0"/>
              <a:t>discourse</a:t>
            </a:r>
            <a:r>
              <a:rPr lang="en-US" sz="1800" smtClean="0"/>
              <a:t>.</a:t>
            </a:r>
          </a:p>
        </p:txBody>
      </p:sp>
      <p:sp>
        <p:nvSpPr>
          <p:cNvPr id="26628" name="AutoShape 4"/>
          <p:cNvSpPr>
            <a:spLocks noChangeAspect="1" noChangeArrowheads="1"/>
          </p:cNvSpPr>
          <p:nvPr/>
        </p:nvSpPr>
        <p:spPr bwMode="auto">
          <a:xfrm>
            <a:off x="1524000" y="4191000"/>
            <a:ext cx="541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048000" y="4191000"/>
            <a:ext cx="3657600" cy="336550"/>
          </a:xfrm>
          <a:prstGeom prst="roundRect">
            <a:avLst>
              <a:gd name="adj" fmla="val 426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The         man       would     like     to         play.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3429000" y="4495800"/>
            <a:ext cx="320675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733800" y="4495800"/>
            <a:ext cx="304800" cy="2270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4724400" y="4495800"/>
            <a:ext cx="306388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5029200" y="4495800"/>
            <a:ext cx="228600" cy="2270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5715000" y="4495800"/>
            <a:ext cx="304800" cy="2270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6019800" y="4495800"/>
            <a:ext cx="381000" cy="2270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3276600" y="4724400"/>
            <a:ext cx="465138" cy="2794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Noun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3962400" y="4800600"/>
            <a:ext cx="381000" cy="3048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Verb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5562600" y="4648200"/>
            <a:ext cx="463550" cy="2794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Noun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5105400" y="4648200"/>
            <a:ext cx="415925" cy="2794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Verb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6324600" y="4724400"/>
            <a:ext cx="342900" cy="2794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Verb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4343400" y="4648200"/>
            <a:ext cx="762000" cy="304800"/>
          </a:xfrm>
          <a:prstGeom prst="roundRect">
            <a:avLst>
              <a:gd name="adj" fmla="val 514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sz="1200">
                <a:solidFill>
                  <a:srgbClr val="000000"/>
                </a:solidFill>
                <a:latin typeface="Arial" charset="0"/>
                <a:ea typeface="Mangal" pitchFamily="18" charset="0"/>
                <a:cs typeface="Mangal" pitchFamily="18" charset="0"/>
              </a:rPr>
              <a:t>Preposition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Expert Systems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Search among rules, many of which can apply to a situation</a:t>
            </a:r>
            <a:r>
              <a:rPr lang="en-US" sz="200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If-conditions</a:t>
            </a:r>
            <a:endParaRPr lang="en-US" sz="20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smtClean="0"/>
              <a:t>	the infection is primary-bacteremia </a:t>
            </a:r>
            <a:br>
              <a:rPr lang="en-US" sz="2000" i="1" smtClean="0"/>
            </a:br>
            <a:r>
              <a:rPr lang="en-US" sz="2000" i="1" smtClean="0"/>
              <a:t>AND the site of the culture is one of the sterile sites </a:t>
            </a:r>
            <a:br>
              <a:rPr lang="en-US" sz="2000" i="1" smtClean="0"/>
            </a:br>
            <a:r>
              <a:rPr lang="en-US" sz="2000" i="1" smtClean="0"/>
              <a:t>AND the suspected portal of entry is the gastrointestinal tract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smtClean="0"/>
              <a:t>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smtClean="0"/>
              <a:t> there is suggestive evidence (0.7) that infection is bacteroid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(from MYCIN)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681163" y="414338"/>
            <a:ext cx="5783262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4000">
                <a:solidFill>
                  <a:srgbClr val="000000"/>
                </a:solidFill>
                <a:latin typeface="Times New Roman" pitchFamily="18" charset="0"/>
              </a:rPr>
              <a:t>Search building blocks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04813" y="1625600"/>
            <a:ext cx="7681912" cy="3781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State Space : Graph of states (Express constraints and parameters of the problem)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Operators : Transformations applied to the states.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Start state : </a:t>
            </a:r>
            <a:r>
              <a:rPr lang="en-GB" sz="29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900" i="1" baseline="-3300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GB" sz="2900" baseline="-33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(Search starts from here)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Goal state : {</a:t>
            </a:r>
            <a:r>
              <a:rPr lang="en-GB" sz="29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} - Search terminates here.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Cost : Effort involved in using an operator.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Optimal path : Least cost path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08672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652463" algn="l"/>
                <a:tab pos="1309688" algn="l"/>
                <a:tab pos="1965325" algn="l"/>
                <a:tab pos="2622550" algn="l"/>
                <a:tab pos="3278188" algn="l"/>
                <a:tab pos="3940175" algn="l"/>
                <a:tab pos="4592638" algn="l"/>
                <a:tab pos="5248275" algn="l"/>
                <a:tab pos="5905500" algn="l"/>
                <a:tab pos="6562725" algn="l"/>
                <a:tab pos="7218363" algn="l"/>
                <a:tab pos="7880350" algn="l"/>
                <a:tab pos="8294688" algn="l"/>
                <a:tab pos="8709025" algn="l"/>
                <a:tab pos="9123363" algn="l"/>
                <a:tab pos="9539288" algn="l"/>
              </a:tabLst>
            </a:pPr>
            <a:r>
              <a:rPr lang="en-GB" sz="4000">
                <a:solidFill>
                  <a:srgbClr val="000000"/>
                </a:solidFill>
                <a:latin typeface="Times New Roman" pitchFamily="18" charset="0"/>
              </a:rPr>
              <a:t>				Examples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14338" y="1036638"/>
            <a:ext cx="850265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Problem 1 : 8 – puzzle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28675" y="1866900"/>
            <a:ext cx="2201863" cy="20272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506538" y="1866900"/>
            <a:ext cx="1587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352675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828675" y="2541588"/>
            <a:ext cx="220186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828675" y="3219450"/>
            <a:ext cx="2201863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384675" y="1866900"/>
            <a:ext cx="2201863" cy="20272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5060950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908675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384675" y="2541588"/>
            <a:ext cx="22002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384675" y="3219450"/>
            <a:ext cx="2200275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565400" y="2770188"/>
            <a:ext cx="277813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8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109663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4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111875" y="277018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6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565400" y="3381375"/>
            <a:ext cx="277813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5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1844675" y="274320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1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071563" y="34623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7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098550" y="277018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2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592638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1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564063" y="274320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4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564063" y="3435350"/>
            <a:ext cx="27940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7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2522538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6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1844675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3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164263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3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5365750" y="2770188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5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5391150" y="3408363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8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1819275" y="3990975"/>
            <a:ext cx="542925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S</a:t>
            </a:r>
            <a:endParaRPr lang="en-GB" sz="2000" baseline="-33000">
              <a:solidFill>
                <a:srgbClr val="000000"/>
              </a:solidFill>
              <a:latin typeface="Luxi Sans" pitchFamily="16" charset="0"/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365750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2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5445125" y="4024313"/>
            <a:ext cx="358775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G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8916988" y="622300"/>
            <a:ext cx="163512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828675" y="4398963"/>
            <a:ext cx="6635750" cy="210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Tile movement represented as the movement of the blank space.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Operators: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L : Blank moves left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R : Blank moves right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U : Blank moves up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D : Blank moves down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3898900" y="5621338"/>
            <a:ext cx="3940175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 i="1">
                <a:solidFill>
                  <a:srgbClr val="000000"/>
                </a:solidFill>
                <a:latin typeface="Times New Roman" pitchFamily="18" charset="0"/>
              </a:rPr>
              <a:t>C(L) = C(R) = C(U) = C(D) =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2413" y="207963"/>
            <a:ext cx="8666162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3600">
                <a:solidFill>
                  <a:srgbClr val="000000"/>
                </a:solidFill>
                <a:latin typeface="Times New Roman" pitchFamily="18" charset="0"/>
              </a:rPr>
              <a:t>Problem 2: Missionaries and Cannibals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92113" y="4670425"/>
            <a:ext cx="8543925" cy="1265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 u="sng">
                <a:solidFill>
                  <a:srgbClr val="000000"/>
                </a:solidFill>
                <a:latin typeface="Times New Roman" pitchFamily="18" charset="0"/>
              </a:rPr>
              <a:t>Constraints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>
                <a:solidFill>
                  <a:srgbClr val="000000"/>
                </a:solidFill>
                <a:latin typeface="Times New Roman" pitchFamily="18" charset="0"/>
              </a:rPr>
              <a:t> The boat can carry at most 2 people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>
                <a:solidFill>
                  <a:srgbClr val="000000"/>
                </a:solidFill>
                <a:latin typeface="Times New Roman" pitchFamily="18" charset="0"/>
              </a:rPr>
              <a:t> On no bank should the cannibals outnumber the missionaries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157413" y="1497013"/>
            <a:ext cx="4668837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157413" y="2319338"/>
            <a:ext cx="46688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981325" y="1771650"/>
            <a:ext cx="750888" cy="39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River 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530600" y="1908175"/>
            <a:ext cx="9620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276975" y="1123950"/>
            <a:ext cx="411163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R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276975" y="2346325"/>
            <a:ext cx="411163" cy="39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L</a:t>
            </a: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1998663" y="2595563"/>
            <a:ext cx="274637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157413" y="2870200"/>
            <a:ext cx="1587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1876425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2157413" y="3397250"/>
            <a:ext cx="2746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1876425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2157413" y="3073400"/>
            <a:ext cx="274637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2605088" y="2595563"/>
            <a:ext cx="274637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763838" y="2870200"/>
            <a:ext cx="1587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2482850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763838" y="3397250"/>
            <a:ext cx="2746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H="1">
            <a:off x="2482850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2763838" y="3073400"/>
            <a:ext cx="274637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2" name="Oval 22"/>
          <p:cNvSpPr>
            <a:spLocks noChangeArrowheads="1"/>
          </p:cNvSpPr>
          <p:nvPr/>
        </p:nvSpPr>
        <p:spPr bwMode="auto">
          <a:xfrm>
            <a:off x="3317875" y="2595563"/>
            <a:ext cx="274638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347662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H="1">
            <a:off x="3195638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3476625" y="3397250"/>
            <a:ext cx="2730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H="1">
            <a:off x="3195638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3476625" y="3073400"/>
            <a:ext cx="273050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Oval 28"/>
          <p:cNvSpPr>
            <a:spLocks noChangeArrowheads="1"/>
          </p:cNvSpPr>
          <p:nvPr/>
        </p:nvSpPr>
        <p:spPr bwMode="auto">
          <a:xfrm>
            <a:off x="4441825" y="2595563"/>
            <a:ext cx="276225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460057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 flipH="1">
            <a:off x="4319588" y="34194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4600575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flipH="1">
            <a:off x="4319588" y="30511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4600575" y="3073400"/>
            <a:ext cx="274638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V="1">
            <a:off x="4629150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H="1" flipV="1">
            <a:off x="4348163" y="2452688"/>
            <a:ext cx="1492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6" name="Oval 36"/>
          <p:cNvSpPr>
            <a:spLocks noChangeArrowheads="1"/>
          </p:cNvSpPr>
          <p:nvPr/>
        </p:nvSpPr>
        <p:spPr bwMode="auto">
          <a:xfrm>
            <a:off x="5154613" y="2595563"/>
            <a:ext cx="276225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5314950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>
            <a:off x="5033963" y="34194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>
            <a:off x="5314950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 flipH="1">
            <a:off x="5033963" y="3051175"/>
            <a:ext cx="287337" cy="276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5314950" y="307340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 flipV="1">
            <a:off x="5341938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 flipH="1" flipV="1">
            <a:off x="5062538" y="2452688"/>
            <a:ext cx="1492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4" name="Oval 44"/>
          <p:cNvSpPr>
            <a:spLocks noChangeArrowheads="1"/>
          </p:cNvSpPr>
          <p:nvPr/>
        </p:nvSpPr>
        <p:spPr bwMode="auto">
          <a:xfrm>
            <a:off x="5826125" y="2595563"/>
            <a:ext cx="274638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Line 45"/>
          <p:cNvSpPr>
            <a:spLocks noChangeShapeType="1"/>
          </p:cNvSpPr>
          <p:nvPr/>
        </p:nvSpPr>
        <p:spPr bwMode="auto">
          <a:xfrm>
            <a:off x="598487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6" name="Line 46"/>
          <p:cNvSpPr>
            <a:spLocks noChangeShapeType="1"/>
          </p:cNvSpPr>
          <p:nvPr/>
        </p:nvSpPr>
        <p:spPr bwMode="auto">
          <a:xfrm flipH="1">
            <a:off x="5703888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7" name="Line 47"/>
          <p:cNvSpPr>
            <a:spLocks noChangeShapeType="1"/>
          </p:cNvSpPr>
          <p:nvPr/>
        </p:nvSpPr>
        <p:spPr bwMode="auto">
          <a:xfrm>
            <a:off x="5984875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8" name="Line 48"/>
          <p:cNvSpPr>
            <a:spLocks noChangeShapeType="1"/>
          </p:cNvSpPr>
          <p:nvPr/>
        </p:nvSpPr>
        <p:spPr bwMode="auto">
          <a:xfrm flipH="1">
            <a:off x="5703888" y="3051175"/>
            <a:ext cx="285750" cy="276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9" name="Line 49"/>
          <p:cNvSpPr>
            <a:spLocks noChangeShapeType="1"/>
          </p:cNvSpPr>
          <p:nvPr/>
        </p:nvSpPr>
        <p:spPr bwMode="auto">
          <a:xfrm>
            <a:off x="5984875" y="307340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0" name="Line 50"/>
          <p:cNvSpPr>
            <a:spLocks noChangeShapeType="1"/>
          </p:cNvSpPr>
          <p:nvPr/>
        </p:nvSpPr>
        <p:spPr bwMode="auto">
          <a:xfrm flipV="1">
            <a:off x="6013450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1" name="Line 51"/>
          <p:cNvSpPr>
            <a:spLocks noChangeShapeType="1"/>
          </p:cNvSpPr>
          <p:nvPr/>
        </p:nvSpPr>
        <p:spPr bwMode="auto">
          <a:xfrm flipH="1" flipV="1">
            <a:off x="5734050" y="2452688"/>
            <a:ext cx="147638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2" name="Line 52"/>
          <p:cNvSpPr>
            <a:spLocks noChangeShapeType="1"/>
          </p:cNvSpPr>
          <p:nvPr/>
        </p:nvSpPr>
        <p:spPr bwMode="auto">
          <a:xfrm>
            <a:off x="2295525" y="2182813"/>
            <a:ext cx="54768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 flipH="1">
            <a:off x="2701925" y="2182813"/>
            <a:ext cx="147638" cy="136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4" name="Line 54"/>
          <p:cNvSpPr>
            <a:spLocks noChangeShapeType="1"/>
          </p:cNvSpPr>
          <p:nvPr/>
        </p:nvSpPr>
        <p:spPr bwMode="auto">
          <a:xfrm>
            <a:off x="2295525" y="2182813"/>
            <a:ext cx="136525" cy="136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5" name="AutoShape 55"/>
          <p:cNvSpPr>
            <a:spLocks/>
          </p:cNvSpPr>
          <p:nvPr/>
        </p:nvSpPr>
        <p:spPr bwMode="auto">
          <a:xfrm rot="-5400000">
            <a:off x="2397919" y="3182144"/>
            <a:ext cx="700088" cy="1847850"/>
          </a:xfrm>
          <a:prstGeom prst="leftBrace">
            <a:avLst>
              <a:gd name="adj1" fmla="val 21995"/>
              <a:gd name="adj2" fmla="val 4925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6" name="AutoShape 56"/>
          <p:cNvSpPr>
            <a:spLocks/>
          </p:cNvSpPr>
          <p:nvPr/>
        </p:nvSpPr>
        <p:spPr bwMode="auto">
          <a:xfrm rot="-5400000">
            <a:off x="4814094" y="3182144"/>
            <a:ext cx="700088" cy="1847850"/>
          </a:xfrm>
          <a:prstGeom prst="leftBrace">
            <a:avLst>
              <a:gd name="adj1" fmla="val 21995"/>
              <a:gd name="adj2" fmla="val 4925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Text Box 57"/>
          <p:cNvSpPr txBox="1">
            <a:spLocks noChangeArrowheads="1"/>
          </p:cNvSpPr>
          <p:nvPr/>
        </p:nvSpPr>
        <p:spPr bwMode="auto">
          <a:xfrm>
            <a:off x="3030538" y="4162425"/>
            <a:ext cx="1223962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Missionaries</a:t>
            </a:r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5400675" y="4213225"/>
            <a:ext cx="9937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Cannibals</a:t>
            </a:r>
          </a:p>
        </p:txBody>
      </p: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1962150" y="1746250"/>
            <a:ext cx="5238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boat</a:t>
            </a:r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1733550" y="2028825"/>
            <a:ext cx="754063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boat</a:t>
            </a:r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2093913" y="4381500"/>
            <a:ext cx="148748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Missionaries</a:t>
            </a:r>
          </a:p>
        </p:txBody>
      </p:sp>
      <p:sp>
        <p:nvSpPr>
          <p:cNvPr id="30782" name="Text Box 62"/>
          <p:cNvSpPr txBox="1">
            <a:spLocks noChangeArrowheads="1"/>
          </p:cNvSpPr>
          <p:nvPr/>
        </p:nvSpPr>
        <p:spPr bwMode="auto">
          <a:xfrm>
            <a:off x="4641850" y="4383088"/>
            <a:ext cx="14874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Cannibals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22300" y="414338"/>
            <a:ext cx="7672388" cy="5211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State :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&lt;#M, #C, P&gt;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#M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Number of missionaries on bank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#C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Number of cannibals on bank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Position of the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S0 = &lt;3, 3, L&gt;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 = &lt; 0, 0, R &gt;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Operations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M2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Two missionaries take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M1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One missionary takes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C2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Two cannibals take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C1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One cannibal takes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MC = One missionary and one cannibal takes boat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813175" y="403225"/>
            <a:ext cx="1244600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Luxi Sans" pitchFamily="16" charset="0"/>
              </a:rPr>
              <a:t>&lt;3,3,L&gt;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940175" y="2073275"/>
            <a:ext cx="163513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00200" y="2003425"/>
            <a:ext cx="1660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Luxi Sans" pitchFamily="16" charset="0"/>
              </a:rPr>
              <a:t>&lt;3,1,R&gt;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943350" y="2003425"/>
            <a:ext cx="154305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Luxi Sans" pitchFamily="16" charset="0"/>
              </a:rPr>
              <a:t>&lt;2,2,R&gt;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940175" y="4562475"/>
            <a:ext cx="1244600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Luxi Sans" pitchFamily="16" charset="0"/>
              </a:rPr>
              <a:t>&lt;3,3,L&gt;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2897188" y="830263"/>
            <a:ext cx="1255712" cy="1243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4354513" y="830263"/>
            <a:ext cx="1587" cy="1243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354513" y="2489200"/>
            <a:ext cx="1587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4354513" y="3044825"/>
            <a:ext cx="1587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354513" y="3632200"/>
            <a:ext cx="1587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4354513" y="4186238"/>
            <a:ext cx="1587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2695575" y="2489200"/>
            <a:ext cx="207963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2903538" y="3111500"/>
            <a:ext cx="1587" cy="414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2903538" y="3732213"/>
            <a:ext cx="1587" cy="415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2903538" y="4354513"/>
            <a:ext cx="1587" cy="2079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068513" y="2489200"/>
            <a:ext cx="217487" cy="206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1827213" y="2760663"/>
            <a:ext cx="219075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H="1">
            <a:off x="1533525" y="3316288"/>
            <a:ext cx="219075" cy="415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1241425" y="3871913"/>
            <a:ext cx="219075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4562475" y="830263"/>
            <a:ext cx="414338" cy="206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5118100" y="1123950"/>
            <a:ext cx="273050" cy="327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5476875" y="1547813"/>
            <a:ext cx="273050" cy="3286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5867400" y="2006600"/>
            <a:ext cx="274638" cy="3286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3390900" y="1428750"/>
            <a:ext cx="62230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C2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305300" y="1428750"/>
            <a:ext cx="62230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MC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441700" y="5327650"/>
            <a:ext cx="199866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Partial search tree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463925" y="207963"/>
            <a:ext cx="2279650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3600">
                <a:solidFill>
                  <a:srgbClr val="000000"/>
                </a:solidFill>
                <a:latin typeface="Luxi Sans" pitchFamily="16" charset="0"/>
              </a:rPr>
              <a:t>Problem 3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917700" y="1341438"/>
            <a:ext cx="5184775" cy="622300"/>
          </a:xfrm>
          <a:prstGeom prst="roundRect">
            <a:avLst>
              <a:gd name="adj" fmla="val 231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617788" y="1341438"/>
            <a:ext cx="1587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3368675" y="1341438"/>
            <a:ext cx="1588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086225" y="1341438"/>
            <a:ext cx="1588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4838700" y="1343025"/>
            <a:ext cx="1588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5588000" y="1343025"/>
            <a:ext cx="1588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405563" y="1343025"/>
            <a:ext cx="1587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827338" y="1481138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B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609975" y="14811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B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295775" y="14811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W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111750" y="14811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W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864225" y="14811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W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106613" y="1490663"/>
            <a:ext cx="41433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B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109913" y="4148138"/>
            <a:ext cx="165100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244600" y="2489200"/>
            <a:ext cx="7464425" cy="191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: States where no </a:t>
            </a:r>
            <a:r>
              <a:rPr lang="en-GB" sz="2400" b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is to the left of any </a:t>
            </a:r>
            <a:r>
              <a:rPr lang="en-GB" sz="2400" b="1">
                <a:solidFill>
                  <a:srgbClr val="000000"/>
                </a:solidFill>
                <a:latin typeface="Times New Roman" pitchFamily="18" charset="0"/>
              </a:rPr>
              <a:t>W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Operators: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1)  A tile jumps over another tile into a blank tile with cost 2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2) A tile translates into a blank space with cost 1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745663" y="3525838"/>
            <a:ext cx="165100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Algorithmics of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5425"/>
            <a:ext cx="8229600" cy="1069975"/>
          </a:xfrm>
        </p:spPr>
        <p:txBody>
          <a:bodyPr lIns="0" tIns="0" rIns="0" bIns="0" anchor="ctr"/>
          <a:lstStyle/>
          <a:p>
            <a:pPr defTabSz="457200" eaLnBrk="1" hangingPunct="1">
              <a:lnSpc>
                <a:spcPct val="10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Palatino" pitchFamily="16" charset="0"/>
              </a:rPr>
              <a:t>General Graph search Algorithm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2487613" y="1450975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487613" y="1450975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487613" y="1450975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S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1654175" y="1866900"/>
            <a:ext cx="838200" cy="1036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847975" y="2073275"/>
            <a:ext cx="1588" cy="830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109913" y="1866900"/>
            <a:ext cx="622300" cy="1036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1244600" y="2903538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AA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3525838" y="2903538"/>
            <a:ext cx="620712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C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487613" y="2903538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B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450975" y="3525838"/>
            <a:ext cx="1588" cy="828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903538" y="3525838"/>
            <a:ext cx="622300" cy="1036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732213" y="3525838"/>
            <a:ext cx="1587" cy="828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622300" y="5600700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F</a:t>
            </a:r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3525838" y="4354513"/>
            <a:ext cx="620712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E</a:t>
            </a:r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1244600" y="4354513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D</a:t>
            </a:r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2903538" y="5600700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G</a:t>
            </a: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H="1">
            <a:off x="1031875" y="4976813"/>
            <a:ext cx="423863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1866900" y="4770438"/>
            <a:ext cx="1036638" cy="1036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3313113" y="4976813"/>
            <a:ext cx="423862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887538" y="207327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1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324225" y="2073275"/>
            <a:ext cx="415925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10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606675" y="2139950"/>
            <a:ext cx="414338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3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463675" y="3773488"/>
            <a:ext cx="414338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5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867025" y="3706813"/>
            <a:ext cx="414338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4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716338" y="3805238"/>
            <a:ext cx="41433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6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266825" y="51768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2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378075" y="4981575"/>
            <a:ext cx="414338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3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454400" y="520858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7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5184775" y="2695575"/>
            <a:ext cx="2695575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Palatino" pitchFamily="16" charset="0"/>
              </a:rPr>
              <a:t>Graph G = (V,E)</a:t>
            </a:r>
          </a:p>
        </p:txBody>
      </p:sp>
      <p:sp>
        <p:nvSpPr>
          <p:cNvPr id="6176" name="TextBox 31"/>
          <p:cNvSpPr txBox="1">
            <a:spLocks noChangeArrowheads="1"/>
          </p:cNvSpPr>
          <p:nvPr/>
        </p:nvSpPr>
        <p:spPr bwMode="auto">
          <a:xfrm>
            <a:off x="1447800" y="2971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177" name="TextBox 32"/>
          <p:cNvSpPr txBox="1">
            <a:spLocks noChangeArrowheads="1"/>
          </p:cNvSpPr>
          <p:nvPr/>
        </p:nvSpPr>
        <p:spPr bwMode="auto">
          <a:xfrm>
            <a:off x="3733800" y="30480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178" name="TextBox 33"/>
          <p:cNvSpPr txBox="1">
            <a:spLocks noChangeArrowheads="1"/>
          </p:cNvSpPr>
          <p:nvPr/>
        </p:nvSpPr>
        <p:spPr bwMode="auto">
          <a:xfrm>
            <a:off x="2590800" y="2971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179" name="TextBox 34"/>
          <p:cNvSpPr txBox="1">
            <a:spLocks noChangeArrowheads="1"/>
          </p:cNvSpPr>
          <p:nvPr/>
        </p:nvSpPr>
        <p:spPr bwMode="auto">
          <a:xfrm>
            <a:off x="1371600" y="4495800"/>
            <a:ext cx="341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180" name="TextBox 35"/>
          <p:cNvSpPr txBox="1">
            <a:spLocks noChangeArrowheads="1"/>
          </p:cNvSpPr>
          <p:nvPr/>
        </p:nvSpPr>
        <p:spPr bwMode="auto">
          <a:xfrm>
            <a:off x="3733800" y="4495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6181" name="TextBox 36"/>
          <p:cNvSpPr txBox="1">
            <a:spLocks noChangeArrowheads="1"/>
          </p:cNvSpPr>
          <p:nvPr/>
        </p:nvSpPr>
        <p:spPr bwMode="auto">
          <a:xfrm>
            <a:off x="762000" y="5715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6182" name="TextBox 37"/>
          <p:cNvSpPr txBox="1">
            <a:spLocks noChangeArrowheads="1"/>
          </p:cNvSpPr>
          <p:nvPr/>
        </p:nvSpPr>
        <p:spPr bwMode="auto">
          <a:xfrm>
            <a:off x="3048000" y="5791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524000" y="1676400"/>
            <a:ext cx="5943600" cy="495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228600"/>
            <a:ext cx="8001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 </a:t>
            </a:r>
          </a:p>
          <a:p>
            <a:r>
              <a:rPr lang="en-US" b="1" dirty="0" smtClean="0"/>
              <a:t>AI Perspective (post-web)</a:t>
            </a:r>
            <a:endParaRPr lang="en-US" b="1" dirty="0"/>
          </a:p>
          <a:p>
            <a:r>
              <a:rPr lang="en-US" b="1" dirty="0"/>
              <a:t> 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2819400" y="2406650"/>
            <a:ext cx="3429000" cy="31559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57800" y="44196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Planning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429000" y="5562600"/>
            <a:ext cx="1962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Computer</a:t>
            </a:r>
          </a:p>
          <a:p>
            <a:r>
              <a:rPr lang="en-US" sz="2800" b="1"/>
              <a:t>Vision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019800" y="248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NLP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47800" y="3581400"/>
            <a:ext cx="1439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Expert</a:t>
            </a:r>
          </a:p>
          <a:p>
            <a:pPr algn="ctr"/>
            <a:r>
              <a:rPr lang="en-US" sz="2400" b="1"/>
              <a:t>Systems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717925" y="17526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Robotics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689350" y="3173413"/>
            <a:ext cx="184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Search, </a:t>
            </a:r>
          </a:p>
          <a:p>
            <a:pPr algn="ctr"/>
            <a:r>
              <a:rPr lang="en-US" sz="2400" b="1"/>
              <a:t>Reasoning,</a:t>
            </a:r>
          </a:p>
          <a:p>
            <a:pPr algn="ctr"/>
            <a:r>
              <a:rPr lang="en-US" sz="2400" b="1"/>
              <a:t>Learning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54864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6172200" y="4419600"/>
            <a:ext cx="121920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562600" y="52578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286000" y="4876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8194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172200" y="3429000"/>
            <a:ext cx="121920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324600" y="3657600"/>
            <a:ext cx="556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471488" y="73025"/>
            <a:ext cx="3689350" cy="6508750"/>
          </a:xfrm>
          <a:prstGeom prst="roundRect">
            <a:avLst>
              <a:gd name="adj" fmla="val 3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74128" tIns="36901" rIns="74128" bIns="36901">
            <a:spAutoFit/>
          </a:bodyPr>
          <a:lstStyle/>
          <a:p>
            <a:pPr defTabSz="828675" eaLnBrk="1">
              <a:lnSpc>
                <a:spcPts val="3238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1) Open List : S 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(Ø, 0)</a:t>
            </a: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Closed list : Ø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2) OL : A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B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(S,3)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C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(S,10)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3) OL : B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(S,3)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C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(S,10)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D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(A,6)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4) OL : C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(S,10)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D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(A,6)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E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(B,7)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CL: S, A, B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5) OL : D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(A,6)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E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(B,7)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 , C</a:t>
            </a: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4414838" y="161925"/>
            <a:ext cx="4297362" cy="4729163"/>
          </a:xfrm>
          <a:prstGeom prst="roundRect">
            <a:avLst>
              <a:gd name="adj" fmla="val 32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74128" tIns="36901" rIns="74128" bIns="36901">
            <a:spAutoFit/>
          </a:bodyPr>
          <a:lstStyle/>
          <a:p>
            <a:pPr defTabSz="828675" eaLnBrk="1">
              <a:lnSpc>
                <a:spcPts val="2663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6) OL : E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(B,7)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F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(D,8)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G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 9)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7) OL : F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(D,8)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G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(D,9)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D, E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8) OL : G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(D,9)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D, E, F	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9) OL : Ø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D, E,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		   F, 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sz="3600" smtClean="0"/>
              <a:t>Steps of GGS </a:t>
            </a:r>
            <a:br>
              <a:rPr lang="en-US" sz="3600" smtClean="0"/>
            </a:br>
            <a:r>
              <a:rPr lang="en-US" sz="3200" smtClean="0"/>
              <a:t>(</a:t>
            </a:r>
            <a:r>
              <a:rPr lang="en-US" sz="3200" i="1" smtClean="0"/>
              <a:t>principles of AI, Nilsson,)</a:t>
            </a:r>
            <a:endParaRPr lang="en-US" sz="32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82688" y="1371600"/>
            <a:ext cx="7772400" cy="4760913"/>
          </a:xfrm>
        </p:spPr>
        <p:txBody>
          <a:bodyPr/>
          <a:lstStyle/>
          <a:p>
            <a:r>
              <a:rPr lang="en-US" sz="2400" smtClean="0"/>
              <a:t>1. Create a search graph </a:t>
            </a:r>
            <a:r>
              <a:rPr lang="en-US" sz="2400" i="1" smtClean="0"/>
              <a:t>G</a:t>
            </a:r>
            <a:r>
              <a:rPr lang="en-US" sz="2400" smtClean="0"/>
              <a:t>, consisting solely of the start node </a:t>
            </a:r>
            <a:r>
              <a:rPr lang="en-US" sz="2400" i="1" smtClean="0"/>
              <a:t>S</a:t>
            </a:r>
            <a:r>
              <a:rPr lang="en-US" sz="2400" smtClean="0"/>
              <a:t>; put </a:t>
            </a:r>
            <a:r>
              <a:rPr lang="en-US" sz="2400" i="1" smtClean="0"/>
              <a:t>S</a:t>
            </a:r>
            <a:r>
              <a:rPr lang="en-US" sz="2400" smtClean="0"/>
              <a:t> on a list called </a:t>
            </a:r>
            <a:r>
              <a:rPr lang="en-US" sz="2400" i="1" smtClean="0"/>
              <a:t>OPEN.</a:t>
            </a:r>
          </a:p>
          <a:p>
            <a:r>
              <a:rPr lang="en-US" sz="2400" i="1" smtClean="0"/>
              <a:t>2. </a:t>
            </a:r>
            <a:r>
              <a:rPr lang="en-US" sz="2400" smtClean="0"/>
              <a:t>Create a list called </a:t>
            </a:r>
            <a:r>
              <a:rPr lang="en-US" sz="2400" i="1" smtClean="0"/>
              <a:t>CLOSED</a:t>
            </a:r>
            <a:r>
              <a:rPr lang="en-US" sz="2400" smtClean="0"/>
              <a:t> that is initially empty.</a:t>
            </a:r>
          </a:p>
          <a:p>
            <a:r>
              <a:rPr lang="en-US" sz="2400" smtClean="0"/>
              <a:t>3. Loop: if </a:t>
            </a:r>
            <a:r>
              <a:rPr lang="en-US" sz="2400" i="1" smtClean="0"/>
              <a:t>OPEN</a:t>
            </a:r>
            <a:r>
              <a:rPr lang="en-US" sz="2400" smtClean="0"/>
              <a:t> is empty, exit with failure.</a:t>
            </a:r>
          </a:p>
          <a:p>
            <a:r>
              <a:rPr lang="en-US" sz="2400" smtClean="0"/>
              <a:t>4. Select the first node on </a:t>
            </a:r>
            <a:r>
              <a:rPr lang="en-US" sz="2400" i="1" smtClean="0"/>
              <a:t>OPEN</a:t>
            </a:r>
            <a:r>
              <a:rPr lang="en-US" sz="2400" smtClean="0"/>
              <a:t>, remove from </a:t>
            </a:r>
            <a:r>
              <a:rPr lang="en-US" sz="2400" i="1" smtClean="0"/>
              <a:t>OPEN</a:t>
            </a:r>
            <a:r>
              <a:rPr lang="en-US" sz="2400" smtClean="0"/>
              <a:t> and put on </a:t>
            </a:r>
            <a:r>
              <a:rPr lang="en-US" sz="2400" i="1" smtClean="0"/>
              <a:t>CLOSED</a:t>
            </a:r>
            <a:r>
              <a:rPr lang="en-US" sz="2400" smtClean="0"/>
              <a:t>, call this node </a:t>
            </a:r>
            <a:r>
              <a:rPr lang="en-US" sz="2400" i="1" smtClean="0"/>
              <a:t>n</a:t>
            </a:r>
            <a:r>
              <a:rPr lang="en-US" sz="2400" smtClean="0"/>
              <a:t>.</a:t>
            </a:r>
          </a:p>
          <a:p>
            <a:r>
              <a:rPr lang="en-US" sz="2400" smtClean="0"/>
              <a:t>5. if </a:t>
            </a:r>
            <a:r>
              <a:rPr lang="en-US" sz="2400" i="1" smtClean="0"/>
              <a:t>n</a:t>
            </a:r>
            <a:r>
              <a:rPr lang="en-US" sz="2400" smtClean="0"/>
              <a:t> is the goal node, exit with the solution obtained by tracing a path along the pointers from </a:t>
            </a:r>
            <a:r>
              <a:rPr lang="en-US" sz="2400" i="1" smtClean="0"/>
              <a:t>n </a:t>
            </a:r>
            <a:r>
              <a:rPr lang="en-US" sz="2400" smtClean="0"/>
              <a:t>to </a:t>
            </a:r>
            <a:r>
              <a:rPr lang="en-US" sz="2400" i="1" smtClean="0"/>
              <a:t>s</a:t>
            </a:r>
            <a:r>
              <a:rPr lang="en-US" sz="2400" smtClean="0"/>
              <a:t> in </a:t>
            </a:r>
            <a:r>
              <a:rPr lang="en-US" sz="2400" i="1" smtClean="0"/>
              <a:t>G</a:t>
            </a:r>
            <a:r>
              <a:rPr lang="en-US" sz="2400" smtClean="0"/>
              <a:t>. (ointers are established in step 7).</a:t>
            </a:r>
          </a:p>
          <a:p>
            <a:r>
              <a:rPr lang="en-US" sz="2400" smtClean="0"/>
              <a:t>6. Expand node </a:t>
            </a:r>
            <a:r>
              <a:rPr lang="en-US" sz="2400" i="1" smtClean="0"/>
              <a:t>n</a:t>
            </a:r>
            <a:r>
              <a:rPr lang="en-US" sz="2400" smtClean="0"/>
              <a:t>, generating the set </a:t>
            </a:r>
            <a:r>
              <a:rPr lang="en-US" sz="2400" i="1" smtClean="0"/>
              <a:t>M</a:t>
            </a:r>
            <a:r>
              <a:rPr lang="en-US" sz="2400" smtClean="0"/>
              <a:t> of its successors that are not ancestors of </a:t>
            </a:r>
            <a:r>
              <a:rPr lang="en-US" sz="2400" i="1" smtClean="0"/>
              <a:t>n</a:t>
            </a:r>
            <a:r>
              <a:rPr lang="en-US" sz="2400" smtClean="0"/>
              <a:t>. Install these memes of </a:t>
            </a:r>
            <a:r>
              <a:rPr lang="en-US" sz="2400" i="1" smtClean="0"/>
              <a:t>M</a:t>
            </a:r>
            <a:r>
              <a:rPr lang="en-US" sz="2400" smtClean="0"/>
              <a:t> as successors of </a:t>
            </a:r>
            <a:r>
              <a:rPr lang="en-US" sz="2400" i="1" smtClean="0"/>
              <a:t>n</a:t>
            </a:r>
            <a:r>
              <a:rPr lang="en-US" sz="2400" smtClean="0"/>
              <a:t> in </a:t>
            </a:r>
            <a:r>
              <a:rPr lang="en-US" sz="2400" i="1" smtClean="0"/>
              <a:t>G</a:t>
            </a:r>
            <a:r>
              <a:rPr lang="en-US" sz="2400" smtClean="0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GGS steps </a:t>
            </a:r>
            <a:r>
              <a:rPr lang="en-US" sz="3200" smtClean="0"/>
              <a:t>(contd.)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7. Establish a pointer to </a:t>
            </a:r>
            <a:r>
              <a:rPr lang="en-US" sz="2400" i="1" smtClean="0"/>
              <a:t>n</a:t>
            </a:r>
            <a:r>
              <a:rPr lang="en-US" sz="2400" smtClean="0"/>
              <a:t> from those members of </a:t>
            </a:r>
            <a:r>
              <a:rPr lang="en-US" sz="2400" i="1" smtClean="0"/>
              <a:t>M</a:t>
            </a:r>
            <a:r>
              <a:rPr lang="en-US" sz="2400" smtClean="0"/>
              <a:t> that were not already in </a:t>
            </a:r>
            <a:r>
              <a:rPr lang="en-US" sz="2400" i="1" smtClean="0"/>
              <a:t>G</a:t>
            </a:r>
            <a:r>
              <a:rPr lang="en-US" sz="2400" smtClean="0"/>
              <a:t> (</a:t>
            </a:r>
            <a:r>
              <a:rPr lang="en-US" sz="2400" i="1" smtClean="0"/>
              <a:t>i.e.</a:t>
            </a:r>
            <a:r>
              <a:rPr lang="en-US" sz="2400" smtClean="0"/>
              <a:t>, not already on either </a:t>
            </a:r>
            <a:r>
              <a:rPr lang="en-US" sz="2400" i="1" smtClean="0"/>
              <a:t>OPEN </a:t>
            </a:r>
            <a:r>
              <a:rPr lang="en-US" sz="2400" smtClean="0"/>
              <a:t>or </a:t>
            </a:r>
            <a:r>
              <a:rPr lang="en-US" sz="2400" i="1" smtClean="0"/>
              <a:t>CLOSED</a:t>
            </a:r>
            <a:r>
              <a:rPr lang="en-US" sz="2400" smtClean="0"/>
              <a:t>). Add these members of </a:t>
            </a:r>
            <a:r>
              <a:rPr lang="en-US" sz="2400" i="1" smtClean="0"/>
              <a:t>M</a:t>
            </a:r>
            <a:r>
              <a:rPr lang="en-US" sz="2400" smtClean="0"/>
              <a:t> to </a:t>
            </a:r>
            <a:r>
              <a:rPr lang="en-US" sz="2400" i="1" smtClean="0"/>
              <a:t>OPEN</a:t>
            </a:r>
            <a:r>
              <a:rPr lang="en-US" sz="2400" smtClean="0"/>
              <a:t>. For each member of </a:t>
            </a:r>
            <a:r>
              <a:rPr lang="en-US" sz="2400" i="1" smtClean="0"/>
              <a:t>M </a:t>
            </a:r>
            <a:r>
              <a:rPr lang="en-US" sz="2400" smtClean="0"/>
              <a:t>that was already on </a:t>
            </a:r>
            <a:r>
              <a:rPr lang="en-US" sz="2400" i="1" smtClean="0"/>
              <a:t>OPEN</a:t>
            </a:r>
            <a:r>
              <a:rPr lang="en-US" sz="2400" smtClean="0"/>
              <a:t> or </a:t>
            </a:r>
            <a:r>
              <a:rPr lang="en-US" sz="2400" i="1" smtClean="0"/>
              <a:t>CLOSED</a:t>
            </a:r>
            <a:r>
              <a:rPr lang="en-US" sz="2400" smtClean="0"/>
              <a:t>, decide whether or not to redirect its pointer to </a:t>
            </a:r>
            <a:r>
              <a:rPr lang="en-US" sz="2400" i="1" smtClean="0"/>
              <a:t>n</a:t>
            </a:r>
            <a:r>
              <a:rPr lang="en-US" sz="2400" smtClean="0"/>
              <a:t>. For each member of M already on </a:t>
            </a:r>
            <a:r>
              <a:rPr lang="en-US" sz="2400" i="1" smtClean="0"/>
              <a:t>CLOSED</a:t>
            </a:r>
            <a:r>
              <a:rPr lang="en-US" sz="2400" smtClean="0"/>
              <a:t>, decide for each of its descendents in </a:t>
            </a:r>
            <a:r>
              <a:rPr lang="en-US" sz="2400" i="1" smtClean="0"/>
              <a:t>G</a:t>
            </a:r>
            <a:r>
              <a:rPr lang="en-US" sz="2400" smtClean="0"/>
              <a:t> whether or not to redirect its pointer.</a:t>
            </a:r>
          </a:p>
          <a:p>
            <a:r>
              <a:rPr lang="en-US" sz="2400" smtClean="0"/>
              <a:t>8. Reorder the list </a:t>
            </a:r>
            <a:r>
              <a:rPr lang="en-US" sz="2400" i="1" smtClean="0"/>
              <a:t>OPEN</a:t>
            </a:r>
            <a:r>
              <a:rPr lang="en-US" sz="2400" smtClean="0"/>
              <a:t> using some strategy.</a:t>
            </a:r>
          </a:p>
          <a:p>
            <a:r>
              <a:rPr lang="en-US" sz="2400" smtClean="0"/>
              <a:t>9. Go </a:t>
            </a:r>
            <a:r>
              <a:rPr lang="en-US" sz="2400" i="1" smtClean="0"/>
              <a:t>LOOP.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14400" y="207963"/>
            <a:ext cx="6454775" cy="874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4400">
                <a:solidFill>
                  <a:srgbClr val="000000"/>
                </a:solidFill>
                <a:latin typeface="Times New Roman" pitchFamily="18" charset="0"/>
              </a:rPr>
              <a:t>GGS is a general umbrella</a:t>
            </a:r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914400" y="3810000"/>
            <a:ext cx="2676525" cy="2819400"/>
          </a:xfrm>
          <a:custGeom>
            <a:avLst/>
            <a:gdLst>
              <a:gd name="T0" fmla="*/ 284444587 w 1563"/>
              <a:gd name="T1" fmla="*/ 1145505317 h 1626"/>
              <a:gd name="T2" fmla="*/ 334295064 w 1563"/>
              <a:gd name="T3" fmla="*/ 877920539 h 1626"/>
              <a:gd name="T4" fmla="*/ 413469149 w 1563"/>
              <a:gd name="T5" fmla="*/ 745630724 h 1626"/>
              <a:gd name="T6" fmla="*/ 466253121 w 1563"/>
              <a:gd name="T7" fmla="*/ 586282653 h 1626"/>
              <a:gd name="T8" fmla="*/ 1246274330 w 1563"/>
              <a:gd name="T9" fmla="*/ 478046162 h 1626"/>
              <a:gd name="T10" fmla="*/ 1659743372 w 1563"/>
              <a:gd name="T11" fmla="*/ 264578004 h 1626"/>
              <a:gd name="T12" fmla="*/ 1841553939 w 1563"/>
              <a:gd name="T13" fmla="*/ 78171597 h 1626"/>
              <a:gd name="T14" fmla="*/ 2049754298 w 1563"/>
              <a:gd name="T15" fmla="*/ 0 h 1626"/>
              <a:gd name="T16" fmla="*/ 2147483647 w 1563"/>
              <a:gd name="T17" fmla="*/ 105229852 h 1626"/>
              <a:gd name="T18" fmla="*/ 2147483647 w 1563"/>
              <a:gd name="T19" fmla="*/ 240526414 h 1626"/>
              <a:gd name="T20" fmla="*/ 2147483647 w 1563"/>
              <a:gd name="T21" fmla="*/ 426934474 h 1626"/>
              <a:gd name="T22" fmla="*/ 2147483647 w 1563"/>
              <a:gd name="T23" fmla="*/ 718572468 h 1626"/>
              <a:gd name="T24" fmla="*/ 2147483647 w 1563"/>
              <a:gd name="T25" fmla="*/ 1837019746 h 1626"/>
              <a:gd name="T26" fmla="*/ 2147483647 w 1563"/>
              <a:gd name="T27" fmla="*/ 2147483647 h 1626"/>
              <a:gd name="T28" fmla="*/ 2147483647 w 1563"/>
              <a:gd name="T29" fmla="*/ 2147483647 h 1626"/>
              <a:gd name="T30" fmla="*/ 2147483647 w 1563"/>
              <a:gd name="T31" fmla="*/ 2147483647 h 1626"/>
              <a:gd name="T32" fmla="*/ 2147483647 w 1563"/>
              <a:gd name="T33" fmla="*/ 2147483647 h 1626"/>
              <a:gd name="T34" fmla="*/ 2147483647 w 1563"/>
              <a:gd name="T35" fmla="*/ 2147483647 h 1626"/>
              <a:gd name="T36" fmla="*/ 2147483647 w 1563"/>
              <a:gd name="T37" fmla="*/ 2147483647 h 1626"/>
              <a:gd name="T38" fmla="*/ 1791703034 w 1563"/>
              <a:gd name="T39" fmla="*/ 2147483647 h 1626"/>
              <a:gd name="T40" fmla="*/ 1038073971 w 1563"/>
              <a:gd name="T41" fmla="*/ 2147483647 h 1626"/>
              <a:gd name="T42" fmla="*/ 958898174 w 1563"/>
              <a:gd name="T43" fmla="*/ 2147483647 h 1626"/>
              <a:gd name="T44" fmla="*/ 829871686 w 1563"/>
              <a:gd name="T45" fmla="*/ 2147483647 h 1626"/>
              <a:gd name="T46" fmla="*/ 648063260 w 1563"/>
              <a:gd name="T47" fmla="*/ 2147483647 h 1626"/>
              <a:gd name="T48" fmla="*/ 542495530 w 1563"/>
              <a:gd name="T49" fmla="*/ 2147483647 h 1626"/>
              <a:gd name="T50" fmla="*/ 466253121 w 1563"/>
              <a:gd name="T51" fmla="*/ 2147483647 h 1626"/>
              <a:gd name="T52" fmla="*/ 258052655 w 1563"/>
              <a:gd name="T53" fmla="*/ 2147483647 h 1626"/>
              <a:gd name="T54" fmla="*/ 102634368 w 1563"/>
              <a:gd name="T55" fmla="*/ 2147483647 h 1626"/>
              <a:gd name="T56" fmla="*/ 102634368 w 1563"/>
              <a:gd name="T57" fmla="*/ 2147483647 h 1626"/>
              <a:gd name="T58" fmla="*/ 129026327 w 1563"/>
              <a:gd name="T59" fmla="*/ 1650611252 h 1626"/>
              <a:gd name="T60" fmla="*/ 284444587 w 1563"/>
              <a:gd name="T61" fmla="*/ 1145505317 h 162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563"/>
              <a:gd name="T94" fmla="*/ 0 h 1626"/>
              <a:gd name="T95" fmla="*/ 1563 w 1563"/>
              <a:gd name="T96" fmla="*/ 1626 h 162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563" h="1626">
                <a:moveTo>
                  <a:pt x="97" y="381"/>
                </a:moveTo>
                <a:cubicBezTo>
                  <a:pt x="103" y="351"/>
                  <a:pt x="105" y="321"/>
                  <a:pt x="114" y="292"/>
                </a:cubicBezTo>
                <a:cubicBezTo>
                  <a:pt x="119" y="276"/>
                  <a:pt x="134" y="264"/>
                  <a:pt x="141" y="248"/>
                </a:cubicBezTo>
                <a:cubicBezTo>
                  <a:pt x="149" y="231"/>
                  <a:pt x="142" y="204"/>
                  <a:pt x="159" y="195"/>
                </a:cubicBezTo>
                <a:cubicBezTo>
                  <a:pt x="245" y="151"/>
                  <a:pt x="322" y="164"/>
                  <a:pt x="425" y="159"/>
                </a:cubicBezTo>
                <a:cubicBezTo>
                  <a:pt x="475" y="140"/>
                  <a:pt x="517" y="105"/>
                  <a:pt x="566" y="88"/>
                </a:cubicBezTo>
                <a:cubicBezTo>
                  <a:pt x="587" y="67"/>
                  <a:pt x="601" y="36"/>
                  <a:pt x="628" y="26"/>
                </a:cubicBezTo>
                <a:cubicBezTo>
                  <a:pt x="652" y="17"/>
                  <a:pt x="699" y="0"/>
                  <a:pt x="699" y="0"/>
                </a:cubicBezTo>
                <a:cubicBezTo>
                  <a:pt x="841" y="11"/>
                  <a:pt x="972" y="29"/>
                  <a:pt x="1116" y="35"/>
                </a:cubicBezTo>
                <a:cubicBezTo>
                  <a:pt x="1196" y="45"/>
                  <a:pt x="1216" y="69"/>
                  <a:pt x="1293" y="80"/>
                </a:cubicBezTo>
                <a:cubicBezTo>
                  <a:pt x="1335" y="93"/>
                  <a:pt x="1324" y="103"/>
                  <a:pt x="1337" y="142"/>
                </a:cubicBezTo>
                <a:cubicBezTo>
                  <a:pt x="1341" y="175"/>
                  <a:pt x="1351" y="206"/>
                  <a:pt x="1355" y="239"/>
                </a:cubicBezTo>
                <a:cubicBezTo>
                  <a:pt x="1369" y="366"/>
                  <a:pt x="1366" y="499"/>
                  <a:pt x="1435" y="611"/>
                </a:cubicBezTo>
                <a:cubicBezTo>
                  <a:pt x="1445" y="689"/>
                  <a:pt x="1434" y="700"/>
                  <a:pt x="1488" y="753"/>
                </a:cubicBezTo>
                <a:cubicBezTo>
                  <a:pt x="1563" y="903"/>
                  <a:pt x="1507" y="1053"/>
                  <a:pt x="1435" y="1187"/>
                </a:cubicBezTo>
                <a:cubicBezTo>
                  <a:pt x="1404" y="1245"/>
                  <a:pt x="1408" y="1269"/>
                  <a:pt x="1346" y="1294"/>
                </a:cubicBezTo>
                <a:cubicBezTo>
                  <a:pt x="1300" y="1372"/>
                  <a:pt x="1330" y="1324"/>
                  <a:pt x="1249" y="1435"/>
                </a:cubicBezTo>
                <a:cubicBezTo>
                  <a:pt x="1231" y="1459"/>
                  <a:pt x="1160" y="1453"/>
                  <a:pt x="1160" y="1453"/>
                </a:cubicBezTo>
                <a:cubicBezTo>
                  <a:pt x="973" y="1530"/>
                  <a:pt x="1063" y="1511"/>
                  <a:pt x="894" y="1524"/>
                </a:cubicBezTo>
                <a:cubicBezTo>
                  <a:pt x="811" y="1575"/>
                  <a:pt x="706" y="1581"/>
                  <a:pt x="611" y="1595"/>
                </a:cubicBezTo>
                <a:cubicBezTo>
                  <a:pt x="518" y="1626"/>
                  <a:pt x="542" y="1621"/>
                  <a:pt x="354" y="1595"/>
                </a:cubicBezTo>
                <a:cubicBezTo>
                  <a:pt x="341" y="1593"/>
                  <a:pt x="338" y="1575"/>
                  <a:pt x="327" y="1568"/>
                </a:cubicBezTo>
                <a:cubicBezTo>
                  <a:pt x="314" y="1560"/>
                  <a:pt x="298" y="1557"/>
                  <a:pt x="283" y="1551"/>
                </a:cubicBezTo>
                <a:cubicBezTo>
                  <a:pt x="227" y="1468"/>
                  <a:pt x="317" y="1591"/>
                  <a:pt x="221" y="1506"/>
                </a:cubicBezTo>
                <a:cubicBezTo>
                  <a:pt x="205" y="1492"/>
                  <a:pt x="197" y="1471"/>
                  <a:pt x="185" y="1453"/>
                </a:cubicBezTo>
                <a:cubicBezTo>
                  <a:pt x="180" y="1445"/>
                  <a:pt x="167" y="1448"/>
                  <a:pt x="159" y="1444"/>
                </a:cubicBezTo>
                <a:cubicBezTo>
                  <a:pt x="128" y="1429"/>
                  <a:pt x="114" y="1418"/>
                  <a:pt x="88" y="1400"/>
                </a:cubicBezTo>
                <a:cubicBezTo>
                  <a:pt x="65" y="1355"/>
                  <a:pt x="47" y="1360"/>
                  <a:pt x="35" y="1311"/>
                </a:cubicBezTo>
                <a:cubicBezTo>
                  <a:pt x="20" y="1177"/>
                  <a:pt x="0" y="1050"/>
                  <a:pt x="35" y="913"/>
                </a:cubicBezTo>
                <a:cubicBezTo>
                  <a:pt x="55" y="739"/>
                  <a:pt x="44" y="860"/>
                  <a:pt x="44" y="549"/>
                </a:cubicBezTo>
                <a:lnTo>
                  <a:pt x="97" y="38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2514600" y="4191000"/>
            <a:ext cx="138113" cy="138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944688" y="4673600"/>
            <a:ext cx="139700" cy="138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2774950" y="5364163"/>
            <a:ext cx="138113" cy="138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806575" y="6194425"/>
            <a:ext cx="138113" cy="138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057400" y="4038600"/>
            <a:ext cx="561975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866900" y="4535488"/>
            <a:ext cx="700088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705100" y="5200650"/>
            <a:ext cx="701675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668463" y="6167438"/>
            <a:ext cx="701675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>
            <a:off x="1876425" y="4811713"/>
            <a:ext cx="138113" cy="138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084388" y="4811713"/>
            <a:ext cx="690562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H="1">
            <a:off x="1944688" y="5502275"/>
            <a:ext cx="830262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2143125" y="4854575"/>
            <a:ext cx="1116013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C(n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,n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2152650" y="5710238"/>
            <a:ext cx="1116013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h(n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185863" y="5295900"/>
            <a:ext cx="1116012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h(n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1026" name="Object 19"/>
          <p:cNvGraphicFramePr>
            <a:graphicFrameLocks noChangeAspect="1"/>
          </p:cNvGraphicFramePr>
          <p:nvPr/>
        </p:nvGraphicFramePr>
        <p:xfrm>
          <a:off x="4238625" y="4889500"/>
          <a:ext cx="2809875" cy="419100"/>
        </p:xfrm>
        <a:graphic>
          <a:graphicData uri="http://schemas.openxmlformats.org/presentationml/2006/ole">
            <p:oleObj spid="_x0000_s1026" name="Equation" r:id="rId4" imgW="1447560" imgH="215640" progId="Equation.3">
              <p:embed/>
            </p:oleObj>
          </a:graphicData>
        </a:graphic>
      </p:graphicFrame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03263" y="1285875"/>
            <a:ext cx="6307137" cy="2371725"/>
            <a:chOff x="703263" y="1285875"/>
            <a:chExt cx="8120062" cy="2911475"/>
          </a:xfrm>
        </p:grpSpPr>
        <p:sp>
          <p:nvSpPr>
            <p:cNvPr id="1045" name="Line 3"/>
            <p:cNvSpPr>
              <a:spLocks noChangeShapeType="1"/>
            </p:cNvSpPr>
            <p:nvPr/>
          </p:nvSpPr>
          <p:spPr bwMode="auto">
            <a:xfrm flipH="1">
              <a:off x="2054225" y="1285875"/>
              <a:ext cx="1622425" cy="1341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4"/>
            <p:cNvSpPr>
              <a:spLocks noChangeShapeType="1"/>
            </p:cNvSpPr>
            <p:nvPr/>
          </p:nvSpPr>
          <p:spPr bwMode="auto">
            <a:xfrm>
              <a:off x="3941763" y="1317625"/>
              <a:ext cx="1587" cy="1341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5"/>
            <p:cNvSpPr>
              <a:spLocks noChangeShapeType="1"/>
            </p:cNvSpPr>
            <p:nvPr/>
          </p:nvSpPr>
          <p:spPr bwMode="auto">
            <a:xfrm>
              <a:off x="4346575" y="1317625"/>
              <a:ext cx="2152650" cy="16081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Text Box 6"/>
            <p:cNvSpPr txBox="1">
              <a:spLocks noChangeArrowheads="1"/>
            </p:cNvSpPr>
            <p:nvPr/>
          </p:nvSpPr>
          <p:spPr bwMode="auto">
            <a:xfrm>
              <a:off x="703263" y="2654300"/>
              <a:ext cx="2192337" cy="8588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0820" rIns="81639" bIns="40820">
              <a:spAutoFit/>
            </a:bodyPr>
            <a:lstStyle/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OL is a queue</a:t>
              </a:r>
            </a:p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(BFS)</a:t>
              </a:r>
            </a:p>
          </p:txBody>
        </p:sp>
        <p:sp>
          <p:nvSpPr>
            <p:cNvPr id="1049" name="Text Box 7"/>
            <p:cNvSpPr txBox="1">
              <a:spLocks noChangeArrowheads="1"/>
            </p:cNvSpPr>
            <p:nvPr/>
          </p:nvSpPr>
          <p:spPr bwMode="auto">
            <a:xfrm>
              <a:off x="3200400" y="2697163"/>
              <a:ext cx="1758950" cy="8588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0820" rIns="81639" bIns="40820">
              <a:spAutoFit/>
            </a:bodyPr>
            <a:lstStyle/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OL is stack</a:t>
              </a:r>
            </a:p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(DFS)</a:t>
              </a:r>
            </a:p>
          </p:txBody>
        </p:sp>
        <p:sp>
          <p:nvSpPr>
            <p:cNvPr id="1050" name="Text Box 8"/>
            <p:cNvSpPr txBox="1">
              <a:spLocks noChangeArrowheads="1"/>
            </p:cNvSpPr>
            <p:nvPr/>
          </p:nvSpPr>
          <p:spPr bwMode="auto">
            <a:xfrm>
              <a:off x="5953125" y="2951163"/>
              <a:ext cx="2870200" cy="12461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0820" rIns="81639" bIns="40820">
              <a:spAutoFit/>
            </a:bodyPr>
            <a:lstStyle/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OL is accessed by using a functions </a:t>
              </a:r>
              <a:r>
                <a:rPr lang="en-GB" sz="2200" i="1">
                  <a:solidFill>
                    <a:srgbClr val="000000"/>
                  </a:solidFill>
                  <a:latin typeface="Times New Roman" pitchFamily="18" charset="0"/>
                </a:rPr>
                <a:t>f= g+h</a:t>
              </a:r>
            </a:p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(Algorithm A)</a:t>
              </a:r>
            </a:p>
          </p:txBody>
        </p:sp>
      </p:grpSp>
      <p:sp>
        <p:nvSpPr>
          <p:cNvPr id="1044" name="Freeform 26"/>
          <p:cNvSpPr>
            <a:spLocks noChangeArrowheads="1"/>
          </p:cNvSpPr>
          <p:nvPr/>
        </p:nvSpPr>
        <p:spPr bwMode="auto">
          <a:xfrm>
            <a:off x="2051050" y="4297363"/>
            <a:ext cx="257175" cy="346075"/>
          </a:xfrm>
          <a:custGeom>
            <a:avLst/>
            <a:gdLst>
              <a:gd name="T0" fmla="*/ 256898 w 257452"/>
              <a:gd name="T1" fmla="*/ 0 h 346229"/>
              <a:gd name="T2" fmla="*/ 70869 w 257452"/>
              <a:gd name="T3" fmla="*/ 133047 h 346229"/>
              <a:gd name="T4" fmla="*/ 70869 w 257452"/>
              <a:gd name="T5" fmla="*/ 141917 h 346229"/>
              <a:gd name="T6" fmla="*/ 0 w 257452"/>
              <a:gd name="T7" fmla="*/ 345921 h 346229"/>
              <a:gd name="T8" fmla="*/ 0 w 257452"/>
              <a:gd name="T9" fmla="*/ 345921 h 346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7452"/>
              <a:gd name="T16" fmla="*/ 0 h 346229"/>
              <a:gd name="T17" fmla="*/ 257452 w 257452"/>
              <a:gd name="T18" fmla="*/ 346229 h 3462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7452" h="346229">
                <a:moveTo>
                  <a:pt x="257452" y="0"/>
                </a:moveTo>
                <a:lnTo>
                  <a:pt x="71021" y="133165"/>
                </a:lnTo>
                <a:cubicBezTo>
                  <a:pt x="39949" y="156839"/>
                  <a:pt x="82858" y="106532"/>
                  <a:pt x="71021" y="142043"/>
                </a:cubicBezTo>
                <a:cubicBezTo>
                  <a:pt x="59184" y="177554"/>
                  <a:pt x="0" y="346229"/>
                  <a:pt x="0" y="346229"/>
                </a:cubicBez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 anchor="ctr"/>
          <a:lstStyle/>
          <a:p>
            <a:pPr defTabSz="457200" eaLnBrk="1" hangingPunct="1">
              <a:lnSpc>
                <a:spcPct val="11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Algorithm 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618037"/>
          </a:xfrm>
        </p:spPr>
        <p:txBody>
          <a:bodyPr lIns="0" tIns="0" rIns="0" bIns="0"/>
          <a:lstStyle/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A function </a:t>
            </a:r>
            <a:r>
              <a:rPr lang="en-GB" i="1" smtClean="0">
                <a:latin typeface="Times New Roman" pitchFamily="18" charset="0"/>
              </a:rPr>
              <a:t>f</a:t>
            </a:r>
            <a:r>
              <a:rPr lang="en-GB" smtClean="0">
                <a:latin typeface="Times New Roman" pitchFamily="18" charset="0"/>
              </a:rPr>
              <a:t> is maintained with each node</a:t>
            </a:r>
          </a:p>
          <a:p>
            <a:pPr marL="860425" lvl="1" defTabSz="457200" eaLnBrk="1" hangingPunct="1">
              <a:lnSpc>
                <a:spcPct val="117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latin typeface="Times New Roman" pitchFamily="18" charset="0"/>
              </a:rPr>
              <a:t>f(n) = g(n) + h(n)</a:t>
            </a:r>
            <a:r>
              <a:rPr lang="en-GB" smtClean="0">
                <a:latin typeface="Times New Roman" pitchFamily="18" charset="0"/>
              </a:rPr>
              <a:t>, </a:t>
            </a:r>
            <a:r>
              <a:rPr lang="en-GB" i="1" smtClean="0">
                <a:latin typeface="Times New Roman" pitchFamily="18" charset="0"/>
              </a:rPr>
              <a:t>n</a:t>
            </a:r>
            <a:r>
              <a:rPr lang="en-GB" smtClean="0">
                <a:latin typeface="Times New Roman" pitchFamily="18" charset="0"/>
              </a:rPr>
              <a:t> is the node in the open list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Node chosen for expansion is the one with least </a:t>
            </a:r>
            <a:r>
              <a:rPr lang="en-GB" i="1" smtClean="0">
                <a:latin typeface="Times New Roman" pitchFamily="18" charset="0"/>
              </a:rPr>
              <a:t>f</a:t>
            </a:r>
            <a:r>
              <a:rPr lang="en-GB" smtClean="0">
                <a:latin typeface="Times New Roman" pitchFamily="18" charset="0"/>
              </a:rPr>
              <a:t> value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For BFS: </a:t>
            </a:r>
            <a:r>
              <a:rPr lang="en-GB" i="1" smtClean="0">
                <a:latin typeface="Times New Roman" pitchFamily="18" charset="0"/>
              </a:rPr>
              <a:t>h</a:t>
            </a:r>
            <a:r>
              <a:rPr lang="en-GB" smtClean="0">
                <a:latin typeface="Times New Roman" pitchFamily="18" charset="0"/>
              </a:rPr>
              <a:t> = 0, </a:t>
            </a:r>
            <a:r>
              <a:rPr lang="en-GB" i="1" smtClean="0">
                <a:latin typeface="Times New Roman" pitchFamily="18" charset="0"/>
              </a:rPr>
              <a:t>g</a:t>
            </a:r>
            <a:r>
              <a:rPr lang="en-GB" smtClean="0">
                <a:latin typeface="Times New Roman" pitchFamily="18" charset="0"/>
              </a:rPr>
              <a:t> = number of edges in the path to </a:t>
            </a:r>
            <a:r>
              <a:rPr lang="en-GB" i="1" smtClean="0">
                <a:latin typeface="Times New Roman" pitchFamily="18" charset="0"/>
              </a:rPr>
              <a:t>S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For DFS: </a:t>
            </a:r>
            <a:r>
              <a:rPr lang="en-GB" i="1" smtClean="0">
                <a:latin typeface="Times New Roman" pitchFamily="18" charset="0"/>
              </a:rPr>
              <a:t>h</a:t>
            </a:r>
            <a:r>
              <a:rPr lang="en-GB" smtClean="0">
                <a:latin typeface="Times New Roman" pitchFamily="18" charset="0"/>
              </a:rPr>
              <a:t> = 0, </a:t>
            </a:r>
            <a:r>
              <a:rPr lang="en-GB" i="1" smtClean="0">
                <a:latin typeface="Times New Roman" pitchFamily="18" charset="0"/>
              </a:rPr>
              <a:t>g</a:t>
            </a:r>
            <a:r>
              <a:rPr lang="en-GB" smtClean="0">
                <a:latin typeface="Times New Roman" pitchFamily="18" charset="0"/>
              </a:rPr>
              <a:t> =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334000"/>
            <a:ext cx="2968625" cy="65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 anchor="ctr"/>
          <a:lstStyle/>
          <a:p>
            <a:pPr defTabSz="457200" eaLnBrk="1" hangingPunct="1">
              <a:lnSpc>
                <a:spcPct val="11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Algorithm A*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4425"/>
            <a:ext cx="8229600" cy="2411413"/>
          </a:xfrm>
        </p:spPr>
        <p:txBody>
          <a:bodyPr lIns="0" tIns="0" rIns="0" bIns="0"/>
          <a:lstStyle/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One of the most important advances in AI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latin typeface="Times New Roman" pitchFamily="18" charset="0"/>
              </a:rPr>
              <a:t>g(n)</a:t>
            </a:r>
            <a:r>
              <a:rPr lang="en-GB" smtClean="0">
                <a:latin typeface="Times New Roman" pitchFamily="18" charset="0"/>
              </a:rPr>
              <a:t> = least cost path to n from S found so far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latin typeface="Times New Roman" pitchFamily="18" charset="0"/>
              </a:rPr>
              <a:t>h(n)</a:t>
            </a:r>
            <a:r>
              <a:rPr lang="en-GB" smtClean="0">
                <a:latin typeface="Times New Roman" pitchFamily="18" charset="0"/>
              </a:rPr>
              <a:t> &lt;= </a:t>
            </a:r>
            <a:r>
              <a:rPr lang="en-GB" i="1" smtClean="0">
                <a:latin typeface="Times New Roman" pitchFamily="18" charset="0"/>
              </a:rPr>
              <a:t>h*(n)</a:t>
            </a:r>
            <a:r>
              <a:rPr lang="en-GB" smtClean="0">
                <a:latin typeface="Times New Roman" pitchFamily="18" charset="0"/>
              </a:rPr>
              <a:t> where </a:t>
            </a:r>
            <a:r>
              <a:rPr lang="en-GB" i="1" smtClean="0">
                <a:latin typeface="Times New Roman" pitchFamily="18" charset="0"/>
              </a:rPr>
              <a:t>h*(n)</a:t>
            </a:r>
            <a:r>
              <a:rPr lang="en-GB" smtClean="0">
                <a:latin typeface="Times New Roman" pitchFamily="18" charset="0"/>
              </a:rPr>
              <a:t> is the actual cost of optimal path to G(node to be found) from </a:t>
            </a:r>
            <a:r>
              <a:rPr lang="en-GB" i="1" smtClean="0">
                <a:latin typeface="Times New Roman" pitchFamily="18" charset="0"/>
              </a:rPr>
              <a:t>n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683125" y="4213225"/>
            <a:ext cx="414338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060825" y="5359400"/>
            <a:ext cx="414338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5097463" y="5981700"/>
            <a:ext cx="414337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3997325" y="4376738"/>
            <a:ext cx="811213" cy="1011237"/>
          </a:xfrm>
          <a:custGeom>
            <a:avLst/>
            <a:gdLst>
              <a:gd name="T0" fmla="*/ 264921953 w 2483"/>
              <a:gd name="T1" fmla="*/ 79689981 h 3094"/>
              <a:gd name="T2" fmla="*/ 96383738 w 2483"/>
              <a:gd name="T3" fmla="*/ 52343448 h 3094"/>
              <a:gd name="T4" fmla="*/ 100973640 w 2483"/>
              <a:gd name="T5" fmla="*/ 120710128 h 3094"/>
              <a:gd name="T6" fmla="*/ 119225762 w 2483"/>
              <a:gd name="T7" fmla="*/ 234690335 h 3094"/>
              <a:gd name="T8" fmla="*/ 119225762 w 2483"/>
              <a:gd name="T9" fmla="*/ 280303843 h 3094"/>
              <a:gd name="T10" fmla="*/ 114635860 w 2483"/>
              <a:gd name="T11" fmla="*/ 330403854 h 3094"/>
              <a:gd name="T12" fmla="*/ 114635860 w 2483"/>
              <a:gd name="T13" fmla="*/ 330403854 h 30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83"/>
              <a:gd name="T22" fmla="*/ 0 h 3094"/>
              <a:gd name="T23" fmla="*/ 2483 w 2483"/>
              <a:gd name="T24" fmla="*/ 3094 h 30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83" h="3094">
                <a:moveTo>
                  <a:pt x="2482" y="746"/>
                </a:moveTo>
                <a:cubicBezTo>
                  <a:pt x="1922" y="890"/>
                  <a:pt x="1376" y="768"/>
                  <a:pt x="903" y="490"/>
                </a:cubicBezTo>
                <a:cubicBezTo>
                  <a:pt x="70" y="0"/>
                  <a:pt x="0" y="1319"/>
                  <a:pt x="946" y="1130"/>
                </a:cubicBezTo>
                <a:cubicBezTo>
                  <a:pt x="1803" y="959"/>
                  <a:pt x="1078" y="1833"/>
                  <a:pt x="1117" y="2197"/>
                </a:cubicBezTo>
                <a:lnTo>
                  <a:pt x="1117" y="2624"/>
                </a:lnTo>
                <a:lnTo>
                  <a:pt x="1074" y="3093"/>
                </a:lnTo>
              </a:path>
            </a:pathLst>
          </a:custGeom>
          <a:noFill/>
          <a:ln w="9360">
            <a:solidFill>
              <a:srgbClr val="000000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 noChangeArrowheads="1"/>
          </p:cNvSpPr>
          <p:nvPr/>
        </p:nvSpPr>
        <p:spPr bwMode="auto">
          <a:xfrm>
            <a:off x="4471988" y="5357813"/>
            <a:ext cx="647700" cy="1047750"/>
          </a:xfrm>
          <a:custGeom>
            <a:avLst/>
            <a:gdLst>
              <a:gd name="T0" fmla="*/ 0 w 1978"/>
              <a:gd name="T1" fmla="*/ 91573494 h 3209"/>
              <a:gd name="T2" fmla="*/ 82348604 w 1978"/>
              <a:gd name="T3" fmla="*/ 118864287 h 3209"/>
              <a:gd name="T4" fmla="*/ 128133603 w 1978"/>
              <a:gd name="T5" fmla="*/ 273547313 h 3209"/>
              <a:gd name="T6" fmla="*/ 210482228 w 1978"/>
              <a:gd name="T7" fmla="*/ 314483667 h 3209"/>
              <a:gd name="T8" fmla="*/ 210482228 w 1978"/>
              <a:gd name="T9" fmla="*/ 314483667 h 3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8"/>
              <a:gd name="T16" fmla="*/ 0 h 3209"/>
              <a:gd name="T17" fmla="*/ 1978 w 1978"/>
              <a:gd name="T18" fmla="*/ 3209 h 32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8" h="3209">
                <a:moveTo>
                  <a:pt x="0" y="859"/>
                </a:moveTo>
                <a:cubicBezTo>
                  <a:pt x="297" y="961"/>
                  <a:pt x="944" y="0"/>
                  <a:pt x="768" y="1115"/>
                </a:cubicBezTo>
                <a:cubicBezTo>
                  <a:pt x="688" y="1619"/>
                  <a:pt x="1977" y="1928"/>
                  <a:pt x="1195" y="2566"/>
                </a:cubicBezTo>
                <a:cubicBezTo>
                  <a:pt x="465" y="3162"/>
                  <a:pt x="1744" y="3208"/>
                  <a:pt x="1963" y="2950"/>
                </a:cubicBezTo>
              </a:path>
            </a:pathLst>
          </a:custGeom>
          <a:noFill/>
          <a:ln w="9360">
            <a:solidFill>
              <a:srgbClr val="000000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344988" y="4813300"/>
            <a:ext cx="622300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njaliOldLipi" pitchFamily="2" charset="0"/>
              </a:rPr>
              <a:t>g(n)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378325" y="5891213"/>
            <a:ext cx="620713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njaliOldLipi" pitchFamily="2" charset="0"/>
              </a:rPr>
              <a:t>h(n)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84225" y="3684588"/>
            <a:ext cx="3940175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 b="1">
                <a:solidFill>
                  <a:srgbClr val="000000"/>
                </a:solidFill>
                <a:latin typeface="Times New Roman" pitchFamily="18" charset="0"/>
              </a:rPr>
              <a:t>“</a:t>
            </a:r>
            <a:r>
              <a:rPr lang="en-GB" sz="2200" b="1">
                <a:solidFill>
                  <a:srgbClr val="000000"/>
                </a:solidFill>
                <a:latin typeface="Times New Roman" pitchFamily="18" charset="0"/>
              </a:rPr>
              <a:t>Optimism leads to optimality</a:t>
            </a:r>
            <a:r>
              <a:rPr lang="en-GB" sz="1600" b="1">
                <a:solidFill>
                  <a:srgbClr val="000000"/>
                </a:solidFill>
                <a:latin typeface="Times New Roman" pitchFamily="18" charset="0"/>
              </a:rPr>
              <a:t>”</a:t>
            </a:r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3189288" y="4008438"/>
            <a:ext cx="3033712" cy="2638425"/>
          </a:xfrm>
          <a:custGeom>
            <a:avLst/>
            <a:gdLst>
              <a:gd name="T0" fmla="*/ 1579700045 w 2107"/>
              <a:gd name="T1" fmla="*/ 257193172 h 1832"/>
              <a:gd name="T2" fmla="*/ 1177519217 w 2107"/>
              <a:gd name="T3" fmla="*/ 311121009 h 1832"/>
              <a:gd name="T4" fmla="*/ 773265402 w 2107"/>
              <a:gd name="T5" fmla="*/ 439718360 h 1832"/>
              <a:gd name="T6" fmla="*/ 679976101 w 2107"/>
              <a:gd name="T7" fmla="*/ 624317329 h 1832"/>
              <a:gd name="T8" fmla="*/ 661317413 w 2107"/>
              <a:gd name="T9" fmla="*/ 715579158 h 1832"/>
              <a:gd name="T10" fmla="*/ 551444392 w 2107"/>
              <a:gd name="T11" fmla="*/ 771581046 h 1832"/>
              <a:gd name="T12" fmla="*/ 385595307 w 2107"/>
              <a:gd name="T13" fmla="*/ 881510591 h 1832"/>
              <a:gd name="T14" fmla="*/ 257063508 w 2107"/>
              <a:gd name="T15" fmla="*/ 954106144 h 1832"/>
              <a:gd name="T16" fmla="*/ 331695380 w 2107"/>
              <a:gd name="T17" fmla="*/ 2057549697 h 1832"/>
              <a:gd name="T18" fmla="*/ 441569931 w 2107"/>
              <a:gd name="T19" fmla="*/ 2147483647 h 1832"/>
              <a:gd name="T20" fmla="*/ 607417577 w 2107"/>
              <a:gd name="T21" fmla="*/ 2147483647 h 1832"/>
              <a:gd name="T22" fmla="*/ 735949286 w 2107"/>
              <a:gd name="T23" fmla="*/ 2147483647 h 1832"/>
              <a:gd name="T24" fmla="*/ 845823926 w 2107"/>
              <a:gd name="T25" fmla="*/ 2147483647 h 1832"/>
              <a:gd name="T26" fmla="*/ 918382451 w 2107"/>
              <a:gd name="T27" fmla="*/ 2147483647 h 1832"/>
              <a:gd name="T28" fmla="*/ 974355636 w 2107"/>
              <a:gd name="T29" fmla="*/ 2147483647 h 1832"/>
              <a:gd name="T30" fmla="*/ 1121546033 w 2107"/>
              <a:gd name="T31" fmla="*/ 2147483647 h 1832"/>
              <a:gd name="T32" fmla="*/ 1415925387 w 2107"/>
              <a:gd name="T33" fmla="*/ 2147483647 h 1832"/>
              <a:gd name="T34" fmla="*/ 1544457456 w 2107"/>
              <a:gd name="T35" fmla="*/ 2147483647 h 1832"/>
              <a:gd name="T36" fmla="*/ 1598357293 w 2107"/>
              <a:gd name="T37" fmla="*/ 2147483647 h 1832"/>
              <a:gd name="T38" fmla="*/ 2147483647 w 2107"/>
              <a:gd name="T39" fmla="*/ 2147483647 h 1832"/>
              <a:gd name="T40" fmla="*/ 2147483647 w 2107"/>
              <a:gd name="T41" fmla="*/ 2147483647 h 1832"/>
              <a:gd name="T42" fmla="*/ 2147483647 w 2107"/>
              <a:gd name="T43" fmla="*/ 2147483647 h 1832"/>
              <a:gd name="T44" fmla="*/ 2147483647 w 2107"/>
              <a:gd name="T45" fmla="*/ 2147483647 h 1832"/>
              <a:gd name="T46" fmla="*/ 2147483647 w 2107"/>
              <a:gd name="T47" fmla="*/ 2147483647 h 1832"/>
              <a:gd name="T48" fmla="*/ 2147483647 w 2107"/>
              <a:gd name="T49" fmla="*/ 2147483647 h 1832"/>
              <a:gd name="T50" fmla="*/ 2147483647 w 2107"/>
              <a:gd name="T51" fmla="*/ 2147483647 h 1832"/>
              <a:gd name="T52" fmla="*/ 2147483647 w 2107"/>
              <a:gd name="T53" fmla="*/ 2147483647 h 1832"/>
              <a:gd name="T54" fmla="*/ 2147483647 w 2107"/>
              <a:gd name="T55" fmla="*/ 2147483647 h 1832"/>
              <a:gd name="T56" fmla="*/ 2147483647 w 2107"/>
              <a:gd name="T57" fmla="*/ 2001547989 h 1832"/>
              <a:gd name="T58" fmla="*/ 2147483647 w 2107"/>
              <a:gd name="T59" fmla="*/ 1358562763 h 1832"/>
              <a:gd name="T60" fmla="*/ 2147483647 w 2107"/>
              <a:gd name="T61" fmla="*/ 514387784 h 1832"/>
              <a:gd name="T62" fmla="*/ 2147483647 w 2107"/>
              <a:gd name="T63" fmla="*/ 348456441 h 1832"/>
              <a:gd name="T64" fmla="*/ 2147483647 w 2107"/>
              <a:gd name="T65" fmla="*/ 257193172 h 1832"/>
              <a:gd name="T66" fmla="*/ 2147483647 w 2107"/>
              <a:gd name="T67" fmla="*/ 128597306 h 1832"/>
              <a:gd name="T68" fmla="*/ 2147483647 w 2107"/>
              <a:gd name="T69" fmla="*/ 0 h 1832"/>
              <a:gd name="T70" fmla="*/ 1745547690 w 2107"/>
              <a:gd name="T71" fmla="*/ 109929590 h 1832"/>
              <a:gd name="T72" fmla="*/ 1579700045 w 2107"/>
              <a:gd name="T73" fmla="*/ 219859180 h 1832"/>
              <a:gd name="T74" fmla="*/ 1579700045 w 2107"/>
              <a:gd name="T75" fmla="*/ 257193172 h 18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107"/>
              <a:gd name="T115" fmla="*/ 0 h 1832"/>
              <a:gd name="T116" fmla="*/ 2107 w 2107"/>
              <a:gd name="T117" fmla="*/ 1832 h 183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107" h="1832">
                <a:moveTo>
                  <a:pt x="762" y="124"/>
                </a:moveTo>
                <a:cubicBezTo>
                  <a:pt x="697" y="133"/>
                  <a:pt x="632" y="138"/>
                  <a:pt x="568" y="150"/>
                </a:cubicBezTo>
                <a:cubicBezTo>
                  <a:pt x="496" y="163"/>
                  <a:pt x="442" y="198"/>
                  <a:pt x="373" y="212"/>
                </a:cubicBezTo>
                <a:cubicBezTo>
                  <a:pt x="354" y="240"/>
                  <a:pt x="336" y="268"/>
                  <a:pt x="328" y="301"/>
                </a:cubicBezTo>
                <a:cubicBezTo>
                  <a:pt x="324" y="316"/>
                  <a:pt x="326" y="332"/>
                  <a:pt x="319" y="345"/>
                </a:cubicBezTo>
                <a:cubicBezTo>
                  <a:pt x="311" y="360"/>
                  <a:pt x="280" y="367"/>
                  <a:pt x="266" y="372"/>
                </a:cubicBezTo>
                <a:cubicBezTo>
                  <a:pt x="184" y="454"/>
                  <a:pt x="281" y="366"/>
                  <a:pt x="186" y="425"/>
                </a:cubicBezTo>
                <a:cubicBezTo>
                  <a:pt x="116" y="469"/>
                  <a:pt x="208" y="439"/>
                  <a:pt x="124" y="460"/>
                </a:cubicBezTo>
                <a:cubicBezTo>
                  <a:pt x="0" y="619"/>
                  <a:pt x="19" y="855"/>
                  <a:pt x="160" y="992"/>
                </a:cubicBezTo>
                <a:cubicBezTo>
                  <a:pt x="178" y="1063"/>
                  <a:pt x="151" y="992"/>
                  <a:pt x="213" y="1054"/>
                </a:cubicBezTo>
                <a:cubicBezTo>
                  <a:pt x="244" y="1085"/>
                  <a:pt x="260" y="1128"/>
                  <a:pt x="293" y="1160"/>
                </a:cubicBezTo>
                <a:cubicBezTo>
                  <a:pt x="304" y="1215"/>
                  <a:pt x="310" y="1224"/>
                  <a:pt x="355" y="1258"/>
                </a:cubicBezTo>
                <a:cubicBezTo>
                  <a:pt x="374" y="1297"/>
                  <a:pt x="384" y="1337"/>
                  <a:pt x="408" y="1373"/>
                </a:cubicBezTo>
                <a:cubicBezTo>
                  <a:pt x="427" y="1450"/>
                  <a:pt x="401" y="1371"/>
                  <a:pt x="443" y="1435"/>
                </a:cubicBezTo>
                <a:cubicBezTo>
                  <a:pt x="459" y="1459"/>
                  <a:pt x="443" y="1469"/>
                  <a:pt x="470" y="1488"/>
                </a:cubicBezTo>
                <a:cubicBezTo>
                  <a:pt x="481" y="1496"/>
                  <a:pt x="524" y="1509"/>
                  <a:pt x="541" y="1515"/>
                </a:cubicBezTo>
                <a:cubicBezTo>
                  <a:pt x="582" y="1555"/>
                  <a:pt x="636" y="1579"/>
                  <a:pt x="683" y="1612"/>
                </a:cubicBezTo>
                <a:cubicBezTo>
                  <a:pt x="717" y="1666"/>
                  <a:pt x="678" y="1615"/>
                  <a:pt x="745" y="1657"/>
                </a:cubicBezTo>
                <a:cubicBezTo>
                  <a:pt x="755" y="1663"/>
                  <a:pt x="761" y="1676"/>
                  <a:pt x="771" y="1683"/>
                </a:cubicBezTo>
                <a:cubicBezTo>
                  <a:pt x="835" y="1728"/>
                  <a:pt x="998" y="1723"/>
                  <a:pt x="1046" y="1728"/>
                </a:cubicBezTo>
                <a:cubicBezTo>
                  <a:pt x="1168" y="1741"/>
                  <a:pt x="1270" y="1754"/>
                  <a:pt x="1401" y="1763"/>
                </a:cubicBezTo>
                <a:cubicBezTo>
                  <a:pt x="1465" y="1772"/>
                  <a:pt x="1523" y="1783"/>
                  <a:pt x="1587" y="1790"/>
                </a:cubicBezTo>
                <a:cubicBezTo>
                  <a:pt x="1719" y="1832"/>
                  <a:pt x="1621" y="1808"/>
                  <a:pt x="1888" y="1798"/>
                </a:cubicBezTo>
                <a:cubicBezTo>
                  <a:pt x="1933" y="1788"/>
                  <a:pt x="1957" y="1763"/>
                  <a:pt x="2003" y="1754"/>
                </a:cubicBezTo>
                <a:cubicBezTo>
                  <a:pt x="2028" y="1722"/>
                  <a:pt x="2058" y="1685"/>
                  <a:pt x="2074" y="1648"/>
                </a:cubicBezTo>
                <a:cubicBezTo>
                  <a:pt x="2090" y="1611"/>
                  <a:pt x="2091" y="1556"/>
                  <a:pt x="2101" y="1515"/>
                </a:cubicBezTo>
                <a:cubicBezTo>
                  <a:pt x="2098" y="1435"/>
                  <a:pt x="2107" y="1354"/>
                  <a:pt x="2092" y="1276"/>
                </a:cubicBezTo>
                <a:cubicBezTo>
                  <a:pt x="2088" y="1255"/>
                  <a:pt x="2059" y="1248"/>
                  <a:pt x="2047" y="1231"/>
                </a:cubicBezTo>
                <a:cubicBezTo>
                  <a:pt x="1989" y="1150"/>
                  <a:pt x="1952" y="1060"/>
                  <a:pt x="1923" y="965"/>
                </a:cubicBezTo>
                <a:cubicBezTo>
                  <a:pt x="1907" y="852"/>
                  <a:pt x="1901" y="788"/>
                  <a:pt x="1897" y="655"/>
                </a:cubicBezTo>
                <a:cubicBezTo>
                  <a:pt x="1893" y="519"/>
                  <a:pt x="1894" y="384"/>
                  <a:pt x="1888" y="248"/>
                </a:cubicBezTo>
                <a:cubicBezTo>
                  <a:pt x="1887" y="234"/>
                  <a:pt x="1868" y="175"/>
                  <a:pt x="1861" y="168"/>
                </a:cubicBezTo>
                <a:cubicBezTo>
                  <a:pt x="1822" y="129"/>
                  <a:pt x="1717" y="129"/>
                  <a:pt x="1666" y="124"/>
                </a:cubicBezTo>
                <a:cubicBezTo>
                  <a:pt x="1600" y="73"/>
                  <a:pt x="1556" y="69"/>
                  <a:pt x="1471" y="62"/>
                </a:cubicBezTo>
                <a:cubicBezTo>
                  <a:pt x="1377" y="38"/>
                  <a:pt x="1280" y="28"/>
                  <a:pt x="1188" y="0"/>
                </a:cubicBezTo>
                <a:cubicBezTo>
                  <a:pt x="1065" y="7"/>
                  <a:pt x="961" y="33"/>
                  <a:pt x="842" y="53"/>
                </a:cubicBezTo>
                <a:cubicBezTo>
                  <a:pt x="821" y="60"/>
                  <a:pt x="775" y="88"/>
                  <a:pt x="762" y="106"/>
                </a:cubicBezTo>
                <a:cubicBezTo>
                  <a:pt x="758" y="111"/>
                  <a:pt x="762" y="118"/>
                  <a:pt x="762" y="12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A*: Definitions and Properties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Algorithm – Definition and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182688" y="2017713"/>
            <a:ext cx="3814762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i="1" smtClean="0"/>
              <a:t>f(n) = g(n) + h(n)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The node with the least value of </a:t>
            </a:r>
            <a:r>
              <a:rPr lang="en-US" sz="2000" i="1" smtClean="0"/>
              <a:t>f</a:t>
            </a:r>
            <a:r>
              <a:rPr lang="en-US" sz="2000" smtClean="0"/>
              <a:t> is chosen from the </a:t>
            </a:r>
            <a:r>
              <a:rPr lang="en-US" sz="2000" i="1" smtClean="0"/>
              <a:t>OL</a:t>
            </a:r>
            <a:r>
              <a:rPr lang="en-US" sz="200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i="1" smtClean="0"/>
              <a:t>f*(n) = g*(n) + h*(n), </a:t>
            </a:r>
            <a:r>
              <a:rPr lang="en-US" sz="2000" smtClean="0"/>
              <a:t>where,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i="1" smtClean="0"/>
              <a:t>		g*(n)</a:t>
            </a:r>
            <a:r>
              <a:rPr lang="en-US" sz="2000" smtClean="0"/>
              <a:t> = actual cost of the optimal path </a:t>
            </a:r>
            <a:r>
              <a:rPr lang="en-US" sz="2000" i="1" smtClean="0"/>
              <a:t>(s, n)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		</a:t>
            </a:r>
            <a:r>
              <a:rPr lang="en-US" sz="2000" i="1" smtClean="0"/>
              <a:t>h*(n)</a:t>
            </a:r>
            <a:r>
              <a:rPr lang="en-US" sz="2000" smtClean="0"/>
              <a:t> = actual cost of optimal path </a:t>
            </a:r>
            <a:r>
              <a:rPr lang="en-US" sz="2000" i="1" smtClean="0"/>
              <a:t>(n, 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i="1" smtClean="0"/>
              <a:t>g(n) ≥ g*(n)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By definition, </a:t>
            </a:r>
            <a:r>
              <a:rPr lang="en-US" sz="2000" i="1" smtClean="0"/>
              <a:t>h(n) ≤ h*(n)</a:t>
            </a:r>
            <a:endParaRPr lang="en-US" sz="2000" smtClean="0"/>
          </a:p>
        </p:txBody>
      </p:sp>
      <p:sp>
        <p:nvSpPr>
          <p:cNvPr id="6" name="Freeform 5"/>
          <p:cNvSpPr/>
          <p:nvPr/>
        </p:nvSpPr>
        <p:spPr>
          <a:xfrm>
            <a:off x="5922963" y="1746250"/>
            <a:ext cx="2686050" cy="3960813"/>
          </a:xfrm>
          <a:custGeom>
            <a:avLst/>
            <a:gdLst>
              <a:gd name="connsiteX0" fmla="*/ 696036 w 2685599"/>
              <a:gd name="connsiteY0" fmla="*/ 600502 h 3960099"/>
              <a:gd name="connsiteX1" fmla="*/ 655093 w 2685599"/>
              <a:gd name="connsiteY1" fmla="*/ 614150 h 3960099"/>
              <a:gd name="connsiteX2" fmla="*/ 259308 w 2685599"/>
              <a:gd name="connsiteY2" fmla="*/ 887105 h 3960099"/>
              <a:gd name="connsiteX3" fmla="*/ 150126 w 2685599"/>
              <a:gd name="connsiteY3" fmla="*/ 1064526 h 3960099"/>
              <a:gd name="connsiteX4" fmla="*/ 81887 w 2685599"/>
              <a:gd name="connsiteY4" fmla="*/ 1187356 h 3960099"/>
              <a:gd name="connsiteX5" fmla="*/ 54591 w 2685599"/>
              <a:gd name="connsiteY5" fmla="*/ 1228299 h 3960099"/>
              <a:gd name="connsiteX6" fmla="*/ 27296 w 2685599"/>
              <a:gd name="connsiteY6" fmla="*/ 1310186 h 3960099"/>
              <a:gd name="connsiteX7" fmla="*/ 0 w 2685599"/>
              <a:gd name="connsiteY7" fmla="*/ 1433015 h 3960099"/>
              <a:gd name="connsiteX8" fmla="*/ 13648 w 2685599"/>
              <a:gd name="connsiteY8" fmla="*/ 2115403 h 3960099"/>
              <a:gd name="connsiteX9" fmla="*/ 27296 w 2685599"/>
              <a:gd name="connsiteY9" fmla="*/ 2156347 h 3960099"/>
              <a:gd name="connsiteX10" fmla="*/ 191069 w 2685599"/>
              <a:gd name="connsiteY10" fmla="*/ 2292824 h 3960099"/>
              <a:gd name="connsiteX11" fmla="*/ 259308 w 2685599"/>
              <a:gd name="connsiteY11" fmla="*/ 2361063 h 3960099"/>
              <a:gd name="connsiteX12" fmla="*/ 450376 w 2685599"/>
              <a:gd name="connsiteY12" fmla="*/ 2497541 h 3960099"/>
              <a:gd name="connsiteX13" fmla="*/ 504968 w 2685599"/>
              <a:gd name="connsiteY13" fmla="*/ 2579427 h 3960099"/>
              <a:gd name="connsiteX14" fmla="*/ 545911 w 2685599"/>
              <a:gd name="connsiteY14" fmla="*/ 2634018 h 3960099"/>
              <a:gd name="connsiteX15" fmla="*/ 586854 w 2685599"/>
              <a:gd name="connsiteY15" fmla="*/ 3370997 h 3960099"/>
              <a:gd name="connsiteX16" fmla="*/ 614150 w 2685599"/>
              <a:gd name="connsiteY16" fmla="*/ 3425588 h 3960099"/>
              <a:gd name="connsiteX17" fmla="*/ 750627 w 2685599"/>
              <a:gd name="connsiteY17" fmla="*/ 3548418 h 3960099"/>
              <a:gd name="connsiteX18" fmla="*/ 968991 w 2685599"/>
              <a:gd name="connsiteY18" fmla="*/ 3630305 h 3960099"/>
              <a:gd name="connsiteX19" fmla="*/ 1050878 w 2685599"/>
              <a:gd name="connsiteY19" fmla="*/ 3657600 h 3960099"/>
              <a:gd name="connsiteX20" fmla="*/ 1542197 w 2685599"/>
              <a:gd name="connsiteY20" fmla="*/ 3684896 h 3960099"/>
              <a:gd name="connsiteX21" fmla="*/ 1665027 w 2685599"/>
              <a:gd name="connsiteY21" fmla="*/ 3766783 h 3960099"/>
              <a:gd name="connsiteX22" fmla="*/ 1828800 w 2685599"/>
              <a:gd name="connsiteY22" fmla="*/ 3862317 h 3960099"/>
              <a:gd name="connsiteX23" fmla="*/ 2006221 w 2685599"/>
              <a:gd name="connsiteY23" fmla="*/ 3916908 h 3960099"/>
              <a:gd name="connsiteX24" fmla="*/ 2183642 w 2685599"/>
              <a:gd name="connsiteY24" fmla="*/ 3957851 h 3960099"/>
              <a:gd name="connsiteX25" fmla="*/ 2402006 w 2685599"/>
              <a:gd name="connsiteY25" fmla="*/ 3930556 h 3960099"/>
              <a:gd name="connsiteX26" fmla="*/ 2524836 w 2685599"/>
              <a:gd name="connsiteY26" fmla="*/ 3807726 h 3960099"/>
              <a:gd name="connsiteX27" fmla="*/ 2620371 w 2685599"/>
              <a:gd name="connsiteY27" fmla="*/ 3698544 h 3960099"/>
              <a:gd name="connsiteX28" fmla="*/ 2647666 w 2685599"/>
              <a:gd name="connsiteY28" fmla="*/ 3507475 h 3960099"/>
              <a:gd name="connsiteX29" fmla="*/ 2634018 w 2685599"/>
              <a:gd name="connsiteY29" fmla="*/ 2565780 h 3960099"/>
              <a:gd name="connsiteX30" fmla="*/ 2606723 w 2685599"/>
              <a:gd name="connsiteY30" fmla="*/ 2388359 h 3960099"/>
              <a:gd name="connsiteX31" fmla="*/ 2593075 w 2685599"/>
              <a:gd name="connsiteY31" fmla="*/ 2210938 h 3960099"/>
              <a:gd name="connsiteX32" fmla="*/ 2565779 w 2685599"/>
              <a:gd name="connsiteY32" fmla="*/ 2006221 h 3960099"/>
              <a:gd name="connsiteX33" fmla="*/ 2552132 w 2685599"/>
              <a:gd name="connsiteY33" fmla="*/ 1869744 h 3960099"/>
              <a:gd name="connsiteX34" fmla="*/ 2565779 w 2685599"/>
              <a:gd name="connsiteY34" fmla="*/ 1610436 h 3960099"/>
              <a:gd name="connsiteX35" fmla="*/ 2579427 w 2685599"/>
              <a:gd name="connsiteY35" fmla="*/ 1542197 h 3960099"/>
              <a:gd name="connsiteX36" fmla="*/ 2634018 w 2685599"/>
              <a:gd name="connsiteY36" fmla="*/ 1187356 h 3960099"/>
              <a:gd name="connsiteX37" fmla="*/ 2647666 w 2685599"/>
              <a:gd name="connsiteY37" fmla="*/ 1023583 h 3960099"/>
              <a:gd name="connsiteX38" fmla="*/ 2647666 w 2685599"/>
              <a:gd name="connsiteY38" fmla="*/ 464024 h 3960099"/>
              <a:gd name="connsiteX39" fmla="*/ 2634018 w 2685599"/>
              <a:gd name="connsiteY39" fmla="*/ 423081 h 3960099"/>
              <a:gd name="connsiteX40" fmla="*/ 2606723 w 2685599"/>
              <a:gd name="connsiteY40" fmla="*/ 382138 h 3960099"/>
              <a:gd name="connsiteX41" fmla="*/ 2593075 w 2685599"/>
              <a:gd name="connsiteY41" fmla="*/ 313899 h 3960099"/>
              <a:gd name="connsiteX42" fmla="*/ 2483893 w 2685599"/>
              <a:gd name="connsiteY42" fmla="*/ 232012 h 3960099"/>
              <a:gd name="connsiteX43" fmla="*/ 2402006 w 2685599"/>
              <a:gd name="connsiteY43" fmla="*/ 177421 h 3960099"/>
              <a:gd name="connsiteX44" fmla="*/ 2361063 w 2685599"/>
              <a:gd name="connsiteY44" fmla="*/ 136478 h 3960099"/>
              <a:gd name="connsiteX45" fmla="*/ 2251881 w 2685599"/>
              <a:gd name="connsiteY45" fmla="*/ 81887 h 3960099"/>
              <a:gd name="connsiteX46" fmla="*/ 2197290 w 2685599"/>
              <a:gd name="connsiteY46" fmla="*/ 54591 h 3960099"/>
              <a:gd name="connsiteX47" fmla="*/ 2088108 w 2685599"/>
              <a:gd name="connsiteY47" fmla="*/ 27296 h 3960099"/>
              <a:gd name="connsiteX48" fmla="*/ 1937982 w 2685599"/>
              <a:gd name="connsiteY48" fmla="*/ 0 h 3960099"/>
              <a:gd name="connsiteX49" fmla="*/ 1692323 w 2685599"/>
              <a:gd name="connsiteY49" fmla="*/ 13648 h 3960099"/>
              <a:gd name="connsiteX50" fmla="*/ 1651379 w 2685599"/>
              <a:gd name="connsiteY50" fmla="*/ 40944 h 3960099"/>
              <a:gd name="connsiteX51" fmla="*/ 1583141 w 2685599"/>
              <a:gd name="connsiteY51" fmla="*/ 54591 h 3960099"/>
              <a:gd name="connsiteX52" fmla="*/ 1446663 w 2685599"/>
              <a:gd name="connsiteY52" fmla="*/ 95535 h 3960099"/>
              <a:gd name="connsiteX53" fmla="*/ 1187356 w 2685599"/>
              <a:gd name="connsiteY53" fmla="*/ 191069 h 3960099"/>
              <a:gd name="connsiteX54" fmla="*/ 1132765 w 2685599"/>
              <a:gd name="connsiteY54" fmla="*/ 232012 h 3960099"/>
              <a:gd name="connsiteX55" fmla="*/ 1064526 w 2685599"/>
              <a:gd name="connsiteY55" fmla="*/ 272956 h 3960099"/>
              <a:gd name="connsiteX56" fmla="*/ 1009935 w 2685599"/>
              <a:gd name="connsiteY56" fmla="*/ 300251 h 3960099"/>
              <a:gd name="connsiteX57" fmla="*/ 941696 w 2685599"/>
              <a:gd name="connsiteY57" fmla="*/ 354842 h 3960099"/>
              <a:gd name="connsiteX58" fmla="*/ 859809 w 2685599"/>
              <a:gd name="connsiteY58" fmla="*/ 450377 h 3960099"/>
              <a:gd name="connsiteX59" fmla="*/ 818866 w 2685599"/>
              <a:gd name="connsiteY59" fmla="*/ 477672 h 3960099"/>
              <a:gd name="connsiteX60" fmla="*/ 764275 w 2685599"/>
              <a:gd name="connsiteY60" fmla="*/ 559559 h 3960099"/>
              <a:gd name="connsiteX61" fmla="*/ 696036 w 2685599"/>
              <a:gd name="connsiteY61" fmla="*/ 600502 h 396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685599" h="3960099">
                <a:moveTo>
                  <a:pt x="696036" y="600502"/>
                </a:moveTo>
                <a:cubicBezTo>
                  <a:pt x="682388" y="605051"/>
                  <a:pt x="666936" y="605983"/>
                  <a:pt x="655093" y="614150"/>
                </a:cubicBezTo>
                <a:cubicBezTo>
                  <a:pt x="246353" y="896040"/>
                  <a:pt x="443382" y="825745"/>
                  <a:pt x="259308" y="887105"/>
                </a:cubicBezTo>
                <a:cubicBezTo>
                  <a:pt x="205191" y="995338"/>
                  <a:pt x="254942" y="901478"/>
                  <a:pt x="150126" y="1064526"/>
                </a:cubicBezTo>
                <a:cubicBezTo>
                  <a:pt x="62430" y="1200942"/>
                  <a:pt x="148873" y="1070130"/>
                  <a:pt x="81887" y="1187356"/>
                </a:cubicBezTo>
                <a:cubicBezTo>
                  <a:pt x="73749" y="1201597"/>
                  <a:pt x="63690" y="1214651"/>
                  <a:pt x="54591" y="1228299"/>
                </a:cubicBezTo>
                <a:cubicBezTo>
                  <a:pt x="45493" y="1255595"/>
                  <a:pt x="35564" y="1282627"/>
                  <a:pt x="27296" y="1310186"/>
                </a:cubicBezTo>
                <a:cubicBezTo>
                  <a:pt x="15731" y="1348736"/>
                  <a:pt x="7793" y="1394052"/>
                  <a:pt x="0" y="1433015"/>
                </a:cubicBezTo>
                <a:cubicBezTo>
                  <a:pt x="4549" y="1660478"/>
                  <a:pt x="5069" y="1888057"/>
                  <a:pt x="13648" y="2115403"/>
                </a:cubicBezTo>
                <a:cubicBezTo>
                  <a:pt x="14191" y="2129779"/>
                  <a:pt x="18934" y="2144640"/>
                  <a:pt x="27296" y="2156347"/>
                </a:cubicBezTo>
                <a:cubicBezTo>
                  <a:pt x="64140" y="2207929"/>
                  <a:pt x="149537" y="2257681"/>
                  <a:pt x="191069" y="2292824"/>
                </a:cubicBezTo>
                <a:cubicBezTo>
                  <a:pt x="215626" y="2313603"/>
                  <a:pt x="233573" y="2341762"/>
                  <a:pt x="259308" y="2361063"/>
                </a:cubicBezTo>
                <a:cubicBezTo>
                  <a:pt x="386394" y="2456378"/>
                  <a:pt x="332556" y="2369011"/>
                  <a:pt x="450376" y="2497541"/>
                </a:cubicBezTo>
                <a:cubicBezTo>
                  <a:pt x="472543" y="2521723"/>
                  <a:pt x="486155" y="2552552"/>
                  <a:pt x="504968" y="2579427"/>
                </a:cubicBezTo>
                <a:cubicBezTo>
                  <a:pt x="518012" y="2598061"/>
                  <a:pt x="532263" y="2615821"/>
                  <a:pt x="545911" y="2634018"/>
                </a:cubicBezTo>
                <a:cubicBezTo>
                  <a:pt x="624860" y="2989296"/>
                  <a:pt x="536953" y="2555970"/>
                  <a:pt x="586854" y="3370997"/>
                </a:cubicBezTo>
                <a:cubicBezTo>
                  <a:pt x="588097" y="3391304"/>
                  <a:pt x="604056" y="3407924"/>
                  <a:pt x="614150" y="3425588"/>
                </a:cubicBezTo>
                <a:cubicBezTo>
                  <a:pt x="651167" y="3490368"/>
                  <a:pt x="671345" y="3495564"/>
                  <a:pt x="750627" y="3548418"/>
                </a:cubicBezTo>
                <a:cubicBezTo>
                  <a:pt x="918811" y="3660540"/>
                  <a:pt x="732895" y="3551608"/>
                  <a:pt x="968991" y="3630305"/>
                </a:cubicBezTo>
                <a:cubicBezTo>
                  <a:pt x="996287" y="3639403"/>
                  <a:pt x="1022843" y="3651130"/>
                  <a:pt x="1050878" y="3657600"/>
                </a:cubicBezTo>
                <a:cubicBezTo>
                  <a:pt x="1175780" y="3686423"/>
                  <a:pt x="1530013" y="3684476"/>
                  <a:pt x="1542197" y="3684896"/>
                </a:cubicBezTo>
                <a:cubicBezTo>
                  <a:pt x="1645080" y="3787779"/>
                  <a:pt x="1543413" y="3700448"/>
                  <a:pt x="1665027" y="3766783"/>
                </a:cubicBezTo>
                <a:cubicBezTo>
                  <a:pt x="1855545" y="3870702"/>
                  <a:pt x="1640139" y="3776563"/>
                  <a:pt x="1828800" y="3862317"/>
                </a:cubicBezTo>
                <a:cubicBezTo>
                  <a:pt x="1909643" y="3899063"/>
                  <a:pt x="1907308" y="3890531"/>
                  <a:pt x="2006221" y="3916908"/>
                </a:cubicBezTo>
                <a:cubicBezTo>
                  <a:pt x="2151622" y="3955681"/>
                  <a:pt x="2049654" y="3935519"/>
                  <a:pt x="2183642" y="3957851"/>
                </a:cubicBezTo>
                <a:cubicBezTo>
                  <a:pt x="2256430" y="3948753"/>
                  <a:pt x="2334864" y="3960099"/>
                  <a:pt x="2402006" y="3930556"/>
                </a:cubicBezTo>
                <a:cubicBezTo>
                  <a:pt x="2455005" y="3907236"/>
                  <a:pt x="2483893" y="3848669"/>
                  <a:pt x="2524836" y="3807726"/>
                </a:cubicBezTo>
                <a:cubicBezTo>
                  <a:pt x="2604673" y="3727889"/>
                  <a:pt x="2575231" y="3766252"/>
                  <a:pt x="2620371" y="3698544"/>
                </a:cubicBezTo>
                <a:cubicBezTo>
                  <a:pt x="2645626" y="3622772"/>
                  <a:pt x="2647666" y="3627072"/>
                  <a:pt x="2647666" y="3507475"/>
                </a:cubicBezTo>
                <a:cubicBezTo>
                  <a:pt x="2647666" y="3193544"/>
                  <a:pt x="2645496" y="2879501"/>
                  <a:pt x="2634018" y="2565780"/>
                </a:cubicBezTo>
                <a:cubicBezTo>
                  <a:pt x="2631830" y="2505984"/>
                  <a:pt x="2613582" y="2447801"/>
                  <a:pt x="2606723" y="2388359"/>
                </a:cubicBezTo>
                <a:cubicBezTo>
                  <a:pt x="2599924" y="2329435"/>
                  <a:pt x="2599394" y="2269915"/>
                  <a:pt x="2593075" y="2210938"/>
                </a:cubicBezTo>
                <a:cubicBezTo>
                  <a:pt x="2585741" y="2142487"/>
                  <a:pt x="2573981" y="2074574"/>
                  <a:pt x="2565779" y="2006221"/>
                </a:cubicBezTo>
                <a:cubicBezTo>
                  <a:pt x="2560332" y="1960827"/>
                  <a:pt x="2556681" y="1915236"/>
                  <a:pt x="2552132" y="1869744"/>
                </a:cubicBezTo>
                <a:cubicBezTo>
                  <a:pt x="2556681" y="1783308"/>
                  <a:pt x="2558591" y="1696693"/>
                  <a:pt x="2565779" y="1610436"/>
                </a:cubicBezTo>
                <a:cubicBezTo>
                  <a:pt x="2567705" y="1587319"/>
                  <a:pt x="2577577" y="1565320"/>
                  <a:pt x="2579427" y="1542197"/>
                </a:cubicBezTo>
                <a:cubicBezTo>
                  <a:pt x="2605436" y="1217089"/>
                  <a:pt x="2548704" y="1357984"/>
                  <a:pt x="2634018" y="1187356"/>
                </a:cubicBezTo>
                <a:cubicBezTo>
                  <a:pt x="2638567" y="1132765"/>
                  <a:pt x="2641931" y="1078062"/>
                  <a:pt x="2647666" y="1023583"/>
                </a:cubicBezTo>
                <a:cubicBezTo>
                  <a:pt x="2678346" y="732127"/>
                  <a:pt x="2685599" y="1165774"/>
                  <a:pt x="2647666" y="464024"/>
                </a:cubicBezTo>
                <a:cubicBezTo>
                  <a:pt x="2646890" y="449659"/>
                  <a:pt x="2640452" y="435948"/>
                  <a:pt x="2634018" y="423081"/>
                </a:cubicBezTo>
                <a:cubicBezTo>
                  <a:pt x="2626683" y="408410"/>
                  <a:pt x="2615821" y="395786"/>
                  <a:pt x="2606723" y="382138"/>
                </a:cubicBezTo>
                <a:cubicBezTo>
                  <a:pt x="2602174" y="359392"/>
                  <a:pt x="2602496" y="335097"/>
                  <a:pt x="2593075" y="313899"/>
                </a:cubicBezTo>
                <a:cubicBezTo>
                  <a:pt x="2560276" y="240102"/>
                  <a:pt x="2548648" y="267333"/>
                  <a:pt x="2483893" y="232012"/>
                </a:cubicBezTo>
                <a:cubicBezTo>
                  <a:pt x="2455093" y="216303"/>
                  <a:pt x="2425203" y="200618"/>
                  <a:pt x="2402006" y="177421"/>
                </a:cubicBezTo>
                <a:cubicBezTo>
                  <a:pt x="2388358" y="163773"/>
                  <a:pt x="2376504" y="148058"/>
                  <a:pt x="2361063" y="136478"/>
                </a:cubicBezTo>
                <a:cubicBezTo>
                  <a:pt x="2281972" y="77160"/>
                  <a:pt x="2317185" y="109875"/>
                  <a:pt x="2251881" y="81887"/>
                </a:cubicBezTo>
                <a:cubicBezTo>
                  <a:pt x="2233181" y="73873"/>
                  <a:pt x="2216591" y="61025"/>
                  <a:pt x="2197290" y="54591"/>
                </a:cubicBezTo>
                <a:cubicBezTo>
                  <a:pt x="2161701" y="42728"/>
                  <a:pt x="2124894" y="34653"/>
                  <a:pt x="2088108" y="27296"/>
                </a:cubicBezTo>
                <a:cubicBezTo>
                  <a:pt x="1992734" y="8221"/>
                  <a:pt x="2042750" y="17462"/>
                  <a:pt x="1937982" y="0"/>
                </a:cubicBezTo>
                <a:cubicBezTo>
                  <a:pt x="1856096" y="4549"/>
                  <a:pt x="1773511" y="2049"/>
                  <a:pt x="1692323" y="13648"/>
                </a:cubicBezTo>
                <a:cubicBezTo>
                  <a:pt x="1676085" y="15968"/>
                  <a:pt x="1666737" y="35185"/>
                  <a:pt x="1651379" y="40944"/>
                </a:cubicBezTo>
                <a:cubicBezTo>
                  <a:pt x="1629659" y="49089"/>
                  <a:pt x="1605887" y="50042"/>
                  <a:pt x="1583141" y="54591"/>
                </a:cubicBezTo>
                <a:cubicBezTo>
                  <a:pt x="1500776" y="109501"/>
                  <a:pt x="1587176" y="60407"/>
                  <a:pt x="1446663" y="95535"/>
                </a:cubicBezTo>
                <a:cubicBezTo>
                  <a:pt x="1414425" y="103595"/>
                  <a:pt x="1208286" y="175372"/>
                  <a:pt x="1187356" y="191069"/>
                </a:cubicBezTo>
                <a:cubicBezTo>
                  <a:pt x="1169159" y="204717"/>
                  <a:pt x="1151691" y="219395"/>
                  <a:pt x="1132765" y="232012"/>
                </a:cubicBezTo>
                <a:cubicBezTo>
                  <a:pt x="1110694" y="246726"/>
                  <a:pt x="1087714" y="260074"/>
                  <a:pt x="1064526" y="272956"/>
                </a:cubicBezTo>
                <a:cubicBezTo>
                  <a:pt x="1046741" y="282836"/>
                  <a:pt x="1026863" y="288966"/>
                  <a:pt x="1009935" y="300251"/>
                </a:cubicBezTo>
                <a:cubicBezTo>
                  <a:pt x="985698" y="316409"/>
                  <a:pt x="963618" y="335660"/>
                  <a:pt x="941696" y="354842"/>
                </a:cubicBezTo>
                <a:cubicBezTo>
                  <a:pt x="822849" y="458834"/>
                  <a:pt x="985189" y="324998"/>
                  <a:pt x="859809" y="450377"/>
                </a:cubicBezTo>
                <a:cubicBezTo>
                  <a:pt x="848211" y="461975"/>
                  <a:pt x="832514" y="468574"/>
                  <a:pt x="818866" y="477672"/>
                </a:cubicBezTo>
                <a:cubicBezTo>
                  <a:pt x="800669" y="504968"/>
                  <a:pt x="795397" y="549185"/>
                  <a:pt x="764275" y="559559"/>
                </a:cubicBezTo>
                <a:lnTo>
                  <a:pt x="696036" y="600502"/>
                </a:lnTo>
                <a:close/>
              </a:path>
            </a:pathLst>
          </a:custGeom>
          <a:noFill/>
          <a:ln>
            <a:solidFill>
              <a:schemeClr val="tx1"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2209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10" name="Oval 9"/>
          <p:cNvSpPr/>
          <p:nvPr/>
        </p:nvSpPr>
        <p:spPr>
          <a:xfrm>
            <a:off x="7010400" y="4876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24800" y="38100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7" idx="4"/>
            <a:endCxn id="11" idx="1"/>
          </p:cNvCxnSpPr>
          <p:nvPr/>
        </p:nvCxnSpPr>
        <p:spPr>
          <a:xfrm rot="16200000" flipH="1">
            <a:off x="7029450" y="2914650"/>
            <a:ext cx="1404938" cy="4524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3"/>
            <a:endCxn id="10" idx="7"/>
          </p:cNvCxnSpPr>
          <p:nvPr/>
        </p:nvCxnSpPr>
        <p:spPr>
          <a:xfrm rot="5400000">
            <a:off x="7129463" y="4081463"/>
            <a:ext cx="904875" cy="7524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TextBox 15"/>
          <p:cNvSpPr txBox="1">
            <a:spLocks noChangeArrowheads="1"/>
          </p:cNvSpPr>
          <p:nvPr/>
        </p:nvSpPr>
        <p:spPr bwMode="auto">
          <a:xfrm>
            <a:off x="7620000" y="2133600"/>
            <a:ext cx="274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s</a:t>
            </a:r>
          </a:p>
        </p:txBody>
      </p: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8077200" y="35814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n</a:t>
            </a: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>
            <a:off x="7162800" y="4876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goal</a:t>
            </a:r>
          </a:p>
        </p:txBody>
      </p:sp>
      <p:sp>
        <p:nvSpPr>
          <p:cNvPr id="15373" name="TextBox 18"/>
          <p:cNvSpPr txBox="1">
            <a:spLocks noChangeArrowheads="1"/>
          </p:cNvSpPr>
          <p:nvPr/>
        </p:nvSpPr>
        <p:spPr bwMode="auto">
          <a:xfrm>
            <a:off x="5334000" y="5573713"/>
            <a:ext cx="204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State space graph G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070725" y="2851150"/>
            <a:ext cx="612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g(n)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7070725" y="4070350"/>
            <a:ext cx="612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8-puzzle: heuristics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676400" y="2133600"/>
          <a:ext cx="1295400" cy="1247775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  <a:gridCol w="4318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/>
        </p:nvGraphicFramePr>
        <p:xfrm>
          <a:off x="3546475" y="2133600"/>
          <a:ext cx="1371600" cy="1371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/>
        </p:nvGraphicFramePr>
        <p:xfrm>
          <a:off x="6172200" y="2133600"/>
          <a:ext cx="1371600" cy="1371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1" name="TextBox 7"/>
          <p:cNvSpPr txBox="1">
            <a:spLocks noChangeArrowheads="1"/>
          </p:cNvSpPr>
          <p:nvPr/>
        </p:nvSpPr>
        <p:spPr bwMode="auto">
          <a:xfrm>
            <a:off x="1524000" y="3440113"/>
            <a:ext cx="274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s</a:t>
            </a:r>
          </a:p>
        </p:txBody>
      </p:sp>
      <p:sp>
        <p:nvSpPr>
          <p:cNvPr id="16442" name="TextBox 8"/>
          <p:cNvSpPr txBox="1">
            <a:spLocks noChangeArrowheads="1"/>
          </p:cNvSpPr>
          <p:nvPr/>
        </p:nvSpPr>
        <p:spPr bwMode="auto">
          <a:xfrm>
            <a:off x="4038600" y="3440113"/>
            <a:ext cx="306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n</a:t>
            </a:r>
          </a:p>
        </p:txBody>
      </p:sp>
      <p:sp>
        <p:nvSpPr>
          <p:cNvPr id="16443" name="TextBox 9"/>
          <p:cNvSpPr txBox="1">
            <a:spLocks noChangeArrowheads="1"/>
          </p:cNvSpPr>
          <p:nvPr/>
        </p:nvSpPr>
        <p:spPr bwMode="auto">
          <a:xfrm>
            <a:off x="6705600" y="3440113"/>
            <a:ext cx="303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g</a:t>
            </a:r>
          </a:p>
        </p:txBody>
      </p:sp>
      <p:sp>
        <p:nvSpPr>
          <p:cNvPr id="16444" name="TextBox 10"/>
          <p:cNvSpPr txBox="1">
            <a:spLocks noChangeArrowheads="1"/>
          </p:cNvSpPr>
          <p:nvPr/>
        </p:nvSpPr>
        <p:spPr bwMode="auto">
          <a:xfrm>
            <a:off x="914400" y="1447800"/>
            <a:ext cx="22240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200">
                <a:latin typeface="Calibri" pitchFamily="34" charset="0"/>
              </a:rPr>
              <a:t>Example: 8 puzzle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313" y="3854450"/>
            <a:ext cx="6084887" cy="2432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+mn-lt"/>
              </a:rPr>
              <a:t>h*(n)</a:t>
            </a:r>
            <a:r>
              <a:rPr lang="en-US" dirty="0">
                <a:latin typeface="+mn-lt"/>
              </a:rPr>
              <a:t> = actual no. of moves to transform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n-lt"/>
              </a:rPr>
              <a:t> to </a:t>
            </a:r>
            <a:r>
              <a:rPr lang="en-US" i="1" dirty="0">
                <a:latin typeface="+mn-lt"/>
              </a:rPr>
              <a:t>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>
                <a:latin typeface="+mn-lt"/>
              </a:rPr>
              <a:t>h</a:t>
            </a:r>
            <a:r>
              <a:rPr lang="en-US" i="1" baseline="-25000" dirty="0">
                <a:latin typeface="+mn-lt"/>
              </a:rPr>
              <a:t>1</a:t>
            </a:r>
            <a:r>
              <a:rPr lang="en-US" i="1" dirty="0">
                <a:latin typeface="+mn-lt"/>
              </a:rPr>
              <a:t>(n)</a:t>
            </a:r>
            <a:r>
              <a:rPr lang="en-US" dirty="0">
                <a:latin typeface="+mn-lt"/>
              </a:rPr>
              <a:t> = no. of tiles displaced from their destined position.</a:t>
            </a:r>
            <a:endParaRPr lang="en-US" i="1" dirty="0">
              <a:latin typeface="+mn-lt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>
                <a:latin typeface="+mn-lt"/>
              </a:rPr>
              <a:t>h</a:t>
            </a:r>
            <a:r>
              <a:rPr lang="en-US" i="1" baseline="-25000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(n)</a:t>
            </a:r>
            <a:r>
              <a:rPr lang="en-US" dirty="0">
                <a:latin typeface="+mn-lt"/>
              </a:rPr>
              <a:t> = sum of Manhattan distances of tiles from their destined position.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i="1" dirty="0">
                <a:latin typeface="+mn-lt"/>
              </a:rPr>
              <a:t>h</a:t>
            </a:r>
            <a:r>
              <a:rPr lang="en-US" sz="2200" i="1" baseline="-25000" dirty="0">
                <a:latin typeface="+mn-lt"/>
              </a:rPr>
              <a:t>1</a:t>
            </a:r>
            <a:r>
              <a:rPr lang="en-US" sz="2200" i="1" dirty="0">
                <a:latin typeface="+mn-lt"/>
              </a:rPr>
              <a:t>(n) ≤ h*(n) </a:t>
            </a:r>
            <a:r>
              <a:rPr lang="en-US" sz="2200" dirty="0">
                <a:latin typeface="+mn-lt"/>
              </a:rPr>
              <a:t>and</a:t>
            </a:r>
            <a:r>
              <a:rPr lang="en-US" sz="2200" i="1" dirty="0">
                <a:latin typeface="+mn-lt"/>
              </a:rPr>
              <a:t> h</a:t>
            </a:r>
            <a:r>
              <a:rPr lang="en-US" sz="2200" i="1" baseline="-25000" dirty="0">
                <a:latin typeface="+mn-lt"/>
              </a:rPr>
              <a:t>1</a:t>
            </a:r>
            <a:r>
              <a:rPr lang="en-US" sz="2200" i="1" dirty="0">
                <a:latin typeface="+mn-lt"/>
              </a:rPr>
              <a:t>(n) ≤ h*(n)</a:t>
            </a:r>
            <a:endParaRPr lang="en-US" sz="2200" dirty="0"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781801" y="5181600"/>
            <a:ext cx="1828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15200" y="42672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15200" y="4875213"/>
            <a:ext cx="1143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15200" y="5408613"/>
            <a:ext cx="1143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50" name="TextBox 20"/>
          <p:cNvSpPr txBox="1">
            <a:spLocks noChangeArrowheads="1"/>
          </p:cNvSpPr>
          <p:nvPr/>
        </p:nvSpPr>
        <p:spPr bwMode="auto">
          <a:xfrm>
            <a:off x="7316788" y="3973513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h*</a:t>
            </a:r>
          </a:p>
        </p:txBody>
      </p:sp>
      <p:sp>
        <p:nvSpPr>
          <p:cNvPr id="16451" name="TextBox 21"/>
          <p:cNvSpPr txBox="1">
            <a:spLocks noChangeArrowheads="1"/>
          </p:cNvSpPr>
          <p:nvPr/>
        </p:nvSpPr>
        <p:spPr bwMode="auto">
          <a:xfrm>
            <a:off x="7315200" y="44958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h</a:t>
            </a:r>
            <a:r>
              <a:rPr lang="en-US" i="1" baseline="-25000">
                <a:latin typeface="Calibri" pitchFamily="34" charset="0"/>
              </a:rPr>
              <a:t>2</a:t>
            </a:r>
            <a:endParaRPr lang="en-US" i="1">
              <a:latin typeface="Calibri" pitchFamily="34" charset="0"/>
            </a:endParaRPr>
          </a:p>
        </p:txBody>
      </p:sp>
      <p:sp>
        <p:nvSpPr>
          <p:cNvPr id="16452" name="TextBox 22"/>
          <p:cNvSpPr txBox="1">
            <a:spLocks noChangeArrowheads="1"/>
          </p:cNvSpPr>
          <p:nvPr/>
        </p:nvSpPr>
        <p:spPr bwMode="auto">
          <a:xfrm>
            <a:off x="7316788" y="5029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h</a:t>
            </a:r>
            <a:r>
              <a:rPr lang="en-US" i="1" baseline="-25000">
                <a:latin typeface="Calibri" pitchFamily="34" charset="0"/>
              </a:rPr>
              <a:t>1</a:t>
            </a:r>
            <a:endParaRPr lang="en-US" i="1">
              <a:latin typeface="Calibri" pitchFamily="34" charset="0"/>
            </a:endParaRPr>
          </a:p>
        </p:txBody>
      </p:sp>
      <p:sp>
        <p:nvSpPr>
          <p:cNvPr id="16453" name="TextBox 23"/>
          <p:cNvSpPr txBox="1">
            <a:spLocks noChangeArrowheads="1"/>
          </p:cNvSpPr>
          <p:nvPr/>
        </p:nvSpPr>
        <p:spPr bwMode="auto">
          <a:xfrm>
            <a:off x="7010400" y="6172200"/>
            <a:ext cx="131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Admissibility</a:t>
            </a:r>
            <a:r>
              <a:rPr lang="en-US" sz="2400" smtClean="0"/>
              <a:t>: An algorithm is called admissible if it always terminates and terminates in optimal path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Theorem</a:t>
            </a:r>
            <a:r>
              <a:rPr lang="en-US" sz="2400" smtClean="0"/>
              <a:t>: A* is admissible.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Lemma</a:t>
            </a:r>
            <a:r>
              <a:rPr lang="en-US" sz="2400" smtClean="0"/>
              <a:t>: Any time before A* terminates there exists on </a:t>
            </a:r>
            <a:r>
              <a:rPr lang="en-US" sz="2400" i="1" smtClean="0"/>
              <a:t>OL</a:t>
            </a:r>
            <a:r>
              <a:rPr lang="en-US" sz="2400" smtClean="0"/>
              <a:t> a node </a:t>
            </a:r>
            <a:r>
              <a:rPr lang="en-US" sz="2400" i="1" smtClean="0"/>
              <a:t>n</a:t>
            </a:r>
            <a:r>
              <a:rPr lang="en-US" sz="2400" smtClean="0"/>
              <a:t> such that </a:t>
            </a:r>
            <a:r>
              <a:rPr lang="en-US" sz="2400" i="1" smtClean="0"/>
              <a:t>f(n) &lt;= f*(s)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Observation</a:t>
            </a:r>
            <a:r>
              <a:rPr lang="en-US" sz="2400" smtClean="0"/>
              <a:t>: For optimal path </a:t>
            </a:r>
            <a:r>
              <a:rPr lang="en-US" sz="2400" i="1" smtClean="0"/>
              <a:t>s → n</a:t>
            </a:r>
            <a:r>
              <a:rPr lang="en-US" sz="2400" i="1" baseline="-25000" smtClean="0"/>
              <a:t>1</a:t>
            </a:r>
            <a:r>
              <a:rPr lang="en-US" sz="2400" i="1" smtClean="0"/>
              <a:t> → n</a:t>
            </a:r>
            <a:r>
              <a:rPr lang="en-US" sz="2400" i="1" baseline="-25000" smtClean="0"/>
              <a:t>2</a:t>
            </a:r>
            <a:r>
              <a:rPr lang="en-US" sz="2400" i="1" smtClean="0"/>
              <a:t> → … → g</a:t>
            </a:r>
            <a:r>
              <a:rPr lang="en-US" sz="2400" smtClean="0"/>
              <a:t>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1.	</a:t>
            </a:r>
            <a:r>
              <a:rPr lang="en-US" sz="2400" i="1" smtClean="0"/>
              <a:t>h*(g) = 0</a:t>
            </a:r>
            <a:r>
              <a:rPr lang="en-US" sz="2400" smtClean="0"/>
              <a:t>, </a:t>
            </a:r>
            <a:r>
              <a:rPr lang="en-US" sz="2400" i="1" smtClean="0"/>
              <a:t>g*(s)=0</a:t>
            </a:r>
            <a:r>
              <a:rPr lang="en-US" sz="2400" smtClean="0"/>
              <a:t>  and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2.	</a:t>
            </a:r>
            <a:r>
              <a:rPr lang="en-US" sz="2400" i="1" smtClean="0"/>
              <a:t>f*(s) = f*(n</a:t>
            </a:r>
            <a:r>
              <a:rPr lang="en-US" sz="2400" i="1" baseline="-25000" smtClean="0"/>
              <a:t>1</a:t>
            </a:r>
            <a:r>
              <a:rPr lang="en-US" sz="2400" i="1" smtClean="0"/>
              <a:t>) = f*(n</a:t>
            </a:r>
            <a:r>
              <a:rPr lang="en-US" sz="2400" i="1" baseline="-25000" smtClean="0"/>
              <a:t>2</a:t>
            </a:r>
            <a:r>
              <a:rPr lang="en-US" sz="2400" i="1" smtClean="0"/>
              <a:t>) = f*(n</a:t>
            </a:r>
            <a:r>
              <a:rPr lang="en-US" sz="2400" i="1" baseline="-25000" smtClean="0"/>
              <a:t>3</a:t>
            </a:r>
            <a:r>
              <a:rPr lang="en-US" sz="2400" i="1" smtClean="0"/>
              <a:t>)… = f*(g)</a:t>
            </a:r>
            <a:endParaRPr lang="en-US" sz="2400" b="1" i="1" smtClean="0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Algorithm-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Church Turing Hypothesis</a:t>
            </a:r>
          </a:p>
          <a:p>
            <a:pPr lvl="1" eaLnBrk="1" hangingPunct="1"/>
            <a:r>
              <a:rPr lang="en-US" smtClean="0"/>
              <a:t>Anything that is computable is computable by a Turing Machine</a:t>
            </a:r>
          </a:p>
          <a:p>
            <a:pPr lvl="1" eaLnBrk="1" hangingPunct="1"/>
            <a:r>
              <a:rPr lang="en-US" smtClean="0"/>
              <a:t>Conversely, the set of functions computed by a Turing Machine is the set of ALL and ONLY computable functions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f*(n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= f*(s)</a:t>
            </a:r>
            <a:r>
              <a:rPr lang="en-US" sz="2400" smtClean="0"/>
              <a:t>,	</a:t>
            </a:r>
            <a:r>
              <a:rPr lang="en-US" sz="2400" i="1" smtClean="0"/>
              <a:t>n</a:t>
            </a:r>
            <a:r>
              <a:rPr lang="en-US" sz="2400" i="1" baseline="-25000" smtClean="0"/>
              <a:t>i</a:t>
            </a:r>
            <a:r>
              <a:rPr lang="en-US" sz="2400" i="1" smtClean="0"/>
              <a:t> ≠ s</a:t>
            </a:r>
            <a:r>
              <a:rPr lang="en-US" sz="2400" smtClean="0"/>
              <a:t> and </a:t>
            </a:r>
            <a:r>
              <a:rPr lang="en-US" sz="2400" i="1" smtClean="0"/>
              <a:t>n</a:t>
            </a:r>
            <a:r>
              <a:rPr lang="en-US" sz="2400" i="1" baseline="-25000" smtClean="0"/>
              <a:t>i</a:t>
            </a:r>
            <a:r>
              <a:rPr lang="en-US" sz="2400" i="1" smtClean="0"/>
              <a:t> ≠ 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Following set of equations show the above equality: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f*(n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+ h*(n</a:t>
            </a:r>
            <a:r>
              <a:rPr lang="en-US" sz="2400" i="1" baseline="-25000" smtClean="0"/>
              <a:t>i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f*(n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+ h*(n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g*(n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+ c(n</a:t>
            </a:r>
            <a:r>
              <a:rPr lang="en-US" sz="2400" i="1" baseline="-25000" smtClean="0"/>
              <a:t>i , </a:t>
            </a:r>
            <a:r>
              <a:rPr lang="en-US" sz="2400" i="1" smtClean="0"/>
              <a:t>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h*(n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h*(n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- c(n</a:t>
            </a:r>
            <a:r>
              <a:rPr lang="en-US" sz="2400" i="1" baseline="-25000" smtClean="0"/>
              <a:t>i , </a:t>
            </a:r>
            <a:r>
              <a:rPr lang="en-US" sz="2400" i="1" smtClean="0"/>
              <a:t>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Above equations hold since the path is optimal.</a:t>
            </a:r>
          </a:p>
        </p:txBody>
      </p:sp>
      <p:sp>
        <p:nvSpPr>
          <p:cNvPr id="2457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Properties </a:t>
            </a:r>
            <a:r>
              <a:rPr lang="en-US" sz="3200" i="1" smtClean="0"/>
              <a:t>(contd.)</a:t>
            </a: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14338" y="414338"/>
            <a:ext cx="8709025" cy="247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3600" u="sng">
                <a:solidFill>
                  <a:srgbClr val="000000"/>
                </a:solidFill>
                <a:latin typeface="Times New Roman" pitchFamily="18" charset="0"/>
              </a:rPr>
              <a:t>Admissibility of A*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A* always terminates finding an optimal path to the goal if such a path exists.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Intuition</a:t>
            </a:r>
          </a:p>
        </p:txBody>
      </p:sp>
      <p:sp>
        <p:nvSpPr>
          <p:cNvPr id="25603" name="Freeform 3"/>
          <p:cNvSpPr>
            <a:spLocks noChangeArrowheads="1"/>
          </p:cNvSpPr>
          <p:nvPr/>
        </p:nvSpPr>
        <p:spPr bwMode="auto">
          <a:xfrm>
            <a:off x="146050" y="3322638"/>
            <a:ext cx="2114550" cy="2636837"/>
          </a:xfrm>
          <a:custGeom>
            <a:avLst/>
            <a:gdLst>
              <a:gd name="T0" fmla="*/ 2147483647 w 6477"/>
              <a:gd name="T1" fmla="*/ 2147483647 h 8076"/>
              <a:gd name="T2" fmla="*/ 2147483647 w 6477"/>
              <a:gd name="T3" fmla="*/ 2147483647 h 8076"/>
              <a:gd name="T4" fmla="*/ 2147483647 w 6477"/>
              <a:gd name="T5" fmla="*/ 2147483647 h 8076"/>
              <a:gd name="T6" fmla="*/ 2147483647 w 6477"/>
              <a:gd name="T7" fmla="*/ 2147483647 h 8076"/>
              <a:gd name="T8" fmla="*/ 2147483647 w 6477"/>
              <a:gd name="T9" fmla="*/ 2147483647 h 8076"/>
              <a:gd name="T10" fmla="*/ 2147483647 w 6477"/>
              <a:gd name="T11" fmla="*/ 2147483647 h 8076"/>
              <a:gd name="T12" fmla="*/ 2147483647 w 6477"/>
              <a:gd name="T13" fmla="*/ 2147483647 h 8076"/>
              <a:gd name="T14" fmla="*/ 2147483647 w 6477"/>
              <a:gd name="T15" fmla="*/ 2147483647 h 8076"/>
              <a:gd name="T16" fmla="*/ 2147483647 w 6477"/>
              <a:gd name="T17" fmla="*/ 2147483647 h 8076"/>
              <a:gd name="T18" fmla="*/ 2147483647 w 6477"/>
              <a:gd name="T19" fmla="*/ 2147483647 h 8076"/>
              <a:gd name="T20" fmla="*/ 2147483647 w 6477"/>
              <a:gd name="T21" fmla="*/ 2147483647 h 8076"/>
              <a:gd name="T22" fmla="*/ 2147483647 w 6477"/>
              <a:gd name="T23" fmla="*/ 2147483647 h 8076"/>
              <a:gd name="T24" fmla="*/ 2147483647 w 6477"/>
              <a:gd name="T25" fmla="*/ 2147483647 h 8076"/>
              <a:gd name="T26" fmla="*/ 2147483647 w 6477"/>
              <a:gd name="T27" fmla="*/ 2147483647 h 8076"/>
              <a:gd name="T28" fmla="*/ 2147483647 w 6477"/>
              <a:gd name="T29" fmla="*/ 2147483647 h 80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477"/>
              <a:gd name="T46" fmla="*/ 0 h 8076"/>
              <a:gd name="T47" fmla="*/ 6477 w 6477"/>
              <a:gd name="T48" fmla="*/ 8076 h 80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477" h="8076">
                <a:moveTo>
                  <a:pt x="1681" y="1498"/>
                </a:moveTo>
                <a:cubicBezTo>
                  <a:pt x="2284" y="1218"/>
                  <a:pt x="2978" y="1087"/>
                  <a:pt x="3445" y="564"/>
                </a:cubicBezTo>
                <a:cubicBezTo>
                  <a:pt x="3949" y="0"/>
                  <a:pt x="4778" y="249"/>
                  <a:pt x="5416" y="408"/>
                </a:cubicBezTo>
                <a:cubicBezTo>
                  <a:pt x="5942" y="539"/>
                  <a:pt x="6476" y="1122"/>
                  <a:pt x="6091" y="1705"/>
                </a:cubicBezTo>
                <a:cubicBezTo>
                  <a:pt x="5757" y="2211"/>
                  <a:pt x="6121" y="2827"/>
                  <a:pt x="6246" y="3365"/>
                </a:cubicBezTo>
                <a:cubicBezTo>
                  <a:pt x="6362" y="3867"/>
                  <a:pt x="6476" y="4400"/>
                  <a:pt x="6298" y="4922"/>
                </a:cubicBezTo>
                <a:cubicBezTo>
                  <a:pt x="6084" y="5549"/>
                  <a:pt x="5696" y="6061"/>
                  <a:pt x="5313" y="6582"/>
                </a:cubicBezTo>
                <a:cubicBezTo>
                  <a:pt x="4882" y="7168"/>
                  <a:pt x="4041" y="6984"/>
                  <a:pt x="3497" y="7515"/>
                </a:cubicBezTo>
                <a:cubicBezTo>
                  <a:pt x="2924" y="8075"/>
                  <a:pt x="2038" y="7721"/>
                  <a:pt x="1318" y="7879"/>
                </a:cubicBezTo>
                <a:cubicBezTo>
                  <a:pt x="534" y="8051"/>
                  <a:pt x="236" y="7221"/>
                  <a:pt x="125" y="6685"/>
                </a:cubicBezTo>
                <a:cubicBezTo>
                  <a:pt x="11" y="6133"/>
                  <a:pt x="266" y="5623"/>
                  <a:pt x="280" y="5077"/>
                </a:cubicBezTo>
                <a:cubicBezTo>
                  <a:pt x="295" y="4485"/>
                  <a:pt x="0" y="3858"/>
                  <a:pt x="228" y="3313"/>
                </a:cubicBezTo>
                <a:cubicBezTo>
                  <a:pt x="473" y="2727"/>
                  <a:pt x="697" y="2065"/>
                  <a:pt x="1370" y="1809"/>
                </a:cubicBezTo>
                <a:lnTo>
                  <a:pt x="1785" y="1549"/>
                </a:lnTo>
                <a:lnTo>
                  <a:pt x="1681" y="1498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Freeform 4"/>
          <p:cNvSpPr>
            <a:spLocks noChangeArrowheads="1"/>
          </p:cNvSpPr>
          <p:nvPr/>
        </p:nvSpPr>
        <p:spPr bwMode="auto">
          <a:xfrm>
            <a:off x="1160463" y="3694113"/>
            <a:ext cx="304800" cy="796925"/>
          </a:xfrm>
          <a:custGeom>
            <a:avLst/>
            <a:gdLst>
              <a:gd name="T0" fmla="*/ 2147483647 w 931"/>
              <a:gd name="T1" fmla="*/ 0 h 2440"/>
              <a:gd name="T2" fmla="*/ 2147483647 w 931"/>
              <a:gd name="T3" fmla="*/ 2147483647 h 2440"/>
              <a:gd name="T4" fmla="*/ 2147483647 w 931"/>
              <a:gd name="T5" fmla="*/ 2147483647 h 2440"/>
              <a:gd name="T6" fmla="*/ 2147483647 w 931"/>
              <a:gd name="T7" fmla="*/ 2147483647 h 2440"/>
              <a:gd name="T8" fmla="*/ 0 60000 65536"/>
              <a:gd name="T9" fmla="*/ 0 60000 65536"/>
              <a:gd name="T10" fmla="*/ 0 60000 65536"/>
              <a:gd name="T11" fmla="*/ 0 60000 65536"/>
              <a:gd name="T12" fmla="*/ 0 w 931"/>
              <a:gd name="T13" fmla="*/ 0 h 2440"/>
              <a:gd name="T14" fmla="*/ 931 w 931"/>
              <a:gd name="T15" fmla="*/ 2440 h 2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1" h="2440">
                <a:moveTo>
                  <a:pt x="390" y="0"/>
                </a:moveTo>
                <a:cubicBezTo>
                  <a:pt x="0" y="629"/>
                  <a:pt x="930" y="927"/>
                  <a:pt x="701" y="1557"/>
                </a:cubicBezTo>
                <a:lnTo>
                  <a:pt x="701" y="2076"/>
                </a:lnTo>
                <a:lnTo>
                  <a:pt x="649" y="2439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Freeform 5"/>
          <p:cNvSpPr>
            <a:spLocks noChangeArrowheads="1"/>
          </p:cNvSpPr>
          <p:nvPr/>
        </p:nvSpPr>
        <p:spPr bwMode="auto">
          <a:xfrm>
            <a:off x="828675" y="4573588"/>
            <a:ext cx="542925" cy="1050925"/>
          </a:xfrm>
          <a:custGeom>
            <a:avLst/>
            <a:gdLst>
              <a:gd name="T0" fmla="*/ 2147483647 w 1661"/>
              <a:gd name="T1" fmla="*/ 0 h 3218"/>
              <a:gd name="T2" fmla="*/ 2147483647 w 1661"/>
              <a:gd name="T3" fmla="*/ 2147483647 h 3218"/>
              <a:gd name="T4" fmla="*/ 1815987166 w 1661"/>
              <a:gd name="T5" fmla="*/ 2147483647 h 3218"/>
              <a:gd name="T6" fmla="*/ 0 w 1661"/>
              <a:gd name="T7" fmla="*/ 2147483647 h 3218"/>
              <a:gd name="T8" fmla="*/ 0 60000 65536"/>
              <a:gd name="T9" fmla="*/ 0 60000 65536"/>
              <a:gd name="T10" fmla="*/ 0 60000 65536"/>
              <a:gd name="T11" fmla="*/ 0 60000 65536"/>
              <a:gd name="T12" fmla="*/ 0 w 1661"/>
              <a:gd name="T13" fmla="*/ 0 h 3218"/>
              <a:gd name="T14" fmla="*/ 1661 w 1661"/>
              <a:gd name="T15" fmla="*/ 3218 h 32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1" h="3218">
                <a:moveTo>
                  <a:pt x="1660" y="0"/>
                </a:moveTo>
                <a:cubicBezTo>
                  <a:pt x="1082" y="365"/>
                  <a:pt x="1118" y="1083"/>
                  <a:pt x="1141" y="1660"/>
                </a:cubicBezTo>
                <a:cubicBezTo>
                  <a:pt x="1174" y="2477"/>
                  <a:pt x="61" y="2317"/>
                  <a:pt x="52" y="3113"/>
                </a:cubicBezTo>
                <a:lnTo>
                  <a:pt x="0" y="3217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244600" y="3525838"/>
            <a:ext cx="414338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S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38213" y="3973513"/>
            <a:ext cx="6794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g(n)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354138" y="437197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n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112838" y="5095875"/>
            <a:ext cx="5905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h(n)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88963" y="553402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G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109913" y="3111500"/>
            <a:ext cx="5807075" cy="344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(1) In the open list there always exists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such that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f(n) &lt;= f*(S)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(2) If A* does not terminate, the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value of the nodes expanded become unbounded.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1) and 2) are together inconsistent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Hence A* must terminate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118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Lemma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Any time before A* terminates there exists in the open list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such that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f(n') &lt;= f*(S)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339725" y="2281238"/>
            <a:ext cx="282575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Freeform 4"/>
          <p:cNvSpPr>
            <a:spLocks noChangeArrowheads="1"/>
          </p:cNvSpPr>
          <p:nvPr/>
        </p:nvSpPr>
        <p:spPr bwMode="auto">
          <a:xfrm>
            <a:off x="658813" y="3500438"/>
            <a:ext cx="419100" cy="1677987"/>
          </a:xfrm>
          <a:custGeom>
            <a:avLst/>
            <a:gdLst>
              <a:gd name="T0" fmla="*/ 2147483647 w 1281"/>
              <a:gd name="T1" fmla="*/ 0 h 5137"/>
              <a:gd name="T2" fmla="*/ 2147483647 w 1281"/>
              <a:gd name="T3" fmla="*/ 2147483647 h 5137"/>
              <a:gd name="T4" fmla="*/ 2147483647 w 1281"/>
              <a:gd name="T5" fmla="*/ 2147483647 h 5137"/>
              <a:gd name="T6" fmla="*/ 2147483647 w 1281"/>
              <a:gd name="T7" fmla="*/ 2147483647 h 5137"/>
              <a:gd name="T8" fmla="*/ 2147483647 w 1281"/>
              <a:gd name="T9" fmla="*/ 2147483647 h 5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1"/>
              <a:gd name="T16" fmla="*/ 0 h 5137"/>
              <a:gd name="T17" fmla="*/ 1281 w 1281"/>
              <a:gd name="T18" fmla="*/ 5137 h 5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1" h="5137">
                <a:moveTo>
                  <a:pt x="1270" y="0"/>
                </a:moveTo>
                <a:cubicBezTo>
                  <a:pt x="1280" y="668"/>
                  <a:pt x="652" y="1088"/>
                  <a:pt x="336" y="1608"/>
                </a:cubicBezTo>
                <a:cubicBezTo>
                  <a:pt x="0" y="2161"/>
                  <a:pt x="607" y="2577"/>
                  <a:pt x="699" y="3165"/>
                </a:cubicBezTo>
                <a:cubicBezTo>
                  <a:pt x="800" y="3807"/>
                  <a:pt x="461" y="4237"/>
                  <a:pt x="336" y="4773"/>
                </a:cubicBezTo>
                <a:lnTo>
                  <a:pt x="284" y="5136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47638" y="2052638"/>
            <a:ext cx="41433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00100" y="2574925"/>
            <a:ext cx="415925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5538" y="3195638"/>
            <a:ext cx="415925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69925" y="4959350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143000" y="1752600"/>
            <a:ext cx="1449388" cy="33496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Optimal path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584200" y="2636838"/>
            <a:ext cx="207963" cy="207962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509588" y="2057400"/>
            <a:ext cx="1166812" cy="431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048000" y="1524000"/>
            <a:ext cx="5859463" cy="4932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For any node 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on optimal path,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= g(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+ h(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endParaRPr lang="en-GB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     &lt;= g*(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+ h*(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Also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25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= f*(S)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be the 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first 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node in the optimal path that is in OL. Since </a:t>
            </a:r>
            <a:r>
              <a:rPr lang="en-GB" sz="2400" u="sng" dirty="0">
                <a:solidFill>
                  <a:srgbClr val="000000"/>
                </a:solidFill>
                <a:latin typeface="Times New Roman" pitchFamily="18" charset="0"/>
              </a:rPr>
              <a:t>all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parents of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have gone to CL,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g(n') = g*(n') and h(n') &lt;= h*(n')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=&gt; f(n') &lt;= f*(S)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765175" y="2868613"/>
            <a:ext cx="280988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944563" y="3290888"/>
            <a:ext cx="207962" cy="207962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14338" y="414338"/>
            <a:ext cx="8086725" cy="337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b="1" u="sng">
                <a:solidFill>
                  <a:srgbClr val="000000"/>
                </a:solidFill>
                <a:latin typeface="Times New Roman" pitchFamily="18" charset="0"/>
              </a:rPr>
              <a:t>If A* does not terminate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b="1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be the least cost of all arcs in the search graph.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Then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g(n) &gt;= e.l(n)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where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l(n)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# of arcs in the path from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to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found so far. If A* does not terminate,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and hence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f(n) = g(n) + h(n) [h(n) &gt;= 0]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will become unbounded.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This is not consistent with the lemma. So A* has to terminate.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501062" cy="1265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 u="sng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900" u="sng" baseline="33000">
                <a:solidFill>
                  <a:srgbClr val="000000"/>
                </a:solidFill>
                <a:latin typeface="Times New Roman" pitchFamily="18" charset="0"/>
              </a:rPr>
              <a:t>nd</a:t>
            </a:r>
            <a:r>
              <a:rPr lang="en-GB" sz="2900" u="sng">
                <a:solidFill>
                  <a:srgbClr val="000000"/>
                </a:solidFill>
                <a:latin typeface="Times New Roman" pitchFamily="18" charset="0"/>
              </a:rPr>
              <a:t> part of admissibility of A*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The path formed by A* is optimal when it has terminated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07963" y="1546225"/>
            <a:ext cx="8501062" cy="4479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Proof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Suppose the path formed is not optimal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be expanded in a non-optimal path.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At the point of expansion of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f(G) = g(G) + h(G)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	= g(G) + 0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	&gt; g*(G)  = g*(S) + h*(S)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		     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= f*(S)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[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f*(S)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cost of optimal path]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This is a contradiction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So path should be optimal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745663" y="5807075"/>
            <a:ext cx="16510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62475" y="2660650"/>
            <a:ext cx="163513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Turing Machine</a:t>
            </a:r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1676400" y="4648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1676400" y="5257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25146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>
            <a:off x="43434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>
            <a:off x="52578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62484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>
            <a:off x="34290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Oval 12"/>
          <p:cNvSpPr>
            <a:spLocks noChangeArrowheads="1"/>
          </p:cNvSpPr>
          <p:nvPr/>
        </p:nvSpPr>
        <p:spPr bwMode="auto">
          <a:xfrm>
            <a:off x="3429000" y="1981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3"/>
          <p:cNvSpPr>
            <a:spLocks noChangeShapeType="1"/>
          </p:cNvSpPr>
          <p:nvPr/>
        </p:nvSpPr>
        <p:spPr bwMode="auto">
          <a:xfrm>
            <a:off x="3886200" y="2895600"/>
            <a:ext cx="0" cy="1752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4327525" y="2012950"/>
            <a:ext cx="298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Finite State Head (CPU)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5486400" y="4038600"/>
            <a:ext cx="252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Infinite Tape (Memory)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Symbol System Hypothesis (Newel and Simon)</a:t>
            </a:r>
          </a:p>
          <a:p>
            <a:pPr lvl="1" eaLnBrk="1" hangingPunct="1"/>
            <a:r>
              <a:rPr lang="en-US" i="1" smtClean="0"/>
              <a:t>For Intelligence to emerge it is enough to manipulate symbols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Society of Mind (Marvin Minsky)</a:t>
            </a:r>
          </a:p>
          <a:p>
            <a:pPr lvl="1" eaLnBrk="1" hangingPunct="1"/>
            <a:r>
              <a:rPr lang="en-US" i="1" smtClean="0"/>
              <a:t>Intelligence emerges from the interaction of very simple information processing units</a:t>
            </a:r>
          </a:p>
          <a:p>
            <a:pPr lvl="1" eaLnBrk="1" hangingPunct="1"/>
            <a:r>
              <a:rPr lang="en-US" i="1" smtClean="0"/>
              <a:t>Whole is larger than the sum of parts!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Limits to computability</a:t>
            </a:r>
          </a:p>
          <a:p>
            <a:pPr lvl="1" eaLnBrk="1" hangingPunct="1"/>
            <a:r>
              <a:rPr lang="en-US" i="1" smtClean="0"/>
              <a:t>Halting problem: It is impossible to construct a Universal Turing Machine that given any given  pair &lt;M, I&gt; of Turing Machine M and input I, will decide if M halts on I </a:t>
            </a:r>
          </a:p>
          <a:p>
            <a:pPr lvl="1" eaLnBrk="1" hangingPunct="1"/>
            <a:r>
              <a:rPr lang="en-US" smtClean="0"/>
              <a:t>What this has to do with intelligent computation? </a:t>
            </a:r>
            <a:r>
              <a:rPr lang="en-US" i="1" smtClean="0"/>
              <a:t>Think!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Limits to Automation</a:t>
            </a:r>
          </a:p>
          <a:p>
            <a:pPr lvl="1" eaLnBrk="1" hangingPunct="1"/>
            <a:r>
              <a:rPr lang="en-US" i="1" smtClean="0"/>
              <a:t>Godel Theorem: A “sufficiently powerful”  formal system cannot be BOTH complete and consistent</a:t>
            </a:r>
          </a:p>
          <a:p>
            <a:pPr lvl="1" eaLnBrk="1" hangingPunct="1"/>
            <a:r>
              <a:rPr lang="en-US" smtClean="0"/>
              <a:t>“Sufficiently powerful”: at least as powerful as to be able to capture Peano’s Arithmetic</a:t>
            </a:r>
          </a:p>
          <a:p>
            <a:pPr lvl="1" eaLnBrk="1" hangingPunct="1"/>
            <a:r>
              <a:rPr lang="en-US" smtClean="0"/>
              <a:t>Sets limits to automation of reasoning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2266</Words>
  <Application>Microsoft Office PowerPoint</Application>
  <PresentationFormat>On-screen Show (4:3)</PresentationFormat>
  <Paragraphs>475</Paragraphs>
  <Slides>44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Blends</vt:lpstr>
      <vt:lpstr>Equation</vt:lpstr>
      <vt:lpstr>CS344: Introduction to Artificial Intelligence (associated lab: CS386) </vt:lpstr>
      <vt:lpstr>Essential Facts</vt:lpstr>
      <vt:lpstr>Slide 3</vt:lpstr>
      <vt:lpstr>Foundational Points</vt:lpstr>
      <vt:lpstr>Turing Machine</vt:lpstr>
      <vt:lpstr>Foundational Points (contd)</vt:lpstr>
      <vt:lpstr>Foundational Points (contd)</vt:lpstr>
      <vt:lpstr>Foundational Points (contd)</vt:lpstr>
      <vt:lpstr>Foundational Points (contd)</vt:lpstr>
      <vt:lpstr>Foundational Points (contd)</vt:lpstr>
      <vt:lpstr>Two broad divisions of Theoretical CS</vt:lpstr>
      <vt:lpstr>AI as the forcing function</vt:lpstr>
      <vt:lpstr>Goal of Teaching the course</vt:lpstr>
      <vt:lpstr>Resources</vt:lpstr>
      <vt:lpstr>Grading</vt:lpstr>
      <vt:lpstr>Search: Everywhere</vt:lpstr>
      <vt:lpstr>Planning</vt:lpstr>
      <vt:lpstr>Vision</vt:lpstr>
      <vt:lpstr>Robot Path Planning</vt:lpstr>
      <vt:lpstr>Natural Language Processing</vt:lpstr>
      <vt:lpstr>Expert Systems</vt:lpstr>
      <vt:lpstr>Slide 22</vt:lpstr>
      <vt:lpstr>Slide 23</vt:lpstr>
      <vt:lpstr>Slide 24</vt:lpstr>
      <vt:lpstr>Slide 25</vt:lpstr>
      <vt:lpstr>Slide 26</vt:lpstr>
      <vt:lpstr>Slide 27</vt:lpstr>
      <vt:lpstr>Algorithmics of Search</vt:lpstr>
      <vt:lpstr>General Graph search Algorithm</vt:lpstr>
      <vt:lpstr>Slide 30</vt:lpstr>
      <vt:lpstr>Steps of GGS  (principles of AI, Nilsson,)</vt:lpstr>
      <vt:lpstr>GGS steps (contd.)</vt:lpstr>
      <vt:lpstr>Slide 33</vt:lpstr>
      <vt:lpstr>Algorithm A</vt:lpstr>
      <vt:lpstr>Algorithm A*</vt:lpstr>
      <vt:lpstr>A*: Definitions and Properties</vt:lpstr>
      <vt:lpstr>A* Algorithm – Definition and Properties</vt:lpstr>
      <vt:lpstr>8-puzzle: heuristics</vt:lpstr>
      <vt:lpstr>A* Algorithm- Properties</vt:lpstr>
      <vt:lpstr>A* Properties (contd.)</vt:lpstr>
      <vt:lpstr>Slide 41</vt:lpstr>
      <vt:lpstr>Slide 42</vt:lpstr>
      <vt:lpstr>Slide 43</vt:lpstr>
      <vt:lpstr>Slide 44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88</cp:revision>
  <dcterms:created xsi:type="dcterms:W3CDTF">2007-07-27T07:29:18Z</dcterms:created>
  <dcterms:modified xsi:type="dcterms:W3CDTF">2011-01-04T04:37:10Z</dcterms:modified>
</cp:coreProperties>
</file>