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7C906-570A-497C-9944-0B1DCFB4C8F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61493-7C5E-492D-8219-59379F23E62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5DF3-C72B-49BE-89B9-5959007A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20: Neural Networks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28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Feb,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111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>
                <a:latin typeface="Sylfaen" pitchFamily="18" charset="0"/>
              </a:rPr>
              <a:t>Brain facts &amp; figures</a:t>
            </a:r>
            <a:endParaRPr lang="en-US" sz="4000" smtClean="0">
              <a:latin typeface="Sylfae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16000" y="1771650"/>
            <a:ext cx="7389813" cy="33734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Sylfaen" pitchFamily="18" charset="0"/>
              </a:rPr>
              <a:t>Basic building block of nervous system: nerve cell (neuron)</a:t>
            </a:r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Sylfaen" pitchFamily="18" charset="0"/>
              </a:rPr>
              <a:t>~ 10</a:t>
            </a:r>
            <a:r>
              <a:rPr lang="en-US" sz="2800" baseline="30000" dirty="0" smtClean="0">
                <a:latin typeface="Sylfaen" pitchFamily="18" charset="0"/>
              </a:rPr>
              <a:t>12 </a:t>
            </a:r>
            <a:r>
              <a:rPr lang="en-US" sz="2800" dirty="0" smtClean="0">
                <a:latin typeface="Sylfaen" pitchFamily="18" charset="0"/>
              </a:rPr>
              <a:t>neurons in brain</a:t>
            </a:r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Sylfaen" pitchFamily="18" charset="0"/>
              </a:rPr>
              <a:t>~ 10</a:t>
            </a:r>
            <a:r>
              <a:rPr lang="en-US" sz="2800" baseline="30000" dirty="0" smtClean="0">
                <a:latin typeface="Sylfaen" pitchFamily="18" charset="0"/>
              </a:rPr>
              <a:t>15</a:t>
            </a:r>
            <a:r>
              <a:rPr lang="en-US" sz="2800" dirty="0" smtClean="0">
                <a:latin typeface="Sylfaen" pitchFamily="18" charset="0"/>
              </a:rPr>
              <a:t> connections between them</a:t>
            </a:r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Sylfaen" pitchFamily="18" charset="0"/>
              </a:rPr>
              <a:t>Connections made at “synapses”</a:t>
            </a:r>
          </a:p>
          <a:p>
            <a:pPr eaLnBrk="1" fontAlgn="auto" hangingPunct="1">
              <a:spcBef>
                <a:spcPct val="6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Sylfaen" pitchFamily="18" charset="0"/>
              </a:rPr>
              <a:t>The speed: events on millisecond</a:t>
            </a:r>
            <a:r>
              <a:rPr lang="en-US" sz="2800" baseline="30000" dirty="0" smtClean="0">
                <a:latin typeface="Sylfaen" pitchFamily="18" charset="0"/>
              </a:rPr>
              <a:t> </a:t>
            </a:r>
            <a:r>
              <a:rPr lang="en-US" sz="2800" dirty="0" smtClean="0">
                <a:latin typeface="Sylfaen" pitchFamily="18" charset="0"/>
              </a:rPr>
              <a:t>scale in neurons, nanosecond scale in silicon chips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 smtClean="0">
              <a:latin typeface="Sylfaen" pitchFamily="18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3600" baseline="30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4450" y="1057275"/>
            <a:ext cx="65151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5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995363"/>
            <a:ext cx="67818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6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75" y="1147763"/>
            <a:ext cx="62674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7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6350" y="938213"/>
            <a:ext cx="65913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8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5425" y="1304925"/>
            <a:ext cx="61531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9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4463" y="1123950"/>
            <a:ext cx="631507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 t="11482"/>
          <a:stretch>
            <a:fillRect/>
          </a:stretch>
        </p:blipFill>
        <p:spPr bwMode="auto">
          <a:xfrm>
            <a:off x="4994275" y="1047750"/>
            <a:ext cx="4114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Neuron - “classical”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117475" y="1585913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Dendrites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2000" smtClean="0"/>
              <a:t>Receiving stations of neurons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Don't generate action potentials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Cell body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2000" smtClean="0"/>
              <a:t>Site at which information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smtClean="0"/>
              <a:t>    received is integrated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Axon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Generate and relay action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potential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Terminal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000" smtClean="0"/>
              <a:t>Relays information to 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smtClean="0"/>
              <a:t>   next neuron in the pathway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970463" y="5791200"/>
            <a:ext cx="4097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Garamond" pitchFamily="18" charset="0"/>
              </a:rPr>
              <a:t>http://www.educarer.com/images/brain-nerve-axon.jpg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543800" cy="563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Computation in Biological Neuron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8153400" cy="2514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Incoming signals from synapses are summed up at the soma</a:t>
            </a:r>
          </a:p>
          <a:p>
            <a:pPr eaLnBrk="1" hangingPunct="1"/>
            <a:r>
              <a:rPr lang="en-US" sz="2800" dirty="0" smtClean="0"/>
              <a:t>    , the biological “inner product”</a:t>
            </a:r>
          </a:p>
          <a:p>
            <a:pPr eaLnBrk="1" hangingPunct="1"/>
            <a:r>
              <a:rPr lang="en-US" sz="2800" dirty="0" smtClean="0"/>
              <a:t>On crossing a threshold, the cell “fires” generating an action potential in the axon hillock region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33400" y="2343150"/>
          <a:ext cx="430213" cy="469900"/>
        </p:xfrm>
        <a:graphic>
          <a:graphicData uri="http://schemas.openxmlformats.org/presentationml/2006/ole">
            <p:oleObj spid="_x0000_s332802" name="Equation" r:id="rId4" imgW="139680" imgH="152280" progId="Equation.3">
              <p:embed/>
            </p:oleObj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715000" y="6094413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Synaptic inputs: Artist’s conception</a:t>
            </a: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4267200"/>
            <a:ext cx="2762250" cy="2193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543800" cy="655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b="1" smtClean="0">
                <a:solidFill>
                  <a:srgbClr val="FF0000"/>
                </a:solidFill>
                <a:latin typeface="Garamond" pitchFamily="18" charset="0"/>
              </a:rPr>
              <a:t>The biological neuron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81200"/>
            <a:ext cx="25908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43434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Pyramidal neuron, from the amygdala (Rupshi </a:t>
            </a:r>
            <a:r>
              <a:rPr lang="en-US" i="1"/>
              <a:t>et al. </a:t>
            </a:r>
            <a:r>
              <a:rPr lang="en-US"/>
              <a:t>2005)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48200" y="56388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CA1 pyramidal neuron (Mel </a:t>
            </a:r>
            <a:r>
              <a:rPr lang="en-US" i="1"/>
              <a:t>et al</a:t>
            </a:r>
            <a:r>
              <a:rPr lang="en-US"/>
              <a:t>. 2004)</a:t>
            </a:r>
          </a:p>
        </p:txBody>
      </p:sp>
      <p:pic>
        <p:nvPicPr>
          <p:cNvPr id="13318" name="Picture 6" descr="2 compart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990600"/>
            <a:ext cx="23685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524000" y="1676400"/>
            <a:ext cx="5943600" cy="495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228600"/>
            <a:ext cx="8001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</a:p>
          <a:p>
            <a:r>
              <a:rPr lang="en-US" b="1"/>
              <a:t>A perspective of AI</a:t>
            </a:r>
          </a:p>
          <a:p>
            <a:r>
              <a:rPr lang="en-US" b="1"/>
              <a:t> Artificial Intelligence - Knowledge based computing</a:t>
            </a:r>
          </a:p>
          <a:p>
            <a:r>
              <a:rPr lang="en-US" b="1"/>
              <a:t> Disciplines which form the core of AI - inner circle</a:t>
            </a:r>
          </a:p>
          <a:p>
            <a:r>
              <a:rPr lang="en-US" b="1"/>
              <a:t> Fields which draw from these disciplines - outer circle.</a:t>
            </a:r>
          </a:p>
          <a:p>
            <a:r>
              <a:rPr lang="en-US" b="1"/>
              <a:t> 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819400" y="2406650"/>
            <a:ext cx="3429000" cy="31559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257800" y="44196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Planning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97350" y="5688013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CV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19800" y="248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NLP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Expert</a:t>
            </a:r>
          </a:p>
          <a:p>
            <a:pPr algn="ctr"/>
            <a:r>
              <a:rPr lang="en-US" sz="2400" b="1"/>
              <a:t>Systems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717925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Robotics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89350" y="3173413"/>
            <a:ext cx="17637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Search, </a:t>
            </a:r>
          </a:p>
          <a:p>
            <a:pPr algn="ctr"/>
            <a:r>
              <a:rPr lang="en-US" sz="3200" b="1"/>
              <a:t>RSN,</a:t>
            </a:r>
          </a:p>
          <a:p>
            <a:pPr algn="ctr"/>
            <a:r>
              <a:rPr lang="en-US" sz="3200" b="1"/>
              <a:t>LRN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486400" y="16764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248400" y="4114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562600" y="52578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2438400" y="4876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667000" y="1905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Perceptron</a:t>
            </a:r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38200" y="685800"/>
            <a:ext cx="74676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The Perceptron Model</a:t>
            </a:r>
          </a:p>
          <a:p>
            <a:endParaRPr lang="en-US" sz="3600" b="1"/>
          </a:p>
          <a:p>
            <a:r>
              <a:rPr lang="en-US" sz="2400" b="1"/>
              <a:t> A perceptron is a computing element with input lines having associated weights and the cell having a threshold value. The perceptron model is motivated by the biological neuron.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41148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2743200" y="47244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657600" y="4953000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953000" y="47244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03763" y="3429000"/>
            <a:ext cx="169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Output = y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732088" y="5334000"/>
            <a:ext cx="54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56388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n-1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938838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1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151188" y="6324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n-1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157913" y="59436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096000" y="4343400"/>
            <a:ext cx="231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Threshold = </a:t>
            </a:r>
            <a:r>
              <a:rPr lang="el-GR" sz="3200"/>
              <a:t>θ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>
            <a:off x="1447800" y="304800"/>
            <a:ext cx="7620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838200" y="3124200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810000" y="1143000"/>
            <a:ext cx="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810000" y="1143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657600" y="32146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3200"/>
              <a:t>θ</a:t>
            </a:r>
            <a:endParaRPr lang="en-US" sz="32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518275" y="790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73113" y="4572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/>
              <a:t>y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219200" y="4495800"/>
            <a:ext cx="5715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Step function / Threshold function</a:t>
            </a:r>
          </a:p>
          <a:p>
            <a:r>
              <a:rPr lang="en-US" sz="2400" b="1"/>
              <a:t>y 	= 1 for  </a:t>
            </a:r>
            <a:r>
              <a:rPr lang="el-GR" sz="2400" b="1">
                <a:cs typeface="Arial" charset="0"/>
              </a:rPr>
              <a:t>Σ</a:t>
            </a:r>
            <a:r>
              <a:rPr lang="en-US" sz="2400" b="1">
                <a:cs typeface="Arial" charset="0"/>
              </a:rPr>
              <a:t>w</a:t>
            </a:r>
            <a:r>
              <a:rPr lang="en-US" sz="2400" b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b="1">
                <a:cs typeface="Arial" charset="0"/>
              </a:rPr>
              <a:t>x</a:t>
            </a:r>
            <a:r>
              <a:rPr lang="en-US" sz="2400" b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b="1"/>
              <a:t>	&gt;=</a:t>
            </a:r>
            <a:r>
              <a:rPr lang="el-GR" sz="2400" b="1">
                <a:cs typeface="Arial" charset="0"/>
              </a:rPr>
              <a:t>θ</a:t>
            </a:r>
          </a:p>
          <a:p>
            <a:r>
              <a:rPr lang="en-US" sz="2400" b="1"/>
              <a:t>           =0 otherwise</a:t>
            </a:r>
          </a:p>
          <a:p>
            <a:endParaRPr lang="en-US" sz="2400" b="1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5105400" y="32448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Σ</a:t>
            </a:r>
            <a:r>
              <a:rPr lang="en-US" b="1"/>
              <a:t>w</a:t>
            </a:r>
            <a:r>
              <a:rPr lang="en-US" b="1" baseline="-25000"/>
              <a:t>i</a:t>
            </a:r>
            <a:r>
              <a:rPr lang="en-US" b="1"/>
              <a:t>x</a:t>
            </a:r>
            <a:r>
              <a:rPr lang="en-US" b="1" baseline="-25000"/>
              <a:t>i</a:t>
            </a:r>
            <a:r>
              <a:rPr lang="en-US" b="1"/>
              <a:t>  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59436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14400" y="400050"/>
            <a:ext cx="73152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/>
              <a:t>Features of Perceptron</a:t>
            </a:r>
          </a:p>
          <a:p>
            <a:pPr algn="ctr"/>
            <a:endParaRPr lang="en-US" sz="4000" b="1"/>
          </a:p>
          <a:p>
            <a:pPr>
              <a:buFontTx/>
              <a:buChar char="•"/>
            </a:pPr>
            <a:r>
              <a:rPr lang="en-US" sz="2400"/>
              <a:t> Input output behavior is discontinuous and the 	derivative does not exist at </a:t>
            </a:r>
            <a:r>
              <a:rPr lang="el-GR" sz="2400" b="1"/>
              <a:t>Σ</a:t>
            </a:r>
            <a:r>
              <a:rPr lang="en-US" sz="2400" b="1"/>
              <a:t>w</a:t>
            </a:r>
            <a:r>
              <a:rPr lang="en-US" sz="2400" b="1" baseline="-25000"/>
              <a:t>i</a:t>
            </a:r>
            <a:r>
              <a:rPr lang="en-US" sz="2400" b="1"/>
              <a:t>x</a:t>
            </a:r>
            <a:r>
              <a:rPr lang="en-US" sz="2400" b="1" baseline="-25000"/>
              <a:t>i</a:t>
            </a:r>
            <a:r>
              <a:rPr lang="en-US" sz="2400" b="1"/>
              <a:t> = </a:t>
            </a:r>
            <a:r>
              <a:rPr lang="el-GR" sz="2400" b="1"/>
              <a:t>θ</a:t>
            </a:r>
            <a:endParaRPr lang="en-US" sz="2400" b="1"/>
          </a:p>
          <a:p>
            <a:r>
              <a:rPr lang="en-US" sz="2400"/>
              <a:t> </a:t>
            </a:r>
          </a:p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el-GR" sz="2400" b="1"/>
              <a:t>Σ</a:t>
            </a:r>
            <a:r>
              <a:rPr lang="en-US" sz="2400" b="1"/>
              <a:t>w</a:t>
            </a:r>
            <a:r>
              <a:rPr lang="en-US" sz="2400" b="1" baseline="-25000"/>
              <a:t>i</a:t>
            </a:r>
            <a:r>
              <a:rPr lang="en-US" sz="2400" b="1"/>
              <a:t>x</a:t>
            </a:r>
            <a:r>
              <a:rPr lang="en-US" sz="2400" b="1" baseline="-25000"/>
              <a:t>i</a:t>
            </a:r>
            <a:r>
              <a:rPr lang="en-US" sz="2400" b="1"/>
              <a:t> - </a:t>
            </a:r>
            <a:r>
              <a:rPr lang="el-GR" sz="2400" b="1"/>
              <a:t>θ</a:t>
            </a:r>
            <a:r>
              <a:rPr lang="en-US" sz="2400"/>
              <a:t> is the net input denoted as net</a:t>
            </a:r>
          </a:p>
          <a:p>
            <a:endParaRPr lang="en-US" sz="2400"/>
          </a:p>
          <a:p>
            <a:pPr>
              <a:buFontTx/>
              <a:buChar char="•"/>
            </a:pPr>
            <a:r>
              <a:rPr lang="en-US" sz="2400"/>
              <a:t> Referred to as a linear threshold element - linearity because of </a:t>
            </a:r>
            <a:r>
              <a:rPr lang="en-US" sz="2400" b="1"/>
              <a:t>x</a:t>
            </a:r>
            <a:r>
              <a:rPr lang="en-US" sz="2400"/>
              <a:t> appearing with power </a:t>
            </a:r>
            <a:r>
              <a:rPr lang="en-US" sz="2400" b="1"/>
              <a:t>1</a:t>
            </a:r>
          </a:p>
          <a:p>
            <a:endParaRPr lang="en-US" sz="2400"/>
          </a:p>
          <a:p>
            <a:pPr>
              <a:buFontTx/>
              <a:buChar char="•"/>
            </a:pPr>
            <a:r>
              <a:rPr lang="en-US" sz="2400"/>
              <a:t> </a:t>
            </a:r>
            <a:r>
              <a:rPr lang="en-US" sz="2400" b="1"/>
              <a:t>y= f(net)</a:t>
            </a:r>
            <a:r>
              <a:rPr lang="en-US" sz="2400"/>
              <a:t>: Relation between y and net is non-linear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66800" y="1049338"/>
            <a:ext cx="67818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Computation of Boolean functions</a:t>
            </a:r>
          </a:p>
          <a:p>
            <a:endParaRPr lang="en-US" sz="2400" b="1"/>
          </a:p>
          <a:p>
            <a:r>
              <a:rPr lang="en-US" sz="2000" b="1"/>
              <a:t>AND of 2 inputs</a:t>
            </a:r>
          </a:p>
          <a:p>
            <a:r>
              <a:rPr lang="en-US" sz="2000" b="1"/>
              <a:t>X1	 x2 	y</a:t>
            </a:r>
          </a:p>
          <a:p>
            <a:r>
              <a:rPr lang="en-US"/>
              <a:t>0 	0 	0</a:t>
            </a:r>
          </a:p>
          <a:p>
            <a:r>
              <a:rPr lang="en-US"/>
              <a:t>0 	1	0</a:t>
            </a:r>
          </a:p>
          <a:p>
            <a:r>
              <a:rPr lang="en-US"/>
              <a:t>1 	0	0</a:t>
            </a:r>
          </a:p>
          <a:p>
            <a:r>
              <a:rPr lang="en-US"/>
              <a:t>1 	1	1</a:t>
            </a:r>
          </a:p>
          <a:p>
            <a:r>
              <a:rPr lang="en-US"/>
              <a:t>The parameter values (weights &amp; thresholds) need to be found.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4114800" y="4343400"/>
            <a:ext cx="838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3581400" y="51816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 flipV="1">
            <a:off x="4876800" y="5181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4572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5720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7244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429000" y="5334000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  <a:r>
              <a:rPr lang="en-US" b="1" baseline="-25000"/>
              <a:t>1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257800" y="5334000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  <a:r>
              <a:rPr lang="en-US" b="1" baseline="-25000"/>
              <a:t>2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86200" y="57912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r>
              <a:rPr lang="en-US" b="1" baseline="-25000"/>
              <a:t>1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105400" y="59436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r>
              <a:rPr lang="en-US" b="1" baseline="-25000"/>
              <a:t>2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943600" y="46482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θ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990600"/>
            <a:ext cx="77724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Computing parameter values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r>
              <a:rPr lang="en-US" sz="2000"/>
              <a:t> w1 * 0 + w2 * 0  &lt;=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 </a:t>
            </a:r>
            <a:r>
              <a:rPr lang="el-GR" sz="2000"/>
              <a:t>θ</a:t>
            </a:r>
            <a:r>
              <a:rPr lang="en-US" sz="2000"/>
              <a:t> &gt;=  0; since y=0</a:t>
            </a:r>
          </a:p>
          <a:p>
            <a:endParaRPr lang="en-US" sz="2000"/>
          </a:p>
          <a:p>
            <a:r>
              <a:rPr lang="en-US" sz="2000"/>
              <a:t> w1 * 0 + w2  * 1  &lt;=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</a:t>
            </a:r>
            <a:r>
              <a:rPr lang="en-US" sz="2000"/>
              <a:t> w2  </a:t>
            </a:r>
            <a:r>
              <a:rPr lang="en-US" sz="2000">
                <a:sym typeface="Wingdings" pitchFamily="2" charset="2"/>
              </a:rPr>
              <a:t>&lt;= </a:t>
            </a:r>
            <a:r>
              <a:rPr lang="el-GR" sz="2000"/>
              <a:t>θ</a:t>
            </a:r>
            <a:r>
              <a:rPr lang="en-US" sz="2000"/>
              <a:t>; </a:t>
            </a:r>
            <a:r>
              <a:rPr lang="en-US"/>
              <a:t>since y=0</a:t>
            </a:r>
            <a:endParaRPr lang="en-US" sz="2000"/>
          </a:p>
          <a:p>
            <a:endParaRPr lang="en-US" sz="2000"/>
          </a:p>
          <a:p>
            <a:r>
              <a:rPr lang="en-US" sz="2000"/>
              <a:t> w1 * 1 + w2 * 0  &lt;=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 </a:t>
            </a:r>
            <a:r>
              <a:rPr lang="en-US" sz="2000"/>
              <a:t> w1  &lt;= </a:t>
            </a:r>
            <a:r>
              <a:rPr lang="el-GR" sz="2000"/>
              <a:t>θ</a:t>
            </a:r>
            <a:r>
              <a:rPr lang="en-US" sz="2000"/>
              <a:t>; since y=0</a:t>
            </a:r>
          </a:p>
          <a:p>
            <a:endParaRPr lang="en-US" sz="2000"/>
          </a:p>
          <a:p>
            <a:r>
              <a:rPr lang="en-US" sz="2000"/>
              <a:t> w1 * 1 + w2  *1 &gt;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 </a:t>
            </a:r>
            <a:r>
              <a:rPr lang="en-US" sz="2000"/>
              <a:t>w1 + w2 &gt; </a:t>
            </a:r>
            <a:r>
              <a:rPr lang="el-GR" sz="2000"/>
              <a:t>θ</a:t>
            </a:r>
            <a:r>
              <a:rPr lang="en-US" sz="2000"/>
              <a:t>; since y=1</a:t>
            </a:r>
          </a:p>
          <a:p>
            <a:r>
              <a:rPr lang="en-US" sz="2000"/>
              <a:t>		w1 = w2 =  = 0.5</a:t>
            </a:r>
          </a:p>
          <a:p>
            <a:endParaRPr lang="en-US" sz="2000"/>
          </a:p>
          <a:p>
            <a:r>
              <a:rPr lang="en-US" sz="2000"/>
              <a:t>satisfy these inequalities and find parameters to be used for computing AND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09600" y="685800"/>
            <a:ext cx="79248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Other Boolean functions</a:t>
            </a:r>
          </a:p>
          <a:p>
            <a:pPr algn="ctr"/>
            <a:endParaRPr lang="en-US" sz="2400" b="1"/>
          </a:p>
          <a:p>
            <a:pPr>
              <a:buFontTx/>
              <a:buChar char="•"/>
            </a:pPr>
            <a:r>
              <a:rPr lang="en-US" sz="2400" b="1"/>
              <a:t> OR can be computed using values of w1 = w2 = 1 	and  = 0.5</a:t>
            </a:r>
          </a:p>
          <a:p>
            <a:endParaRPr lang="en-US" sz="2400" b="1"/>
          </a:p>
          <a:p>
            <a:pPr>
              <a:buFontTx/>
              <a:buChar char="•"/>
            </a:pPr>
            <a:r>
              <a:rPr lang="en-US" sz="2400" b="1"/>
              <a:t> XOR function gives rise to the following 	inequalities: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3429000"/>
            <a:ext cx="7010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w1 * 0 + w2 * 0  &lt;=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 </a:t>
            </a:r>
            <a:r>
              <a:rPr lang="el-GR"/>
              <a:t>θ</a:t>
            </a:r>
            <a:r>
              <a:rPr lang="en-US"/>
              <a:t> &gt;=  0</a:t>
            </a:r>
          </a:p>
          <a:p>
            <a:endParaRPr lang="en-US"/>
          </a:p>
          <a:p>
            <a:r>
              <a:rPr lang="en-US"/>
              <a:t> w1 * 0 + w2  * 1  &gt;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</a:t>
            </a:r>
            <a:r>
              <a:rPr lang="en-US"/>
              <a:t> w2  </a:t>
            </a:r>
            <a:r>
              <a:rPr lang="en-US">
                <a:sym typeface="Wingdings" pitchFamily="2" charset="2"/>
              </a:rPr>
              <a:t>&gt; </a:t>
            </a:r>
            <a:r>
              <a:rPr lang="el-GR"/>
              <a:t>θ</a:t>
            </a:r>
            <a:endParaRPr lang="en-US"/>
          </a:p>
          <a:p>
            <a:endParaRPr lang="en-US"/>
          </a:p>
          <a:p>
            <a:r>
              <a:rPr lang="en-US"/>
              <a:t> w1 * 1 + w2 * 0  &gt;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 </a:t>
            </a:r>
            <a:r>
              <a:rPr lang="en-US"/>
              <a:t> w1  &gt; </a:t>
            </a:r>
            <a:r>
              <a:rPr lang="el-GR"/>
              <a:t>θ</a:t>
            </a:r>
            <a:endParaRPr lang="en-US"/>
          </a:p>
          <a:p>
            <a:endParaRPr lang="en-US"/>
          </a:p>
          <a:p>
            <a:r>
              <a:rPr lang="en-US"/>
              <a:t> w1 * 1 + w2  *1 &lt;=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 </a:t>
            </a:r>
            <a:r>
              <a:rPr lang="en-US"/>
              <a:t>w1 + w2 &lt;= </a:t>
            </a:r>
            <a:r>
              <a:rPr lang="el-GR"/>
              <a:t>θ</a:t>
            </a:r>
            <a:endParaRPr lang="en-US"/>
          </a:p>
          <a:p>
            <a:endParaRPr lang="en-US"/>
          </a:p>
          <a:p>
            <a:r>
              <a:rPr lang="en-US"/>
              <a:t> No set of parameter values satisfy these inequalities.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2000" y="10493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/>
              <a:t>Threshold functions</a:t>
            </a:r>
          </a:p>
          <a:p>
            <a:pPr marL="342900" indent="-342900" algn="ctr"/>
            <a:endParaRPr lang="en-US" sz="2800" b="1"/>
          </a:p>
          <a:p>
            <a:pPr marL="342900" indent="-342900"/>
            <a:r>
              <a:rPr lang="en-US" sz="2400" b="1"/>
              <a:t>n 	</a:t>
            </a:r>
            <a:r>
              <a:rPr lang="en-US" sz="2000" b="1"/>
              <a:t># Boolean functions (2^2^n)</a:t>
            </a:r>
            <a:r>
              <a:rPr lang="en-US" sz="2400" b="1"/>
              <a:t> </a:t>
            </a:r>
            <a:r>
              <a:rPr lang="en-US" sz="2000" b="1"/>
              <a:t>#Threshold Functions (2</a:t>
            </a:r>
            <a:r>
              <a:rPr lang="en-US" sz="2000" b="1" baseline="30000"/>
              <a:t>n2</a:t>
            </a:r>
            <a:r>
              <a:rPr lang="en-US" sz="2000" b="1"/>
              <a:t>)</a:t>
            </a:r>
            <a:endParaRPr lang="en-US" sz="2000" b="1" baseline="30000"/>
          </a:p>
          <a:p>
            <a:pPr marL="342900" indent="-342900"/>
            <a:r>
              <a:rPr lang="en-US" sz="2400" b="1"/>
              <a:t>1 		4	 			4</a:t>
            </a:r>
          </a:p>
          <a:p>
            <a:pPr marL="342900" indent="-342900"/>
            <a:r>
              <a:rPr lang="en-US" sz="2400" b="1"/>
              <a:t>2 		16 				14</a:t>
            </a:r>
          </a:p>
          <a:p>
            <a:pPr marL="342900" indent="-342900"/>
            <a:r>
              <a:rPr lang="en-US" sz="2400" b="1"/>
              <a:t>3 		256 				128</a:t>
            </a:r>
          </a:p>
          <a:p>
            <a:pPr marL="342900" indent="-342900">
              <a:buFontTx/>
              <a:buAutoNum type="arabicPlain" startAt="4"/>
            </a:pPr>
            <a:r>
              <a:rPr lang="en-US" sz="2400" b="1"/>
              <a:t>      64K 				1008</a:t>
            </a:r>
          </a:p>
          <a:p>
            <a:pPr marL="342900" indent="-342900">
              <a:buFontTx/>
              <a:buAutoNum type="arabicPlain" startAt="4"/>
            </a:pPr>
            <a:endParaRPr lang="en-US" sz="2400" b="1"/>
          </a:p>
          <a:p>
            <a:pPr marL="342900" indent="-342900">
              <a:buFontTx/>
              <a:buChar char="•"/>
            </a:pPr>
            <a:r>
              <a:rPr lang="en-US" sz="2400" b="1"/>
              <a:t> Functions computable by perceptrons - threshold 	functions</a:t>
            </a:r>
          </a:p>
          <a:p>
            <a:pPr marL="342900" indent="-342900">
              <a:buFontTx/>
              <a:buChar char="•"/>
            </a:pPr>
            <a:r>
              <a:rPr lang="en-US" sz="2400" b="1"/>
              <a:t> #TF becomes negligibly small for larger values of 	#BF.</a:t>
            </a:r>
          </a:p>
          <a:p>
            <a:pPr marL="342900" indent="-342900">
              <a:buFontTx/>
              <a:buChar char="•"/>
            </a:pPr>
            <a:r>
              <a:rPr lang="en-US" sz="2400" b="1"/>
              <a:t> For n=2, all functions except XOR and XNOR are 	computable.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76300" y="1009650"/>
            <a:ext cx="7391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Symbolic AI</a:t>
            </a:r>
          </a:p>
          <a:p>
            <a:pPr algn="ctr"/>
            <a:endParaRPr lang="en-US" sz="2400" b="1"/>
          </a:p>
          <a:p>
            <a:r>
              <a:rPr lang="en-US" sz="2400" b="1"/>
              <a:t>Connectionist AI is contrasted with Symbolic AI</a:t>
            </a:r>
          </a:p>
          <a:p>
            <a:r>
              <a:rPr lang="en-US" sz="2400" b="1"/>
              <a:t>Symbolic AI - Physical Symbol System Hypothesis</a:t>
            </a:r>
          </a:p>
          <a:p>
            <a:r>
              <a:rPr lang="en-US" sz="2400" b="1"/>
              <a:t>	Every intelligent system can be 	constructed by storing and processing 	symbols and nothing more is necessary.</a:t>
            </a:r>
          </a:p>
          <a:p>
            <a:endParaRPr lang="en-US" sz="2400" b="1"/>
          </a:p>
          <a:p>
            <a:r>
              <a:rPr lang="en-US" sz="2400" b="1"/>
              <a:t>Symbolic AI has a bearing on models of computation such as</a:t>
            </a:r>
          </a:p>
          <a:p>
            <a:r>
              <a:rPr lang="en-US" sz="2400" b="1"/>
              <a:t>	 Turing Machine</a:t>
            </a:r>
          </a:p>
          <a:p>
            <a:r>
              <a:rPr lang="en-US" sz="2400" b="1"/>
              <a:t>	 Von Neumann Machine</a:t>
            </a:r>
          </a:p>
          <a:p>
            <a:r>
              <a:rPr lang="en-US" sz="2400" b="1"/>
              <a:t>	 Lambda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762000" y="6096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Turing Machine &amp; Von Neumann Machine</a:t>
            </a:r>
          </a:p>
          <a:p>
            <a:endParaRPr lang="en-US" sz="2800" b="1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/>
          </p:nvPr>
        </p:nvGraphicFramePr>
        <p:xfrm>
          <a:off x="1127125" y="1371600"/>
          <a:ext cx="6811963" cy="4619625"/>
        </p:xfrm>
        <a:graphic>
          <a:graphicData uri="http://schemas.openxmlformats.org/presentationml/2006/ole">
            <p:oleObj spid="_x0000_s331778" name="Bitmap Image" r:id="rId3" imgW="6811326" imgH="461904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533400"/>
            <a:ext cx="8153400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Challenges to Symbolic AI</a:t>
            </a:r>
          </a:p>
          <a:p>
            <a:endParaRPr lang="en-US" sz="2800" b="1"/>
          </a:p>
          <a:p>
            <a:r>
              <a:rPr lang="en-US" sz="2400" b="1"/>
              <a:t>Motivation for challenging Symbolic AI</a:t>
            </a:r>
          </a:p>
          <a:p>
            <a:r>
              <a:rPr lang="en-US" sz="2400" b="1"/>
              <a:t>	A large number of computations and information process tasks that living beings are comfortable with, are not performed well by computers!</a:t>
            </a:r>
          </a:p>
          <a:p>
            <a:endParaRPr lang="en-US" sz="2400" b="1"/>
          </a:p>
          <a:p>
            <a:pPr algn="ctr"/>
            <a:r>
              <a:rPr lang="en-US" sz="2400" b="1"/>
              <a:t>The Differences</a:t>
            </a:r>
          </a:p>
          <a:p>
            <a:pPr algn="ctr"/>
            <a:endParaRPr lang="en-US" sz="2400" b="1"/>
          </a:p>
          <a:p>
            <a:r>
              <a:rPr lang="en-US" b="1" u="sng"/>
              <a:t>Brain computation in living beings</a:t>
            </a:r>
            <a:r>
              <a:rPr lang="en-US" b="1"/>
              <a:t> 	</a:t>
            </a:r>
            <a:r>
              <a:rPr lang="en-US" b="1" u="sng"/>
              <a:t>TM computation in computers</a:t>
            </a:r>
          </a:p>
          <a:p>
            <a:r>
              <a:rPr lang="en-US" b="1"/>
              <a:t>Pattern Recognition 			Numerical Processing</a:t>
            </a:r>
          </a:p>
          <a:p>
            <a:r>
              <a:rPr lang="en-US" b="1"/>
              <a:t>Learning oriented 			Programming oriented</a:t>
            </a:r>
          </a:p>
          <a:p>
            <a:r>
              <a:rPr lang="en-US" b="1"/>
              <a:t>Distributed &amp; parallel processing 		</a:t>
            </a:r>
            <a:r>
              <a:rPr lang="en-US" sz="1600" b="1"/>
              <a:t>Centralized &amp; serial processing</a:t>
            </a:r>
          </a:p>
          <a:p>
            <a:r>
              <a:rPr lang="en-US" b="1"/>
              <a:t>Content addressable 			Location addressable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543800" cy="9144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Sylfaen" pitchFamily="18" charset="0"/>
              </a:rPr>
              <a:t>The human brain</a:t>
            </a:r>
            <a:endParaRPr lang="en-US" smtClean="0">
              <a:latin typeface="Sylfaen" pitchFamily="18" charset="0"/>
            </a:endParaRPr>
          </a:p>
        </p:txBody>
      </p:sp>
      <p:pic>
        <p:nvPicPr>
          <p:cNvPr id="7171" name="Picture 3" descr="latera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2057400" cy="1655763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66800" y="3733800"/>
            <a:ext cx="7239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35814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Seat of consciousness and cognition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Perhaps the most complex information processing  machine in nature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Sylfaen" pitchFamily="18" charset="0"/>
              </a:rPr>
              <a:t>Beginner’s Brain Map</a:t>
            </a:r>
            <a:endParaRPr lang="en-US" smtClean="0">
              <a:latin typeface="Sylfaen" pitchFamily="18" charset="0"/>
            </a:endParaRPr>
          </a:p>
        </p:txBody>
      </p:sp>
      <p:pic>
        <p:nvPicPr>
          <p:cNvPr id="8195" name="Picture 3" descr="media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51075" y="1901825"/>
            <a:ext cx="2016125" cy="2200275"/>
          </a:xfrm>
          <a:noFill/>
        </p:spPr>
      </p:pic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492500" y="2025650"/>
            <a:ext cx="576263" cy="528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149725" y="1808163"/>
            <a:ext cx="32639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Times New Roman" pitchFamily="18" charset="0"/>
              </a:rPr>
              <a:t>Forebrain (Cerebral Cortex):</a:t>
            </a:r>
            <a:r>
              <a:rPr lang="en-US" sz="1600">
                <a:latin typeface="Times New Roman" pitchFamily="18" charset="0"/>
              </a:rPr>
              <a:t> Language, maths, sensation, movement, cognition, emotion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962400" y="3433763"/>
            <a:ext cx="769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64088" y="3313113"/>
            <a:ext cx="2178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Times New Roman" pitchFamily="18" charset="0"/>
              </a:rPr>
              <a:t>Cerebellum</a:t>
            </a:r>
            <a:r>
              <a:rPr lang="en-US" sz="1600">
                <a:latin typeface="Times New Roman" pitchFamily="18" charset="0"/>
              </a:rPr>
              <a:t>: Motor Control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3363913" y="2855913"/>
            <a:ext cx="982662" cy="252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32300" y="2674938"/>
            <a:ext cx="2867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Times New Roman" pitchFamily="18" charset="0"/>
              </a:rPr>
              <a:t>Midbrain</a:t>
            </a:r>
            <a:r>
              <a:rPr lang="en-US" sz="1600">
                <a:latin typeface="Times New Roman" pitchFamily="18" charset="0"/>
              </a:rPr>
              <a:t>: Information  Routing; involuntary controls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621088" y="3543300"/>
            <a:ext cx="725487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533900" y="3851275"/>
            <a:ext cx="27654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Times New Roman" pitchFamily="18" charset="0"/>
              </a:rPr>
              <a:t>Hindbrain</a:t>
            </a:r>
            <a:r>
              <a:rPr lang="en-US" sz="1600">
                <a:latin typeface="Times New Roman" pitchFamily="18" charset="0"/>
              </a:rPr>
              <a:t>: Control of breathing, heartbeat, blood circulation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790950" y="3940175"/>
            <a:ext cx="512763" cy="506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111625" y="4543425"/>
            <a:ext cx="28749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FF00FF"/>
                </a:solidFill>
                <a:latin typeface="Times New Roman" pitchFamily="18" charset="0"/>
              </a:rPr>
              <a:t>Spinal cord</a:t>
            </a:r>
            <a:r>
              <a:rPr lang="en-US" sz="1600">
                <a:latin typeface="Times New Roman" pitchFamily="18" charset="0"/>
              </a:rPr>
              <a:t>: Reflexes, information highways between body &amp; brain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241300"/>
            <a:ext cx="7010400" cy="108585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Sylfaen" pitchFamily="18" charset="0"/>
              </a:rPr>
              <a:t>Brain : a computational machine?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16038"/>
            <a:ext cx="8001000" cy="4629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Sylfaen" pitchFamily="18" charset="0"/>
              </a:rPr>
              <a:t>Information processing: brains vs computers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smtClean="0">
                <a:latin typeface="Sylfaen" pitchFamily="18" charset="0"/>
              </a:rPr>
              <a:t>brains better at perception / cognition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smtClean="0">
                <a:latin typeface="Sylfaen" pitchFamily="18" charset="0"/>
              </a:rPr>
              <a:t>slower at numerical calculations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smtClean="0">
                <a:latin typeface="Sylfaen" pitchFamily="18" charset="0"/>
              </a:rPr>
              <a:t>parallel and distributed Processing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smtClean="0">
                <a:latin typeface="Sylfaen" pitchFamily="18" charset="0"/>
              </a:rPr>
              <a:t>associative memory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241300"/>
            <a:ext cx="7010400" cy="108585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Sylfaen" pitchFamily="18" charset="0"/>
              </a:rPr>
              <a:t>Brain : a computational machine? </a:t>
            </a:r>
            <a:r>
              <a:rPr lang="en-US" sz="2400" i="1" smtClean="0">
                <a:latin typeface="Sylfaen" pitchFamily="18" charset="0"/>
              </a:rPr>
              <a:t>(contd.)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16038"/>
            <a:ext cx="8001000" cy="462915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Sylfaen" pitchFamily="18" charset="0"/>
              </a:rPr>
              <a:t>Evolutionarily, brain has developed algorithms most suitable for survival</a:t>
            </a:r>
          </a:p>
          <a:p>
            <a:pPr eaLnBrk="1" hangingPunct="1"/>
            <a:r>
              <a:rPr lang="en-US" sz="2800" smtClean="0">
                <a:latin typeface="Sylfaen" pitchFamily="18" charset="0"/>
              </a:rPr>
              <a:t>Algorithms unknown: the search is on</a:t>
            </a:r>
          </a:p>
          <a:p>
            <a:pPr eaLnBrk="1" hangingPunct="1"/>
            <a:r>
              <a:rPr lang="en-US" sz="2800" smtClean="0">
                <a:latin typeface="Sylfaen" pitchFamily="18" charset="0"/>
              </a:rPr>
              <a:t>Brain astonishing in the amount of information it processes</a:t>
            </a:r>
          </a:p>
          <a:p>
            <a:pPr lvl="1" eaLnBrk="1" hangingPunct="1"/>
            <a:r>
              <a:rPr lang="en-US" smtClean="0">
                <a:latin typeface="Sylfaen" pitchFamily="18" charset="0"/>
              </a:rPr>
              <a:t>Typical computers: 10</a:t>
            </a:r>
            <a:r>
              <a:rPr lang="en-US" baseline="30000" smtClean="0">
                <a:latin typeface="Sylfaen" pitchFamily="18" charset="0"/>
              </a:rPr>
              <a:t>9</a:t>
            </a:r>
            <a:r>
              <a:rPr lang="en-US" smtClean="0">
                <a:latin typeface="Sylfaen" pitchFamily="18" charset="0"/>
              </a:rPr>
              <a:t> operations/sec</a:t>
            </a:r>
          </a:p>
          <a:p>
            <a:pPr lvl="1" eaLnBrk="1" hangingPunct="1"/>
            <a:r>
              <a:rPr lang="en-US" smtClean="0">
                <a:latin typeface="Sylfaen" pitchFamily="18" charset="0"/>
              </a:rPr>
              <a:t>Housefly brain: 10</a:t>
            </a:r>
            <a:r>
              <a:rPr lang="en-US" baseline="30000" smtClean="0">
                <a:latin typeface="Sylfaen" pitchFamily="18" charset="0"/>
              </a:rPr>
              <a:t>11</a:t>
            </a:r>
            <a:r>
              <a:rPr lang="en-US" smtClean="0">
                <a:latin typeface="Sylfaen" pitchFamily="18" charset="0"/>
              </a:rPr>
              <a:t> operations/sec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</TotalTime>
  <Words>635</Words>
  <Application>Microsoft Office PowerPoint</Application>
  <PresentationFormat>On-screen Show (4:3)</PresentationFormat>
  <Paragraphs>176</Paragraphs>
  <Slides>27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Blends</vt:lpstr>
      <vt:lpstr>Bitmap Image</vt:lpstr>
      <vt:lpstr>Equation</vt:lpstr>
      <vt:lpstr>CS344: Introduction to Artificial Intelligence (associated lab: CS386) </vt:lpstr>
      <vt:lpstr>Slide 2</vt:lpstr>
      <vt:lpstr>Slide 3</vt:lpstr>
      <vt:lpstr>Slide 4</vt:lpstr>
      <vt:lpstr>Slide 5</vt:lpstr>
      <vt:lpstr>The human brain</vt:lpstr>
      <vt:lpstr>Beginner’s Brain Map</vt:lpstr>
      <vt:lpstr>Brain : a computational machine?</vt:lpstr>
      <vt:lpstr>Brain : a computational machine? (contd.)</vt:lpstr>
      <vt:lpstr>Brain facts &amp; figures</vt:lpstr>
      <vt:lpstr>Slide 11</vt:lpstr>
      <vt:lpstr>Slide 12</vt:lpstr>
      <vt:lpstr>Slide 13</vt:lpstr>
      <vt:lpstr>Slide 14</vt:lpstr>
      <vt:lpstr>Slide 15</vt:lpstr>
      <vt:lpstr>Slide 16</vt:lpstr>
      <vt:lpstr>Neuron - “classical”</vt:lpstr>
      <vt:lpstr>Computation in Biological Neuron</vt:lpstr>
      <vt:lpstr>The biological neuron</vt:lpstr>
      <vt:lpstr>Perceptron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166</cp:revision>
  <dcterms:created xsi:type="dcterms:W3CDTF">2007-07-27T07:29:18Z</dcterms:created>
  <dcterms:modified xsi:type="dcterms:W3CDTF">2011-03-08T04:42:15Z</dcterms:modified>
</cp:coreProperties>
</file>