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43" r:id="rId9"/>
    <p:sldId id="344" r:id="rId10"/>
    <p:sldId id="330" r:id="rId11"/>
    <p:sldId id="331" r:id="rId12"/>
    <p:sldId id="332" r:id="rId13"/>
    <p:sldId id="333" r:id="rId14"/>
    <p:sldId id="334" r:id="rId15"/>
    <p:sldId id="335" r:id="rId16"/>
    <p:sldId id="342" r:id="rId17"/>
    <p:sldId id="336" r:id="rId18"/>
    <p:sldId id="337" r:id="rId19"/>
    <p:sldId id="338" r:id="rId20"/>
    <p:sldId id="339" r:id="rId21"/>
    <p:sldId id="340" r:id="rId22"/>
    <p:sldId id="341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A3E1E-76C4-4693-A12F-0086F837D35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5EB87-1EEE-4E6C-A6F2-CDD9EB08343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471E1-C51D-4B35-BA72-1F189A8F05C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AC569-16D6-47C4-8462-588A8FC2AF2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0F999-14D6-47B0-B5A6-168CEE65668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60188-9FA3-4A13-B4D4-053E84D2E8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24: </a:t>
            </a:r>
            <a:r>
              <a:rPr lang="en-US" sz="2800" dirty="0" err="1" smtClean="0">
                <a:latin typeface="Times New Roman" pitchFamily="18" charset="0"/>
              </a:rPr>
              <a:t>Perceptrons</a:t>
            </a:r>
            <a:r>
              <a:rPr lang="en-US" sz="2800" dirty="0" smtClean="0">
                <a:latin typeface="Times New Roman" pitchFamily="18" charset="0"/>
              </a:rPr>
              <a:t> and their computing </a:t>
            </a:r>
            <a:r>
              <a:rPr lang="en-US" sz="2800" dirty="0" smtClean="0">
                <a:latin typeface="Times New Roman" pitchFamily="18" charset="0"/>
              </a:rPr>
              <a:t>power (</a:t>
            </a:r>
            <a:r>
              <a:rPr lang="en-US" sz="2800" dirty="0" err="1" smtClean="0">
                <a:latin typeface="Times New Roman" pitchFamily="18" charset="0"/>
              </a:rPr>
              <a:t>cntd</a:t>
            </a:r>
            <a:r>
              <a:rPr lang="en-US" sz="2800" dirty="0" smtClean="0">
                <a:latin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10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March, </a:t>
            </a:r>
            <a:r>
              <a:rPr lang="en-US" sz="2800" dirty="0" smtClean="0">
                <a:latin typeface="Times New Roman" pitchFamily="18" charset="0"/>
              </a:rPr>
              <a:t>2011</a:t>
            </a: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geometrical observation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Problem: </a:t>
            </a:r>
            <a:r>
              <a:rPr lang="en-GB" i="1" dirty="0" smtClean="0"/>
              <a:t>m </a:t>
            </a:r>
            <a:r>
              <a:rPr lang="en-GB" dirty="0" smtClean="0"/>
              <a:t>linear surfaces called hyper-planes (each hyper-plane is of </a:t>
            </a:r>
            <a:r>
              <a:rPr lang="en-GB" i="1" dirty="0" smtClean="0"/>
              <a:t>(d-1)</a:t>
            </a:r>
            <a:r>
              <a:rPr lang="en-GB" dirty="0" smtClean="0"/>
              <a:t>-dim) in d-dim, then what is the max. no. of regions produced by their intersection?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/>
              <a:t>   </a:t>
            </a:r>
            <a:r>
              <a:rPr lang="en-GB" i="1" dirty="0" smtClean="0"/>
              <a:t>i.e</a:t>
            </a:r>
            <a:r>
              <a:rPr lang="en-GB" i="1" dirty="0" smtClean="0"/>
              <a:t>., </a:t>
            </a:r>
            <a:r>
              <a:rPr lang="en-GB" i="1" dirty="0" err="1" smtClean="0"/>
              <a:t>R</a:t>
            </a:r>
            <a:r>
              <a:rPr lang="en-GB" i="1" baseline="-20000" dirty="0" err="1" smtClean="0"/>
              <a:t>m,d</a:t>
            </a:r>
            <a:r>
              <a:rPr lang="en-GB" i="1" dirty="0" smtClean="0"/>
              <a:t> =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 smtClean="0"/>
              <a:t>Co-ordinate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work in the &lt;X</a:t>
            </a:r>
            <a:r>
              <a:rPr lang="en-US" sz="1800" dirty="0" smtClean="0"/>
              <a:t>1</a:t>
            </a:r>
            <a:r>
              <a:rPr lang="en-US" dirty="0" smtClean="0"/>
              <a:t>, X</a:t>
            </a:r>
            <a:r>
              <a:rPr lang="en-US" sz="1800" dirty="0" smtClean="0"/>
              <a:t>2</a:t>
            </a:r>
            <a:r>
              <a:rPr lang="en-US" dirty="0" smtClean="0"/>
              <a:t>&gt; space or the &lt;w</a:t>
            </a:r>
            <a:r>
              <a:rPr lang="en-US" sz="1800" dirty="0" smtClean="0"/>
              <a:t>1</a:t>
            </a:r>
            <a:r>
              <a:rPr lang="en-US" dirty="0" smtClean="0"/>
              <a:t>, w</a:t>
            </a:r>
            <a:r>
              <a:rPr lang="en-US" sz="1800" dirty="0" smtClean="0"/>
              <a:t>2</a:t>
            </a:r>
            <a:r>
              <a:rPr lang="en-US" dirty="0" smtClean="0"/>
              <a:t>, Ѳ&gt; space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067594" y="3885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609600" y="4876800"/>
            <a:ext cx="1448594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876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572794" y="3961606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15794" y="5104606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3276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Ѳ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153400" y="5257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105400" y="30480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7150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676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388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4676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054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(1,0)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530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(0,1)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152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(1,1)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4800600" y="3200400"/>
            <a:ext cx="3200400" cy="320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0" idx="1"/>
          </p:cNvCxnSpPr>
          <p:nvPr/>
        </p:nvCxnSpPr>
        <p:spPr>
          <a:xfrm rot="5400000">
            <a:off x="4860667" y="3521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013067" y="3673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165467" y="3826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317867" y="3978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470267" y="4130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622667" y="4283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75067" y="4435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27467" y="4588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079867" y="4740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232267" y="4892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384667" y="5045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537067" y="5197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89467" y="5350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6841867" y="5502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994267" y="5654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7146667" y="5807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7299067" y="5959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451467" y="6112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603867" y="6264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67400" y="5638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Hyper-plane</a:t>
            </a:r>
          </a:p>
          <a:p>
            <a:r>
              <a:rPr lang="en-US" dirty="0" smtClean="0"/>
              <a:t>(Line in 2-D)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48400" y="3810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 = W2 = 1, Ѳ = 0.5</a:t>
            </a:r>
          </a:p>
          <a:p>
            <a:r>
              <a:rPr lang="en-US" dirty="0" smtClean="0"/>
              <a:t>X1 + x2 = 0.5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8" name="Curved Connector 57"/>
          <p:cNvCxnSpPr/>
          <p:nvPr/>
        </p:nvCxnSpPr>
        <p:spPr>
          <a:xfrm rot="10800000" flipV="1">
            <a:off x="6400800" y="4419600"/>
            <a:ext cx="6096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52600" y="5867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equation of a </a:t>
            </a:r>
            <a:r>
              <a:rPr lang="en-US" dirty="0" err="1" smtClean="0"/>
              <a:t>Hyperplane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Σ </a:t>
            </a:r>
            <a:r>
              <a:rPr lang="en-US" dirty="0" err="1" smtClean="0"/>
              <a:t>Wi</a:t>
            </a:r>
            <a:r>
              <a:rPr lang="en-US" dirty="0" smtClean="0"/>
              <a:t> Xi = </a:t>
            </a:r>
            <a:r>
              <a:rPr lang="az-Cyrl-AZ" dirty="0" smtClean="0"/>
              <a:t>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Regions produced by lines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762000" y="2971800"/>
            <a:ext cx="27439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34394" y="4343400"/>
            <a:ext cx="44196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246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76400" y="2438400"/>
            <a:ext cx="350520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905000" y="2895600"/>
            <a:ext cx="3048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47800" y="2286000"/>
            <a:ext cx="3886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1943100" y="3009900"/>
            <a:ext cx="3352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144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2438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1600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Regions produced by lines not necessarily passing through origin</a:t>
            </a:r>
          </a:p>
          <a:p>
            <a:r>
              <a:rPr lang="en-US" dirty="0" smtClean="0"/>
              <a:t>L1: 	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2895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L2:	2+2 = 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3352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L3:</a:t>
            </a:r>
            <a:r>
              <a:rPr lang="en-US" dirty="0" smtClean="0"/>
              <a:t>	2+2+3 = 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3810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L4:</a:t>
            </a:r>
            <a:r>
              <a:rPr lang="en-US" dirty="0" smtClean="0"/>
              <a:t>	2+2+3+4 = 11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5638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regions created = Number of intersections on the incoming line by the original lines </a:t>
            </a:r>
          </a:p>
          <a:p>
            <a:r>
              <a:rPr lang="en-US" dirty="0" smtClean="0"/>
              <a:t>Total number of regions = Original number of regions + New regions created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computable functions by a neuron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90600" y="1600200"/>
          <a:ext cx="4038600" cy="2524125"/>
        </p:xfrm>
        <a:graphic>
          <a:graphicData uri="http://schemas.openxmlformats.org/presentationml/2006/ole">
            <p:oleObj spid="_x0000_s333826" name="Equation" r:id="rId3" imgW="1473120" imgH="11174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3434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P1, P2, P3 and P4 are planes in the &lt;W1,W2, </a:t>
            </a:r>
            <a:r>
              <a:rPr lang="az-Cyrl-AZ" sz="2800" dirty="0" smtClean="0"/>
              <a:t>Ѳ</a:t>
            </a:r>
            <a:r>
              <a:rPr lang="en-US" sz="2800" dirty="0" smtClean="0"/>
              <a:t>&gt; space</a:t>
            </a:r>
            <a:endParaRPr lang="en-US" sz="2800" dirty="0"/>
          </a:p>
        </p:txBody>
      </p:sp>
      <p:sp>
        <p:nvSpPr>
          <p:cNvPr id="19" name="Oval 18"/>
          <p:cNvSpPr/>
          <p:nvPr/>
        </p:nvSpPr>
        <p:spPr>
          <a:xfrm>
            <a:off x="6172200" y="1752600"/>
            <a:ext cx="12954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324600" y="1676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81800" y="21336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3"/>
          </p:cNvCxnSpPr>
          <p:nvPr/>
        </p:nvCxnSpPr>
        <p:spPr>
          <a:xfrm rot="5400000">
            <a:off x="4959538" y="2788630"/>
            <a:ext cx="1853033" cy="951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5"/>
          </p:cNvCxnSpPr>
          <p:nvPr/>
        </p:nvCxnSpPr>
        <p:spPr>
          <a:xfrm rot="16200000" flipH="1">
            <a:off x="6712930" y="2902929"/>
            <a:ext cx="1853033" cy="723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388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676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248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Ѳ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724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8000" y="121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Number of computable functions by a neuron (cont…)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P1 produces 2 regions</a:t>
            </a:r>
          </a:p>
          <a:p>
            <a:r>
              <a:rPr lang="en-US" dirty="0" smtClean="0"/>
              <a:t>P2 is intersected by P1 in a line. 2 more new regions are produced.</a:t>
            </a:r>
          </a:p>
          <a:p>
            <a:pPr>
              <a:buNone/>
            </a:pPr>
            <a:r>
              <a:rPr lang="en-US" dirty="0" smtClean="0"/>
              <a:t>	Number of regions = 2+2 = 4</a:t>
            </a:r>
          </a:p>
          <a:p>
            <a:r>
              <a:rPr lang="en-US" dirty="0" smtClean="0"/>
              <a:t>P3 is intersected by P1 and P2 in 2 intersecting lines. 4 more regions are produced.</a:t>
            </a:r>
          </a:p>
          <a:p>
            <a:pPr>
              <a:buNone/>
            </a:pPr>
            <a:r>
              <a:rPr lang="en-US" dirty="0" smtClean="0"/>
              <a:t>	Number of regions = 4 + 4 = 8</a:t>
            </a:r>
          </a:p>
          <a:p>
            <a:r>
              <a:rPr lang="en-US" dirty="0" smtClean="0"/>
              <a:t>P4 is intersected by P1, P2 and P3 in 3 intersecting lines. 6 more regions are produced.</a:t>
            </a:r>
          </a:p>
          <a:p>
            <a:pPr>
              <a:buNone/>
            </a:pPr>
            <a:r>
              <a:rPr lang="en-US" dirty="0" smtClean="0"/>
              <a:t>	Number of regions = 8 + 6 = 14</a:t>
            </a:r>
          </a:p>
          <a:p>
            <a:r>
              <a:rPr lang="en-US" dirty="0" smtClean="0"/>
              <a:t>Thus, a single neuron can compute 14 Boolean functions which are linearly separable.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6096000" y="25146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057900" y="27813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6324600" y="36576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286500" y="39243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72200" y="39624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arallelogram 14"/>
          <p:cNvSpPr/>
          <p:nvPr/>
        </p:nvSpPr>
        <p:spPr>
          <a:xfrm>
            <a:off x="6477000" y="47244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438900" y="49911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50292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00800" y="4648200"/>
            <a:ext cx="9906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532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 Points in the same region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4572794" y="2742406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715794" y="3885406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4800600" y="1981200"/>
            <a:ext cx="3200400" cy="320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001000" y="40386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181600" y="16764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6764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 </a:t>
            </a:r>
          </a:p>
          <a:p>
            <a:r>
              <a:rPr lang="en-US" sz="2400" dirty="0" smtClean="0"/>
              <a:t>W</a:t>
            </a:r>
            <a:r>
              <a:rPr lang="en-US" sz="1400" dirty="0" smtClean="0"/>
              <a:t>1</a:t>
            </a:r>
            <a:r>
              <a:rPr lang="en-US" sz="2400" dirty="0" smtClean="0"/>
              <a:t>*X</a:t>
            </a:r>
            <a:r>
              <a:rPr lang="en-US" sz="1400" dirty="0" smtClean="0"/>
              <a:t>1</a:t>
            </a:r>
            <a:r>
              <a:rPr lang="en-US" sz="2400" dirty="0" smtClean="0"/>
              <a:t> + W</a:t>
            </a:r>
            <a:r>
              <a:rPr lang="en-US" sz="1400" dirty="0" smtClean="0"/>
              <a:t>2</a:t>
            </a:r>
            <a:r>
              <a:rPr lang="en-US" sz="2400" dirty="0" smtClean="0"/>
              <a:t>*X</a:t>
            </a:r>
            <a:r>
              <a:rPr lang="en-US" sz="1400" dirty="0" smtClean="0"/>
              <a:t>2</a:t>
            </a:r>
            <a:r>
              <a:rPr lang="en-US" sz="2400" dirty="0" smtClean="0"/>
              <a:t> &gt; </a:t>
            </a:r>
            <a:r>
              <a:rPr lang="az-Cyrl-AZ" sz="2400" dirty="0" smtClean="0"/>
              <a:t>Ѳ</a:t>
            </a:r>
            <a:endParaRPr lang="en-US" sz="2400" dirty="0" smtClean="0"/>
          </a:p>
          <a:p>
            <a:r>
              <a:rPr lang="en-US" sz="2400" dirty="0" smtClean="0"/>
              <a:t>W</a:t>
            </a:r>
            <a:r>
              <a:rPr lang="en-US" sz="1400" dirty="0" smtClean="0"/>
              <a:t>1</a:t>
            </a:r>
            <a:r>
              <a:rPr lang="en-US" sz="2400" dirty="0" smtClean="0"/>
              <a:t>’*X</a:t>
            </a:r>
            <a:r>
              <a:rPr lang="en-US" sz="1400" dirty="0" smtClean="0"/>
              <a:t>1</a:t>
            </a:r>
            <a:r>
              <a:rPr lang="en-US" sz="2400" dirty="0" smtClean="0"/>
              <a:t> + W</a:t>
            </a:r>
            <a:r>
              <a:rPr lang="en-US" sz="1400" dirty="0" smtClean="0"/>
              <a:t>2</a:t>
            </a:r>
            <a:r>
              <a:rPr lang="en-US" sz="2400" dirty="0" smtClean="0"/>
              <a:t>’*X</a:t>
            </a:r>
            <a:r>
              <a:rPr lang="en-US" sz="1400" dirty="0" smtClean="0"/>
              <a:t>2</a:t>
            </a:r>
            <a:r>
              <a:rPr lang="en-US" sz="2400" dirty="0" smtClean="0"/>
              <a:t> &gt; </a:t>
            </a:r>
            <a:r>
              <a:rPr lang="az-Cyrl-AZ" sz="2400" dirty="0" smtClean="0"/>
              <a:t>Ѳ</a:t>
            </a:r>
            <a:r>
              <a:rPr lang="en-US" sz="2400" dirty="0" smtClean="0"/>
              <a:t>’</a:t>
            </a:r>
          </a:p>
          <a:p>
            <a:r>
              <a:rPr lang="en-US" sz="2400" dirty="0" smtClean="0"/>
              <a:t>Then</a:t>
            </a:r>
          </a:p>
          <a:p>
            <a:r>
              <a:rPr lang="en-US" sz="2400" dirty="0" smtClean="0"/>
              <a:t>	If &lt;W</a:t>
            </a:r>
            <a:r>
              <a:rPr lang="en-US" sz="1400" dirty="0" smtClean="0"/>
              <a:t>1</a:t>
            </a:r>
            <a:r>
              <a:rPr lang="en-US" sz="2400" dirty="0" smtClean="0"/>
              <a:t>,W</a:t>
            </a:r>
            <a:r>
              <a:rPr lang="en-US" sz="1400" dirty="0" smtClean="0"/>
              <a:t>2</a:t>
            </a:r>
            <a:r>
              <a:rPr lang="en-US" sz="2400" dirty="0" smtClean="0"/>
              <a:t>,</a:t>
            </a:r>
            <a:r>
              <a:rPr lang="az-Cyrl-AZ" sz="2400" dirty="0" smtClean="0"/>
              <a:t> Ѳ</a:t>
            </a:r>
            <a:r>
              <a:rPr lang="en-US" sz="2400" dirty="0" smtClean="0"/>
              <a:t>&gt; and 	&lt;W</a:t>
            </a:r>
            <a:r>
              <a:rPr lang="en-US" sz="1400" dirty="0" smtClean="0"/>
              <a:t>1</a:t>
            </a:r>
            <a:r>
              <a:rPr lang="en-US" sz="2400" dirty="0" smtClean="0"/>
              <a:t>’,W</a:t>
            </a:r>
            <a:r>
              <a:rPr lang="en-US" sz="1400" dirty="0" smtClean="0"/>
              <a:t>2</a:t>
            </a:r>
            <a:r>
              <a:rPr lang="en-US" sz="2400" dirty="0" smtClean="0"/>
              <a:t>’,</a:t>
            </a:r>
            <a:r>
              <a:rPr lang="az-Cyrl-AZ" sz="2400" dirty="0" smtClean="0"/>
              <a:t> Ѳ</a:t>
            </a:r>
            <a:r>
              <a:rPr lang="en-US" sz="2400" dirty="0" smtClean="0"/>
              <a:t>’&gt; share a 	region then they 	compute the same 	function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No. of Regions produced by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Number of regions founded by n hyperplanes in d-dim passing through origin is given by the following recurrence relation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we use generating function as an operating function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Boundary condition: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 hyperplane in d-dim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 hyperplanes in 1-dim, 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Reduce to n points thru origin 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generating function is</a:t>
            </a:r>
          </a:p>
          <a:p>
            <a:pPr algn="ctr"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38400" y="1641475"/>
          <a:ext cx="3733800" cy="492125"/>
        </p:xfrm>
        <a:graphic>
          <a:graphicData uri="http://schemas.openxmlformats.org/presentationml/2006/ole">
            <p:oleObj spid="_x0000_s375810" name="Equation" r:id="rId3" imgW="1447560" imgH="1904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57600" y="3690938"/>
          <a:ext cx="1127125" cy="881062"/>
        </p:xfrm>
        <a:graphic>
          <a:graphicData uri="http://schemas.openxmlformats.org/presentationml/2006/ole">
            <p:oleObj spid="_x0000_s375811" name="Equation" r:id="rId4" imgW="520560" imgH="4060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68613" y="5334000"/>
          <a:ext cx="3465512" cy="936625"/>
        </p:xfrm>
        <a:graphic>
          <a:graphicData uri="http://schemas.openxmlformats.org/presentationml/2006/ole">
            <p:oleObj spid="_x0000_s375812" name="Equation" r:id="rId5" imgW="1600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516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From the recurrence relation we have,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n-1,d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corresponds to ‘shifting’ n by 1 place, =&gt; multiplication by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n-1,d-1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corresponds to ‘shifting’ n and d by 1 place =&gt; multiplication by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xy</a:t>
            </a: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On expanding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f(x,y)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we get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86000" y="1493838"/>
          <a:ext cx="3581400" cy="411162"/>
        </p:xfrm>
        <a:graphic>
          <a:graphicData uri="http://schemas.openxmlformats.org/presentationml/2006/ole">
            <p:oleObj spid="_x0000_s376834" name="Equation" r:id="rId3" imgW="1663560" imgH="19044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295400" y="4148138"/>
          <a:ext cx="6940550" cy="1657350"/>
        </p:xfrm>
        <a:graphic>
          <a:graphicData uri="http://schemas.openxmlformats.org/presentationml/2006/ole">
            <p:oleObj spid="_x0000_s376835" name="Equation" r:id="rId4" imgW="40510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98563" y="1143000"/>
          <a:ext cx="6629400" cy="4738688"/>
        </p:xfrm>
        <a:graphic>
          <a:graphicData uri="http://schemas.openxmlformats.org/presentationml/2006/ole">
            <p:oleObj spid="_x0000_s377858" name="Equation" r:id="rId3" imgW="3416040" imgH="243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2000" y="10493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dirty="0"/>
              <a:t>Threshold functions</a:t>
            </a:r>
          </a:p>
          <a:p>
            <a:pPr marL="342900" indent="-342900" algn="ctr"/>
            <a:endParaRPr lang="en-US" sz="2800" b="1" dirty="0"/>
          </a:p>
          <a:p>
            <a:pPr marL="342900" indent="-342900"/>
            <a:r>
              <a:rPr lang="en-US" sz="2400" b="1" dirty="0"/>
              <a:t>n 	</a:t>
            </a:r>
            <a:r>
              <a:rPr lang="en-US" sz="2000" b="1" dirty="0"/>
              <a:t># Boolean functions (2^2^n)</a:t>
            </a:r>
            <a:r>
              <a:rPr lang="en-US" sz="2400" b="1" dirty="0"/>
              <a:t> </a:t>
            </a:r>
            <a:r>
              <a:rPr lang="en-US" sz="2000" b="1" dirty="0"/>
              <a:t>#Threshold Functions (2</a:t>
            </a:r>
            <a:r>
              <a:rPr lang="en-US" sz="2000" b="1" baseline="30000" dirty="0"/>
              <a:t>n2</a:t>
            </a:r>
            <a:r>
              <a:rPr lang="en-US" sz="2000" b="1" dirty="0"/>
              <a:t>)</a:t>
            </a:r>
            <a:endParaRPr lang="en-US" sz="2000" b="1" baseline="30000" dirty="0"/>
          </a:p>
          <a:p>
            <a:pPr marL="342900" indent="-342900"/>
            <a:r>
              <a:rPr lang="en-US" sz="2400" b="1" dirty="0"/>
              <a:t>1 		4	 			4</a:t>
            </a:r>
          </a:p>
          <a:p>
            <a:pPr marL="342900" indent="-342900"/>
            <a:r>
              <a:rPr lang="en-US" sz="2400" b="1" dirty="0"/>
              <a:t>2 		16 				14</a:t>
            </a:r>
          </a:p>
          <a:p>
            <a:pPr marL="342900" indent="-342900"/>
            <a:r>
              <a:rPr lang="en-US" sz="2400" b="1" dirty="0"/>
              <a:t>3 		256 				128</a:t>
            </a:r>
          </a:p>
          <a:p>
            <a:pPr marL="342900" indent="-342900">
              <a:buFontTx/>
              <a:buAutoNum type="arabicPlain" startAt="4"/>
            </a:pPr>
            <a:r>
              <a:rPr lang="en-US" sz="2400" b="1" dirty="0"/>
              <a:t>      64K 				1008</a:t>
            </a:r>
          </a:p>
          <a:p>
            <a:pPr marL="342900" indent="-342900">
              <a:buFontTx/>
              <a:buAutoNum type="arabicPlain" startAt="4"/>
            </a:pPr>
            <a:endParaRPr lang="en-US" sz="2400" b="1" dirty="0"/>
          </a:p>
          <a:p>
            <a:pPr marL="342900" indent="-342900">
              <a:buFontTx/>
              <a:buChar char="•"/>
            </a:pPr>
            <a:r>
              <a:rPr lang="en-US" sz="2400" b="1" dirty="0"/>
              <a:t> Functions computable by </a:t>
            </a:r>
            <a:r>
              <a:rPr lang="en-US" sz="2400" b="1" dirty="0" err="1"/>
              <a:t>perceptrons</a:t>
            </a:r>
            <a:r>
              <a:rPr lang="en-US" sz="2400" b="1" dirty="0"/>
              <a:t> - threshold 	functions</a:t>
            </a:r>
          </a:p>
          <a:p>
            <a:pPr marL="342900" indent="-342900">
              <a:buFontTx/>
              <a:buChar char="•"/>
            </a:pPr>
            <a:r>
              <a:rPr lang="en-US" sz="2400" b="1" dirty="0"/>
              <a:t> #TF becomes negligibly small for larger values of 	#BF.</a:t>
            </a:r>
          </a:p>
          <a:p>
            <a:pPr marL="342900" indent="-342900">
              <a:buFontTx/>
              <a:buChar char="•"/>
            </a:pPr>
            <a:r>
              <a:rPr lang="en-US" sz="2400" b="1" dirty="0"/>
              <a:t> For n=2, all functions except XOR and XNOR are 	computable.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After all this expansion, 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since other two terms become zero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9600" y="533400"/>
          <a:ext cx="7302500" cy="2514600"/>
        </p:xfrm>
        <a:graphic>
          <a:graphicData uri="http://schemas.openxmlformats.org/presentationml/2006/ole">
            <p:oleObj spid="_x0000_s378882" name="Equation" r:id="rId3" imgW="3835080" imgH="1320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438400" y="4348163"/>
          <a:ext cx="4441825" cy="2357437"/>
        </p:xfrm>
        <a:graphic>
          <a:graphicData uri="http://schemas.openxmlformats.org/presentationml/2006/ole">
            <p:oleObj spid="_x0000_s378883" name="Equation" r:id="rId4" imgW="2489040" imgH="1320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33400" y="3810000"/>
          <a:ext cx="4043363" cy="412750"/>
        </p:xfrm>
        <a:graphic>
          <a:graphicData uri="http://schemas.openxmlformats.org/presentationml/2006/ole">
            <p:oleObj spid="_x0000_s378884" name="Equation" r:id="rId5" imgW="1993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724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implies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also we have,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Comparing coefficients of each term in RHS we get,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14400" y="990600"/>
          <a:ext cx="7453313" cy="2538413"/>
        </p:xfrm>
        <a:graphic>
          <a:graphicData uri="http://schemas.openxmlformats.org/presentationml/2006/ole">
            <p:oleObj spid="_x0000_s379906" name="Equation" r:id="rId3" imgW="4038480" imgH="137160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2362200" y="3810000"/>
          <a:ext cx="3101975" cy="838200"/>
        </p:xfrm>
        <a:graphic>
          <a:graphicData uri="http://schemas.openxmlformats.org/presentationml/2006/ole">
            <p:oleObj spid="_x0000_s379907" name="Equation" r:id="rId4" imgW="1600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ph idx="1"/>
          </p:nvPr>
        </p:nvGraphicFramePr>
        <p:xfrm>
          <a:off x="3373438" y="1647825"/>
          <a:ext cx="2320925" cy="3249613"/>
        </p:xfrm>
        <a:graphic>
          <a:graphicData uri="http://schemas.openxmlformats.org/presentationml/2006/ole">
            <p:oleObj spid="_x0000_s380930" name="Equation" r:id="rId3" imgW="634680" imgH="888840" progId="Equation.3">
              <p:embed/>
            </p:oleObj>
          </a:graphicData>
        </a:graphic>
      </p:graphicFrame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447800" y="1066800"/>
            <a:ext cx="3348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Comparing co-efficients we get</a:t>
            </a:r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1808163" y="3657600"/>
          <a:ext cx="1306512" cy="796925"/>
        </p:xfrm>
        <a:graphic>
          <a:graphicData uri="http://schemas.openxmlformats.org/presentationml/2006/ole">
            <p:oleObj spid="_x0000_s380931" name="Equation" r:id="rId4" imgW="2919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Concept of Hyper-planes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∑ </a:t>
            </a:r>
            <a:r>
              <a:rPr lang="en-GB" dirty="0" err="1" smtClean="0">
                <a:cs typeface="Arial" charset="0"/>
              </a:rPr>
              <a:t>w</a:t>
            </a:r>
            <a:r>
              <a:rPr lang="en-GB" baseline="-25000" dirty="0" err="1" smtClean="0">
                <a:cs typeface="Arial" charset="0"/>
              </a:rPr>
              <a:t>i</a:t>
            </a:r>
            <a:r>
              <a:rPr lang="en-GB" dirty="0" err="1" smtClean="0">
                <a:cs typeface="Arial" charset="0"/>
              </a:rPr>
              <a:t>x</a:t>
            </a:r>
            <a:r>
              <a:rPr lang="en-GB" baseline="-25000" dirty="0" err="1" smtClean="0">
                <a:cs typeface="Arial" charset="0"/>
              </a:rPr>
              <a:t>i</a:t>
            </a:r>
            <a:r>
              <a:rPr lang="en-GB" baseline="-25000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= θ  defines a linear surface in the (</a:t>
            </a:r>
            <a:r>
              <a:rPr lang="en-GB" dirty="0" err="1" smtClean="0">
                <a:cs typeface="Arial" charset="0"/>
              </a:rPr>
              <a:t>W,θ</a:t>
            </a:r>
            <a:r>
              <a:rPr lang="en-GB" dirty="0" smtClean="0">
                <a:cs typeface="Arial" charset="0"/>
              </a:rPr>
              <a:t>) space, where W=&lt;w</a:t>
            </a:r>
            <a:r>
              <a:rPr lang="en-GB" baseline="-25000" dirty="0" smtClean="0">
                <a:cs typeface="Arial" charset="0"/>
              </a:rPr>
              <a:t>1</a:t>
            </a:r>
            <a:r>
              <a:rPr lang="en-GB" dirty="0" smtClean="0">
                <a:cs typeface="Arial" charset="0"/>
              </a:rPr>
              <a:t>,w</a:t>
            </a:r>
            <a:r>
              <a:rPr lang="en-GB" baseline="-25000" dirty="0" smtClean="0">
                <a:cs typeface="Arial" charset="0"/>
              </a:rPr>
              <a:t>2</a:t>
            </a:r>
            <a:r>
              <a:rPr lang="en-GB" dirty="0" smtClean="0">
                <a:cs typeface="Arial" charset="0"/>
              </a:rPr>
              <a:t>,w</a:t>
            </a:r>
            <a:r>
              <a:rPr lang="en-GB" baseline="-25000" dirty="0" smtClean="0">
                <a:cs typeface="Arial" charset="0"/>
              </a:rPr>
              <a:t>3</a:t>
            </a:r>
            <a:r>
              <a:rPr lang="en-GB" dirty="0" smtClean="0">
                <a:cs typeface="Arial" charset="0"/>
              </a:rPr>
              <a:t>,…,</a:t>
            </a:r>
            <a:r>
              <a:rPr lang="en-GB" dirty="0" err="1" smtClean="0">
                <a:cs typeface="Arial" charset="0"/>
              </a:rPr>
              <a:t>w</a:t>
            </a:r>
            <a:r>
              <a:rPr lang="en-GB" baseline="-25000" dirty="0" err="1" smtClean="0">
                <a:cs typeface="Arial" charset="0"/>
              </a:rPr>
              <a:t>n</a:t>
            </a:r>
            <a:r>
              <a:rPr lang="en-GB" dirty="0" smtClean="0">
                <a:cs typeface="Arial" charset="0"/>
              </a:rPr>
              <a:t>&gt; is an n-dimensional vector.</a:t>
            </a:r>
          </a:p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A point in this (</a:t>
            </a:r>
            <a:r>
              <a:rPr lang="en-GB" dirty="0" err="1" smtClean="0">
                <a:cs typeface="Arial" charset="0"/>
              </a:rPr>
              <a:t>W,θ</a:t>
            </a:r>
            <a:r>
              <a:rPr lang="en-GB" dirty="0" smtClean="0">
                <a:cs typeface="Arial" charset="0"/>
              </a:rPr>
              <a:t>) space 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   defines a perceptron.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475413" y="3062288"/>
            <a:ext cx="298450" cy="366712"/>
          </a:xfrm>
          <a:prstGeom prst="roundRect">
            <a:avLst>
              <a:gd name="adj" fmla="val 52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y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129088" y="5768975"/>
            <a:ext cx="382587" cy="36671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x</a:t>
            </a:r>
            <a:r>
              <a:rPr lang="en-GB" sz="2400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33888" y="3254375"/>
            <a:ext cx="4175125" cy="2916238"/>
            <a:chOff x="2793" y="2050"/>
            <a:chExt cx="2630" cy="1837"/>
          </a:xfrm>
        </p:grpSpPr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3513" y="2290"/>
              <a:ext cx="912" cy="480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3993" y="2050"/>
              <a:ext cx="1" cy="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3993" y="2530"/>
              <a:ext cx="67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V="1">
              <a:off x="2793" y="2529"/>
              <a:ext cx="1200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V="1">
              <a:off x="3321" y="2529"/>
              <a:ext cx="672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V="1">
              <a:off x="3945" y="2529"/>
              <a:ext cx="48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 flipH="1" flipV="1">
              <a:off x="3992" y="2529"/>
              <a:ext cx="1250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>
              <a:off x="4031" y="3129"/>
              <a:ext cx="516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.   .   . </a:t>
              </a:r>
            </a:p>
          </p:txBody>
        </p:sp>
        <p:sp>
          <p:nvSpPr>
            <p:cNvPr id="25615" name="AutoShape 15"/>
            <p:cNvSpPr>
              <a:spLocks noChangeArrowheads="1"/>
            </p:cNvSpPr>
            <p:nvPr/>
          </p:nvSpPr>
          <p:spPr bwMode="auto">
            <a:xfrm>
              <a:off x="4751" y="2409"/>
              <a:ext cx="196" cy="231"/>
            </a:xfrm>
            <a:prstGeom prst="roundRect">
              <a:avLst>
                <a:gd name="adj" fmla="val 50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θ</a:t>
              </a:r>
            </a:p>
          </p:txBody>
        </p:sp>
        <p:sp>
          <p:nvSpPr>
            <p:cNvPr id="25616" name="AutoShape 16"/>
            <p:cNvSpPr>
              <a:spLocks noChangeArrowheads="1"/>
            </p:cNvSpPr>
            <p:nvPr/>
          </p:nvSpPr>
          <p:spPr bwMode="auto">
            <a:xfrm>
              <a:off x="2841" y="3010"/>
              <a:ext cx="273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617" name="AutoShape 17"/>
            <p:cNvSpPr>
              <a:spLocks noChangeArrowheads="1"/>
            </p:cNvSpPr>
            <p:nvPr/>
          </p:nvSpPr>
          <p:spPr bwMode="auto">
            <a:xfrm>
              <a:off x="3311" y="3033"/>
              <a:ext cx="273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705" y="3058"/>
              <a:ext cx="33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619" name="AutoShape 19"/>
            <p:cNvSpPr>
              <a:spLocks noChangeArrowheads="1"/>
            </p:cNvSpPr>
            <p:nvPr/>
          </p:nvSpPr>
          <p:spPr bwMode="auto">
            <a:xfrm>
              <a:off x="4905" y="3058"/>
              <a:ext cx="273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25620" name="AutoShape 20"/>
            <p:cNvSpPr>
              <a:spLocks noChangeArrowheads="1"/>
            </p:cNvSpPr>
            <p:nvPr/>
          </p:nvSpPr>
          <p:spPr bwMode="auto">
            <a:xfrm>
              <a:off x="3167" y="3657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621" name="AutoShape 21"/>
            <p:cNvSpPr>
              <a:spLocks noChangeArrowheads="1"/>
            </p:cNvSpPr>
            <p:nvPr/>
          </p:nvSpPr>
          <p:spPr bwMode="auto">
            <a:xfrm>
              <a:off x="3839" y="3657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622" name="AutoShape 22"/>
            <p:cNvSpPr>
              <a:spLocks noChangeArrowheads="1"/>
            </p:cNvSpPr>
            <p:nvPr/>
          </p:nvSpPr>
          <p:spPr bwMode="auto">
            <a:xfrm>
              <a:off x="5183" y="3657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Perceptron Property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Two </a:t>
            </a:r>
            <a:r>
              <a:rPr lang="en-GB" dirty="0" err="1" smtClean="0">
                <a:cs typeface="Arial" charset="0"/>
              </a:rPr>
              <a:t>perceptrons</a:t>
            </a:r>
            <a:r>
              <a:rPr lang="en-GB" dirty="0" smtClean="0">
                <a:cs typeface="Arial" charset="0"/>
              </a:rPr>
              <a:t> may have different parameters but same </a:t>
            </a:r>
            <a:r>
              <a:rPr lang="en-GB" dirty="0" smtClean="0">
                <a:cs typeface="Arial" charset="0"/>
              </a:rPr>
              <a:t>function</a:t>
            </a:r>
            <a:endParaRPr lang="en-GB" dirty="0" smtClean="0">
              <a:cs typeface="Arial" charset="0"/>
            </a:endParaRP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aseline="-25000" dirty="0" smtClean="0">
              <a:cs typeface="Arial" charset="0"/>
            </a:endParaRPr>
          </a:p>
          <a:p>
            <a:pPr marL="341313" indent="-341313" defTabSz="457200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Example of the simplest perceptron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             </a:t>
            </a:r>
            <a:r>
              <a:rPr lang="en-GB" dirty="0" err="1" smtClean="0"/>
              <a:t>w.x</a:t>
            </a:r>
            <a:r>
              <a:rPr lang="en-GB" dirty="0" smtClean="0"/>
              <a:t>&gt;0 gives y=1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	       w.x</a:t>
            </a:r>
            <a:r>
              <a:rPr lang="en-GB" dirty="0" smtClean="0">
                <a:cs typeface="Arial" charset="0"/>
              </a:rPr>
              <a:t>≤0 gives y=0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   Depending on different values of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   w and θ, four different functions are possible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0413" y="3048000"/>
            <a:ext cx="1879600" cy="2782888"/>
            <a:chOff x="4479" y="1920"/>
            <a:chExt cx="1184" cy="1753"/>
          </a:xfrm>
        </p:grpSpPr>
        <p:sp>
          <p:nvSpPr>
            <p:cNvPr id="26630" name="Oval 5"/>
            <p:cNvSpPr>
              <a:spLocks noChangeArrowheads="1"/>
            </p:cNvSpPr>
            <p:nvPr/>
          </p:nvSpPr>
          <p:spPr bwMode="auto">
            <a:xfrm>
              <a:off x="4479" y="2238"/>
              <a:ext cx="729" cy="423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6"/>
            <p:cNvSpPr>
              <a:spLocks noChangeShapeType="1"/>
            </p:cNvSpPr>
            <p:nvPr/>
          </p:nvSpPr>
          <p:spPr bwMode="auto">
            <a:xfrm>
              <a:off x="4863" y="2027"/>
              <a:ext cx="1" cy="4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>
              <a:off x="4863" y="2450"/>
              <a:ext cx="53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 flipV="1">
              <a:off x="4855" y="2461"/>
              <a:ext cx="1" cy="93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AutoShape 9"/>
            <p:cNvSpPr>
              <a:spLocks noChangeArrowheads="1"/>
            </p:cNvSpPr>
            <p:nvPr/>
          </p:nvSpPr>
          <p:spPr bwMode="auto">
            <a:xfrm>
              <a:off x="5468" y="2343"/>
              <a:ext cx="196" cy="231"/>
            </a:xfrm>
            <a:prstGeom prst="roundRect">
              <a:avLst>
                <a:gd name="adj" fmla="val 50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θ</a:t>
              </a:r>
            </a:p>
          </p:txBody>
        </p:sp>
        <p:sp>
          <p:nvSpPr>
            <p:cNvPr id="26635" name="AutoShape 10"/>
            <p:cNvSpPr>
              <a:spLocks noChangeArrowheads="1"/>
            </p:cNvSpPr>
            <p:nvPr/>
          </p:nvSpPr>
          <p:spPr bwMode="auto">
            <a:xfrm>
              <a:off x="4931" y="1920"/>
              <a:ext cx="188" cy="231"/>
            </a:xfrm>
            <a:prstGeom prst="roundRect">
              <a:avLst>
                <a:gd name="adj" fmla="val 52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6636" name="AutoShape 11"/>
            <p:cNvSpPr>
              <a:spLocks noChangeArrowheads="1"/>
            </p:cNvSpPr>
            <p:nvPr/>
          </p:nvSpPr>
          <p:spPr bwMode="auto">
            <a:xfrm>
              <a:off x="4740" y="3443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6629" name="AutoShape 12"/>
          <p:cNvSpPr>
            <a:spLocks noChangeArrowheads="1"/>
          </p:cNvSpPr>
          <p:nvPr/>
        </p:nvSpPr>
        <p:spPr bwMode="auto">
          <a:xfrm>
            <a:off x="7756525" y="4684713"/>
            <a:ext cx="433388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</a:t>
            </a:r>
            <a:r>
              <a:rPr lang="en-GB" sz="2400" baseline="-250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Simple perceptron contd.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2286000"/>
            <a:ext cx="2817813" cy="1601788"/>
            <a:chOff x="1056" y="1440"/>
            <a:chExt cx="1775" cy="100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77" y="2109"/>
              <a:ext cx="354" cy="341"/>
              <a:chOff x="2477" y="2109"/>
              <a:chExt cx="354" cy="341"/>
            </a:xfrm>
          </p:grpSpPr>
          <p:sp>
            <p:nvSpPr>
              <p:cNvPr id="27726" name="AutoShape 6"/>
              <p:cNvSpPr>
                <a:spLocks noChangeArrowheads="1"/>
              </p:cNvSpPr>
              <p:nvPr/>
            </p:nvSpPr>
            <p:spPr bwMode="auto">
              <a:xfrm>
                <a:off x="2477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7" name="Text Box 7"/>
              <p:cNvSpPr txBox="1">
                <a:spLocks noChangeArrowheads="1"/>
              </p:cNvSpPr>
              <p:nvPr/>
            </p:nvSpPr>
            <p:spPr bwMode="auto">
              <a:xfrm>
                <a:off x="2477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122" y="2109"/>
              <a:ext cx="354" cy="341"/>
              <a:chOff x="2122" y="2109"/>
              <a:chExt cx="354" cy="341"/>
            </a:xfrm>
          </p:grpSpPr>
          <p:sp>
            <p:nvSpPr>
              <p:cNvPr id="27724" name="AutoShape 9"/>
              <p:cNvSpPr>
                <a:spLocks noChangeArrowheads="1"/>
              </p:cNvSpPr>
              <p:nvPr/>
            </p:nvSpPr>
            <p:spPr bwMode="auto">
              <a:xfrm>
                <a:off x="2122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5" name="Text Box 10"/>
              <p:cNvSpPr txBox="1">
                <a:spLocks noChangeArrowheads="1"/>
              </p:cNvSpPr>
              <p:nvPr/>
            </p:nvSpPr>
            <p:spPr bwMode="auto">
              <a:xfrm>
                <a:off x="2122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766" y="2109"/>
              <a:ext cx="355" cy="341"/>
              <a:chOff x="1766" y="2109"/>
              <a:chExt cx="355" cy="341"/>
            </a:xfrm>
          </p:grpSpPr>
          <p:sp>
            <p:nvSpPr>
              <p:cNvPr id="27722" name="AutoShape 12"/>
              <p:cNvSpPr>
                <a:spLocks noChangeArrowheads="1"/>
              </p:cNvSpPr>
              <p:nvPr/>
            </p:nvSpPr>
            <p:spPr bwMode="auto">
              <a:xfrm>
                <a:off x="1766" y="2109"/>
                <a:ext cx="356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3" name="Text Box 13"/>
              <p:cNvSpPr txBox="1">
                <a:spLocks noChangeArrowheads="1"/>
              </p:cNvSpPr>
              <p:nvPr/>
            </p:nvSpPr>
            <p:spPr bwMode="auto">
              <a:xfrm>
                <a:off x="1766" y="2109"/>
                <a:ext cx="356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411" y="2109"/>
              <a:ext cx="354" cy="341"/>
              <a:chOff x="1411" y="2109"/>
              <a:chExt cx="354" cy="341"/>
            </a:xfrm>
          </p:grpSpPr>
          <p:sp>
            <p:nvSpPr>
              <p:cNvPr id="27720" name="AutoShape 15"/>
              <p:cNvSpPr>
                <a:spLocks noChangeArrowheads="1"/>
              </p:cNvSpPr>
              <p:nvPr/>
            </p:nvSpPr>
            <p:spPr bwMode="auto">
              <a:xfrm>
                <a:off x="1411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1" name="Text Box 16"/>
              <p:cNvSpPr txBox="1">
                <a:spLocks noChangeArrowheads="1"/>
              </p:cNvSpPr>
              <p:nvPr/>
            </p:nvSpPr>
            <p:spPr bwMode="auto">
              <a:xfrm>
                <a:off x="1411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2109"/>
              <a:ext cx="354" cy="341"/>
              <a:chOff x="1056" y="2109"/>
              <a:chExt cx="354" cy="341"/>
            </a:xfrm>
          </p:grpSpPr>
          <p:sp>
            <p:nvSpPr>
              <p:cNvPr id="27718" name="AutoShape 18"/>
              <p:cNvSpPr>
                <a:spLocks noChangeArrowheads="1"/>
              </p:cNvSpPr>
              <p:nvPr/>
            </p:nvSpPr>
            <p:spPr bwMode="auto">
              <a:xfrm>
                <a:off x="1056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9" name="Text Box 19"/>
              <p:cNvSpPr txBox="1">
                <a:spLocks noChangeArrowheads="1"/>
              </p:cNvSpPr>
              <p:nvPr/>
            </p:nvSpPr>
            <p:spPr bwMode="auto">
              <a:xfrm>
                <a:off x="1056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477" y="1774"/>
              <a:ext cx="354" cy="341"/>
              <a:chOff x="2477" y="1774"/>
              <a:chExt cx="354" cy="341"/>
            </a:xfrm>
          </p:grpSpPr>
          <p:sp>
            <p:nvSpPr>
              <p:cNvPr id="27716" name="AutoShape 21"/>
              <p:cNvSpPr>
                <a:spLocks noChangeArrowheads="1"/>
              </p:cNvSpPr>
              <p:nvPr/>
            </p:nvSpPr>
            <p:spPr bwMode="auto">
              <a:xfrm>
                <a:off x="2477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7" name="Text Box 22"/>
              <p:cNvSpPr txBox="1">
                <a:spLocks noChangeArrowheads="1"/>
              </p:cNvSpPr>
              <p:nvPr/>
            </p:nvSpPr>
            <p:spPr bwMode="auto">
              <a:xfrm>
                <a:off x="2477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2122" y="1774"/>
              <a:ext cx="354" cy="341"/>
              <a:chOff x="2122" y="1774"/>
              <a:chExt cx="354" cy="341"/>
            </a:xfrm>
          </p:grpSpPr>
          <p:sp>
            <p:nvSpPr>
              <p:cNvPr id="27714" name="AutoShape 24"/>
              <p:cNvSpPr>
                <a:spLocks noChangeArrowheads="1"/>
              </p:cNvSpPr>
              <p:nvPr/>
            </p:nvSpPr>
            <p:spPr bwMode="auto">
              <a:xfrm>
                <a:off x="2122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5" name="Text Box 25"/>
              <p:cNvSpPr txBox="1">
                <a:spLocks noChangeArrowheads="1"/>
              </p:cNvSpPr>
              <p:nvPr/>
            </p:nvSpPr>
            <p:spPr bwMode="auto">
              <a:xfrm>
                <a:off x="2122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766" y="1774"/>
              <a:ext cx="355" cy="341"/>
              <a:chOff x="1766" y="1774"/>
              <a:chExt cx="355" cy="341"/>
            </a:xfrm>
          </p:grpSpPr>
          <p:sp>
            <p:nvSpPr>
              <p:cNvPr id="27712" name="AutoShape 27"/>
              <p:cNvSpPr>
                <a:spLocks noChangeArrowheads="1"/>
              </p:cNvSpPr>
              <p:nvPr/>
            </p:nvSpPr>
            <p:spPr bwMode="auto">
              <a:xfrm>
                <a:off x="1766" y="1774"/>
                <a:ext cx="356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3" name="Text Box 28"/>
              <p:cNvSpPr txBox="1">
                <a:spLocks noChangeArrowheads="1"/>
              </p:cNvSpPr>
              <p:nvPr/>
            </p:nvSpPr>
            <p:spPr bwMode="auto">
              <a:xfrm>
                <a:off x="1766" y="1774"/>
                <a:ext cx="356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1411" y="1774"/>
              <a:ext cx="354" cy="341"/>
              <a:chOff x="1411" y="1774"/>
              <a:chExt cx="354" cy="341"/>
            </a:xfrm>
          </p:grpSpPr>
          <p:sp>
            <p:nvSpPr>
              <p:cNvPr id="27710" name="AutoShape 30"/>
              <p:cNvSpPr>
                <a:spLocks noChangeArrowheads="1"/>
              </p:cNvSpPr>
              <p:nvPr/>
            </p:nvSpPr>
            <p:spPr bwMode="auto">
              <a:xfrm>
                <a:off x="1411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1" name="Text Box 31"/>
              <p:cNvSpPr txBox="1">
                <a:spLocks noChangeArrowheads="1"/>
              </p:cNvSpPr>
              <p:nvPr/>
            </p:nvSpPr>
            <p:spPr bwMode="auto">
              <a:xfrm>
                <a:off x="1411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1056" y="1774"/>
              <a:ext cx="354" cy="341"/>
              <a:chOff x="1056" y="1774"/>
              <a:chExt cx="354" cy="341"/>
            </a:xfrm>
          </p:grpSpPr>
          <p:sp>
            <p:nvSpPr>
              <p:cNvPr id="27708" name="AutoShape 33"/>
              <p:cNvSpPr>
                <a:spLocks noChangeArrowheads="1"/>
              </p:cNvSpPr>
              <p:nvPr/>
            </p:nvSpPr>
            <p:spPr bwMode="auto">
              <a:xfrm>
                <a:off x="1056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Text Box 34"/>
              <p:cNvSpPr txBox="1">
                <a:spLocks noChangeArrowheads="1"/>
              </p:cNvSpPr>
              <p:nvPr/>
            </p:nvSpPr>
            <p:spPr bwMode="auto">
              <a:xfrm>
                <a:off x="1056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477" y="1440"/>
              <a:ext cx="354" cy="341"/>
              <a:chOff x="2477" y="1440"/>
              <a:chExt cx="354" cy="341"/>
            </a:xfrm>
          </p:grpSpPr>
          <p:sp>
            <p:nvSpPr>
              <p:cNvPr id="27706" name="AutoShape 36"/>
              <p:cNvSpPr>
                <a:spLocks noChangeArrowheads="1"/>
              </p:cNvSpPr>
              <p:nvPr/>
            </p:nvSpPr>
            <p:spPr bwMode="auto">
              <a:xfrm>
                <a:off x="2477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Text Box 37"/>
              <p:cNvSpPr txBox="1">
                <a:spLocks noChangeArrowheads="1"/>
              </p:cNvSpPr>
              <p:nvPr/>
            </p:nvSpPr>
            <p:spPr bwMode="auto">
              <a:xfrm>
                <a:off x="2477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f4</a:t>
                </a: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122" y="1440"/>
              <a:ext cx="354" cy="341"/>
              <a:chOff x="2122" y="1440"/>
              <a:chExt cx="354" cy="341"/>
            </a:xfrm>
          </p:grpSpPr>
          <p:sp>
            <p:nvSpPr>
              <p:cNvPr id="27704" name="AutoShape 39"/>
              <p:cNvSpPr>
                <a:spLocks noChangeArrowheads="1"/>
              </p:cNvSpPr>
              <p:nvPr/>
            </p:nvSpPr>
            <p:spPr bwMode="auto">
              <a:xfrm>
                <a:off x="2122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Text Box 40"/>
              <p:cNvSpPr txBox="1">
                <a:spLocks noChangeArrowheads="1"/>
              </p:cNvSpPr>
              <p:nvPr/>
            </p:nvSpPr>
            <p:spPr bwMode="auto">
              <a:xfrm>
                <a:off x="2122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f3</a:t>
                </a:r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1766" y="1440"/>
              <a:ext cx="355" cy="341"/>
              <a:chOff x="1766" y="1440"/>
              <a:chExt cx="355" cy="341"/>
            </a:xfrm>
          </p:grpSpPr>
          <p:sp>
            <p:nvSpPr>
              <p:cNvPr id="27702" name="AutoShape 42"/>
              <p:cNvSpPr>
                <a:spLocks noChangeArrowheads="1"/>
              </p:cNvSpPr>
              <p:nvPr/>
            </p:nvSpPr>
            <p:spPr bwMode="auto">
              <a:xfrm>
                <a:off x="1766" y="1440"/>
                <a:ext cx="356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Text Box 43"/>
              <p:cNvSpPr txBox="1">
                <a:spLocks noChangeArrowheads="1"/>
              </p:cNvSpPr>
              <p:nvPr/>
            </p:nvSpPr>
            <p:spPr bwMode="auto">
              <a:xfrm>
                <a:off x="1766" y="1440"/>
                <a:ext cx="356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f2</a:t>
                </a:r>
              </a:p>
            </p:txBody>
          </p:sp>
        </p:grp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1411" y="1440"/>
              <a:ext cx="354" cy="341"/>
              <a:chOff x="1411" y="1440"/>
              <a:chExt cx="354" cy="341"/>
            </a:xfrm>
          </p:grpSpPr>
          <p:sp>
            <p:nvSpPr>
              <p:cNvPr id="27700" name="AutoShape 45"/>
              <p:cNvSpPr>
                <a:spLocks noChangeArrowheads="1"/>
              </p:cNvSpPr>
              <p:nvPr/>
            </p:nvSpPr>
            <p:spPr bwMode="auto">
              <a:xfrm>
                <a:off x="1411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1" name="Text Box 46"/>
              <p:cNvSpPr txBox="1">
                <a:spLocks noChangeArrowheads="1"/>
              </p:cNvSpPr>
              <p:nvPr/>
            </p:nvSpPr>
            <p:spPr bwMode="auto">
              <a:xfrm>
                <a:off x="1411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f1</a:t>
                </a:r>
              </a:p>
            </p:txBody>
          </p:sp>
        </p:grpSp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1056" y="1440"/>
              <a:ext cx="354" cy="341"/>
              <a:chOff x="1056" y="1440"/>
              <a:chExt cx="354" cy="341"/>
            </a:xfrm>
          </p:grpSpPr>
          <p:sp>
            <p:nvSpPr>
              <p:cNvPr id="27698" name="AutoShape 48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Text Box 49"/>
              <p:cNvSpPr txBox="1">
                <a:spLocks noChangeArrowheads="1"/>
              </p:cNvSpPr>
              <p:nvPr/>
            </p:nvSpPr>
            <p:spPr bwMode="auto">
              <a:xfrm>
                <a:off x="1056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27688" name="Line 50"/>
            <p:cNvSpPr>
              <a:spLocks noChangeShapeType="1"/>
            </p:cNvSpPr>
            <p:nvPr/>
          </p:nvSpPr>
          <p:spPr bwMode="auto">
            <a:xfrm>
              <a:off x="1056" y="1440"/>
              <a:ext cx="177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51"/>
            <p:cNvSpPr>
              <a:spLocks noChangeShapeType="1"/>
            </p:cNvSpPr>
            <p:nvPr/>
          </p:nvSpPr>
          <p:spPr bwMode="auto">
            <a:xfrm>
              <a:off x="1056" y="1774"/>
              <a:ext cx="177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52"/>
            <p:cNvSpPr>
              <a:spLocks noChangeShapeType="1"/>
            </p:cNvSpPr>
            <p:nvPr/>
          </p:nvSpPr>
          <p:spPr bwMode="auto">
            <a:xfrm>
              <a:off x="1056" y="2109"/>
              <a:ext cx="177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53"/>
            <p:cNvSpPr>
              <a:spLocks noChangeShapeType="1"/>
            </p:cNvSpPr>
            <p:nvPr/>
          </p:nvSpPr>
          <p:spPr bwMode="auto">
            <a:xfrm>
              <a:off x="1056" y="2443"/>
              <a:ext cx="177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54"/>
            <p:cNvSpPr>
              <a:spLocks noChangeShapeType="1"/>
            </p:cNvSpPr>
            <p:nvPr/>
          </p:nvSpPr>
          <p:spPr bwMode="auto">
            <a:xfrm>
              <a:off x="1056" y="1440"/>
              <a:ext cx="1" cy="100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55"/>
            <p:cNvSpPr>
              <a:spLocks noChangeShapeType="1"/>
            </p:cNvSpPr>
            <p:nvPr/>
          </p:nvSpPr>
          <p:spPr bwMode="auto">
            <a:xfrm>
              <a:off x="1411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56"/>
            <p:cNvSpPr>
              <a:spLocks noChangeShapeType="1"/>
            </p:cNvSpPr>
            <p:nvPr/>
          </p:nvSpPr>
          <p:spPr bwMode="auto">
            <a:xfrm>
              <a:off x="1766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57"/>
            <p:cNvSpPr>
              <a:spLocks noChangeShapeType="1"/>
            </p:cNvSpPr>
            <p:nvPr/>
          </p:nvSpPr>
          <p:spPr bwMode="auto">
            <a:xfrm>
              <a:off x="2122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58"/>
            <p:cNvSpPr>
              <a:spLocks noChangeShapeType="1"/>
            </p:cNvSpPr>
            <p:nvPr/>
          </p:nvSpPr>
          <p:spPr bwMode="auto">
            <a:xfrm>
              <a:off x="2477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59"/>
            <p:cNvSpPr>
              <a:spLocks noChangeShapeType="1"/>
            </p:cNvSpPr>
            <p:nvPr/>
          </p:nvSpPr>
          <p:spPr bwMode="auto">
            <a:xfrm>
              <a:off x="2832" y="1440"/>
              <a:ext cx="1" cy="100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AutoShape 60"/>
          <p:cNvSpPr>
            <a:spLocks noChangeArrowheads="1"/>
          </p:cNvSpPr>
          <p:nvPr/>
        </p:nvSpPr>
        <p:spPr bwMode="auto">
          <a:xfrm>
            <a:off x="762000" y="5410200"/>
            <a:ext cx="723900" cy="825500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</a:t>
            </a:r>
            <a:r>
              <a:rPr lang="en-GB" sz="2400">
                <a:latin typeface="Times New Roman" pitchFamily="18" charset="0"/>
                <a:cs typeface="Arial" charset="0"/>
              </a:rPr>
              <a:t>≥0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  <a:cs typeface="Arial" charset="0"/>
              </a:rPr>
              <a:t>w≤0</a:t>
            </a:r>
          </a:p>
        </p:txBody>
      </p:sp>
      <p:sp>
        <p:nvSpPr>
          <p:cNvPr id="27654" name="Text Box 61"/>
          <p:cNvSpPr txBox="1">
            <a:spLocks noChangeArrowheads="1"/>
          </p:cNvSpPr>
          <p:nvPr/>
        </p:nvSpPr>
        <p:spPr bwMode="auto">
          <a:xfrm>
            <a:off x="3048000" y="5410200"/>
            <a:ext cx="99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θ≥0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w&gt;0</a:t>
            </a:r>
          </a:p>
        </p:txBody>
      </p:sp>
      <p:sp>
        <p:nvSpPr>
          <p:cNvPr id="27655" name="AutoShape 62"/>
          <p:cNvSpPr>
            <a:spLocks noChangeArrowheads="1"/>
          </p:cNvSpPr>
          <p:nvPr/>
        </p:nvSpPr>
        <p:spPr bwMode="auto">
          <a:xfrm>
            <a:off x="6172200" y="5410200"/>
            <a:ext cx="723900" cy="825500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θ&lt;0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w≤0</a:t>
            </a:r>
          </a:p>
        </p:txBody>
      </p:sp>
      <p:sp>
        <p:nvSpPr>
          <p:cNvPr id="27656" name="AutoShape 63"/>
          <p:cNvSpPr>
            <a:spLocks noChangeArrowheads="1"/>
          </p:cNvSpPr>
          <p:nvPr/>
        </p:nvSpPr>
        <p:spPr bwMode="auto">
          <a:xfrm>
            <a:off x="6705600" y="2286000"/>
            <a:ext cx="795338" cy="825500"/>
          </a:xfrm>
          <a:prstGeom prst="roundRect">
            <a:avLst>
              <a:gd name="adj" fmla="val 245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θ&lt;0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W&lt;0</a:t>
            </a:r>
          </a:p>
        </p:txBody>
      </p:sp>
      <p:sp>
        <p:nvSpPr>
          <p:cNvPr id="27657" name="Line 64"/>
          <p:cNvSpPr>
            <a:spLocks noChangeShapeType="1"/>
          </p:cNvSpPr>
          <p:nvPr/>
        </p:nvSpPr>
        <p:spPr bwMode="auto">
          <a:xfrm>
            <a:off x="4114800" y="38862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65"/>
          <p:cNvSpPr>
            <a:spLocks noChangeShapeType="1"/>
          </p:cNvSpPr>
          <p:nvPr/>
        </p:nvSpPr>
        <p:spPr bwMode="auto">
          <a:xfrm>
            <a:off x="4114800" y="4114800"/>
            <a:ext cx="914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66"/>
          <p:cNvSpPr>
            <a:spLocks noChangeShapeType="1"/>
          </p:cNvSpPr>
          <p:nvPr/>
        </p:nvSpPr>
        <p:spPr bwMode="auto">
          <a:xfrm flipV="1">
            <a:off x="5029200" y="1903413"/>
            <a:ext cx="1588" cy="22129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67"/>
          <p:cNvSpPr>
            <a:spLocks noChangeShapeType="1"/>
          </p:cNvSpPr>
          <p:nvPr/>
        </p:nvSpPr>
        <p:spPr bwMode="auto">
          <a:xfrm>
            <a:off x="5029200" y="1905000"/>
            <a:ext cx="1143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68"/>
          <p:cNvSpPr>
            <a:spLocks noChangeShapeType="1"/>
          </p:cNvSpPr>
          <p:nvPr/>
        </p:nvSpPr>
        <p:spPr bwMode="auto">
          <a:xfrm>
            <a:off x="6172200" y="1905000"/>
            <a:ext cx="762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AutoShape 69"/>
          <p:cNvSpPr>
            <a:spLocks noChangeArrowheads="1"/>
          </p:cNvSpPr>
          <p:nvPr/>
        </p:nvSpPr>
        <p:spPr bwMode="auto">
          <a:xfrm>
            <a:off x="457200" y="4800600"/>
            <a:ext cx="1452563" cy="825500"/>
          </a:xfrm>
          <a:prstGeom prst="roundRect">
            <a:avLst>
              <a:gd name="adj" fmla="val 9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0-function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7663" name="Line 70"/>
          <p:cNvSpPr>
            <a:spLocks noChangeShapeType="1"/>
          </p:cNvSpPr>
          <p:nvPr/>
        </p:nvSpPr>
        <p:spPr bwMode="auto">
          <a:xfrm>
            <a:off x="2514600" y="38862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71"/>
          <p:cNvSpPr>
            <a:spLocks noChangeShapeType="1"/>
          </p:cNvSpPr>
          <p:nvPr/>
        </p:nvSpPr>
        <p:spPr bwMode="auto">
          <a:xfrm flipH="1">
            <a:off x="1065213" y="4267200"/>
            <a:ext cx="14509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72"/>
          <p:cNvSpPr>
            <a:spLocks noChangeShapeType="1"/>
          </p:cNvSpPr>
          <p:nvPr/>
        </p:nvSpPr>
        <p:spPr bwMode="auto">
          <a:xfrm>
            <a:off x="1066800" y="42672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73"/>
          <p:cNvSpPr>
            <a:spLocks noChangeShapeType="1"/>
          </p:cNvSpPr>
          <p:nvPr/>
        </p:nvSpPr>
        <p:spPr bwMode="auto">
          <a:xfrm>
            <a:off x="3048000" y="38862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AutoShape 74"/>
          <p:cNvSpPr>
            <a:spLocks noChangeArrowheads="1"/>
          </p:cNvSpPr>
          <p:nvPr/>
        </p:nvSpPr>
        <p:spPr bwMode="auto">
          <a:xfrm>
            <a:off x="2514600" y="4876800"/>
            <a:ext cx="2289175" cy="460375"/>
          </a:xfrm>
          <a:prstGeom prst="roundRect">
            <a:avLst>
              <a:gd name="adj" fmla="val 8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Identity Function</a:t>
            </a:r>
          </a:p>
        </p:txBody>
      </p:sp>
      <p:sp>
        <p:nvSpPr>
          <p:cNvPr id="27668" name="Line 75"/>
          <p:cNvSpPr>
            <a:spLocks noChangeShapeType="1"/>
          </p:cNvSpPr>
          <p:nvPr/>
        </p:nvSpPr>
        <p:spPr bwMode="auto">
          <a:xfrm>
            <a:off x="3657600" y="38862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76"/>
          <p:cNvSpPr>
            <a:spLocks noChangeShapeType="1"/>
          </p:cNvSpPr>
          <p:nvPr/>
        </p:nvSpPr>
        <p:spPr bwMode="auto">
          <a:xfrm>
            <a:off x="3657600" y="4419600"/>
            <a:ext cx="29718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77"/>
          <p:cNvSpPr>
            <a:spLocks noChangeShapeType="1"/>
          </p:cNvSpPr>
          <p:nvPr/>
        </p:nvSpPr>
        <p:spPr bwMode="auto">
          <a:xfrm>
            <a:off x="6629400" y="44196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AutoShape 78"/>
          <p:cNvSpPr>
            <a:spLocks noChangeArrowheads="1"/>
          </p:cNvSpPr>
          <p:nvPr/>
        </p:nvSpPr>
        <p:spPr bwMode="auto">
          <a:xfrm>
            <a:off x="5486400" y="4876800"/>
            <a:ext cx="2914650" cy="825500"/>
          </a:xfrm>
          <a:prstGeom prst="roundRect">
            <a:avLst>
              <a:gd name="adj" fmla="val 7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Complement Function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7672" name="AutoShape 79"/>
          <p:cNvSpPr>
            <a:spLocks noChangeArrowheads="1"/>
          </p:cNvSpPr>
          <p:nvPr/>
        </p:nvSpPr>
        <p:spPr bwMode="auto">
          <a:xfrm>
            <a:off x="6477000" y="1676400"/>
            <a:ext cx="1943100" cy="460375"/>
          </a:xfrm>
          <a:prstGeom prst="roundRect">
            <a:avLst>
              <a:gd name="adj" fmla="val 8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True-Function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rtlCol="0">
            <a:normAutofit/>
          </a:bodyPr>
          <a:lstStyle/>
          <a:p>
            <a:pPr defTabSz="457200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smtClean="0"/>
              <a:t>Counting the number of functions for the simplest perceptron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For the simplest perceptron, the equation is    w.x=θ.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Substituting x=0 and x=1,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we get θ=0 and w=θ.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These two lines intersect to 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form four regions, which 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correspond to the four functions.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867400" y="4267200"/>
            <a:ext cx="2514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8267700" y="4303713"/>
            <a:ext cx="57150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θ=0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988175" y="3200400"/>
            <a:ext cx="1588" cy="2133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6073775" y="3503613"/>
            <a:ext cx="1828800" cy="1527175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7886700" y="3465513"/>
            <a:ext cx="60960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w=θ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7429500" y="39227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R1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7048500" y="44561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R2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5905500" y="43037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R3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6362700" y="36179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Fundamental Observation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62513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The number of TFs computable by a perceptron is equal to the number of regions produced by 2</a:t>
            </a:r>
            <a:r>
              <a:rPr lang="en-GB" sz="2800" baseline="30000" smtClean="0"/>
              <a:t>n</a:t>
            </a:r>
            <a:r>
              <a:rPr lang="en-GB" sz="2800" smtClean="0"/>
              <a:t> hyper-planes,obtained by plugging in the values &lt;x</a:t>
            </a:r>
            <a:r>
              <a:rPr lang="en-GB" sz="2800" baseline="-25000" smtClean="0"/>
              <a:t>1</a:t>
            </a:r>
            <a:r>
              <a:rPr lang="en-GB" sz="2800" smtClean="0"/>
              <a:t>,x</a:t>
            </a:r>
            <a:r>
              <a:rPr lang="en-GB" sz="2800" baseline="-25000" smtClean="0"/>
              <a:t>2</a:t>
            </a:r>
            <a:r>
              <a:rPr lang="en-GB" sz="2800" smtClean="0"/>
              <a:t>,x</a:t>
            </a:r>
            <a:r>
              <a:rPr lang="en-GB" sz="2800" baseline="-25000" smtClean="0"/>
              <a:t>3</a:t>
            </a:r>
            <a:r>
              <a:rPr lang="en-GB" sz="2800" smtClean="0"/>
              <a:t>,…,x</a:t>
            </a:r>
            <a:r>
              <a:rPr lang="en-GB" sz="2800" baseline="-25000" smtClean="0"/>
              <a:t>n</a:t>
            </a:r>
            <a:r>
              <a:rPr lang="en-GB" sz="2800" smtClean="0"/>
              <a:t>&gt; in the equation </a:t>
            </a: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Arial" charset="0"/>
              </a:rPr>
              <a:t>			   ∑</a:t>
            </a:r>
            <a:r>
              <a:rPr lang="en-GB" sz="2800" baseline="-25000" smtClean="0">
                <a:cs typeface="Arial" charset="0"/>
              </a:rPr>
              <a:t>i=1</a:t>
            </a:r>
            <a:r>
              <a:rPr lang="en-GB" sz="2800" baseline="30000" smtClean="0">
                <a:cs typeface="Arial" charset="0"/>
              </a:rPr>
              <a:t>n</a:t>
            </a:r>
            <a:r>
              <a:rPr lang="en-GB" sz="2800" smtClean="0">
                <a:cs typeface="Arial" charset="0"/>
              </a:rPr>
              <a:t>w</a:t>
            </a:r>
            <a:r>
              <a:rPr lang="en-GB" sz="2800" baseline="-25000" smtClean="0">
                <a:cs typeface="Arial" charset="0"/>
              </a:rPr>
              <a:t>i</a:t>
            </a:r>
            <a:r>
              <a:rPr lang="en-GB" sz="2800" smtClean="0">
                <a:cs typeface="Arial" charset="0"/>
              </a:rPr>
              <a:t>x</a:t>
            </a:r>
            <a:r>
              <a:rPr lang="en-GB" sz="2800" baseline="-25000" smtClean="0">
                <a:cs typeface="Arial" charset="0"/>
              </a:rPr>
              <a:t>i</a:t>
            </a:r>
            <a:r>
              <a:rPr lang="en-GB" sz="2800" smtClean="0">
                <a:cs typeface="Arial" charset="0"/>
              </a:rPr>
              <a:t>= θ</a:t>
            </a: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smtClean="0">
              <a:cs typeface="Arial" charset="0"/>
            </a:endParaRP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66800" y="1049338"/>
            <a:ext cx="67818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AND of 2 inputs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000" b="1" dirty="0" smtClean="0"/>
              <a:t>X1</a:t>
            </a:r>
            <a:r>
              <a:rPr lang="en-US" sz="2000" b="1" dirty="0"/>
              <a:t>	 x2 	y</a:t>
            </a:r>
          </a:p>
          <a:p>
            <a:r>
              <a:rPr lang="en-US" dirty="0"/>
              <a:t>0 	0 	0</a:t>
            </a:r>
          </a:p>
          <a:p>
            <a:r>
              <a:rPr lang="en-US" dirty="0"/>
              <a:t>0 	1	0</a:t>
            </a:r>
          </a:p>
          <a:p>
            <a:r>
              <a:rPr lang="en-US" dirty="0"/>
              <a:t>1 	0	0</a:t>
            </a:r>
          </a:p>
          <a:p>
            <a:r>
              <a:rPr lang="en-US" dirty="0"/>
              <a:t>1 	1	1</a:t>
            </a:r>
          </a:p>
          <a:p>
            <a:r>
              <a:rPr lang="en-US" dirty="0"/>
              <a:t>The parameter values (weights &amp; thresholds) need to be found.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4114800" y="4343400"/>
            <a:ext cx="838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3581400" y="51816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 flipV="1">
            <a:off x="4876800" y="5181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4572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5720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7244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429000" y="5334000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  <a:r>
              <a:rPr lang="en-US" b="1" baseline="-25000"/>
              <a:t>1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257800" y="5334000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  <a:r>
              <a:rPr lang="en-US" b="1" baseline="-25000"/>
              <a:t>2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86200" y="57912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r>
              <a:rPr lang="en-US" b="1" baseline="-25000"/>
              <a:t>1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105400" y="59436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r>
              <a:rPr lang="en-US" b="1" baseline="-25000"/>
              <a:t>2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943600" y="46482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θ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990600"/>
            <a:ext cx="7772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Constraints on w1, w2 and </a:t>
            </a:r>
            <a:r>
              <a:rPr lang="el-GR" sz="2800" b="1" dirty="0" smtClean="0"/>
              <a:t>θ</a:t>
            </a:r>
            <a:endParaRPr lang="en-US" sz="2800" b="1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r>
              <a:rPr lang="en-US" sz="2000" dirty="0"/>
              <a:t> w1 * 0 + w2 * 0  &lt;= </a:t>
            </a:r>
            <a:r>
              <a:rPr lang="el-GR" sz="2000" dirty="0"/>
              <a:t>θ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 </a:t>
            </a:r>
            <a:r>
              <a:rPr lang="el-GR" sz="2000" dirty="0"/>
              <a:t>θ</a:t>
            </a:r>
            <a:r>
              <a:rPr lang="en-US" sz="2000" dirty="0"/>
              <a:t> &gt;=  0; since y=0</a:t>
            </a:r>
          </a:p>
          <a:p>
            <a:endParaRPr lang="en-US" sz="2000" dirty="0"/>
          </a:p>
          <a:p>
            <a:r>
              <a:rPr lang="en-US" sz="2000" dirty="0"/>
              <a:t> w1 * 0 + w2  * 1  &lt;= </a:t>
            </a:r>
            <a:r>
              <a:rPr lang="el-GR" sz="2000" dirty="0"/>
              <a:t>θ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</a:t>
            </a:r>
            <a:r>
              <a:rPr lang="en-US" sz="2000" dirty="0"/>
              <a:t> w2  </a:t>
            </a:r>
            <a:r>
              <a:rPr lang="en-US" sz="2000" dirty="0">
                <a:sym typeface="Wingdings" pitchFamily="2" charset="2"/>
              </a:rPr>
              <a:t>&lt;= </a:t>
            </a:r>
            <a:r>
              <a:rPr lang="el-GR" sz="2000" dirty="0"/>
              <a:t>θ</a:t>
            </a:r>
            <a:r>
              <a:rPr lang="en-US" sz="2000" dirty="0"/>
              <a:t>; </a:t>
            </a:r>
            <a:r>
              <a:rPr lang="en-US" dirty="0"/>
              <a:t>since y=0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w1 * 1 + w2 * 0  &lt;= </a:t>
            </a:r>
            <a:r>
              <a:rPr lang="el-GR" sz="2000" dirty="0"/>
              <a:t>θ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 w1  &lt;= </a:t>
            </a:r>
            <a:r>
              <a:rPr lang="el-GR" sz="2000" dirty="0"/>
              <a:t>θ</a:t>
            </a:r>
            <a:r>
              <a:rPr lang="en-US" sz="2000" dirty="0"/>
              <a:t>; since y=0</a:t>
            </a:r>
          </a:p>
          <a:p>
            <a:endParaRPr lang="en-US" sz="2000" dirty="0"/>
          </a:p>
          <a:p>
            <a:r>
              <a:rPr lang="en-US" sz="2000" dirty="0"/>
              <a:t> w1 * 1 + w2  *1 &gt; </a:t>
            </a:r>
            <a:r>
              <a:rPr lang="el-GR" sz="2000" dirty="0"/>
              <a:t>θ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w1 + w2 &gt; </a:t>
            </a:r>
            <a:r>
              <a:rPr lang="el-GR" sz="2000" dirty="0"/>
              <a:t>θ</a:t>
            </a:r>
            <a:r>
              <a:rPr lang="en-US" sz="2000" dirty="0"/>
              <a:t>; since y=1</a:t>
            </a:r>
          </a:p>
          <a:p>
            <a:r>
              <a:rPr lang="en-US" sz="2000" dirty="0"/>
              <a:t>		w1 = w2 =  = 0.5</a:t>
            </a:r>
          </a:p>
          <a:p>
            <a:endParaRPr lang="en-US" sz="2000" dirty="0"/>
          </a:p>
          <a:p>
            <a:r>
              <a:rPr lang="en-US" sz="2000" dirty="0" smtClean="0"/>
              <a:t>These inequalities are satisfied by ONE </a:t>
            </a:r>
            <a:r>
              <a:rPr lang="en-US" sz="2000" smtClean="0"/>
              <a:t>particular region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703</Words>
  <Application>Microsoft Office PowerPoint</Application>
  <PresentationFormat>On-screen Show (4:3)</PresentationFormat>
  <Paragraphs>232</Paragraphs>
  <Slides>22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Blends</vt:lpstr>
      <vt:lpstr>Equation</vt:lpstr>
      <vt:lpstr>CS344: Introduction to Artificial Intelligence (associated lab: CS386) </vt:lpstr>
      <vt:lpstr>Slide 2</vt:lpstr>
      <vt:lpstr>Concept of Hyper-planes</vt:lpstr>
      <vt:lpstr>Perceptron Property</vt:lpstr>
      <vt:lpstr>Simple perceptron contd.</vt:lpstr>
      <vt:lpstr>Counting the number of functions for the simplest perceptron</vt:lpstr>
      <vt:lpstr>Fundamental Observation</vt:lpstr>
      <vt:lpstr>Slide 8</vt:lpstr>
      <vt:lpstr>Slide 9</vt:lpstr>
      <vt:lpstr>The geometrical observation</vt:lpstr>
      <vt:lpstr>Co-ordinate Spaces</vt:lpstr>
      <vt:lpstr>Regions produced by lines</vt:lpstr>
      <vt:lpstr>Number of computable functions by a neuron</vt:lpstr>
      <vt:lpstr>Number of computable functions by a neuron (cont…)</vt:lpstr>
      <vt:lpstr> Points in the same region</vt:lpstr>
      <vt:lpstr>No. of Regions produced by Hyperplanes</vt:lpstr>
      <vt:lpstr>Slide 17</vt:lpstr>
      <vt:lpstr>Slide 18</vt:lpstr>
      <vt:lpstr>Slide 19</vt:lpstr>
      <vt:lpstr>Slide 20</vt:lpstr>
      <vt:lpstr>Slide 21</vt:lpstr>
      <vt:lpstr>Slide 22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172</cp:revision>
  <dcterms:created xsi:type="dcterms:W3CDTF">2007-07-27T07:29:18Z</dcterms:created>
  <dcterms:modified xsi:type="dcterms:W3CDTF">2011-03-10T05:53:34Z</dcterms:modified>
</cp:coreProperties>
</file>