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345" r:id="rId3"/>
    <p:sldId id="346" r:id="rId4"/>
    <p:sldId id="343" r:id="rId5"/>
    <p:sldId id="344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42" r:id="rId14"/>
    <p:sldId id="336" r:id="rId15"/>
    <p:sldId id="337" r:id="rId16"/>
    <p:sldId id="338" r:id="rId17"/>
    <p:sldId id="339" r:id="rId18"/>
    <p:sldId id="340" r:id="rId19"/>
    <p:sldId id="341" r:id="rId20"/>
    <p:sldId id="347" r:id="rId21"/>
    <p:sldId id="348" r:id="rId22"/>
    <p:sldId id="349" r:id="rId23"/>
    <p:sldId id="350" r:id="rId24"/>
    <p:sldId id="351" r:id="rId25"/>
    <p:sldId id="352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0F999-14D6-47B0-B5A6-168CEE65668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60188-9FA3-4A13-B4D4-053E84D2E85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25: </a:t>
            </a:r>
            <a:r>
              <a:rPr lang="en-US" sz="2800" dirty="0" err="1" smtClean="0">
                <a:latin typeface="Times New Roman" pitchFamily="18" charset="0"/>
              </a:rPr>
              <a:t>Perceptrons</a:t>
            </a:r>
            <a:r>
              <a:rPr lang="en-US" sz="2800" dirty="0" smtClean="0">
                <a:latin typeface="Times New Roman" pitchFamily="18" charset="0"/>
              </a:rPr>
              <a:t>; # of regions; training and convergence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14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computable functions by a neuron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90600" y="1600200"/>
          <a:ext cx="4038600" cy="2524125"/>
        </p:xfrm>
        <a:graphic>
          <a:graphicData uri="http://schemas.openxmlformats.org/presentationml/2006/ole">
            <p:oleObj spid="_x0000_s333826" name="Equation" r:id="rId3" imgW="1473120" imgH="11174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343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P1, P2, P3 and P4 are planes in the &lt;W1,W2, </a:t>
            </a:r>
            <a:r>
              <a:rPr lang="az-Cyrl-AZ" sz="2800" dirty="0" smtClean="0"/>
              <a:t>Ѳ</a:t>
            </a:r>
            <a:r>
              <a:rPr lang="en-US" sz="2800" dirty="0" smtClean="0"/>
              <a:t>&gt; space</a:t>
            </a:r>
            <a:endParaRPr lang="en-US" sz="2800" dirty="0"/>
          </a:p>
        </p:txBody>
      </p:sp>
      <p:sp>
        <p:nvSpPr>
          <p:cNvPr id="19" name="Oval 18"/>
          <p:cNvSpPr/>
          <p:nvPr/>
        </p:nvSpPr>
        <p:spPr>
          <a:xfrm>
            <a:off x="6172200" y="1752600"/>
            <a:ext cx="1295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324600" y="1676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2133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3"/>
          </p:cNvCxnSpPr>
          <p:nvPr/>
        </p:nvCxnSpPr>
        <p:spPr>
          <a:xfrm rot="5400000">
            <a:off x="4959538" y="2788630"/>
            <a:ext cx="1853033" cy="951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5"/>
          </p:cNvCxnSpPr>
          <p:nvPr/>
        </p:nvCxnSpPr>
        <p:spPr>
          <a:xfrm rot="16200000" flipH="1">
            <a:off x="6712930" y="2902929"/>
            <a:ext cx="1853033" cy="723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88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248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Ѳ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724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8000" y="121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Number of computable functions by a neuron (cont…)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P1 produces 2 regions</a:t>
            </a:r>
          </a:p>
          <a:p>
            <a:r>
              <a:rPr lang="en-US" dirty="0" smtClean="0"/>
              <a:t>P2 is intersected by P1 in a line. 2 more new regions are produced.</a:t>
            </a:r>
          </a:p>
          <a:p>
            <a:pPr>
              <a:buNone/>
            </a:pPr>
            <a:r>
              <a:rPr lang="en-US" dirty="0" smtClean="0"/>
              <a:t>	Number of regions = 2+2 = 4</a:t>
            </a:r>
          </a:p>
          <a:p>
            <a:r>
              <a:rPr lang="en-US" dirty="0" smtClean="0"/>
              <a:t>P3 is intersected by P1 and P2 in 2 intersecting lines. 4 more regions are produced.</a:t>
            </a:r>
          </a:p>
          <a:p>
            <a:pPr>
              <a:buNone/>
            </a:pPr>
            <a:r>
              <a:rPr lang="en-US" dirty="0" smtClean="0"/>
              <a:t>	Number of regions = 4 + 4 = 8</a:t>
            </a:r>
          </a:p>
          <a:p>
            <a:r>
              <a:rPr lang="en-US" dirty="0" smtClean="0"/>
              <a:t>P4 is intersected by P1, P2 and P3 in 3 intersecting lines. 6 more regions are produced.</a:t>
            </a:r>
          </a:p>
          <a:p>
            <a:pPr>
              <a:buNone/>
            </a:pPr>
            <a:r>
              <a:rPr lang="en-US" dirty="0" smtClean="0"/>
              <a:t>	Number of regions = 8 + 6 = 14</a:t>
            </a:r>
          </a:p>
          <a:p>
            <a:r>
              <a:rPr lang="en-US" dirty="0" smtClean="0"/>
              <a:t>Thus, a single neuron can compute 14 Boolean functions which are linearly separable.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6096000" y="2514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057900" y="2781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6324600" y="3657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86500" y="3924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39624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/>
          <p:cNvSpPr/>
          <p:nvPr/>
        </p:nvSpPr>
        <p:spPr>
          <a:xfrm>
            <a:off x="6477000" y="47244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438900" y="49911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50292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00800" y="4648200"/>
            <a:ext cx="9906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32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 Points in the same region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4572794" y="27424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15794" y="38854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4800600" y="19812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001000" y="40386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181600" y="16764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764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 </a:t>
            </a:r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endParaRPr lang="en-US" sz="2400" dirty="0" smtClean="0"/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’*X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’*X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Then</a:t>
            </a:r>
          </a:p>
          <a:p>
            <a:r>
              <a:rPr lang="en-US" sz="2400" dirty="0" smtClean="0"/>
              <a:t>	If &lt;W</a:t>
            </a:r>
            <a:r>
              <a:rPr lang="en-US" sz="1400" dirty="0" smtClean="0"/>
              <a:t>1</a:t>
            </a:r>
            <a:r>
              <a:rPr lang="en-US" sz="2400" dirty="0" smtClean="0"/>
              <a:t>,W</a:t>
            </a:r>
            <a:r>
              <a:rPr lang="en-US" sz="1400" dirty="0" smtClean="0"/>
              <a:t>2</a:t>
            </a:r>
            <a:r>
              <a:rPr lang="en-US" sz="2400" dirty="0" smtClean="0"/>
              <a:t>,</a:t>
            </a:r>
            <a:r>
              <a:rPr lang="az-Cyrl-AZ" sz="2400" dirty="0" smtClean="0"/>
              <a:t> Ѳ</a:t>
            </a:r>
            <a:r>
              <a:rPr lang="en-US" sz="2400" dirty="0" smtClean="0"/>
              <a:t>&gt; and 	&lt;W</a:t>
            </a:r>
            <a:r>
              <a:rPr lang="en-US" sz="1400" dirty="0" smtClean="0"/>
              <a:t>1</a:t>
            </a:r>
            <a:r>
              <a:rPr lang="en-US" sz="2400" dirty="0" smtClean="0"/>
              <a:t>’,W</a:t>
            </a:r>
            <a:r>
              <a:rPr lang="en-US" sz="1400" dirty="0" smtClean="0"/>
              <a:t>2</a:t>
            </a:r>
            <a:r>
              <a:rPr lang="en-US" sz="2400" dirty="0" smtClean="0"/>
              <a:t>’,</a:t>
            </a:r>
            <a:r>
              <a:rPr lang="az-Cyrl-AZ" sz="2400" dirty="0" smtClean="0"/>
              <a:t> Ѳ</a:t>
            </a:r>
            <a:r>
              <a:rPr lang="en-US" sz="2400" dirty="0" smtClean="0"/>
              <a:t>’&gt; share a 	region then they 	compute the same 	function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No. of Regions produced by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Number of regions founded by n hyperplanes in d-dim passing through origin is given by the following recurrence relation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we use generating function as an operating function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Boundary condition: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 hyperplane in d-dim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 hyperplanes in 1-dim, 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Reduce to n points thru origin 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generating function is</a:t>
            </a:r>
          </a:p>
          <a:p>
            <a:pPr algn="ctr"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38400" y="1641475"/>
          <a:ext cx="3733800" cy="492125"/>
        </p:xfrm>
        <a:graphic>
          <a:graphicData uri="http://schemas.openxmlformats.org/presentationml/2006/ole">
            <p:oleObj spid="_x0000_s375810" name="Equation" r:id="rId3" imgW="1447560" imgH="1904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57600" y="3690938"/>
          <a:ext cx="1127125" cy="881062"/>
        </p:xfrm>
        <a:graphic>
          <a:graphicData uri="http://schemas.openxmlformats.org/presentationml/2006/ole">
            <p:oleObj spid="_x0000_s375811" name="Equation" r:id="rId4" imgW="520560" imgH="4060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68613" y="5334000"/>
          <a:ext cx="3465512" cy="936625"/>
        </p:xfrm>
        <a:graphic>
          <a:graphicData uri="http://schemas.openxmlformats.org/presentationml/2006/ole">
            <p:oleObj spid="_x0000_s375812" name="Equation" r:id="rId5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the recurrence relation we have,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corresponds to ‘shifting’ n by 1 place,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n-1,d-1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corresponds to ‘shifting’ n and d by 1 place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xy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 expanding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f(x,y)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we get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86000" y="1493838"/>
          <a:ext cx="3581400" cy="411162"/>
        </p:xfrm>
        <a:graphic>
          <a:graphicData uri="http://schemas.openxmlformats.org/presentationml/2006/ole">
            <p:oleObj spid="_x0000_s376834" name="Equation" r:id="rId3" imgW="1663560" imgH="19044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295400" y="4148138"/>
          <a:ext cx="6940550" cy="1657350"/>
        </p:xfrm>
        <a:graphic>
          <a:graphicData uri="http://schemas.openxmlformats.org/presentationml/2006/ole">
            <p:oleObj spid="_x0000_s376835" name="Equation" r:id="rId4" imgW="40510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98563" y="1143000"/>
          <a:ext cx="6629400" cy="4738688"/>
        </p:xfrm>
        <a:graphic>
          <a:graphicData uri="http://schemas.openxmlformats.org/presentationml/2006/ole">
            <p:oleObj spid="_x0000_s377858" name="Equation" r:id="rId3" imgW="341604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After all this expansion, 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since other two terms become zero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9600" y="533400"/>
          <a:ext cx="7302500" cy="2514600"/>
        </p:xfrm>
        <a:graphic>
          <a:graphicData uri="http://schemas.openxmlformats.org/presentationml/2006/ole">
            <p:oleObj spid="_x0000_s378882" name="Equation" r:id="rId3" imgW="3835080" imgH="1320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438400" y="4348163"/>
          <a:ext cx="4441825" cy="2357437"/>
        </p:xfrm>
        <a:graphic>
          <a:graphicData uri="http://schemas.openxmlformats.org/presentationml/2006/ole">
            <p:oleObj spid="_x0000_s378883" name="Equation" r:id="rId4" imgW="2489040" imgH="1320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3400" y="3810000"/>
          <a:ext cx="4043363" cy="412750"/>
        </p:xfrm>
        <a:graphic>
          <a:graphicData uri="http://schemas.openxmlformats.org/presentationml/2006/ole">
            <p:oleObj spid="_x0000_s378884" name="Equation" r:id="rId5" imgW="1993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implies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also we have,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Comparing coefficients of each term in RHS we get,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990600"/>
          <a:ext cx="7453313" cy="2538413"/>
        </p:xfrm>
        <a:graphic>
          <a:graphicData uri="http://schemas.openxmlformats.org/presentationml/2006/ole">
            <p:oleObj spid="_x0000_s379906" name="Equation" r:id="rId3" imgW="4038480" imgH="13716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362200" y="3810000"/>
          <a:ext cx="3101975" cy="838200"/>
        </p:xfrm>
        <a:graphic>
          <a:graphicData uri="http://schemas.openxmlformats.org/presentationml/2006/ole">
            <p:oleObj spid="_x0000_s379907" name="Equation" r:id="rId4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3373438" y="1647825"/>
          <a:ext cx="2320925" cy="3249613"/>
        </p:xfrm>
        <a:graphic>
          <a:graphicData uri="http://schemas.openxmlformats.org/presentationml/2006/ole">
            <p:oleObj spid="_x0000_s380930" name="Equation" r:id="rId3" imgW="634680" imgH="888840" progId="Equation.3">
              <p:embed/>
            </p:oleObj>
          </a:graphicData>
        </a:graphic>
      </p:graphicFrame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447800" y="1066800"/>
            <a:ext cx="3348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Comparing co-efficients we get</a:t>
            </a: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1808163" y="3657600"/>
          <a:ext cx="1306512" cy="796925"/>
        </p:xfrm>
        <a:graphic>
          <a:graphicData uri="http://schemas.openxmlformats.org/presentationml/2006/ole">
            <p:oleObj spid="_x0000_s380931" name="Equation" r:id="rId4" imgW="2919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one-input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w.0 &gt;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 θ	 i.e.	0 &gt; θ</a:t>
            </a: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w.1 &gt;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θ		w &gt; θ</a:t>
            </a:r>
          </a:p>
          <a:p>
            <a:pPr>
              <a:buNone/>
            </a:pPr>
            <a:endParaRPr lang="en-US" i="1" dirty="0" smtClean="0">
              <a:latin typeface="Times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w.0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 θ	 i.e.	 θ ≥ 0</a:t>
            </a: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w.1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</a:t>
            </a:r>
            <a:r>
              <a:rPr lang="en-US" i="1" dirty="0" smtClean="0">
                <a:latin typeface="Times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θ		w ≤ θ</a:t>
            </a:r>
          </a:p>
          <a:p>
            <a:pPr>
              <a:buNone/>
            </a:pPr>
            <a:endParaRPr lang="en-US" i="1" dirty="0" smtClean="0">
              <a:latin typeface="Times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w.0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 θ	 i.e.	θ ≥ 0</a:t>
            </a: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w.1 &gt;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θ		w &gt; θ</a:t>
            </a:r>
          </a:p>
          <a:p>
            <a:pPr>
              <a:buNone/>
            </a:pPr>
            <a:endParaRPr lang="en-US" i="1" dirty="0" smtClean="0">
              <a:latin typeface="Times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w.0 &gt;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 θ	 i.e.	0 &lt; θ</a:t>
            </a:r>
          </a:p>
          <a:p>
            <a:pPr>
              <a:buNone/>
            </a:pPr>
            <a:r>
              <a:rPr lang="en-US" i="1" dirty="0" smtClean="0">
                <a:latin typeface="Times" pitchFamily="18" charset="0"/>
              </a:rPr>
              <a:t>w.1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</a:t>
            </a:r>
            <a:r>
              <a:rPr lang="en-US" i="1" dirty="0" smtClean="0">
                <a:latin typeface="Times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θ		w ≤ θ</a:t>
            </a:r>
          </a:p>
          <a:p>
            <a:pPr>
              <a:buNone/>
            </a:pPr>
            <a:endParaRPr lang="en-US" i="1" dirty="0" smtClean="0">
              <a:latin typeface="Times" pitchFamily="18" charset="0"/>
            </a:endParaRPr>
          </a:p>
          <a:p>
            <a:pPr>
              <a:buNone/>
            </a:pPr>
            <a:endParaRPr lang="en-US" i="1" dirty="0">
              <a:latin typeface="Times" pitchFamily="18" charset="0"/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5105400" y="1600200"/>
            <a:ext cx="1828800" cy="914400"/>
            <a:chOff x="4343400" y="1600200"/>
            <a:chExt cx="1828800" cy="914400"/>
          </a:xfrm>
        </p:grpSpPr>
        <p:sp>
          <p:nvSpPr>
            <p:cNvPr id="5" name="Left Brace 4"/>
            <p:cNvSpPr/>
            <p:nvPr/>
          </p:nvSpPr>
          <p:spPr>
            <a:xfrm flipH="1">
              <a:off x="4343400" y="1600200"/>
              <a:ext cx="381000" cy="914400"/>
            </a:xfrm>
            <a:prstGeom prst="leftBrace">
              <a:avLst>
                <a:gd name="adj1" fmla="val 3537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33858" y="1828800"/>
              <a:ext cx="1438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True function</a:t>
              </a:r>
              <a:endParaRPr lang="en-US" dirty="0"/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5105400" y="2743200"/>
            <a:ext cx="1589825" cy="914400"/>
            <a:chOff x="4343400" y="1600200"/>
            <a:chExt cx="1589825" cy="914400"/>
          </a:xfrm>
        </p:grpSpPr>
        <p:sp>
          <p:nvSpPr>
            <p:cNvPr id="10" name="Left Brace 9"/>
            <p:cNvSpPr/>
            <p:nvPr/>
          </p:nvSpPr>
          <p:spPr>
            <a:xfrm flipH="1">
              <a:off x="4343400" y="1600200"/>
              <a:ext cx="381000" cy="914400"/>
            </a:xfrm>
            <a:prstGeom prst="leftBrace">
              <a:avLst>
                <a:gd name="adj1" fmla="val 3537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33858" y="1828800"/>
              <a:ext cx="1199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1"/>
                  </a:solidFill>
                  <a:latin typeface="Times" pitchFamily="18" charset="0"/>
                </a:rPr>
                <a:t>θ  </a:t>
              </a:r>
              <a:r>
                <a:rPr lang="en-US" dirty="0" smtClean="0"/>
                <a:t>function</a:t>
              </a:r>
              <a:endParaRPr lang="en-US" dirty="0"/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5105400" y="3810000"/>
            <a:ext cx="2139142" cy="914400"/>
            <a:chOff x="4343400" y="1600200"/>
            <a:chExt cx="2139142" cy="914400"/>
          </a:xfrm>
        </p:grpSpPr>
        <p:sp>
          <p:nvSpPr>
            <p:cNvPr id="13" name="Left Brace 12"/>
            <p:cNvSpPr/>
            <p:nvPr/>
          </p:nvSpPr>
          <p:spPr>
            <a:xfrm flipH="1">
              <a:off x="4343400" y="1600200"/>
              <a:ext cx="381000" cy="914400"/>
            </a:xfrm>
            <a:prstGeom prst="leftBrace">
              <a:avLst>
                <a:gd name="adj1" fmla="val 3537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33858" y="1828800"/>
              <a:ext cx="1748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Identity function</a:t>
              </a:r>
              <a:endParaRPr lang="en-US" dirty="0"/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5105400" y="4876800"/>
            <a:ext cx="2629661" cy="914400"/>
            <a:chOff x="4343400" y="1600200"/>
            <a:chExt cx="2629661" cy="914400"/>
          </a:xfrm>
        </p:grpSpPr>
        <p:sp>
          <p:nvSpPr>
            <p:cNvPr id="16" name="Left Brace 15"/>
            <p:cNvSpPr/>
            <p:nvPr/>
          </p:nvSpPr>
          <p:spPr>
            <a:xfrm flipH="1">
              <a:off x="4343400" y="1600200"/>
              <a:ext cx="381000" cy="914400"/>
            </a:xfrm>
            <a:prstGeom prst="leftBrace">
              <a:avLst>
                <a:gd name="adj1" fmla="val 3537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3858" y="1828800"/>
              <a:ext cx="22392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 function</a:t>
              </a:r>
              <a:endParaRPr lang="en-US" dirty="0"/>
            </a:p>
          </p:txBody>
        </p:sp>
      </p:grpSp>
      <p:sp>
        <p:nvSpPr>
          <p:cNvPr id="18" name="Oval 17"/>
          <p:cNvSpPr/>
          <p:nvPr/>
        </p:nvSpPr>
        <p:spPr bwMode="auto">
          <a:xfrm>
            <a:off x="792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θ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traight Arrow Connector 19"/>
          <p:cNvCxnSpPr>
            <a:endCxn id="18" idx="4"/>
          </p:cNvCxnSpPr>
          <p:nvPr/>
        </p:nvCxnSpPr>
        <p:spPr bwMode="auto">
          <a:xfrm rot="5400000" flipH="1" flipV="1">
            <a:off x="7658100" y="38481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8" idx="0"/>
          </p:cNvCxnSpPr>
          <p:nvPr/>
        </p:nvCxnSpPr>
        <p:spPr bwMode="auto">
          <a:xfrm rot="5400000" flipH="1" flipV="1">
            <a:off x="8153400" y="19812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05800" y="48006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34400" y="1524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Perceptron Training Algorithm (PTA)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dirty="0" smtClean="0"/>
              <a:t>Preprocessing: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The computation law is modified to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		y = 1  if  </a:t>
            </a:r>
            <a:r>
              <a:rPr lang="en-US" dirty="0" smtClean="0">
                <a:cs typeface="Arial" charset="0"/>
              </a:rPr>
              <a:t>∑</a:t>
            </a:r>
            <a:r>
              <a:rPr lang="en-US" dirty="0" err="1" smtClean="0">
                <a:cs typeface="Arial" charset="0"/>
              </a:rPr>
              <a:t>w</a:t>
            </a:r>
            <a:r>
              <a:rPr lang="en-US" baseline="-25000" dirty="0" err="1" smtClean="0">
                <a:cs typeface="Arial" charset="0"/>
              </a:rPr>
              <a:t>i</a:t>
            </a:r>
            <a:r>
              <a:rPr lang="en-US" dirty="0" err="1" smtClean="0">
                <a:cs typeface="Arial" charset="0"/>
              </a:rPr>
              <a:t>x</a:t>
            </a:r>
            <a:r>
              <a:rPr lang="en-US" baseline="-25000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 &gt; </a:t>
            </a:r>
            <a:r>
              <a:rPr lang="el-GR" dirty="0" smtClean="0">
                <a:cs typeface="Arial" charset="0"/>
              </a:rPr>
              <a:t>θ</a:t>
            </a:r>
            <a:endParaRPr lang="en-US" dirty="0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cs typeface="Arial" charset="0"/>
              </a:rPr>
              <a:t>			y = o  if  ∑</a:t>
            </a:r>
            <a:r>
              <a:rPr lang="en-US" dirty="0" err="1" smtClean="0">
                <a:cs typeface="Arial" charset="0"/>
              </a:rPr>
              <a:t>w</a:t>
            </a:r>
            <a:r>
              <a:rPr lang="en-US" baseline="-25000" dirty="0" err="1" smtClean="0">
                <a:cs typeface="Arial" charset="0"/>
              </a:rPr>
              <a:t>i</a:t>
            </a:r>
            <a:r>
              <a:rPr lang="en-US" dirty="0" err="1" smtClean="0">
                <a:cs typeface="Arial" charset="0"/>
              </a:rPr>
              <a:t>x</a:t>
            </a:r>
            <a:r>
              <a:rPr lang="en-US" baseline="-25000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 &lt; </a:t>
            </a:r>
            <a:r>
              <a:rPr lang="el-GR" dirty="0" smtClean="0">
                <a:cs typeface="Arial" charset="0"/>
              </a:rPr>
              <a:t>θ</a:t>
            </a:r>
            <a:endParaRPr lang="en-US" dirty="0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dirty="0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cs typeface="Arial" charset="0"/>
              </a:rPr>
              <a:t>					</a:t>
            </a:r>
            <a:r>
              <a:rPr lang="en-US" dirty="0" smtClean="0">
                <a:cs typeface="Arial" charset="0"/>
                <a:sym typeface="Wingdings" pitchFamily="2" charset="2"/>
              </a:rPr>
              <a:t></a:t>
            </a:r>
            <a:endParaRPr lang="el-GR" dirty="0" smtClean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4359275"/>
            <a:ext cx="3649663" cy="2041525"/>
            <a:chOff x="96" y="2746"/>
            <a:chExt cx="2299" cy="1286"/>
          </a:xfrm>
        </p:grpSpPr>
        <p:sp>
          <p:nvSpPr>
            <p:cNvPr id="31769" name="Oval 5"/>
            <p:cNvSpPr>
              <a:spLocks noChangeArrowheads="1"/>
            </p:cNvSpPr>
            <p:nvPr/>
          </p:nvSpPr>
          <p:spPr bwMode="auto">
            <a:xfrm>
              <a:off x="823" y="2903"/>
              <a:ext cx="727" cy="3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6"/>
            <p:cNvSpPr>
              <a:spLocks noChangeShapeType="1"/>
            </p:cNvSpPr>
            <p:nvPr/>
          </p:nvSpPr>
          <p:spPr bwMode="auto">
            <a:xfrm>
              <a:off x="1205" y="2746"/>
              <a:ext cx="0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7"/>
            <p:cNvSpPr>
              <a:spLocks noChangeShapeType="1"/>
            </p:cNvSpPr>
            <p:nvPr/>
          </p:nvSpPr>
          <p:spPr bwMode="auto">
            <a:xfrm>
              <a:off x="1205" y="3061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8"/>
            <p:cNvSpPr>
              <a:spLocks noChangeShapeType="1"/>
            </p:cNvSpPr>
            <p:nvPr/>
          </p:nvSpPr>
          <p:spPr bwMode="auto">
            <a:xfrm flipV="1">
              <a:off x="249" y="3061"/>
              <a:ext cx="956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9"/>
            <p:cNvSpPr>
              <a:spLocks noChangeShapeType="1"/>
            </p:cNvSpPr>
            <p:nvPr/>
          </p:nvSpPr>
          <p:spPr bwMode="auto">
            <a:xfrm flipV="1">
              <a:off x="670" y="3061"/>
              <a:ext cx="53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10"/>
            <p:cNvSpPr>
              <a:spLocks noChangeShapeType="1"/>
            </p:cNvSpPr>
            <p:nvPr/>
          </p:nvSpPr>
          <p:spPr bwMode="auto">
            <a:xfrm flipV="1">
              <a:off x="1167" y="3061"/>
              <a:ext cx="38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11"/>
            <p:cNvSpPr>
              <a:spLocks noChangeShapeType="1"/>
            </p:cNvSpPr>
            <p:nvPr/>
          </p:nvSpPr>
          <p:spPr bwMode="auto">
            <a:xfrm flipH="1" flipV="1">
              <a:off x="1205" y="3061"/>
              <a:ext cx="99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Text Box 12"/>
            <p:cNvSpPr txBox="1">
              <a:spLocks noChangeArrowheads="1"/>
            </p:cNvSpPr>
            <p:nvPr/>
          </p:nvSpPr>
          <p:spPr bwMode="auto">
            <a:xfrm>
              <a:off x="1236" y="3454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1777" name="Text Box 13"/>
            <p:cNvSpPr txBox="1">
              <a:spLocks noChangeArrowheads="1"/>
            </p:cNvSpPr>
            <p:nvPr/>
          </p:nvSpPr>
          <p:spPr bwMode="auto">
            <a:xfrm>
              <a:off x="1809" y="2981"/>
              <a:ext cx="3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r>
                <a:rPr lang="en-US"/>
                <a:t>, </a:t>
              </a:r>
              <a:r>
                <a:rPr lang="en-US">
                  <a:cs typeface="Arial" charset="0"/>
                </a:rPr>
                <a:t>≤</a:t>
              </a:r>
            </a:p>
          </p:txBody>
        </p:sp>
        <p:sp>
          <p:nvSpPr>
            <p:cNvPr id="31778" name="Text Box 14"/>
            <p:cNvSpPr txBox="1">
              <a:spLocks noChangeArrowheads="1"/>
            </p:cNvSpPr>
            <p:nvPr/>
          </p:nvSpPr>
          <p:spPr bwMode="auto">
            <a:xfrm>
              <a:off x="497" y="332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79" name="Text Box 15"/>
            <p:cNvSpPr txBox="1">
              <a:spLocks noChangeArrowheads="1"/>
            </p:cNvSpPr>
            <p:nvPr/>
          </p:nvSpPr>
          <p:spPr bwMode="auto">
            <a:xfrm>
              <a:off x="287" y="337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1780" name="Text Box 16"/>
            <p:cNvSpPr txBox="1">
              <a:spLocks noChangeArrowheads="1"/>
            </p:cNvSpPr>
            <p:nvPr/>
          </p:nvSpPr>
          <p:spPr bwMode="auto">
            <a:xfrm>
              <a:off x="661" y="3391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1781" name="Text Box 17"/>
            <p:cNvSpPr txBox="1">
              <a:spLocks noChangeArrowheads="1"/>
            </p:cNvSpPr>
            <p:nvPr/>
          </p:nvSpPr>
          <p:spPr bwMode="auto">
            <a:xfrm>
              <a:off x="1932" y="340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1782" name="Text Box 18"/>
            <p:cNvSpPr txBox="1">
              <a:spLocks noChangeArrowheads="1"/>
            </p:cNvSpPr>
            <p:nvPr/>
          </p:nvSpPr>
          <p:spPr bwMode="auto">
            <a:xfrm>
              <a:off x="96" y="3785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1</a:t>
              </a:r>
            </a:p>
          </p:txBody>
        </p:sp>
        <p:sp>
          <p:nvSpPr>
            <p:cNvPr id="31783" name="Text Box 19"/>
            <p:cNvSpPr txBox="1">
              <a:spLocks noChangeArrowheads="1"/>
            </p:cNvSpPr>
            <p:nvPr/>
          </p:nvSpPr>
          <p:spPr bwMode="auto">
            <a:xfrm>
              <a:off x="547" y="380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1784" name="Text Box 20"/>
            <p:cNvSpPr txBox="1">
              <a:spLocks noChangeArrowheads="1"/>
            </p:cNvSpPr>
            <p:nvPr/>
          </p:nvSpPr>
          <p:spPr bwMode="auto">
            <a:xfrm>
              <a:off x="1083" y="380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1785" name="Text Box 21"/>
            <p:cNvSpPr txBox="1">
              <a:spLocks noChangeArrowheads="1"/>
            </p:cNvSpPr>
            <p:nvPr/>
          </p:nvSpPr>
          <p:spPr bwMode="auto">
            <a:xfrm>
              <a:off x="2154" y="3801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265738" y="4419600"/>
            <a:ext cx="3649662" cy="2041525"/>
            <a:chOff x="3317" y="2784"/>
            <a:chExt cx="2299" cy="1286"/>
          </a:xfrm>
        </p:grpSpPr>
        <p:sp>
          <p:nvSpPr>
            <p:cNvPr id="31751" name="Oval 23"/>
            <p:cNvSpPr>
              <a:spLocks noChangeArrowheads="1"/>
            </p:cNvSpPr>
            <p:nvPr/>
          </p:nvSpPr>
          <p:spPr bwMode="auto">
            <a:xfrm>
              <a:off x="4044" y="2941"/>
              <a:ext cx="727" cy="3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Line 24"/>
            <p:cNvSpPr>
              <a:spLocks noChangeShapeType="1"/>
            </p:cNvSpPr>
            <p:nvPr/>
          </p:nvSpPr>
          <p:spPr bwMode="auto">
            <a:xfrm>
              <a:off x="4426" y="2784"/>
              <a:ext cx="0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25"/>
            <p:cNvSpPr>
              <a:spLocks noChangeShapeType="1"/>
            </p:cNvSpPr>
            <p:nvPr/>
          </p:nvSpPr>
          <p:spPr bwMode="auto">
            <a:xfrm>
              <a:off x="4426" y="3099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26"/>
            <p:cNvSpPr>
              <a:spLocks noChangeShapeType="1"/>
            </p:cNvSpPr>
            <p:nvPr/>
          </p:nvSpPr>
          <p:spPr bwMode="auto">
            <a:xfrm flipV="1">
              <a:off x="3470" y="3099"/>
              <a:ext cx="956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27"/>
            <p:cNvSpPr>
              <a:spLocks noChangeShapeType="1"/>
            </p:cNvSpPr>
            <p:nvPr/>
          </p:nvSpPr>
          <p:spPr bwMode="auto">
            <a:xfrm flipV="1">
              <a:off x="3891" y="3099"/>
              <a:ext cx="53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28"/>
            <p:cNvSpPr>
              <a:spLocks noChangeShapeType="1"/>
            </p:cNvSpPr>
            <p:nvPr/>
          </p:nvSpPr>
          <p:spPr bwMode="auto">
            <a:xfrm flipV="1">
              <a:off x="4388" y="3099"/>
              <a:ext cx="38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29"/>
            <p:cNvSpPr>
              <a:spLocks noChangeShapeType="1"/>
            </p:cNvSpPr>
            <p:nvPr/>
          </p:nvSpPr>
          <p:spPr bwMode="auto">
            <a:xfrm flipH="1" flipV="1">
              <a:off x="4426" y="3099"/>
              <a:ext cx="995" cy="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Text Box 30"/>
            <p:cNvSpPr txBox="1">
              <a:spLocks noChangeArrowheads="1"/>
            </p:cNvSpPr>
            <p:nvPr/>
          </p:nvSpPr>
          <p:spPr bwMode="auto">
            <a:xfrm>
              <a:off x="4457" y="3492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1759" name="Text Box 31"/>
            <p:cNvSpPr txBox="1">
              <a:spLocks noChangeArrowheads="1"/>
            </p:cNvSpPr>
            <p:nvPr/>
          </p:nvSpPr>
          <p:spPr bwMode="auto">
            <a:xfrm>
              <a:off x="5030" y="3019"/>
              <a:ext cx="3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r>
                <a:rPr lang="en-US"/>
                <a:t>, </a:t>
              </a:r>
              <a:r>
                <a:rPr lang="en-US">
                  <a:cs typeface="Arial" charset="0"/>
                </a:rPr>
                <a:t>&lt;</a:t>
              </a:r>
            </a:p>
          </p:txBody>
        </p:sp>
        <p:sp>
          <p:nvSpPr>
            <p:cNvPr id="31760" name="Text Box 32"/>
            <p:cNvSpPr txBox="1">
              <a:spLocks noChangeArrowheads="1"/>
            </p:cNvSpPr>
            <p:nvPr/>
          </p:nvSpPr>
          <p:spPr bwMode="auto">
            <a:xfrm>
              <a:off x="3718" y="336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61" name="Text Box 33"/>
            <p:cNvSpPr txBox="1">
              <a:spLocks noChangeArrowheads="1"/>
            </p:cNvSpPr>
            <p:nvPr/>
          </p:nvSpPr>
          <p:spPr bwMode="auto">
            <a:xfrm>
              <a:off x="3508" y="3414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1762" name="Text Box 34"/>
            <p:cNvSpPr txBox="1">
              <a:spLocks noChangeArrowheads="1"/>
            </p:cNvSpPr>
            <p:nvPr/>
          </p:nvSpPr>
          <p:spPr bwMode="auto">
            <a:xfrm>
              <a:off x="3882" y="3429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1763" name="Text Box 35"/>
            <p:cNvSpPr txBox="1">
              <a:spLocks noChangeArrowheads="1"/>
            </p:cNvSpPr>
            <p:nvPr/>
          </p:nvSpPr>
          <p:spPr bwMode="auto">
            <a:xfrm>
              <a:off x="4128" y="3456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31764" name="Text Box 36"/>
            <p:cNvSpPr txBox="1">
              <a:spLocks noChangeArrowheads="1"/>
            </p:cNvSpPr>
            <p:nvPr/>
          </p:nvSpPr>
          <p:spPr bwMode="auto">
            <a:xfrm>
              <a:off x="5153" y="3445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1765" name="Text Box 37"/>
            <p:cNvSpPr txBox="1">
              <a:spLocks noChangeArrowheads="1"/>
            </p:cNvSpPr>
            <p:nvPr/>
          </p:nvSpPr>
          <p:spPr bwMode="auto">
            <a:xfrm>
              <a:off x="3317" y="3823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1</a:t>
              </a:r>
            </a:p>
          </p:txBody>
        </p:sp>
        <p:sp>
          <p:nvSpPr>
            <p:cNvPr id="31766" name="Text Box 38"/>
            <p:cNvSpPr txBox="1">
              <a:spLocks noChangeArrowheads="1"/>
            </p:cNvSpPr>
            <p:nvPr/>
          </p:nvSpPr>
          <p:spPr bwMode="auto">
            <a:xfrm>
              <a:off x="3768" y="3838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1767" name="Text Box 39"/>
            <p:cNvSpPr txBox="1">
              <a:spLocks noChangeArrowheads="1"/>
            </p:cNvSpPr>
            <p:nvPr/>
          </p:nvSpPr>
          <p:spPr bwMode="auto">
            <a:xfrm>
              <a:off x="4304" y="3838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1768" name="Text Box 40"/>
            <p:cNvSpPr txBox="1">
              <a:spLocks noChangeArrowheads="1"/>
            </p:cNvSpPr>
            <p:nvPr/>
          </p:nvSpPr>
          <p:spPr bwMode="auto">
            <a:xfrm>
              <a:off x="5375" y="383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sp>
        <p:nvSpPr>
          <p:cNvPr id="31750" name="Text Box 41"/>
          <p:cNvSpPr txBox="1">
            <a:spLocks noChangeArrowheads="1"/>
          </p:cNvSpPr>
          <p:nvPr/>
        </p:nvSpPr>
        <p:spPr bwMode="auto">
          <a:xfrm>
            <a:off x="1508125" y="53705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PTA – preprocessing cont…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Absorb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 as a weight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Arial" charset="0"/>
              </a:rPr>
              <a:t>					</a:t>
            </a:r>
            <a:r>
              <a:rPr lang="en-US" smtClean="0">
                <a:cs typeface="Arial" charset="0"/>
                <a:sym typeface="Wingdings" pitchFamily="2" charset="2"/>
              </a:rPr>
              <a:t>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Negate all the zero-class examples</a:t>
            </a:r>
            <a:endParaRPr lang="el-GR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46650" y="2667000"/>
            <a:ext cx="3663950" cy="2303463"/>
            <a:chOff x="96" y="1680"/>
            <a:chExt cx="2308" cy="14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" y="1680"/>
              <a:ext cx="2212" cy="1451"/>
              <a:chOff x="240" y="1680"/>
              <a:chExt cx="2212" cy="1451"/>
            </a:xfrm>
          </p:grpSpPr>
          <p:sp>
            <p:nvSpPr>
              <p:cNvPr id="32794" name="Oval 6"/>
              <p:cNvSpPr>
                <a:spLocks noChangeArrowheads="1"/>
              </p:cNvSpPr>
              <p:nvPr/>
            </p:nvSpPr>
            <p:spPr bwMode="auto">
              <a:xfrm>
                <a:off x="934" y="1862"/>
                <a:ext cx="697" cy="3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Line 7"/>
              <p:cNvSpPr>
                <a:spLocks noChangeShapeType="1"/>
              </p:cNvSpPr>
              <p:nvPr/>
            </p:nvSpPr>
            <p:spPr bwMode="auto">
              <a:xfrm>
                <a:off x="1301" y="1680"/>
                <a:ext cx="0" cy="3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Line 8"/>
              <p:cNvSpPr>
                <a:spLocks noChangeShapeType="1"/>
              </p:cNvSpPr>
              <p:nvPr/>
            </p:nvSpPr>
            <p:spPr bwMode="auto">
              <a:xfrm>
                <a:off x="1301" y="2044"/>
                <a:ext cx="5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Line 9"/>
              <p:cNvSpPr>
                <a:spLocks noChangeShapeType="1"/>
              </p:cNvSpPr>
              <p:nvPr/>
            </p:nvSpPr>
            <p:spPr bwMode="auto">
              <a:xfrm flipV="1">
                <a:off x="384" y="2044"/>
                <a:ext cx="917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Line 10"/>
              <p:cNvSpPr>
                <a:spLocks noChangeShapeType="1"/>
              </p:cNvSpPr>
              <p:nvPr/>
            </p:nvSpPr>
            <p:spPr bwMode="auto">
              <a:xfrm flipV="1">
                <a:off x="788" y="2044"/>
                <a:ext cx="513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Line 11"/>
              <p:cNvSpPr>
                <a:spLocks noChangeShapeType="1"/>
              </p:cNvSpPr>
              <p:nvPr/>
            </p:nvSpPr>
            <p:spPr bwMode="auto">
              <a:xfrm flipV="1">
                <a:off x="1264" y="2044"/>
                <a:ext cx="37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Line 12"/>
              <p:cNvSpPr>
                <a:spLocks noChangeShapeType="1"/>
              </p:cNvSpPr>
              <p:nvPr/>
            </p:nvSpPr>
            <p:spPr bwMode="auto">
              <a:xfrm flipH="1" flipV="1">
                <a:off x="1301" y="2044"/>
                <a:ext cx="954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Text Box 13"/>
              <p:cNvSpPr txBox="1">
                <a:spLocks noChangeArrowheads="1"/>
              </p:cNvSpPr>
              <p:nvPr/>
            </p:nvSpPr>
            <p:spPr bwMode="auto">
              <a:xfrm>
                <a:off x="1330" y="2499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.   .   . </a:t>
                </a:r>
              </a:p>
            </p:txBody>
          </p:sp>
          <p:sp>
            <p:nvSpPr>
              <p:cNvPr id="32802" name="Text Box 14"/>
              <p:cNvSpPr txBox="1">
                <a:spLocks noChangeArrowheads="1"/>
              </p:cNvSpPr>
              <p:nvPr/>
            </p:nvSpPr>
            <p:spPr bwMode="auto">
              <a:xfrm>
                <a:off x="1880" y="195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/>
                  <a:t>θ</a:t>
                </a:r>
                <a:endParaRPr lang="en-US"/>
              </a:p>
            </p:txBody>
          </p:sp>
          <p:sp>
            <p:nvSpPr>
              <p:cNvPr id="32803" name="Text Box 15"/>
              <p:cNvSpPr txBox="1">
                <a:spLocks noChangeArrowheads="1"/>
              </p:cNvSpPr>
              <p:nvPr/>
            </p:nvSpPr>
            <p:spPr bwMode="auto">
              <a:xfrm>
                <a:off x="618" y="2353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4" name="Text Box 16"/>
              <p:cNvSpPr txBox="1">
                <a:spLocks noChangeArrowheads="1"/>
              </p:cNvSpPr>
              <p:nvPr/>
            </p:nvSpPr>
            <p:spPr bwMode="auto">
              <a:xfrm>
                <a:off x="720" y="2448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2805" name="Text Box 17"/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2806" name="Text Box 18"/>
              <p:cNvSpPr txBox="1">
                <a:spLocks noChangeArrowheads="1"/>
              </p:cNvSpPr>
              <p:nvPr/>
            </p:nvSpPr>
            <p:spPr bwMode="auto">
              <a:xfrm>
                <a:off x="1488" y="244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32807" name="Text Box 19"/>
              <p:cNvSpPr txBox="1">
                <a:spLocks noChangeArrowheads="1"/>
              </p:cNvSpPr>
              <p:nvPr/>
            </p:nvSpPr>
            <p:spPr bwMode="auto">
              <a:xfrm>
                <a:off x="1998" y="2445"/>
                <a:ext cx="2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32808" name="Text Box 20"/>
              <p:cNvSpPr txBox="1">
                <a:spLocks noChangeArrowheads="1"/>
              </p:cNvSpPr>
              <p:nvPr/>
            </p:nvSpPr>
            <p:spPr bwMode="auto">
              <a:xfrm>
                <a:off x="1104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32809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32810" name="Text Box 22"/>
              <p:cNvSpPr txBox="1">
                <a:spLocks noChangeArrowheads="1"/>
              </p:cNvSpPr>
              <p:nvPr/>
            </p:nvSpPr>
            <p:spPr bwMode="auto">
              <a:xfrm>
                <a:off x="2211" y="290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32811" name="Line 23"/>
              <p:cNvSpPr>
                <a:spLocks noChangeShapeType="1"/>
              </p:cNvSpPr>
              <p:nvPr/>
            </p:nvSpPr>
            <p:spPr bwMode="auto">
              <a:xfrm flipH="1" flipV="1">
                <a:off x="1296" y="2064"/>
                <a:ext cx="28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Text Box 24"/>
              <p:cNvSpPr txBox="1">
                <a:spLocks noChangeArrowheads="1"/>
              </p:cNvSpPr>
              <p:nvPr/>
            </p:nvSpPr>
            <p:spPr bwMode="auto">
              <a:xfrm>
                <a:off x="672" y="2880"/>
                <a:ext cx="24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2813" name="Text Box 25"/>
              <p:cNvSpPr txBox="1">
                <a:spLocks noChangeArrowheads="1"/>
              </p:cNvSpPr>
              <p:nvPr/>
            </p:nvSpPr>
            <p:spPr bwMode="auto">
              <a:xfrm>
                <a:off x="240" y="2448"/>
                <a:ext cx="4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-25000"/>
                  <a:t>0</a:t>
                </a:r>
                <a:r>
                  <a:rPr lang="en-US"/>
                  <a:t>=</a:t>
                </a:r>
                <a:r>
                  <a:rPr lang="el-GR">
                    <a:cs typeface="Arial" charset="0"/>
                  </a:rPr>
                  <a:t>θ</a:t>
                </a:r>
              </a:p>
            </p:txBody>
          </p:sp>
        </p:grpSp>
        <p:sp>
          <p:nvSpPr>
            <p:cNvPr id="32793" name="Text Box 26"/>
            <p:cNvSpPr txBox="1">
              <a:spLocks noChangeArrowheads="1"/>
            </p:cNvSpPr>
            <p:nvPr/>
          </p:nvSpPr>
          <p:spPr bwMode="auto">
            <a:xfrm>
              <a:off x="96" y="2880"/>
              <a:ext cx="4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0</a:t>
              </a:r>
              <a:r>
                <a:rPr lang="en-US"/>
                <a:t>= -1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57200" y="2667000"/>
            <a:ext cx="3276600" cy="2239963"/>
            <a:chOff x="2793" y="2050"/>
            <a:chExt cx="2707" cy="1921"/>
          </a:xfrm>
        </p:grpSpPr>
        <p:sp>
          <p:nvSpPr>
            <p:cNvPr id="32775" name="Oval 28"/>
            <p:cNvSpPr>
              <a:spLocks noChangeArrowheads="1"/>
            </p:cNvSpPr>
            <p:nvPr/>
          </p:nvSpPr>
          <p:spPr bwMode="auto">
            <a:xfrm>
              <a:off x="3513" y="2290"/>
              <a:ext cx="91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Line 29"/>
            <p:cNvSpPr>
              <a:spLocks noChangeShapeType="1"/>
            </p:cNvSpPr>
            <p:nvPr/>
          </p:nvSpPr>
          <p:spPr bwMode="auto">
            <a:xfrm>
              <a:off x="3993" y="205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30"/>
            <p:cNvSpPr>
              <a:spLocks noChangeShapeType="1"/>
            </p:cNvSpPr>
            <p:nvPr/>
          </p:nvSpPr>
          <p:spPr bwMode="auto">
            <a:xfrm>
              <a:off x="3993" y="253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31"/>
            <p:cNvSpPr>
              <a:spLocks noChangeShapeType="1"/>
            </p:cNvSpPr>
            <p:nvPr/>
          </p:nvSpPr>
          <p:spPr bwMode="auto">
            <a:xfrm flipV="1">
              <a:off x="2793" y="2530"/>
              <a:ext cx="120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32"/>
            <p:cNvSpPr>
              <a:spLocks noChangeShapeType="1"/>
            </p:cNvSpPr>
            <p:nvPr/>
          </p:nvSpPr>
          <p:spPr bwMode="auto">
            <a:xfrm flipV="1">
              <a:off x="3321" y="2530"/>
              <a:ext cx="67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3"/>
            <p:cNvSpPr>
              <a:spLocks noChangeShapeType="1"/>
            </p:cNvSpPr>
            <p:nvPr/>
          </p:nvSpPr>
          <p:spPr bwMode="auto">
            <a:xfrm flipV="1">
              <a:off x="3945" y="2530"/>
              <a:ext cx="4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4"/>
            <p:cNvSpPr>
              <a:spLocks noChangeShapeType="1"/>
            </p:cNvSpPr>
            <p:nvPr/>
          </p:nvSpPr>
          <p:spPr bwMode="auto">
            <a:xfrm flipH="1" flipV="1">
              <a:off x="3993" y="2530"/>
              <a:ext cx="124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Text Box 35"/>
            <p:cNvSpPr txBox="1">
              <a:spLocks noChangeArrowheads="1"/>
            </p:cNvSpPr>
            <p:nvPr/>
          </p:nvSpPr>
          <p:spPr bwMode="auto">
            <a:xfrm>
              <a:off x="4031" y="3130"/>
              <a:ext cx="677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   .   . </a:t>
              </a:r>
            </a:p>
          </p:txBody>
        </p:sp>
        <p:sp>
          <p:nvSpPr>
            <p:cNvPr id="32783" name="Text Box 36"/>
            <p:cNvSpPr txBox="1">
              <a:spLocks noChangeArrowheads="1"/>
            </p:cNvSpPr>
            <p:nvPr/>
          </p:nvSpPr>
          <p:spPr bwMode="auto">
            <a:xfrm>
              <a:off x="4751" y="2409"/>
              <a:ext cx="257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θ</a:t>
              </a:r>
              <a:endParaRPr lang="en-US"/>
            </a:p>
          </p:txBody>
        </p:sp>
        <p:sp>
          <p:nvSpPr>
            <p:cNvPr id="32784" name="Text Box 37"/>
            <p:cNvSpPr txBox="1">
              <a:spLocks noChangeArrowheads="1"/>
            </p:cNvSpPr>
            <p:nvPr/>
          </p:nvSpPr>
          <p:spPr bwMode="auto">
            <a:xfrm>
              <a:off x="3099" y="2936"/>
              <a:ext cx="15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785" name="Text Box 38"/>
            <p:cNvSpPr txBox="1">
              <a:spLocks noChangeArrowheads="1"/>
            </p:cNvSpPr>
            <p:nvPr/>
          </p:nvSpPr>
          <p:spPr bwMode="auto">
            <a:xfrm>
              <a:off x="2842" y="3010"/>
              <a:ext cx="35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32786" name="Text Box 39"/>
            <p:cNvSpPr txBox="1">
              <a:spLocks noChangeArrowheads="1"/>
            </p:cNvSpPr>
            <p:nvPr/>
          </p:nvSpPr>
          <p:spPr bwMode="auto">
            <a:xfrm>
              <a:off x="3311" y="3034"/>
              <a:ext cx="35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2</a:t>
              </a:r>
            </a:p>
          </p:txBody>
        </p:sp>
        <p:sp>
          <p:nvSpPr>
            <p:cNvPr id="32787" name="Text Box 40"/>
            <p:cNvSpPr txBox="1">
              <a:spLocks noChangeArrowheads="1"/>
            </p:cNvSpPr>
            <p:nvPr/>
          </p:nvSpPr>
          <p:spPr bwMode="auto">
            <a:xfrm>
              <a:off x="3705" y="3057"/>
              <a:ext cx="338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32788" name="Text Box 41"/>
            <p:cNvSpPr txBox="1">
              <a:spLocks noChangeArrowheads="1"/>
            </p:cNvSpPr>
            <p:nvPr/>
          </p:nvSpPr>
          <p:spPr bwMode="auto">
            <a:xfrm>
              <a:off x="4905" y="3057"/>
              <a:ext cx="35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32789" name="Text Box 42"/>
            <p:cNvSpPr txBox="1">
              <a:spLocks noChangeArrowheads="1"/>
            </p:cNvSpPr>
            <p:nvPr/>
          </p:nvSpPr>
          <p:spPr bwMode="auto">
            <a:xfrm>
              <a:off x="3168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2</a:t>
              </a:r>
            </a:p>
          </p:txBody>
        </p:sp>
        <p:sp>
          <p:nvSpPr>
            <p:cNvPr id="32790" name="Text Box 43"/>
            <p:cNvSpPr txBox="1">
              <a:spLocks noChangeArrowheads="1"/>
            </p:cNvSpPr>
            <p:nvPr/>
          </p:nvSpPr>
          <p:spPr bwMode="auto">
            <a:xfrm>
              <a:off x="3840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3</a:t>
              </a:r>
            </a:p>
          </p:txBody>
        </p:sp>
        <p:sp>
          <p:nvSpPr>
            <p:cNvPr id="32791" name="Text Box 44"/>
            <p:cNvSpPr txBox="1">
              <a:spLocks noChangeArrowheads="1"/>
            </p:cNvSpPr>
            <p:nvPr/>
          </p:nvSpPr>
          <p:spPr bwMode="auto">
            <a:xfrm>
              <a:off x="5184" y="3657"/>
              <a:ext cx="31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r>
                <a:rPr lang="en-US" baseline="-25000"/>
                <a:t>n</a:t>
              </a:r>
            </a:p>
          </p:txBody>
        </p:sp>
      </p:grpSp>
      <p:sp>
        <p:nvSpPr>
          <p:cNvPr id="32774" name="Text Box 45"/>
          <p:cNvSpPr txBox="1">
            <a:spLocks noChangeArrowheads="1"/>
          </p:cNvSpPr>
          <p:nvPr/>
        </p:nvSpPr>
        <p:spPr bwMode="auto">
          <a:xfrm>
            <a:off x="228600" y="4495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Example to demonstrate preprocessing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OR perceptron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1-class	&lt;1,1&gt; , &lt;1,0&gt; , &lt;0,1&gt;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0-class	&lt;0,0&gt;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Augmented x vectors:-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1-class	&lt;-1,1,1&gt; , &lt;-1,1,0&gt; , &lt;-1,0,1&gt;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0-class	&lt;-1,0,0&gt;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Negate 0-class:-   &lt;1,0,0&gt;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Example to demonstrate preprocessing cont..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Now the vectors are</a:t>
            </a:r>
          </a:p>
          <a:p>
            <a:pPr eaLnBrk="1" hangingPunct="1">
              <a:buFontTx/>
              <a:buNone/>
            </a:pPr>
            <a:r>
              <a:rPr lang="en-US" smtClean="0"/>
              <a:t>	    x</a:t>
            </a:r>
            <a:r>
              <a:rPr lang="en-US" baseline="-25000" smtClean="0"/>
              <a:t>0</a:t>
            </a:r>
            <a:r>
              <a:rPr lang="en-US" smtClean="0"/>
              <a:t>  x</a:t>
            </a:r>
            <a:r>
              <a:rPr lang="en-US" baseline="-25000" smtClean="0"/>
              <a:t>1</a:t>
            </a:r>
            <a:r>
              <a:rPr lang="en-US" smtClean="0"/>
              <a:t> x</a:t>
            </a:r>
            <a:r>
              <a:rPr 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  -1   0   1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  -1   1   0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3</a:t>
            </a:r>
            <a:r>
              <a:rPr lang="en-US" smtClean="0"/>
              <a:t>  -1   1   1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4</a:t>
            </a:r>
            <a:r>
              <a:rPr lang="en-US" smtClean="0"/>
              <a:t>   1   0   0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 Training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Start with a random value of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ex: &lt;0,0,0…&gt;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Test for wx</a:t>
            </a:r>
            <a:r>
              <a:rPr lang="en-US" baseline="-25000" smtClean="0"/>
              <a:t>i</a:t>
            </a:r>
            <a:r>
              <a:rPr lang="en-US" smtClean="0"/>
              <a:t> &gt; 0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 If the test succeeds for i=1,2,…n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 then return w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	Modify w, w</a:t>
            </a:r>
            <a:r>
              <a:rPr lang="en-US" baseline="-25000" smtClean="0"/>
              <a:t>next</a:t>
            </a:r>
            <a:r>
              <a:rPr lang="en-US" smtClean="0"/>
              <a:t> = w</a:t>
            </a:r>
            <a:r>
              <a:rPr lang="en-US" baseline="-25000" smtClean="0"/>
              <a:t>prev</a:t>
            </a:r>
            <a:r>
              <a:rPr lang="en-US" smtClean="0"/>
              <a:t> + x</a:t>
            </a:r>
            <a:r>
              <a:rPr lang="en-US" baseline="-25000" smtClean="0"/>
              <a:t>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PTA on OR-example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w=&lt;0,0,0&gt;		wx</a:t>
            </a:r>
            <a:r>
              <a:rPr lang="en-US" baseline="-25000" smtClean="0"/>
              <a:t>1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w=&lt;-1,0,1&gt;		wx</a:t>
            </a:r>
            <a:r>
              <a:rPr lang="en-US" baseline="-25000" smtClean="0"/>
              <a:t>4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w=&lt;0,0	,1&gt;		wx</a:t>
            </a:r>
            <a:r>
              <a:rPr lang="en-US" baseline="-25000" smtClean="0"/>
              <a:t>2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w=&lt;-1,1,1&gt;		wx</a:t>
            </a:r>
            <a:r>
              <a:rPr lang="en-US" baseline="-25000" smtClean="0"/>
              <a:t>1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w=&lt;0,1,2&gt;		wx</a:t>
            </a:r>
            <a:r>
              <a:rPr lang="en-US" baseline="-25000" smtClean="0"/>
              <a:t>4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w=&lt;1,1,2&gt;		wx</a:t>
            </a:r>
            <a:r>
              <a:rPr lang="en-US" baseline="-25000" smtClean="0"/>
              <a:t>2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w=&lt;0,2,2&gt;		wx</a:t>
            </a:r>
            <a:r>
              <a:rPr lang="en-US" baseline="-25000" smtClean="0"/>
              <a:t>4</a:t>
            </a:r>
            <a:r>
              <a:rPr lang="en-US" smtClean="0"/>
              <a:t> fails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w=&lt;1,2,2&gt;		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Simple </a:t>
            </a:r>
            <a:r>
              <a:rPr lang="en-US" dirty="0" err="1" smtClean="0"/>
              <a:t>Perceptron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7578" y="1528763"/>
            <a:ext cx="6200022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Multiple representations of a concept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90600" y="1447800"/>
            <a:ext cx="1295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AND</a:t>
            </a:r>
            <a:endParaRPr lang="en-US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1371600"/>
            <a:ext cx="1524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" pitchFamily="18" charset="0"/>
              </a:rPr>
              <a:t>y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 = x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 &amp; x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2</a:t>
            </a:r>
            <a:endParaRPr lang="en-US" i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514600"/>
            <a:ext cx="13716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θ ≥ 0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w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1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 θ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w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2 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≤ θ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w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+ w</a:t>
            </a:r>
            <a:r>
              <a:rPr lang="en-US" i="1" baseline="-25000" dirty="0" smtClean="0">
                <a:solidFill>
                  <a:schemeClr val="tx1"/>
                </a:solidFill>
                <a:latin typeface="Times" pitchFamily="18" charset="0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Times" pitchFamily="18" charset="0"/>
              </a:rPr>
              <a:t> &gt; θ</a:t>
            </a:r>
            <a:endParaRPr lang="en-US" i="1" dirty="0">
              <a:solidFill>
                <a:schemeClr val="tx1"/>
              </a:solidFill>
              <a:latin typeface="Times" pitchFamily="18" charset="0"/>
            </a:endParaRPr>
          </a:p>
        </p:txBody>
      </p:sp>
      <p:grpSp>
        <p:nvGrpSpPr>
          <p:cNvPr id="3" name="Group 28"/>
          <p:cNvGrpSpPr/>
          <p:nvPr/>
        </p:nvGrpSpPr>
        <p:grpSpPr>
          <a:xfrm>
            <a:off x="5638800" y="2133600"/>
            <a:ext cx="2971800" cy="1905000"/>
            <a:chOff x="4495800" y="2362200"/>
            <a:chExt cx="3276600" cy="2133600"/>
          </a:xfrm>
        </p:grpSpPr>
        <p:sp>
          <p:nvSpPr>
            <p:cNvPr id="7" name="Oval 6"/>
            <p:cNvSpPr/>
            <p:nvPr/>
          </p:nvSpPr>
          <p:spPr>
            <a:xfrm>
              <a:off x="5638800" y="2971800"/>
              <a:ext cx="685800" cy="685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i="1">
                <a:latin typeface="Times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5639594" y="2818606"/>
              <a:ext cx="609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72200" y="3276600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3"/>
            </p:cNvCxnSpPr>
            <p:nvPr/>
          </p:nvCxnSpPr>
          <p:spPr>
            <a:xfrm rot="5400000">
              <a:off x="5219701" y="3519067"/>
              <a:ext cx="481433" cy="5576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5"/>
            </p:cNvCxnSpPr>
            <p:nvPr/>
          </p:nvCxnSpPr>
          <p:spPr>
            <a:xfrm rot="16200000" flipH="1">
              <a:off x="6224167" y="3557166"/>
              <a:ext cx="481433" cy="481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718677" y="3048000"/>
              <a:ext cx="7825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" pitchFamily="18" charset="0"/>
                </a:rPr>
                <a:t>θ = 0.5</a:t>
              </a:r>
              <a:endParaRPr lang="en-US" sz="1600" i="1" dirty="0">
                <a:latin typeface="Times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5800" y="3623846"/>
              <a:ext cx="9220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" pitchFamily="18" charset="0"/>
                </a:rPr>
                <a:t>W</a:t>
              </a:r>
              <a:r>
                <a:rPr lang="en-US" sz="1600" i="1" baseline="-25000" dirty="0" smtClean="0">
                  <a:latin typeface="Times" pitchFamily="18" charset="0"/>
                </a:rPr>
                <a:t>2</a:t>
              </a:r>
              <a:r>
                <a:rPr lang="en-US" sz="1600" i="1" dirty="0" smtClean="0">
                  <a:latin typeface="Times" pitchFamily="18" charset="0"/>
                </a:rPr>
                <a:t> = 0.4</a:t>
              </a:r>
              <a:endParaRPr lang="en-US" sz="1600" i="1" dirty="0">
                <a:latin typeface="Times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9809" y="3623846"/>
              <a:ext cx="1016616" cy="379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Times" pitchFamily="18" charset="0"/>
                </a:rPr>
                <a:t>W</a:t>
              </a:r>
              <a:r>
                <a:rPr lang="en-US" sz="1600" i="1" baseline="-25000" dirty="0">
                  <a:latin typeface="Times" pitchFamily="18" charset="0"/>
                </a:rPr>
                <a:t>1</a:t>
              </a:r>
              <a:r>
                <a:rPr lang="en-US" sz="1600" i="1" dirty="0" smtClean="0">
                  <a:latin typeface="Times" pitchFamily="18" charset="0"/>
                </a:rPr>
                <a:t> = 0.4</a:t>
              </a:r>
              <a:endParaRPr lang="en-US" sz="1600" i="1" dirty="0">
                <a:latin typeface="Times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33174" y="4038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" pitchFamily="18" charset="0"/>
                </a:rPr>
                <a:t>x</a:t>
              </a:r>
              <a:r>
                <a:rPr lang="en-US" i="1" baseline="-25000" dirty="0" smtClean="0">
                  <a:latin typeface="Times" pitchFamily="18" charset="0"/>
                </a:rPr>
                <a:t>1</a:t>
              </a:r>
              <a:endParaRPr lang="en-US" i="1" dirty="0">
                <a:latin typeface="Times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4038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" pitchFamily="18" charset="0"/>
                </a:rPr>
                <a:t>x</a:t>
              </a:r>
              <a:r>
                <a:rPr lang="en-US" i="1" baseline="-25000" dirty="0" smtClean="0">
                  <a:latin typeface="Times" pitchFamily="18" charset="0"/>
                </a:rPr>
                <a:t>2</a:t>
              </a:r>
              <a:endParaRPr lang="en-US" i="1" baseline="-25000" dirty="0">
                <a:latin typeface="Times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95800" y="2362200"/>
              <a:ext cx="3276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57200" y="4648200"/>
            <a:ext cx="1752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09600" y="4800600"/>
          <a:ext cx="1447800" cy="1371600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2600"/>
              </a:tblGrid>
              <a:tr h="273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100" b="1" baseline="-25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3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51"/>
          <p:cNvGrpSpPr/>
          <p:nvPr/>
        </p:nvGrpSpPr>
        <p:grpSpPr>
          <a:xfrm>
            <a:off x="5321944" y="4572000"/>
            <a:ext cx="2755256" cy="2057400"/>
            <a:chOff x="4876800" y="4572000"/>
            <a:chExt cx="2755256" cy="2057400"/>
          </a:xfrm>
        </p:grpSpPr>
        <p:sp>
          <p:nvSpPr>
            <p:cNvPr id="51" name="Rectangle 50"/>
            <p:cNvSpPr/>
            <p:nvPr/>
          </p:nvSpPr>
          <p:spPr>
            <a:xfrm>
              <a:off x="4876800" y="4572000"/>
              <a:ext cx="2743200" cy="1981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5257800" y="4648200"/>
              <a:ext cx="2057400" cy="1981200"/>
              <a:chOff x="2286000" y="1905000"/>
              <a:chExt cx="2667000" cy="2548123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rot="5400000" flipH="1" flipV="1">
                <a:off x="2515394" y="2590006"/>
                <a:ext cx="1371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3200400" y="3276600"/>
                <a:ext cx="1752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5400000">
                <a:off x="2286000" y="3276600"/>
                <a:ext cx="914400" cy="914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/>
              <p:cNvSpPr/>
              <p:nvPr/>
            </p:nvSpPr>
            <p:spPr>
              <a:xfrm rot="19138237">
                <a:off x="3046807" y="1993232"/>
                <a:ext cx="818298" cy="2459891"/>
              </a:xfrm>
              <a:prstGeom prst="rect">
                <a:avLst/>
              </a:prstGeom>
              <a:solidFill>
                <a:schemeClr val="accent1">
                  <a:alpha val="62000"/>
                </a:schemeClr>
              </a:solidFill>
              <a:ln>
                <a:noFill/>
              </a:ln>
              <a:effectLst>
                <a:outerShdw blurRad="76200" dir="9120000" sx="95000" sy="95000" kx="-1200000" algn="bl" rotWithShape="0">
                  <a:prstClr val="black">
                    <a:alpha val="15000"/>
                  </a:prstClr>
                </a:outerShdw>
              </a:effectLst>
              <a:scene3d>
                <a:camera prst="isometricBottomDown">
                  <a:rot lat="2217952" lon="18937989" rev="1683168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48000" y="2209800"/>
                <a:ext cx="914400" cy="1828800"/>
              </a:xfrm>
              <a:prstGeom prst="rect">
                <a:avLst/>
              </a:prstGeom>
              <a:solidFill>
                <a:srgbClr val="C00000">
                  <a:alpha val="40000"/>
                </a:srgbClr>
              </a:solidFill>
              <a:ln>
                <a:noFill/>
              </a:ln>
              <a:effectLst>
                <a:outerShdw blurRad="50800" dist="25400" dir="18000000" sx="95000" sy="95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>
                  <a:rot lat="458657" lon="2425949" rev="3087981"/>
                </a:camera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5638800" y="4648200"/>
              <a:ext cx="2984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tx1"/>
                  </a:solidFill>
                  <a:latin typeface="Times" pitchFamily="18" charset="0"/>
                </a:rPr>
                <a:t>θ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239000" y="5334000"/>
              <a:ext cx="3930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Times" pitchFamily="18" charset="0"/>
                </a:rPr>
                <a:t>W</a:t>
              </a:r>
              <a:r>
                <a:rPr lang="en-US" sz="1400" i="1" baseline="-25000" dirty="0" smtClean="0">
                  <a:latin typeface="Times" pitchFamily="18" charset="0"/>
                </a:rPr>
                <a:t>1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953000" y="6019800"/>
              <a:ext cx="3930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Times" pitchFamily="18" charset="0"/>
                </a:rPr>
                <a:t>W</a:t>
              </a:r>
              <a:r>
                <a:rPr lang="en-US" sz="1400" i="1" baseline="-25000" dirty="0">
                  <a:latin typeface="Times" pitchFamily="18" charset="0"/>
                </a:rPr>
                <a:t>2</a:t>
              </a:r>
              <a:endParaRPr lang="en-US" sz="1400" dirty="0"/>
            </a:p>
          </p:txBody>
        </p:sp>
      </p:grpSp>
      <p:sp>
        <p:nvSpPr>
          <p:cNvPr id="53" name="Horizontal Scroll 52"/>
          <p:cNvSpPr/>
          <p:nvPr/>
        </p:nvSpPr>
        <p:spPr>
          <a:xfrm>
            <a:off x="2895600" y="2514600"/>
            <a:ext cx="1447800" cy="137160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The concept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ANDing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Left Arrow 53"/>
          <p:cNvSpPr/>
          <p:nvPr/>
        </p:nvSpPr>
        <p:spPr>
          <a:xfrm rot="8497806">
            <a:off x="4356779" y="2030289"/>
            <a:ext cx="1131333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Arrow 55"/>
          <p:cNvSpPr/>
          <p:nvPr/>
        </p:nvSpPr>
        <p:spPr>
          <a:xfrm rot="10800000">
            <a:off x="4419600" y="2971800"/>
            <a:ext cx="1131333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Arrow 56"/>
          <p:cNvSpPr/>
          <p:nvPr/>
        </p:nvSpPr>
        <p:spPr>
          <a:xfrm rot="13100286">
            <a:off x="4239221" y="3998492"/>
            <a:ext cx="1131333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Arrow 57"/>
          <p:cNvSpPr/>
          <p:nvPr/>
        </p:nvSpPr>
        <p:spPr>
          <a:xfrm rot="18900000">
            <a:off x="2080539" y="4068649"/>
            <a:ext cx="888956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Arrow 58"/>
          <p:cNvSpPr/>
          <p:nvPr/>
        </p:nvSpPr>
        <p:spPr>
          <a:xfrm>
            <a:off x="1905000" y="3048000"/>
            <a:ext cx="914400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Arrow 59"/>
          <p:cNvSpPr/>
          <p:nvPr/>
        </p:nvSpPr>
        <p:spPr>
          <a:xfrm rot="2700000">
            <a:off x="2247606" y="2144073"/>
            <a:ext cx="782499" cy="379963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19400" y="914400"/>
            <a:ext cx="136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Plain English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41" name="Straight Arrow Connector 40"/>
          <p:cNvCxnSpPr>
            <a:stCxn id="38" idx="1"/>
            <a:endCxn id="4" idx="3"/>
          </p:cNvCxnSpPr>
          <p:nvPr/>
        </p:nvCxnSpPr>
        <p:spPr>
          <a:xfrm rot="10800000" flipV="1">
            <a:off x="2286000" y="1099066"/>
            <a:ext cx="533400" cy="61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28600" y="411480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Linear Inequalities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61" name="Straight Arrow Connector 60"/>
          <p:cNvCxnSpPr>
            <a:endCxn id="6" idx="2"/>
          </p:cNvCxnSpPr>
          <p:nvPr/>
        </p:nvCxnSpPr>
        <p:spPr>
          <a:xfrm rot="5400000" flipH="1" flipV="1">
            <a:off x="952500" y="40767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819400" y="4724400"/>
            <a:ext cx="122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Truth Table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66" name="Straight Arrow Connector 65"/>
          <p:cNvCxnSpPr>
            <a:stCxn id="65" idx="1"/>
          </p:cNvCxnSpPr>
          <p:nvPr/>
        </p:nvCxnSpPr>
        <p:spPr>
          <a:xfrm rot="10800000" flipV="1">
            <a:off x="2286000" y="4909066"/>
            <a:ext cx="533400" cy="61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733800" y="579120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0070C0"/>
                </a:solidFill>
              </a:rPr>
              <a:t>Hyperplanes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>
            <a:stCxn id="67" idx="0"/>
          </p:cNvCxnSpPr>
          <p:nvPr/>
        </p:nvCxnSpPr>
        <p:spPr>
          <a:xfrm rot="5400000" flipH="1" flipV="1">
            <a:off x="4490019" y="5023420"/>
            <a:ext cx="685785" cy="849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62800" y="4572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Algebra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70" name="Straight Arrow Connector 69"/>
          <p:cNvCxnSpPr>
            <a:stCxn id="69" idx="1"/>
          </p:cNvCxnSpPr>
          <p:nvPr/>
        </p:nvCxnSpPr>
        <p:spPr>
          <a:xfrm rot="10800000" flipV="1">
            <a:off x="6629400" y="641866"/>
            <a:ext cx="533400" cy="61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543800" y="1219200"/>
            <a:ext cx="120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Perceptron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7197983" y="1565017"/>
            <a:ext cx="53923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Inductive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Once we have decided to use a particular representation, we have assumed “inductive bias”</a:t>
            </a:r>
          </a:p>
          <a:p>
            <a:r>
              <a:rPr lang="en-US" dirty="0" smtClean="0"/>
              <a:t>The inductive bias of a learning algorithm is the set of assumptions that the learner uses to predict outputs given inputs that it has not encountered </a:t>
            </a:r>
            <a:r>
              <a:rPr lang="en-US" baseline="30000" dirty="0" smtClean="0"/>
              <a:t>(Mitchell, 1980).</a:t>
            </a:r>
          </a:p>
          <a:p>
            <a:endParaRPr lang="en-US" dirty="0" smtClean="0"/>
          </a:p>
          <a:p>
            <a:r>
              <a:rPr lang="en-US" dirty="0" smtClean="0"/>
              <a:t>You can refer to: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A</a:t>
            </a:r>
            <a:r>
              <a:rPr lang="en-US" dirty="0"/>
              <a:t> theory </a:t>
            </a:r>
            <a:r>
              <a:rPr lang="en-US" dirty="0" smtClean="0"/>
              <a:t>of the</a:t>
            </a:r>
            <a:r>
              <a:rPr lang="en-US" dirty="0"/>
              <a:t> </a:t>
            </a:r>
            <a:r>
              <a:rPr lang="en-US" dirty="0" smtClean="0"/>
              <a:t>Learnable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LG </a:t>
            </a:r>
            <a:r>
              <a:rPr lang="en-US" sz="2800" dirty="0"/>
              <a:t>Valiant - Communications of the ACM</a:t>
            </a:r>
            <a:r>
              <a:rPr lang="en-US" sz="2800" dirty="0" smtClean="0"/>
              <a:t>, 1984</a:t>
            </a:r>
            <a:endParaRPr lang="en-US" baseline="30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Fundamental Observation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62513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The number of TFs computable by a perceptron is equal to the number of regions produced by 2</a:t>
            </a:r>
            <a:r>
              <a:rPr lang="en-GB" sz="2800" baseline="30000" smtClean="0"/>
              <a:t>n</a:t>
            </a:r>
            <a:r>
              <a:rPr lang="en-GB" sz="2800" smtClean="0"/>
              <a:t> hyper-planes,obtained by plugging in the values &lt;x</a:t>
            </a:r>
            <a:r>
              <a:rPr lang="en-GB" sz="2800" baseline="-25000" smtClean="0"/>
              <a:t>1</a:t>
            </a:r>
            <a:r>
              <a:rPr lang="en-GB" sz="2800" smtClean="0"/>
              <a:t>,x</a:t>
            </a:r>
            <a:r>
              <a:rPr lang="en-GB" sz="2800" baseline="-25000" smtClean="0"/>
              <a:t>2</a:t>
            </a:r>
            <a:r>
              <a:rPr lang="en-GB" sz="2800" smtClean="0"/>
              <a:t>,x</a:t>
            </a:r>
            <a:r>
              <a:rPr lang="en-GB" sz="2800" baseline="-25000" smtClean="0"/>
              <a:t>3</a:t>
            </a:r>
            <a:r>
              <a:rPr lang="en-GB" sz="2800" smtClean="0"/>
              <a:t>,…,x</a:t>
            </a:r>
            <a:r>
              <a:rPr lang="en-GB" sz="2800" baseline="-25000" smtClean="0"/>
              <a:t>n</a:t>
            </a:r>
            <a:r>
              <a:rPr lang="en-GB" sz="2800" smtClean="0"/>
              <a:t>&gt; in the equation 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Arial" charset="0"/>
              </a:rPr>
              <a:t>			   ∑</a:t>
            </a:r>
            <a:r>
              <a:rPr lang="en-GB" sz="2800" baseline="-25000" smtClean="0">
                <a:cs typeface="Arial" charset="0"/>
              </a:rPr>
              <a:t>i=1</a:t>
            </a:r>
            <a:r>
              <a:rPr lang="en-GB" sz="2800" baseline="30000" smtClean="0">
                <a:cs typeface="Arial" charset="0"/>
              </a:rPr>
              <a:t>n</a:t>
            </a:r>
            <a:r>
              <a:rPr lang="en-GB" sz="2800" smtClean="0">
                <a:cs typeface="Arial" charset="0"/>
              </a:rPr>
              <a:t>w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x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= θ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geometrical observation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Problem: </a:t>
            </a:r>
            <a:r>
              <a:rPr lang="en-GB" i="1" dirty="0" smtClean="0"/>
              <a:t>m </a:t>
            </a:r>
            <a:r>
              <a:rPr lang="en-GB" dirty="0" smtClean="0"/>
              <a:t>linear surfaces called hyper-planes (each hyper-plane is of </a:t>
            </a:r>
            <a:r>
              <a:rPr lang="en-GB" i="1" dirty="0" smtClean="0"/>
              <a:t>(d-1)</a:t>
            </a:r>
            <a:r>
              <a:rPr lang="en-GB" dirty="0" smtClean="0"/>
              <a:t>-dim) in d-dim, then what is the max. no. of regions produced by their intersection?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   </a:t>
            </a:r>
            <a:r>
              <a:rPr lang="en-GB" i="1" dirty="0" smtClean="0"/>
              <a:t>i.e., </a:t>
            </a:r>
            <a:r>
              <a:rPr lang="en-GB" i="1" dirty="0" err="1" smtClean="0"/>
              <a:t>R</a:t>
            </a:r>
            <a:r>
              <a:rPr lang="en-GB" i="1" baseline="-20000" dirty="0" err="1" smtClean="0"/>
              <a:t>m,d</a:t>
            </a:r>
            <a:r>
              <a:rPr lang="en-GB" i="1" dirty="0" smtClean="0"/>
              <a:t> =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 smtClean="0"/>
              <a:t>Co-ordinate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work in the &lt;X</a:t>
            </a:r>
            <a:r>
              <a:rPr lang="en-US" sz="1800" dirty="0" smtClean="0"/>
              <a:t>1</a:t>
            </a:r>
            <a:r>
              <a:rPr lang="en-US" dirty="0" smtClean="0"/>
              <a:t>, X</a:t>
            </a:r>
            <a:r>
              <a:rPr lang="en-US" sz="1800" dirty="0" smtClean="0"/>
              <a:t>2</a:t>
            </a:r>
            <a:r>
              <a:rPr lang="en-US" dirty="0" smtClean="0"/>
              <a:t>&gt; space or the &lt;w</a:t>
            </a:r>
            <a:r>
              <a:rPr lang="en-US" sz="1800" dirty="0" smtClean="0"/>
              <a:t>1</a:t>
            </a:r>
            <a:r>
              <a:rPr lang="en-US" dirty="0" smtClean="0"/>
              <a:t>, w</a:t>
            </a:r>
            <a:r>
              <a:rPr lang="en-US" sz="1800" dirty="0" smtClean="0"/>
              <a:t>2</a:t>
            </a:r>
            <a:r>
              <a:rPr lang="en-US" dirty="0" smtClean="0"/>
              <a:t>, Ѳ&gt; space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67594" y="3885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609600" y="4876800"/>
            <a:ext cx="1448594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876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572794" y="39616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15794" y="51046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Ѳ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153400" y="5257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05400" y="30480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15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388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676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05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(0,1)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(1,1)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800600" y="32004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0" idx="1"/>
          </p:cNvCxnSpPr>
          <p:nvPr/>
        </p:nvCxnSpPr>
        <p:spPr>
          <a:xfrm rot="5400000">
            <a:off x="4860667" y="3521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013067" y="3673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65467" y="3826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317867" y="3978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470267" y="4130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622667" y="4283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75067" y="4435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27467" y="4588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079867" y="4740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232267" y="4892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384667" y="5045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37067" y="5197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89467" y="5350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841867" y="5502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994267" y="5654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146667" y="5807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7299067" y="5959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451467" y="6112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603867" y="6264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67400" y="5638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Hyper-plane</a:t>
            </a:r>
          </a:p>
          <a:p>
            <a:r>
              <a:rPr lang="en-US" dirty="0" smtClean="0"/>
              <a:t>(Line in 2-D)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48400" y="3810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 = W2 = 1, Ѳ = 0.5</a:t>
            </a:r>
          </a:p>
          <a:p>
            <a:r>
              <a:rPr lang="en-US" dirty="0" smtClean="0"/>
              <a:t>X1 + x2 = 0.5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8" name="Curved Connector 57"/>
          <p:cNvCxnSpPr/>
          <p:nvPr/>
        </p:nvCxnSpPr>
        <p:spPr>
          <a:xfrm rot="10800000" flipV="1">
            <a:off x="6400800" y="4419600"/>
            <a:ext cx="6096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52600" y="586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equation of a </a:t>
            </a:r>
            <a:r>
              <a:rPr lang="en-US" dirty="0" err="1" smtClean="0"/>
              <a:t>Hyperplane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Σ </a:t>
            </a:r>
            <a:r>
              <a:rPr lang="en-US" dirty="0" err="1" smtClean="0"/>
              <a:t>Wi</a:t>
            </a:r>
            <a:r>
              <a:rPr lang="en-US" dirty="0" smtClean="0"/>
              <a:t> Xi = </a:t>
            </a:r>
            <a:r>
              <a:rPr lang="az-Cyrl-AZ" dirty="0" smtClean="0"/>
              <a:t>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Regions produced by lines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62000" y="2971800"/>
            <a:ext cx="27439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34394" y="4343400"/>
            <a:ext cx="44196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76400" y="2438400"/>
            <a:ext cx="35052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905000" y="2895600"/>
            <a:ext cx="3048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47800" y="2286000"/>
            <a:ext cx="3886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943100" y="3009900"/>
            <a:ext cx="3352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243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1600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Regions produced by lines not necessarily passing through origin</a:t>
            </a:r>
          </a:p>
          <a:p>
            <a:r>
              <a:rPr lang="en-US" dirty="0" smtClean="0"/>
              <a:t>L1: 	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89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L2:	2+2 =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L3:	2+2+3 = 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3810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L4:	2+2+3+4 = 11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regions created = Number of intersections on the incoming line by the original lines </a:t>
            </a:r>
          </a:p>
          <a:p>
            <a:r>
              <a:rPr lang="en-US" dirty="0" smtClean="0"/>
              <a:t>Total number of regions = Original number of regions + New regions created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660</Words>
  <Application>Microsoft Office PowerPoint</Application>
  <PresentationFormat>On-screen Show (4:3)</PresentationFormat>
  <Paragraphs>273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Blends</vt:lpstr>
      <vt:lpstr>Equation</vt:lpstr>
      <vt:lpstr>CS344: Introduction to Artificial Intelligence (associated lab: CS386) </vt:lpstr>
      <vt:lpstr>Functions in one-input Perceptron</vt:lpstr>
      <vt:lpstr>Functions in Simple Perceptron</vt:lpstr>
      <vt:lpstr>Multiple representations of a concept</vt:lpstr>
      <vt:lpstr>Inductive Bias</vt:lpstr>
      <vt:lpstr>Fundamental Observation</vt:lpstr>
      <vt:lpstr>The geometrical observation</vt:lpstr>
      <vt:lpstr>Co-ordinate Spaces</vt:lpstr>
      <vt:lpstr>Regions produced by lines</vt:lpstr>
      <vt:lpstr>Number of computable functions by a neuron</vt:lpstr>
      <vt:lpstr>Number of computable functions by a neuron (cont…)</vt:lpstr>
      <vt:lpstr> Points in the same region</vt:lpstr>
      <vt:lpstr>No. of Regions produced by Hyperplanes</vt:lpstr>
      <vt:lpstr>Slide 14</vt:lpstr>
      <vt:lpstr>Slide 15</vt:lpstr>
      <vt:lpstr>Slide 16</vt:lpstr>
      <vt:lpstr>Slide 17</vt:lpstr>
      <vt:lpstr>Slide 18</vt:lpstr>
      <vt:lpstr>Slide 19</vt:lpstr>
      <vt:lpstr>Perceptron Training Algorithm (PTA)</vt:lpstr>
      <vt:lpstr>PTA – preprocessing cont…</vt:lpstr>
      <vt:lpstr>Example to demonstrate preprocessing</vt:lpstr>
      <vt:lpstr>Example to demonstrate preprocessing cont..</vt:lpstr>
      <vt:lpstr>Perceptron Training Algorithm</vt:lpstr>
      <vt:lpstr>Tracing PTA on OR-example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178</cp:revision>
  <dcterms:created xsi:type="dcterms:W3CDTF">2007-07-27T07:29:18Z</dcterms:created>
  <dcterms:modified xsi:type="dcterms:W3CDTF">2011-03-13T09:51:51Z</dcterms:modified>
</cp:coreProperties>
</file>