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sldIdLst>
    <p:sldId id="256" r:id="rId2"/>
    <p:sldId id="344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84" r:id="rId41"/>
    <p:sldId id="385" r:id="rId42"/>
    <p:sldId id="386" r:id="rId43"/>
    <p:sldId id="387" r:id="rId4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6AE4B-D353-4192-9EA0-A5D7E730C59F}" type="slidenum">
              <a:rPr lang="en-US"/>
              <a:pPr/>
              <a:t>10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F4A94-805B-478E-AD30-242BD44606CC}" type="slidenum">
              <a:rPr lang="en-US"/>
              <a:pPr/>
              <a:t>11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F6411-CA63-4B32-AA16-CFEA4322CA5B}" type="slidenum">
              <a:rPr lang="en-US"/>
              <a:pPr/>
              <a:t>12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AC528-E664-4CFE-B4C2-208034B4B17F}" type="slidenum">
              <a:rPr lang="en-US"/>
              <a:pPr/>
              <a:t>13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6E418-9F9E-49CE-995D-34678547565B}" type="slidenum">
              <a:rPr lang="en-US"/>
              <a:pPr/>
              <a:t>14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00762-8C4D-4A7D-9216-42691F129049}" type="slidenum">
              <a:rPr lang="en-US"/>
              <a:pPr/>
              <a:t>15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CF455-1CDC-41BC-BCCC-39681639B56E}" type="slidenum">
              <a:rPr lang="en-US"/>
              <a:pPr/>
              <a:t>16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09A54-717B-4732-BEAB-B2B876F4BDEF}" type="slidenum">
              <a:rPr lang="en-US"/>
              <a:pPr/>
              <a:t>17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0E9C9-A274-44D5-B8BC-F0A42ECBA197}" type="slidenum">
              <a:rPr lang="en-US"/>
              <a:pPr/>
              <a:t>18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8B301-B366-40F4-90B5-D59A3CB6F059}" type="slidenum">
              <a:rPr lang="en-US"/>
              <a:pPr/>
              <a:t>19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F2BE3-4781-4746-8D71-1C9083665536}" type="slidenum">
              <a:rPr lang="en-US"/>
              <a:pPr/>
              <a:t>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288F4-DE8C-4F1A-B2DF-543260C975EB}" type="slidenum">
              <a:rPr lang="en-US"/>
              <a:pPr/>
              <a:t>20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2EC45-0DE8-4D4B-8A3F-5B888ECBC5B1}" type="slidenum">
              <a:rPr lang="en-US"/>
              <a:pPr/>
              <a:t>21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03338-C570-4D64-A3CD-6473894BC0EE}" type="slidenum">
              <a:rPr lang="en-US"/>
              <a:pPr/>
              <a:t>22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708C3-17CF-4950-BD6C-460A49213558}" type="slidenum">
              <a:rPr lang="en-US"/>
              <a:pPr/>
              <a:t>32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7370C-7EDE-4AB7-B06A-B935DFBD5A70}" type="slidenum">
              <a:rPr lang="en-US"/>
              <a:pPr/>
              <a:t>33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3E57E-66B9-4DD0-A875-BF080BCF7D10}" type="slidenum">
              <a:rPr lang="en-US"/>
              <a:pPr/>
              <a:t>34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2DB51-C9C6-4B2E-99F3-D5EFA340272F}" type="slidenum">
              <a:rPr lang="en-US"/>
              <a:pPr/>
              <a:t>35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E528E-E15A-4168-855D-EFF2FA69514F}" type="slidenum">
              <a:rPr lang="en-US"/>
              <a:pPr/>
              <a:t>36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3049FC-59A6-4D27-8F0F-06EF95755794}" type="slidenum">
              <a:rPr lang="en-US"/>
              <a:pPr/>
              <a:t>37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031DB-4927-44E3-88F2-D3CE6ADEB120}" type="slidenum">
              <a:rPr lang="en-US"/>
              <a:pPr/>
              <a:t>38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61D78-7590-4E86-AD65-58A5304FAD1B}" type="slidenum">
              <a:rPr lang="en-US"/>
              <a:pPr/>
              <a:t>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625EC-53F4-44DD-AF11-3D82579F69A4}" type="slidenum">
              <a:rPr lang="en-US"/>
              <a:pPr/>
              <a:t>39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23C64-AF7E-4D11-AFD3-68BEB8739A33}" type="slidenum">
              <a:rPr lang="en-US"/>
              <a:pPr/>
              <a:t>40</a:t>
            </a:fld>
            <a:endParaRPr 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D35F9AF2-D338-4A17-B9D7-900382026495}" type="slidenum">
              <a:rPr lang="en-US" sz="1300">
                <a:latin typeface="Arial" charset="0"/>
              </a:rPr>
              <a:pPr algn="r"/>
              <a:t>40</a:t>
            </a:fld>
            <a:endParaRPr lang="en-US" sz="1300" dirty="0">
              <a:latin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EA1E0-25B4-4C3B-9117-75E7F3CBD55B}" type="slidenum">
              <a:rPr lang="en-US"/>
              <a:pPr/>
              <a:t>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7EB0F-4A44-49B1-A975-3B662B5814B2}" type="slidenum">
              <a:rPr lang="en-US"/>
              <a:pPr/>
              <a:t>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3D81C-B75C-4BAB-BC97-DCE6B07881D9}" type="slidenum">
              <a:rPr lang="en-US"/>
              <a:pPr/>
              <a:t>6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13465-BFC4-4883-BEF6-F62343EC5BCD}" type="slidenum">
              <a:rPr lang="en-US"/>
              <a:pPr/>
              <a:t>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8BCE4-AEB5-4D1A-A982-05F123E756DB}" type="slidenum">
              <a:rPr lang="en-US"/>
              <a:pPr/>
              <a:t>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E72E8-D6AB-450D-82D8-C15A0B36A6E0}" type="slidenum">
              <a:rPr lang="en-US"/>
              <a:pPr/>
              <a:t>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18EF-14E3-4EF8-81D5-74CA203EA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27, 28: </a:t>
            </a:r>
            <a:r>
              <a:rPr lang="en-US" sz="2800" dirty="0" smtClean="0">
                <a:latin typeface="Times New Roman" pitchFamily="18" charset="0"/>
              </a:rPr>
              <a:t>Prolog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17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and 21</a:t>
            </a:r>
            <a:r>
              <a:rPr lang="en-US" sz="2800" baseline="30000" dirty="0" smtClean="0">
                <a:latin typeface="Times New Roman" pitchFamily="18" charset="0"/>
              </a:rPr>
              <a:t>st</a:t>
            </a:r>
            <a:r>
              <a:rPr lang="en-US" sz="2800" dirty="0" smtClean="0">
                <a:latin typeface="Times New Roman" pitchFamily="18" charset="0"/>
              </a:rPr>
              <a:t> March</a:t>
            </a:r>
            <a:r>
              <a:rPr lang="en-US" sz="2800" dirty="0" smtClean="0">
                <a:latin typeface="Times New Roman" pitchFamily="18" charset="0"/>
              </a:rPr>
              <a:t>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Example </a:t>
            </a:r>
            <a:r>
              <a:rPr lang="en-US" smtClean="0"/>
              <a:t>of usage of variable</a:t>
            </a:r>
            <a:endParaRPr lang="en-US" i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Facts: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likes(john,flowers).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likes(john,mary).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likes(paul,mary).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Question: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/>
              <a:t>	?- likes(john,X)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Answer: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X=flowers</a:t>
            </a:r>
            <a:r>
              <a:rPr lang="en-US" sz="2000" smtClean="0"/>
              <a:t> and wait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;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mary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no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Conjunctions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Use ‘,’ and pronounce it as </a:t>
            </a:r>
            <a:r>
              <a:rPr lang="en-US" sz="2800" i="1" smtClean="0"/>
              <a:t>and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smtClean="0"/>
              <a:t>Example</a:t>
            </a:r>
          </a:p>
          <a:p>
            <a:pPr lvl="1" eaLnBrk="1" hangingPunct="1"/>
            <a:r>
              <a:rPr lang="en-US" sz="2400" smtClean="0"/>
              <a:t>Facts:</a:t>
            </a:r>
          </a:p>
          <a:p>
            <a:pPr lvl="2" eaLnBrk="1" hangingPunct="1"/>
            <a:r>
              <a:rPr lang="en-US" sz="2000" smtClean="0"/>
              <a:t>likes(mary,food).</a:t>
            </a:r>
          </a:p>
          <a:p>
            <a:pPr lvl="2" eaLnBrk="1" hangingPunct="1"/>
            <a:r>
              <a:rPr lang="en-US" sz="2000" smtClean="0"/>
              <a:t>likes(mary,tea).</a:t>
            </a:r>
          </a:p>
          <a:p>
            <a:pPr lvl="2" eaLnBrk="1" hangingPunct="1"/>
            <a:r>
              <a:rPr lang="en-US" sz="2000" smtClean="0"/>
              <a:t>likes(john,tea).</a:t>
            </a:r>
          </a:p>
          <a:p>
            <a:pPr lvl="2" eaLnBrk="1" hangingPunct="1"/>
            <a:r>
              <a:rPr lang="en-US" sz="2000" smtClean="0"/>
              <a:t>likes(john,mary)</a:t>
            </a:r>
          </a:p>
          <a:p>
            <a:pPr eaLnBrk="1" hangingPunct="1"/>
            <a:r>
              <a:rPr lang="en-US" sz="2800" smtClean="0"/>
              <a:t>?- </a:t>
            </a:r>
          </a:p>
          <a:p>
            <a:pPr lvl="2" eaLnBrk="1" hangingPunct="1"/>
            <a:r>
              <a:rPr lang="en-US" sz="2000" smtClean="0"/>
              <a:t>likes(mary,X),likes(john,X).</a:t>
            </a:r>
          </a:p>
          <a:p>
            <a:pPr lvl="2" eaLnBrk="1" hangingPunct="1"/>
            <a:r>
              <a:rPr lang="en-US" sz="2000" smtClean="0"/>
              <a:t>Meaning </a:t>
            </a:r>
            <a:r>
              <a:rPr lang="en-US" sz="2000" i="1" smtClean="0"/>
              <a:t>is anything liked by Mary also liked by John?</a:t>
            </a:r>
            <a:endParaRPr 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(an inherent property of prolog programming)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3273425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First goal succeeds.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X=food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Satisfy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likes(john,food)</a:t>
            </a:r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1066800" y="2743200"/>
            <a:ext cx="4483100" cy="711200"/>
          </a:xfrm>
          <a:custGeom>
            <a:avLst/>
            <a:gdLst>
              <a:gd name="T0" fmla="*/ 280 w 2824"/>
              <a:gd name="T1" fmla="*/ 0 h 448"/>
              <a:gd name="T2" fmla="*/ 424 w 2824"/>
              <a:gd name="T3" fmla="*/ 384 h 448"/>
              <a:gd name="T4" fmla="*/ 2824 w 2824"/>
              <a:gd name="T5" fmla="*/ 384 h 448"/>
              <a:gd name="T6" fmla="*/ 0 60000 65536"/>
              <a:gd name="T7" fmla="*/ 0 60000 65536"/>
              <a:gd name="T8" fmla="*/ 0 60000 65536"/>
              <a:gd name="T9" fmla="*/ 0 w 2824"/>
              <a:gd name="T10" fmla="*/ 0 h 448"/>
              <a:gd name="T11" fmla="*/ 2824 w 282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4" h="448">
                <a:moveTo>
                  <a:pt x="280" y="0"/>
                </a:moveTo>
                <a:cubicBezTo>
                  <a:pt x="140" y="160"/>
                  <a:pt x="0" y="320"/>
                  <a:pt x="424" y="384"/>
                </a:cubicBezTo>
                <a:cubicBezTo>
                  <a:pt x="848" y="448"/>
                  <a:pt x="1836" y="416"/>
                  <a:pt x="2824" y="384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ea typeface="Arial Unicode MS" pitchFamily="34" charset="-128"/>
                <a:cs typeface="Arial Unicode MS" pitchFamily="34" charset="-128"/>
              </a:rPr>
              <a:t>Returning to a marked place and trying to resatisfy is called </a:t>
            </a:r>
            <a:r>
              <a:rPr lang="en-US" sz="2000" b="1" i="1" smtClean="0">
                <a:ea typeface="Arial Unicode MS" pitchFamily="34" charset="-128"/>
                <a:cs typeface="Arial Unicode MS" pitchFamily="34" charset="-128"/>
              </a:rPr>
              <a:t>Backtracking</a:t>
            </a: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3622675" cy="9255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Second goal fails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Return to marked place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    and try to resatisfy the first goal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1066800" y="2743200"/>
            <a:ext cx="4483100" cy="711200"/>
          </a:xfrm>
          <a:custGeom>
            <a:avLst/>
            <a:gdLst>
              <a:gd name="T0" fmla="*/ 280 w 2824"/>
              <a:gd name="T1" fmla="*/ 0 h 448"/>
              <a:gd name="T2" fmla="*/ 424 w 2824"/>
              <a:gd name="T3" fmla="*/ 384 h 448"/>
              <a:gd name="T4" fmla="*/ 2824 w 2824"/>
              <a:gd name="T5" fmla="*/ 384 h 448"/>
              <a:gd name="T6" fmla="*/ 0 60000 65536"/>
              <a:gd name="T7" fmla="*/ 0 60000 65536"/>
              <a:gd name="T8" fmla="*/ 0 60000 65536"/>
              <a:gd name="T9" fmla="*/ 0 w 2824"/>
              <a:gd name="T10" fmla="*/ 0 h 448"/>
              <a:gd name="T11" fmla="*/ 2824 w 282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4" h="448">
                <a:moveTo>
                  <a:pt x="280" y="0"/>
                </a:moveTo>
                <a:cubicBezTo>
                  <a:pt x="140" y="160"/>
                  <a:pt x="0" y="320"/>
                  <a:pt x="424" y="384"/>
                </a:cubicBezTo>
                <a:cubicBezTo>
                  <a:pt x="848" y="448"/>
                  <a:pt x="1836" y="416"/>
                  <a:pt x="2824" y="384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578100" y="2819400"/>
            <a:ext cx="3898900" cy="2209800"/>
          </a:xfrm>
          <a:custGeom>
            <a:avLst/>
            <a:gdLst>
              <a:gd name="T0" fmla="*/ 56 w 2456"/>
              <a:gd name="T1" fmla="*/ 0 h 1392"/>
              <a:gd name="T2" fmla="*/ 344 w 2456"/>
              <a:gd name="T3" fmla="*/ 624 h 1392"/>
              <a:gd name="T4" fmla="*/ 2120 w 2456"/>
              <a:gd name="T5" fmla="*/ 1248 h 1392"/>
              <a:gd name="T6" fmla="*/ 2360 w 2456"/>
              <a:gd name="T7" fmla="*/ 1392 h 1392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1392"/>
              <a:gd name="T14" fmla="*/ 2456 w 2456"/>
              <a:gd name="T15" fmla="*/ 1392 h 1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1392">
                <a:moveTo>
                  <a:pt x="56" y="0"/>
                </a:moveTo>
                <a:cubicBezTo>
                  <a:pt x="28" y="208"/>
                  <a:pt x="0" y="416"/>
                  <a:pt x="344" y="624"/>
                </a:cubicBezTo>
                <a:cubicBezTo>
                  <a:pt x="688" y="832"/>
                  <a:pt x="1784" y="1120"/>
                  <a:pt x="2120" y="1248"/>
                </a:cubicBezTo>
                <a:cubicBezTo>
                  <a:pt x="2456" y="1376"/>
                  <a:pt x="2408" y="1384"/>
                  <a:pt x="2360" y="139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40671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First goal succeeds again,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X=tea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Attempt to satisfy the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977900" y="2819400"/>
            <a:ext cx="4584700" cy="838200"/>
          </a:xfrm>
          <a:custGeom>
            <a:avLst/>
            <a:gdLst>
              <a:gd name="T0" fmla="*/ 248 w 2888"/>
              <a:gd name="T1" fmla="*/ 0 h 528"/>
              <a:gd name="T2" fmla="*/ 440 w 2888"/>
              <a:gd name="T3" fmla="*/ 384 h 528"/>
              <a:gd name="T4" fmla="*/ 2888 w 2888"/>
              <a:gd name="T5" fmla="*/ 528 h 528"/>
              <a:gd name="T6" fmla="*/ 0 60000 65536"/>
              <a:gd name="T7" fmla="*/ 0 60000 65536"/>
              <a:gd name="T8" fmla="*/ 0 60000 65536"/>
              <a:gd name="T9" fmla="*/ 0 w 2888"/>
              <a:gd name="T10" fmla="*/ 0 h 528"/>
              <a:gd name="T11" fmla="*/ 2888 w 28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8" h="528">
                <a:moveTo>
                  <a:pt x="248" y="0"/>
                </a:moveTo>
                <a:cubicBezTo>
                  <a:pt x="124" y="148"/>
                  <a:pt x="0" y="296"/>
                  <a:pt x="440" y="384"/>
                </a:cubicBezTo>
                <a:cubicBezTo>
                  <a:pt x="880" y="472"/>
                  <a:pt x="1884" y="500"/>
                  <a:pt x="2888" y="52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4892675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Second goal also suceeds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Prolog notifies success and waits for a reply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977900" y="2819400"/>
            <a:ext cx="4584700" cy="838200"/>
          </a:xfrm>
          <a:custGeom>
            <a:avLst/>
            <a:gdLst>
              <a:gd name="T0" fmla="*/ 248 w 2888"/>
              <a:gd name="T1" fmla="*/ 0 h 528"/>
              <a:gd name="T2" fmla="*/ 440 w 2888"/>
              <a:gd name="T3" fmla="*/ 384 h 528"/>
              <a:gd name="T4" fmla="*/ 2888 w 2888"/>
              <a:gd name="T5" fmla="*/ 528 h 528"/>
              <a:gd name="T6" fmla="*/ 0 60000 65536"/>
              <a:gd name="T7" fmla="*/ 0 60000 65536"/>
              <a:gd name="T8" fmla="*/ 0 60000 65536"/>
              <a:gd name="T9" fmla="*/ 0 w 2888"/>
              <a:gd name="T10" fmla="*/ 0 h 528"/>
              <a:gd name="T11" fmla="*/ 2888 w 28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8" h="528">
                <a:moveTo>
                  <a:pt x="248" y="0"/>
                </a:moveTo>
                <a:cubicBezTo>
                  <a:pt x="124" y="148"/>
                  <a:pt x="0" y="296"/>
                  <a:pt x="440" y="384"/>
                </a:cubicBezTo>
                <a:cubicBezTo>
                  <a:pt x="880" y="472"/>
                  <a:pt x="1884" y="500"/>
                  <a:pt x="2888" y="52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2400300" y="2819400"/>
            <a:ext cx="3238500" cy="1143000"/>
          </a:xfrm>
          <a:custGeom>
            <a:avLst/>
            <a:gdLst>
              <a:gd name="T0" fmla="*/ 168 w 2040"/>
              <a:gd name="T1" fmla="*/ 0 h 720"/>
              <a:gd name="T2" fmla="*/ 312 w 2040"/>
              <a:gd name="T3" fmla="*/ 192 h 720"/>
              <a:gd name="T4" fmla="*/ 2040 w 2040"/>
              <a:gd name="T5" fmla="*/ 720 h 720"/>
              <a:gd name="T6" fmla="*/ 0 60000 65536"/>
              <a:gd name="T7" fmla="*/ 0 60000 65536"/>
              <a:gd name="T8" fmla="*/ 0 60000 65536"/>
              <a:gd name="T9" fmla="*/ 0 w 2040"/>
              <a:gd name="T10" fmla="*/ 0 h 720"/>
              <a:gd name="T11" fmla="*/ 2040 w 204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0" h="720">
                <a:moveTo>
                  <a:pt x="168" y="0"/>
                </a:moveTo>
                <a:cubicBezTo>
                  <a:pt x="84" y="36"/>
                  <a:pt x="0" y="72"/>
                  <a:pt x="312" y="192"/>
                </a:cubicBezTo>
                <a:cubicBezTo>
                  <a:pt x="624" y="312"/>
                  <a:pt x="1332" y="516"/>
                  <a:pt x="2040" y="72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800" smtClean="0"/>
              <a:t>Statements about </a:t>
            </a:r>
            <a:r>
              <a:rPr lang="en-US" sz="2800" i="1" smtClean="0"/>
              <a:t>objects </a:t>
            </a:r>
            <a:r>
              <a:rPr lang="en-US" sz="2800" smtClean="0"/>
              <a:t>and their </a:t>
            </a:r>
            <a:r>
              <a:rPr lang="en-US" sz="2800" i="1" smtClean="0"/>
              <a:t>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If-then 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I use an umbrella if there is a 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use(i, umbrella) :- occur(rain).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Generalizations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All men are mortal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mortal(X) :- man(X).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Definitions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An animal is a bird if it has feathers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bird(X) :- animal(X), has_feather(X).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Syntax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&lt;head&gt; :- &lt;body&gt;</a:t>
            </a:r>
          </a:p>
          <a:p>
            <a:pPr eaLnBrk="1" hangingPunct="1"/>
            <a:r>
              <a:rPr lang="en-US" smtClean="0"/>
              <a:t>Read </a:t>
            </a:r>
            <a:r>
              <a:rPr lang="en-US" b="1" smtClean="0"/>
              <a:t>‘:-’ as ‘if’.</a:t>
            </a:r>
          </a:p>
          <a:p>
            <a:pPr eaLnBrk="1" hangingPunct="1"/>
            <a:r>
              <a:rPr lang="en-US" smtClean="0"/>
              <a:t>E.G.</a:t>
            </a:r>
          </a:p>
          <a:p>
            <a:pPr lvl="1" eaLnBrk="1" hangingPunct="1"/>
            <a:r>
              <a:rPr lang="en-US" i="1" smtClean="0"/>
              <a:t>likes(john,X) :- likes(X,cricket).</a:t>
            </a:r>
          </a:p>
          <a:p>
            <a:pPr lvl="1" eaLnBrk="1" hangingPunct="1"/>
            <a:r>
              <a:rPr lang="en-US" i="1" smtClean="0"/>
              <a:t>“John likes X if X likes cricket”.</a:t>
            </a:r>
          </a:p>
          <a:p>
            <a:pPr lvl="1" eaLnBrk="1" hangingPunct="1"/>
            <a:r>
              <a:rPr lang="en-US" i="1" smtClean="0"/>
              <a:t>i.e., “John likes anyone who likes cricket”.</a:t>
            </a:r>
          </a:p>
          <a:p>
            <a:pPr eaLnBrk="1" hangingPunct="1"/>
            <a:r>
              <a:rPr lang="en-US" smtClean="0"/>
              <a:t>Rules always end with ‘.’.</a:t>
            </a:r>
          </a:p>
          <a:p>
            <a:pPr lvl="1" eaLnBrk="1" hangingPunct="1">
              <a:buFont typeface="Wingdings" pitchFamily="2" charset="2"/>
              <a:buNone/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sister_of (X,Y):- female (X),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    parents (X, M, F),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    parents (Y, M, F).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X is a sister of Y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X is a female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X and Y have same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Question Answering in presence of </a:t>
            </a:r>
            <a:r>
              <a:rPr lang="en-US" sz="4000" i="1" smtClean="0"/>
              <a:t>rules</a:t>
            </a:r>
            <a:endParaRPr 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</a:t>
            </a:r>
          </a:p>
          <a:p>
            <a:pPr lvl="1" eaLnBrk="1" hangingPunct="1"/>
            <a:r>
              <a:rPr lang="en-US" smtClean="0"/>
              <a:t>male (ram).</a:t>
            </a:r>
          </a:p>
          <a:p>
            <a:pPr lvl="1" eaLnBrk="1" hangingPunct="1"/>
            <a:r>
              <a:rPr lang="en-US" smtClean="0"/>
              <a:t>male (shyam).</a:t>
            </a:r>
          </a:p>
          <a:p>
            <a:pPr lvl="1" eaLnBrk="1" hangingPunct="1"/>
            <a:r>
              <a:rPr lang="en-US" smtClean="0"/>
              <a:t>female (sita).</a:t>
            </a:r>
          </a:p>
          <a:p>
            <a:pPr lvl="1" eaLnBrk="1" hangingPunct="1"/>
            <a:r>
              <a:rPr lang="en-US" smtClean="0"/>
              <a:t>female (gita).</a:t>
            </a:r>
          </a:p>
          <a:p>
            <a:pPr lvl="1" eaLnBrk="1" hangingPunct="1"/>
            <a:r>
              <a:rPr lang="en-US" smtClean="0"/>
              <a:t>parents (shyam, gita, ram).</a:t>
            </a:r>
          </a:p>
          <a:p>
            <a:pPr lvl="1" eaLnBrk="1" hangingPunct="1"/>
            <a:r>
              <a:rPr lang="en-US" smtClean="0"/>
              <a:t>parents (sita, gita, ram).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in LOGic</a:t>
            </a:r>
          </a:p>
          <a:p>
            <a:pPr eaLnBrk="1" hangingPunct="1"/>
            <a:r>
              <a:rPr lang="en-US" smtClean="0"/>
              <a:t>Emphasis on </a:t>
            </a:r>
            <a:r>
              <a:rPr lang="en-US" i="1" smtClean="0"/>
              <a:t>what </a:t>
            </a:r>
            <a:r>
              <a:rPr lang="en-US" smtClean="0"/>
              <a:t>rather than </a:t>
            </a:r>
            <a:r>
              <a:rPr lang="en-US" i="1" smtClean="0"/>
              <a:t>how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905000" y="5257800"/>
            <a:ext cx="5638800" cy="1066800"/>
          </a:xfrm>
          <a:prstGeom prst="parallelogram">
            <a:avLst>
              <a:gd name="adj" fmla="val 132143"/>
            </a:avLst>
          </a:prstGeom>
          <a:solidFill>
            <a:schemeClr val="folHlink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Basic Machine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514600" y="4191000"/>
            <a:ext cx="5181600" cy="914400"/>
          </a:xfrm>
          <a:prstGeom prst="parallelogram">
            <a:avLst>
              <a:gd name="adj" fmla="val 141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Logic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Machine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200400" y="3124200"/>
            <a:ext cx="4953000" cy="914400"/>
          </a:xfrm>
          <a:prstGeom prst="parallelogram">
            <a:avLst>
              <a:gd name="adj" fmla="val 13541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Problem in Declarative Form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7696200" y="3657600"/>
            <a:ext cx="381000" cy="838200"/>
          </a:xfrm>
          <a:prstGeom prst="curvedLeftArrow">
            <a:avLst>
              <a:gd name="adj1" fmla="val 44000"/>
              <a:gd name="adj2" fmla="val 8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7467600" y="4800600"/>
            <a:ext cx="381000" cy="838200"/>
          </a:xfrm>
          <a:prstGeom prst="curvedLeftArrow">
            <a:avLst>
              <a:gd name="adj1" fmla="val 44000"/>
              <a:gd name="adj2" fmla="val 8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Question Answering: Y/N type: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is sita the sister of shyam?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			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1295400" y="2133600"/>
            <a:ext cx="1524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886200" y="2057400"/>
            <a:ext cx="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4800600" y="2057400"/>
            <a:ext cx="2209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88925" y="3236913"/>
            <a:ext cx="13874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female(sita)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803525" y="3084513"/>
            <a:ext cx="19208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parents(sita,M,F)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689725" y="3084513"/>
            <a:ext cx="22383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parents(shyam,M,F)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886200" y="3429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879725" y="4608513"/>
            <a:ext cx="23526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parents(sita,gita,ram)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696200" y="3505200"/>
            <a:ext cx="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457950" y="4343400"/>
            <a:ext cx="268605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parents(shyam,gita,ram)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5257800" y="5029200"/>
            <a:ext cx="1828800" cy="914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success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572000" y="4953000"/>
            <a:ext cx="6858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7010400" y="4648200"/>
            <a:ext cx="5334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Freeform 17"/>
          <p:cNvSpPr>
            <a:spLocks/>
          </p:cNvSpPr>
          <p:nvPr/>
        </p:nvSpPr>
        <p:spPr bwMode="auto">
          <a:xfrm>
            <a:off x="304800" y="3505200"/>
            <a:ext cx="5257800" cy="2540000"/>
          </a:xfrm>
          <a:custGeom>
            <a:avLst/>
            <a:gdLst>
              <a:gd name="T0" fmla="*/ 288 w 3312"/>
              <a:gd name="T1" fmla="*/ 0 h 1600"/>
              <a:gd name="T2" fmla="*/ 336 w 3312"/>
              <a:gd name="T3" fmla="*/ 240 h 1600"/>
              <a:gd name="T4" fmla="*/ 2304 w 3312"/>
              <a:gd name="T5" fmla="*/ 1392 h 1600"/>
              <a:gd name="T6" fmla="*/ 3312 w 3312"/>
              <a:gd name="T7" fmla="*/ 1488 h 1600"/>
              <a:gd name="T8" fmla="*/ 0 60000 65536"/>
              <a:gd name="T9" fmla="*/ 0 60000 65536"/>
              <a:gd name="T10" fmla="*/ 0 60000 65536"/>
              <a:gd name="T11" fmla="*/ 0 60000 65536"/>
              <a:gd name="T12" fmla="*/ 0 w 3312"/>
              <a:gd name="T13" fmla="*/ 0 h 1600"/>
              <a:gd name="T14" fmla="*/ 3312 w 3312"/>
              <a:gd name="T15" fmla="*/ 1600 h 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12" h="1600">
                <a:moveTo>
                  <a:pt x="288" y="0"/>
                </a:moveTo>
                <a:cubicBezTo>
                  <a:pt x="144" y="4"/>
                  <a:pt x="0" y="8"/>
                  <a:pt x="336" y="240"/>
                </a:cubicBezTo>
                <a:cubicBezTo>
                  <a:pt x="672" y="472"/>
                  <a:pt x="1808" y="1184"/>
                  <a:pt x="2304" y="1392"/>
                </a:cubicBezTo>
                <a:cubicBezTo>
                  <a:pt x="2800" y="1600"/>
                  <a:pt x="3056" y="1544"/>
                  <a:pt x="3312" y="148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2438400" y="1295400"/>
            <a:ext cx="3886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?- sister_of (sita, shyam)</a:t>
            </a:r>
          </a:p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Question Answering: wh-type: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whose sister is sita?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			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1295400" y="2133600"/>
            <a:ext cx="1524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886200" y="2057400"/>
            <a:ext cx="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800600" y="2057400"/>
            <a:ext cx="2209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88925" y="3236913"/>
            <a:ext cx="13874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female(sita)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803525" y="3084513"/>
            <a:ext cx="19208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parents(sita,M,F)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689725" y="3084513"/>
            <a:ext cx="17176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parents(Y,M,F)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886200" y="3429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879725" y="4608513"/>
            <a:ext cx="23526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parents(sita,gita,ram)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696200" y="3505200"/>
            <a:ext cx="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400800" y="4038600"/>
            <a:ext cx="268605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parents(Y,gita,ram)</a:t>
            </a: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5105400" y="5486400"/>
            <a:ext cx="1828800" cy="914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Success </a:t>
            </a:r>
          </a:p>
          <a:p>
            <a:pPr algn="ctr"/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Y=shyam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4572000" y="4953000"/>
            <a:ext cx="685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6705600" y="5257800"/>
            <a:ext cx="3048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5181600" y="3429000"/>
            <a:ext cx="1752600" cy="1295400"/>
          </a:xfrm>
          <a:custGeom>
            <a:avLst/>
            <a:gdLst>
              <a:gd name="T0" fmla="*/ 0 w 1104"/>
              <a:gd name="T1" fmla="*/ 816 h 816"/>
              <a:gd name="T2" fmla="*/ 336 w 1104"/>
              <a:gd name="T3" fmla="*/ 624 h 816"/>
              <a:gd name="T4" fmla="*/ 1104 w 1104"/>
              <a:gd name="T5" fmla="*/ 0 h 816"/>
              <a:gd name="T6" fmla="*/ 0 60000 65536"/>
              <a:gd name="T7" fmla="*/ 0 60000 65536"/>
              <a:gd name="T8" fmla="*/ 0 60000 65536"/>
              <a:gd name="T9" fmla="*/ 0 w 1104"/>
              <a:gd name="T10" fmla="*/ 0 h 816"/>
              <a:gd name="T11" fmla="*/ 1104 w 1104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816">
                <a:moveTo>
                  <a:pt x="0" y="816"/>
                </a:moveTo>
                <a:cubicBezTo>
                  <a:pt x="76" y="788"/>
                  <a:pt x="152" y="760"/>
                  <a:pt x="336" y="624"/>
                </a:cubicBezTo>
                <a:cubicBezTo>
                  <a:pt x="520" y="488"/>
                  <a:pt x="812" y="244"/>
                  <a:pt x="1104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457950" y="4876800"/>
            <a:ext cx="268605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parents(shyam,gita,ram)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7391400" y="4419600"/>
            <a:ext cx="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438400" y="1295400"/>
            <a:ext cx="388620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?- </a:t>
            </a:r>
            <a:r>
              <a:rPr lang="en-US" sz="2400" i="1">
                <a:latin typeface="Times New Roman" pitchFamily="18" charset="0"/>
              </a:rPr>
              <a:t>?- sister_of (sita, X)</a:t>
            </a:r>
          </a:p>
          <a:p>
            <a:endParaRPr lang="en-US" sz="24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800" smtClean="0"/>
              <a:t>Statements about </a:t>
            </a:r>
            <a:r>
              <a:rPr lang="en-US" sz="2800" i="1" smtClean="0"/>
              <a:t>objects </a:t>
            </a:r>
            <a:r>
              <a:rPr lang="en-US" sz="2800" smtClean="0"/>
              <a:t>and their </a:t>
            </a:r>
            <a:r>
              <a:rPr lang="en-US" sz="2800" i="1" smtClean="0"/>
              <a:t>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If-then 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I use an umbrella if there is a 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use(i, umbrella) :- occur(rain).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Generalizations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All men are mortal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mortal(X) :- man(X).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Definitions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An animal is a bird if it has feathers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bird(X) :- animal(X), has_feather(X).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and Break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Fundamental to Prolog</a:t>
            </a:r>
            <a:endParaRPr lang="en-US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examples using making and breaking lists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1981200"/>
            <a:ext cx="6324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%incrementing the elements of a list to produce another list</a:t>
            </a:r>
          </a:p>
          <a:p>
            <a:r>
              <a:rPr lang="en-US" dirty="0" smtClean="0"/>
              <a:t>incr1([],[]).</a:t>
            </a:r>
          </a:p>
          <a:p>
            <a:r>
              <a:rPr lang="en-US" dirty="0" smtClean="0"/>
              <a:t>incr1([H1|T1],[H2|T2]) :- H2 is H1+1, incr1(T1,T2).</a:t>
            </a:r>
          </a:p>
          <a:p>
            <a:endParaRPr lang="en-US" dirty="0" smtClean="0"/>
          </a:p>
          <a:p>
            <a:r>
              <a:rPr lang="en-US" dirty="0" smtClean="0"/>
              <a:t>%appending two lists; (append(L1,L2,L3) is a built is function in Prolog)</a:t>
            </a:r>
          </a:p>
          <a:p>
            <a:r>
              <a:rPr lang="en-US" dirty="0" smtClean="0"/>
              <a:t>append1([],L,L).</a:t>
            </a:r>
          </a:p>
          <a:p>
            <a:r>
              <a:rPr lang="en-US" dirty="0" smtClean="0"/>
              <a:t>append1([H|L1],L2,[H|L3]):- append1(L1,L2,L3).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%reverse of a list (reverse(L1,L2) is a built in function</a:t>
            </a:r>
          </a:p>
          <a:p>
            <a:r>
              <a:rPr lang="en-US" dirty="0" smtClean="0"/>
              <a:t>reverse1([],[]).</a:t>
            </a:r>
          </a:p>
          <a:p>
            <a:r>
              <a:rPr lang="en-US" dirty="0" smtClean="0"/>
              <a:t>reverse1([H|T],L):- reverse1(T,L1),append1(L1,[H],L).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Remove duplicates</a:t>
            </a:r>
            <a:endParaRPr lang="en-US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Problem: to remove duplicates from a list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rem_dup</a:t>
            </a:r>
            <a:r>
              <a:rPr lang="en-US" sz="2400" dirty="0" smtClean="0"/>
              <a:t>([],[]).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rem_dup</a:t>
            </a:r>
            <a:r>
              <a:rPr lang="en-US" sz="2400" dirty="0" smtClean="0"/>
              <a:t>([H|T],L) :- member(H,T), !, </a:t>
            </a:r>
            <a:r>
              <a:rPr lang="en-US" sz="2400" dirty="0" err="1" smtClean="0"/>
              <a:t>rem_dup</a:t>
            </a:r>
            <a:r>
              <a:rPr lang="en-US" sz="2400" dirty="0" smtClean="0"/>
              <a:t>(T,L).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rem_dup</a:t>
            </a:r>
            <a:r>
              <a:rPr lang="en-US" sz="2400" dirty="0" smtClean="0"/>
              <a:t>([H|T],[H|L1]) :- </a:t>
            </a:r>
            <a:r>
              <a:rPr lang="en-US" sz="2400" dirty="0" err="1" smtClean="0"/>
              <a:t>rem_dup</a:t>
            </a:r>
            <a:r>
              <a:rPr lang="en-US" sz="2400" dirty="0" smtClean="0"/>
              <a:t>(T,L1).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Note: The cut ! in the second clause needed, since after succeeding at member(H,T),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clause should not be tried even if </a:t>
            </a:r>
            <a:r>
              <a:rPr lang="en-US" sz="2400" dirty="0" err="1" smtClean="0"/>
              <a:t>rem_dup</a:t>
            </a:r>
            <a:r>
              <a:rPr lang="en-US" sz="2400" dirty="0" smtClean="0"/>
              <a:t>(T,L) fails, which prolog will otherwise do.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(membership in a list)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member(X,[X|_]).</a:t>
            </a:r>
          </a:p>
          <a:p>
            <a:pPr>
              <a:buNone/>
            </a:pPr>
            <a:r>
              <a:rPr lang="en-US" dirty="0" smtClean="0"/>
              <a:t>member</a:t>
            </a:r>
            <a:r>
              <a:rPr lang="pl-PL" dirty="0" smtClean="0"/>
              <a:t>(</a:t>
            </a:r>
            <a:r>
              <a:rPr lang="en-US" dirty="0" smtClean="0"/>
              <a:t>X</a:t>
            </a:r>
            <a:r>
              <a:rPr lang="pl-PL" dirty="0" smtClean="0"/>
              <a:t>,</a:t>
            </a:r>
            <a:r>
              <a:rPr lang="en-US" dirty="0" smtClean="0"/>
              <a:t>[_|L]</a:t>
            </a:r>
            <a:r>
              <a:rPr lang="pl-PL" dirty="0" smtClean="0"/>
              <a:t>):- </a:t>
            </a:r>
            <a:r>
              <a:rPr lang="en-US" dirty="0" smtClean="0"/>
              <a:t>member(X,L)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</a:t>
            </a:r>
            <a:r>
              <a:rPr lang="en-US" sz="2800" dirty="0" smtClean="0"/>
              <a:t>(lists contain unique elements)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union([],Z,Z).</a:t>
            </a:r>
          </a:p>
          <a:p>
            <a:pPr>
              <a:buNone/>
            </a:pPr>
            <a:r>
              <a:rPr lang="pl-PL" dirty="0" smtClean="0"/>
              <a:t>union([X|Y],Z,W</a:t>
            </a:r>
            <a:r>
              <a:rPr lang="pl-PL" smtClean="0"/>
              <a:t>):- member(X,Z</a:t>
            </a:r>
            <a:r>
              <a:rPr lang="pl-PL" dirty="0" smtClean="0"/>
              <a:t>),!,union(Y,Z,W).</a:t>
            </a:r>
          </a:p>
          <a:p>
            <a:pPr>
              <a:buNone/>
            </a:pPr>
            <a:r>
              <a:rPr lang="pl-PL" dirty="0" smtClean="0"/>
              <a:t>union([X|Y],Z,[X|W]):- union(Y,Z,W).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</a:t>
            </a:r>
            <a:r>
              <a:rPr lang="en-US" sz="2800" dirty="0" smtClean="0"/>
              <a:t>(lists contain unique elements)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intersection([],Z,[]).</a:t>
            </a:r>
          </a:p>
          <a:p>
            <a:pPr>
              <a:buNone/>
            </a:pPr>
            <a:r>
              <a:rPr lang="en-US" dirty="0" smtClean="0"/>
              <a:t>intersection([X|Y],Z,[X|W</a:t>
            </a:r>
            <a:r>
              <a:rPr lang="en-US" smtClean="0"/>
              <a:t>]):- member(X,Z</a:t>
            </a:r>
            <a:r>
              <a:rPr lang="en-US" dirty="0" smtClean="0"/>
              <a:t>),!,intersection(Y,Z,W).</a:t>
            </a:r>
          </a:p>
          <a:p>
            <a:pPr>
              <a:buNone/>
            </a:pPr>
            <a:r>
              <a:rPr lang="en-US" dirty="0" smtClean="0"/>
              <a:t>intersection([X|Y],Z,W):- intersection(Y,Z,W).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sz="3200" dirty="0" smtClean="0"/>
              <a:t>Prolog Programs are close to Natural Language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Important Prolog Predicate:</a:t>
            </a:r>
          </a:p>
          <a:p>
            <a:pPr>
              <a:buNone/>
            </a:pPr>
            <a:r>
              <a:rPr lang="en-US" sz="2400" i="1" dirty="0" smtClean="0"/>
              <a:t>member(e, L) /* true if e is an element of list L</a:t>
            </a:r>
          </a:p>
          <a:p>
            <a:pPr>
              <a:buNone/>
            </a:pPr>
            <a:r>
              <a:rPr lang="en-US" sz="2400" i="1" dirty="0" smtClean="0"/>
              <a:t>member(e,[e|L1). /* e is member of any list which it starts</a:t>
            </a:r>
          </a:p>
          <a:p>
            <a:pPr>
              <a:buNone/>
            </a:pPr>
            <a:r>
              <a:rPr lang="en-US" sz="2400" i="1" dirty="0" smtClean="0"/>
              <a:t>member(e,[_|L1]):- member(e,L1) /*otherwise e is member of a list if the tail of the list contains e</a:t>
            </a:r>
          </a:p>
          <a:p>
            <a:pPr>
              <a:buNone/>
            </a:pPr>
            <a:r>
              <a:rPr lang="en-US" sz="2400" dirty="0" smtClean="0"/>
              <a:t>Contrast this with:</a:t>
            </a:r>
          </a:p>
          <a:p>
            <a:pPr>
              <a:buNone/>
            </a:pPr>
            <a:r>
              <a:rPr lang="en-US" sz="2400" i="1" dirty="0" smtClean="0"/>
              <a:t>					P.T.O.</a:t>
            </a:r>
            <a:endParaRPr lang="en-US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Typical Prolog program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Compute_length ([],0).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Compute_length ([Head|Tail], Length):-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Compute_length (Tail,Tail_length),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Length is Tail_length+1.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/>
              <a:t>High level explanation: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800" i="1" smtClean="0"/>
              <a:t>The length of a list is 1 plus the length of the tail of the list, obtained by removing the first element of the 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This is  a declarative description of the computation.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sz="3200" dirty="0" smtClean="0"/>
              <a:t>Prolog Programs are close to Natural Language, C programs are not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For 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=0;i&lt;length(L);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++){</a:t>
            </a:r>
          </a:p>
          <a:p>
            <a:pPr>
              <a:buNone/>
            </a:pPr>
            <a:r>
              <a:rPr lang="en-US" sz="2400" i="1" dirty="0" smtClean="0"/>
              <a:t>	if (e==a[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])</a:t>
            </a:r>
          </a:p>
          <a:p>
            <a:pPr>
              <a:buNone/>
            </a:pPr>
            <a:r>
              <a:rPr lang="en-US" sz="2400" i="1" dirty="0" smtClean="0"/>
              <a:t>		break(); /*e found in a[]</a:t>
            </a:r>
          </a:p>
          <a:p>
            <a:pPr>
              <a:buNone/>
            </a:pPr>
            <a:r>
              <a:rPr lang="en-US" sz="2400" i="1" dirty="0" smtClean="0"/>
              <a:t>}</a:t>
            </a:r>
          </a:p>
          <a:p>
            <a:pPr>
              <a:buNone/>
            </a:pPr>
            <a:r>
              <a:rPr lang="en-US" sz="2400" i="1" dirty="0" smtClean="0"/>
              <a:t>If 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&lt;length(L){</a:t>
            </a:r>
          </a:p>
          <a:p>
            <a:pPr>
              <a:buNone/>
            </a:pPr>
            <a:r>
              <a:rPr lang="en-US" sz="2400" i="1" dirty="0" smtClean="0"/>
              <a:t>	success(</a:t>
            </a:r>
            <a:r>
              <a:rPr lang="en-US" sz="2400" i="1" dirty="0" err="1" smtClean="0"/>
              <a:t>e,a</a:t>
            </a:r>
            <a:r>
              <a:rPr lang="en-US" sz="2400" i="1" dirty="0" smtClean="0"/>
              <a:t>); /*print location where e appears in 	 	a[]/*</a:t>
            </a:r>
          </a:p>
          <a:p>
            <a:pPr>
              <a:buNone/>
            </a:pPr>
            <a:r>
              <a:rPr lang="en-US" sz="2400" i="1" dirty="0" smtClean="0"/>
              <a:t>else</a:t>
            </a:r>
          </a:p>
          <a:p>
            <a:pPr>
              <a:buNone/>
            </a:pPr>
            <a:r>
              <a:rPr lang="en-US" sz="2400" i="1" dirty="0" smtClean="0"/>
              <a:t>	failure();</a:t>
            </a:r>
          </a:p>
          <a:p>
            <a:pPr>
              <a:buNone/>
            </a:pPr>
            <a:r>
              <a:rPr lang="en-US" sz="2400" i="1" dirty="0" smtClean="0"/>
              <a:t>}</a:t>
            </a:r>
          </a:p>
          <a:p>
            <a:pPr>
              <a:buNone/>
            </a:pPr>
            <a:r>
              <a:rPr lang="en-US" sz="2400" dirty="0" smtClean="0"/>
              <a:t>What is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doing here? Is it natural to our thinking?	</a:t>
            </a:r>
          </a:p>
          <a:p>
            <a:pPr>
              <a:buNone/>
            </a:pPr>
            <a:r>
              <a:rPr lang="en-US" sz="2400" i="1" dirty="0" smtClean="0"/>
              <a:t>		</a:t>
            </a:r>
            <a:endParaRPr lang="en-US" sz="2400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r>
              <a:rPr lang="en-US" sz="3600" dirty="0" smtClean="0"/>
              <a:t>Machine should ascend to the level of man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800" dirty="0" smtClean="0"/>
              <a:t>A prolog program is an example of reduced man-machine gap, unlike a C program</a:t>
            </a:r>
          </a:p>
          <a:p>
            <a:r>
              <a:rPr lang="en-US" sz="2800" dirty="0" smtClean="0"/>
              <a:t>That said, a very large number of programs far outnumbering prolog programs gets written in C</a:t>
            </a:r>
          </a:p>
          <a:p>
            <a:r>
              <a:rPr lang="en-US" sz="2800" dirty="0" smtClean="0"/>
              <a:t>The demand of practicality many times incompatible with the elegance of ideality</a:t>
            </a:r>
          </a:p>
          <a:p>
            <a:r>
              <a:rPr lang="en-US" sz="2800" dirty="0" smtClean="0"/>
              <a:t>But the ideal should nevertheless be striven for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 Program Flow, BackTracking and Cut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Controlling the program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Prolog’s computation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Depth First Search</a:t>
            </a:r>
          </a:p>
          <a:p>
            <a:pPr lvl="1" eaLnBrk="1" hangingPunct="1"/>
            <a:r>
              <a:rPr lang="en-US" b="1" smtClean="0"/>
              <a:t>Pursues a goal till the end</a:t>
            </a:r>
          </a:p>
          <a:p>
            <a:pPr eaLnBrk="1" hangingPunct="1"/>
            <a:r>
              <a:rPr lang="en-US" b="1" smtClean="0"/>
              <a:t>Conditional AND; </a:t>
            </a:r>
            <a:r>
              <a:rPr lang="en-US" b="1" i="1" smtClean="0"/>
              <a:t>falsity</a:t>
            </a:r>
            <a:r>
              <a:rPr lang="en-US" b="1" smtClean="0"/>
              <a:t> of any goal prevents satisfaction of further clauses.</a:t>
            </a:r>
          </a:p>
          <a:p>
            <a:pPr eaLnBrk="1" hangingPunct="1"/>
            <a:r>
              <a:rPr lang="en-US" b="1" smtClean="0"/>
              <a:t>Conditional OR; </a:t>
            </a:r>
            <a:r>
              <a:rPr lang="en-US" b="1" i="1" smtClean="0"/>
              <a:t>satisfaction</a:t>
            </a:r>
            <a:r>
              <a:rPr lang="en-US" b="1" smtClean="0"/>
              <a:t> of any goal prevents further clauses being evaluated.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(top level)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Given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g:- a, b, c.</a:t>
            </a:r>
            <a:r>
              <a:rPr lang="en-US" smtClean="0"/>
              <a:t>    (1)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g:- d, e, f; g.</a:t>
            </a:r>
            <a:r>
              <a:rPr lang="en-US" smtClean="0"/>
              <a:t>  (2)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If prolog cannot satisfy (1), control will automatically fall through to (2).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within a rule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Taking (1),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g:- a, b, 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If </a:t>
            </a:r>
            <a:r>
              <a:rPr lang="en-US" i="1" smtClean="0"/>
              <a:t>a</a:t>
            </a:r>
            <a:r>
              <a:rPr lang="en-US" smtClean="0"/>
              <a:t> succeeds, prolog will try to satisfy </a:t>
            </a:r>
            <a:r>
              <a:rPr lang="en-US" i="1" smtClean="0"/>
              <a:t>b, </a:t>
            </a:r>
            <a:r>
              <a:rPr lang="en-US" smtClean="0"/>
              <a:t>succeding  which </a:t>
            </a:r>
            <a:r>
              <a:rPr lang="en-US" i="1" smtClean="0"/>
              <a:t>c </a:t>
            </a:r>
            <a:r>
              <a:rPr lang="en-US" smtClean="0"/>
              <a:t>will be tried.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For ANDed clauses, control flows forward till the ‘.’, iff the current clause is </a:t>
            </a:r>
            <a:r>
              <a:rPr lang="en-US" i="1" smtClean="0"/>
              <a:t>true.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For ORed clauses, control flows forward till the ‘.’, iff the current clause evaluates to </a:t>
            </a:r>
            <a:r>
              <a:rPr lang="en-US" i="1" smtClean="0"/>
              <a:t>false.</a:t>
            </a:r>
            <a:r>
              <a:rPr lang="en-US" smtClean="0"/>
              <a:t>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on failure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REDO the immediately preceding goal.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Fundamental Principle of prolog programming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Always place the more general rule AFTER a specific rule.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Cut tells the system that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IF YOU HAVE COME THIS FAR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DO NOT BACKTRACK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EVEN IF YOU FAIL SUBSEQUENTLY.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‘CUT’ WRITTEN AS ‘!’ ALWAYS SUCCEEDS.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predicate always fails.</a:t>
            </a:r>
          </a:p>
          <a:p>
            <a:pPr eaLnBrk="1" hangingPunct="1"/>
            <a:r>
              <a:rPr lang="en-US" i="1" smtClean="0"/>
              <a:t>Cut </a:t>
            </a:r>
            <a:r>
              <a:rPr lang="en-US" smtClean="0"/>
              <a:t>and </a:t>
            </a:r>
            <a:r>
              <a:rPr lang="en-US" i="1" smtClean="0"/>
              <a:t>Fail </a:t>
            </a:r>
            <a:r>
              <a:rPr lang="en-US" smtClean="0"/>
              <a:t>combination is used to produce negation.</a:t>
            </a:r>
          </a:p>
          <a:p>
            <a:pPr eaLnBrk="1" hangingPunct="1"/>
            <a:r>
              <a:rPr lang="en-US" smtClean="0"/>
              <a:t>Since the LHS of the neck cannot contain any operator, </a:t>
            </a:r>
            <a:r>
              <a:rPr lang="en-US" i="1" smtClean="0"/>
              <a:t>A </a:t>
            </a:r>
            <a:r>
              <a:rPr lang="en-US" i="1" smtClean="0">
                <a:sym typeface="Wingdings" pitchFamily="2" charset="2"/>
              </a:rPr>
              <a:t></a:t>
            </a:r>
            <a:r>
              <a:rPr lang="en-US" i="1" smtClean="0"/>
              <a:t> ~B </a:t>
            </a:r>
            <a:r>
              <a:rPr lang="en-US" smtClean="0"/>
              <a:t>is implemented 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B :- A, !, Fail.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(absolute basics for writing Prolog Programs)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Prolog and Himalayan Club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 smtClean="0"/>
              <a:t>(</a:t>
            </a:r>
            <a:r>
              <a:rPr lang="en-US" sz="2400" i="1" dirty="0" err="1"/>
              <a:t>Zohar</a:t>
            </a:r>
            <a:r>
              <a:rPr lang="en-US" sz="2400" i="1" dirty="0"/>
              <a:t> Manna, 1974):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Problem: A, B and C belong to the Himalayan club. Every member in the club is either a mountain climber or a skier or both. A likes whatever B dislikes and dislikes whatever B likes. A likes rain and snow. No mountain climber likes rain. Every skier likes snow. </a:t>
            </a:r>
            <a:r>
              <a:rPr lang="en-US" sz="2400" i="1" dirty="0"/>
              <a:t>Is there a member who is a mountain climber and not a skier?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Given knowledge has: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Rules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 syntactically wrong prolog program!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1. belong(a).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2. belong(b).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3. belong(c).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4. mc(X);</a:t>
            </a:r>
            <a:r>
              <a:rPr lang="en-US" sz="2000" dirty="0" err="1" smtClean="0"/>
              <a:t>sk</a:t>
            </a:r>
            <a:r>
              <a:rPr lang="en-US" sz="2000" dirty="0" smtClean="0"/>
              <a:t>(X) :- belong(X) /* X is a mountain climber or skier or both if X is a member; operators NOT allowed in the head of a horn clause; hence wrong*/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5. like(X, snow) :- </a:t>
            </a:r>
            <a:r>
              <a:rPr lang="en-US" sz="2000" dirty="0" err="1" smtClean="0"/>
              <a:t>sk</a:t>
            </a:r>
            <a:r>
              <a:rPr lang="en-US" sz="2000" dirty="0" smtClean="0"/>
              <a:t>(X). /*all skiers like snow*/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6. \+like(X, rain) :- mc(X). /*no mountain climber likes rain; \+ is the not operator; negation by failure; wrong clause*/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7. \+like(a, X) :- like(</a:t>
            </a:r>
            <a:r>
              <a:rPr lang="en-US" sz="2000" dirty="0" err="1" smtClean="0"/>
              <a:t>b,X</a:t>
            </a:r>
            <a:r>
              <a:rPr lang="en-US" sz="2000" dirty="0" smtClean="0"/>
              <a:t>). /* a dislikes whatever b likes*/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8. like(a, X) :- \+like(</a:t>
            </a:r>
            <a:r>
              <a:rPr lang="en-US" sz="2000" dirty="0" err="1" smtClean="0"/>
              <a:t>b,X</a:t>
            </a:r>
            <a:r>
              <a:rPr lang="en-US" sz="2000" dirty="0" smtClean="0"/>
              <a:t>). /* a dislikes whatever b likes*/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9. like(</a:t>
            </a:r>
            <a:r>
              <a:rPr lang="en-US" sz="2000" dirty="0" err="1" smtClean="0"/>
              <a:t>a,rain</a:t>
            </a:r>
            <a:r>
              <a:rPr lang="en-US" sz="2000" dirty="0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10. like(</a:t>
            </a:r>
            <a:r>
              <a:rPr lang="en-US" sz="2000" dirty="0" err="1" smtClean="0"/>
              <a:t>a,snow</a:t>
            </a:r>
            <a:r>
              <a:rPr lang="en-US" sz="2000" dirty="0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?- belong(X),mc(X),\+</a:t>
            </a:r>
            <a:r>
              <a:rPr lang="en-US" sz="2000" dirty="0" err="1" smtClean="0"/>
              <a:t>sk</a:t>
            </a:r>
            <a:r>
              <a:rPr lang="en-US" sz="2000" dirty="0" smtClean="0"/>
              <a:t>(X).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Correct (?) Prolog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belong(a).</a:t>
            </a:r>
          </a:p>
          <a:p>
            <a:pPr>
              <a:buNone/>
            </a:pPr>
            <a:r>
              <a:rPr lang="en-US" sz="1600" dirty="0" smtClean="0"/>
              <a:t>belong(b).</a:t>
            </a:r>
          </a:p>
          <a:p>
            <a:pPr>
              <a:buNone/>
            </a:pPr>
            <a:r>
              <a:rPr lang="en-US" sz="1600" dirty="0" smtClean="0"/>
              <a:t>belong(c).</a:t>
            </a:r>
          </a:p>
          <a:p>
            <a:pPr>
              <a:buNone/>
            </a:pPr>
            <a:r>
              <a:rPr lang="en-US" sz="1600" dirty="0" smtClean="0"/>
              <a:t>belong(X):-\+mc(X),\+</a:t>
            </a:r>
            <a:r>
              <a:rPr lang="en-US" sz="1600" dirty="0" err="1" smtClean="0"/>
              <a:t>sk</a:t>
            </a:r>
            <a:r>
              <a:rPr lang="en-US" sz="1600" dirty="0" smtClean="0"/>
              <a:t>(X), !, fail.</a:t>
            </a:r>
          </a:p>
          <a:p>
            <a:pPr>
              <a:buNone/>
            </a:pPr>
            <a:r>
              <a:rPr lang="en-US" sz="1600" dirty="0" smtClean="0"/>
              <a:t>belong(X).</a:t>
            </a:r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a,rain</a:t>
            </a:r>
            <a:r>
              <a:rPr lang="en-US" sz="1600" dirty="0" smtClean="0"/>
              <a:t>).</a:t>
            </a:r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a,snow</a:t>
            </a:r>
            <a:r>
              <a:rPr lang="en-US" sz="1600" dirty="0" smtClean="0"/>
              <a:t>).</a:t>
            </a:r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a,X</a:t>
            </a:r>
            <a:r>
              <a:rPr lang="en-US" sz="1600" dirty="0" smtClean="0"/>
              <a:t>) :- \+ like(</a:t>
            </a:r>
            <a:r>
              <a:rPr lang="en-US" sz="1600" dirty="0" err="1" smtClean="0"/>
              <a:t>b,X</a:t>
            </a:r>
            <a:r>
              <a:rPr lang="en-US" sz="1600" dirty="0" smtClean="0"/>
              <a:t>).</a:t>
            </a:r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b,X</a:t>
            </a:r>
            <a:r>
              <a:rPr lang="en-US" sz="1600" dirty="0" smtClean="0"/>
              <a:t>) :- like(</a:t>
            </a:r>
            <a:r>
              <a:rPr lang="en-US" sz="1600" dirty="0" err="1" smtClean="0"/>
              <a:t>a,X</a:t>
            </a:r>
            <a:r>
              <a:rPr lang="en-US" sz="1600" dirty="0" smtClean="0"/>
              <a:t>),!,fail.</a:t>
            </a:r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b,X</a:t>
            </a:r>
            <a:r>
              <a:rPr lang="en-US" sz="1600" dirty="0" smtClean="0"/>
              <a:t>).</a:t>
            </a:r>
          </a:p>
          <a:p>
            <a:pPr>
              <a:buNone/>
            </a:pPr>
            <a:r>
              <a:rPr lang="en-US" sz="1600" dirty="0" smtClean="0"/>
              <a:t>mc(X):-like(</a:t>
            </a:r>
            <a:r>
              <a:rPr lang="en-US" sz="1600" dirty="0" err="1" smtClean="0"/>
              <a:t>X,rain</a:t>
            </a:r>
            <a:r>
              <a:rPr lang="en-US" sz="1600" dirty="0" smtClean="0"/>
              <a:t>),!,fail.</a:t>
            </a:r>
          </a:p>
          <a:p>
            <a:pPr>
              <a:buNone/>
            </a:pPr>
            <a:r>
              <a:rPr lang="en-US" sz="1600" dirty="0" smtClean="0"/>
              <a:t>mc(X).</a:t>
            </a:r>
          </a:p>
          <a:p>
            <a:pPr>
              <a:buNone/>
            </a:pPr>
            <a:r>
              <a:rPr lang="en-US" sz="1600" dirty="0" err="1" smtClean="0"/>
              <a:t>sk</a:t>
            </a:r>
            <a:r>
              <a:rPr lang="en-US" sz="1600" dirty="0" smtClean="0"/>
              <a:t>(X):- \+like(</a:t>
            </a:r>
            <a:r>
              <a:rPr lang="en-US" sz="1600" dirty="0" err="1" smtClean="0"/>
              <a:t>X,snow</a:t>
            </a:r>
            <a:r>
              <a:rPr lang="en-US" sz="1600" dirty="0" smtClean="0"/>
              <a:t>),!,fail.</a:t>
            </a:r>
          </a:p>
          <a:p>
            <a:pPr>
              <a:buNone/>
            </a:pPr>
            <a:r>
              <a:rPr lang="en-US" sz="1600" dirty="0" err="1" smtClean="0"/>
              <a:t>sk</a:t>
            </a:r>
            <a:r>
              <a:rPr lang="en-US" sz="1600" dirty="0" smtClean="0"/>
              <a:t>(X).</a:t>
            </a:r>
          </a:p>
          <a:p>
            <a:pPr>
              <a:buNone/>
            </a:pPr>
            <a:r>
              <a:rPr lang="en-US" sz="1600" dirty="0" smtClean="0"/>
              <a:t>g(X):-belong(X),mc(X),\+</a:t>
            </a:r>
            <a:r>
              <a:rPr lang="en-US" sz="1600" dirty="0" err="1" smtClean="0"/>
              <a:t>sk</a:t>
            </a:r>
            <a:r>
              <a:rPr lang="en-US" sz="1600" dirty="0" smtClean="0"/>
              <a:t>(X),!. /*without this cut, Prolog will look for next answer on being given ‘;’ and return ‘c’ which </a:t>
            </a:r>
            <a:r>
              <a:rPr lang="en-US" sz="1600" smtClean="0"/>
              <a:t>is wrong*/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sz="3200" dirty="0" smtClean="0"/>
              <a:t>Himalayan </a:t>
            </a:r>
            <a:r>
              <a:rPr lang="en-US" sz="3200" smtClean="0"/>
              <a:t>club problem: </a:t>
            </a:r>
            <a:r>
              <a:rPr lang="en-US" sz="3200" dirty="0" smtClean="0"/>
              <a:t>working </a:t>
            </a:r>
            <a:r>
              <a:rPr lang="en-US" sz="3200" dirty="0" err="1" smtClean="0"/>
              <a:t>vesion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066800" y="914400"/>
            <a:ext cx="7162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belong(a).</a:t>
            </a:r>
          </a:p>
          <a:p>
            <a:r>
              <a:rPr lang="en-US" sz="1600" dirty="0" smtClean="0"/>
              <a:t>belong(b).</a:t>
            </a:r>
          </a:p>
          <a:p>
            <a:r>
              <a:rPr lang="en-US" sz="1600" dirty="0" smtClean="0"/>
              <a:t>belong(c).</a:t>
            </a:r>
          </a:p>
          <a:p>
            <a:endParaRPr lang="en-US" sz="1600" dirty="0" smtClean="0"/>
          </a:p>
          <a:p>
            <a:r>
              <a:rPr lang="en-US" sz="1600" dirty="0" smtClean="0"/>
              <a:t>belong(X):-</a:t>
            </a:r>
            <a:r>
              <a:rPr lang="en-US" sz="1600" dirty="0" err="1" smtClean="0"/>
              <a:t>notmc</a:t>
            </a:r>
            <a:r>
              <a:rPr lang="en-US" sz="1600" dirty="0" smtClean="0"/>
              <a:t>(X),</a:t>
            </a:r>
            <a:r>
              <a:rPr lang="en-US" sz="1600" dirty="0" err="1" smtClean="0"/>
              <a:t>notsk</a:t>
            </a:r>
            <a:r>
              <a:rPr lang="en-US" sz="1600" dirty="0" smtClean="0"/>
              <a:t>(X),!, fail. /*contraposition to have horn clause</a:t>
            </a:r>
          </a:p>
          <a:p>
            <a:r>
              <a:rPr lang="en-US" sz="1600" dirty="0" smtClean="0"/>
              <a:t>belong(X).</a:t>
            </a:r>
          </a:p>
          <a:p>
            <a:endParaRPr lang="en-US" sz="1600" dirty="0" smtClean="0"/>
          </a:p>
          <a:p>
            <a:r>
              <a:rPr lang="en-US" sz="1600" dirty="0" smtClean="0"/>
              <a:t>like(</a:t>
            </a:r>
            <a:r>
              <a:rPr lang="en-US" sz="1600" dirty="0" err="1" smtClean="0"/>
              <a:t>a,rain</a:t>
            </a:r>
            <a:r>
              <a:rPr lang="en-US" sz="1600" dirty="0" smtClean="0"/>
              <a:t>).</a:t>
            </a:r>
          </a:p>
          <a:p>
            <a:r>
              <a:rPr lang="en-US" sz="1600" dirty="0" smtClean="0"/>
              <a:t>like(</a:t>
            </a:r>
            <a:r>
              <a:rPr lang="en-US" sz="1600" dirty="0" err="1" smtClean="0"/>
              <a:t>a,snow</a:t>
            </a:r>
            <a:r>
              <a:rPr lang="en-US" sz="1600" dirty="0" smtClean="0"/>
              <a:t>).</a:t>
            </a:r>
          </a:p>
          <a:p>
            <a:r>
              <a:rPr lang="en-US" sz="1600" dirty="0" smtClean="0"/>
              <a:t>like(</a:t>
            </a:r>
            <a:r>
              <a:rPr lang="en-US" sz="1600" dirty="0" err="1" smtClean="0"/>
              <a:t>a,X</a:t>
            </a:r>
            <a:r>
              <a:rPr lang="en-US" sz="1600" dirty="0" smtClean="0"/>
              <a:t>) :- dislike(</a:t>
            </a:r>
            <a:r>
              <a:rPr lang="en-US" sz="1600" dirty="0" err="1" smtClean="0"/>
              <a:t>b,X</a:t>
            </a:r>
            <a:r>
              <a:rPr lang="en-US" sz="1600" dirty="0" smtClean="0"/>
              <a:t>).</a:t>
            </a:r>
          </a:p>
          <a:p>
            <a:r>
              <a:rPr lang="en-US" sz="1600" dirty="0" smtClean="0"/>
              <a:t>like(</a:t>
            </a:r>
            <a:r>
              <a:rPr lang="en-US" sz="1600" dirty="0" err="1" smtClean="0"/>
              <a:t>b,X</a:t>
            </a:r>
            <a:r>
              <a:rPr lang="en-US" sz="1600" dirty="0" smtClean="0"/>
              <a:t>) :- like(</a:t>
            </a:r>
            <a:r>
              <a:rPr lang="en-US" sz="1600" dirty="0" err="1" smtClean="0"/>
              <a:t>a,X</a:t>
            </a:r>
            <a:r>
              <a:rPr lang="en-US" sz="1600" dirty="0" smtClean="0"/>
              <a:t>),!,fail.</a:t>
            </a:r>
          </a:p>
          <a:p>
            <a:r>
              <a:rPr lang="en-US" sz="1600" dirty="0" smtClean="0"/>
              <a:t>like(</a:t>
            </a:r>
            <a:r>
              <a:rPr lang="en-US" sz="1600" dirty="0" err="1" smtClean="0"/>
              <a:t>b,X</a:t>
            </a:r>
            <a:r>
              <a:rPr lang="en-US" sz="1600" dirty="0" smtClean="0"/>
              <a:t>).</a:t>
            </a:r>
          </a:p>
          <a:p>
            <a:endParaRPr lang="en-US" sz="1600" dirty="0" smtClean="0"/>
          </a:p>
          <a:p>
            <a:r>
              <a:rPr lang="en-US" sz="1600" dirty="0" smtClean="0"/>
              <a:t>mc(X):-like(</a:t>
            </a:r>
            <a:r>
              <a:rPr lang="en-US" sz="1600" dirty="0" err="1" smtClean="0"/>
              <a:t>X,rain</a:t>
            </a:r>
            <a:r>
              <a:rPr lang="en-US" sz="1600" dirty="0" smtClean="0"/>
              <a:t>),!,fail.</a:t>
            </a:r>
          </a:p>
          <a:p>
            <a:r>
              <a:rPr lang="en-US" sz="1600" dirty="0" smtClean="0"/>
              <a:t>mc(X).</a:t>
            </a:r>
          </a:p>
          <a:p>
            <a:r>
              <a:rPr lang="en-US" sz="1600" dirty="0" err="1" smtClean="0"/>
              <a:t>notsk</a:t>
            </a:r>
            <a:r>
              <a:rPr lang="en-US" sz="1600" dirty="0" smtClean="0"/>
              <a:t>(X):- dislike(</a:t>
            </a:r>
            <a:r>
              <a:rPr lang="en-US" sz="1600" dirty="0" err="1" smtClean="0"/>
              <a:t>X,snow</a:t>
            </a:r>
            <a:r>
              <a:rPr lang="en-US" sz="1600" dirty="0" smtClean="0"/>
              <a:t>). /*contraposition to have horn clause</a:t>
            </a:r>
          </a:p>
          <a:p>
            <a:r>
              <a:rPr lang="en-US" sz="1600" dirty="0" err="1" smtClean="0"/>
              <a:t>notmc</a:t>
            </a:r>
            <a:r>
              <a:rPr lang="en-US" sz="1600" dirty="0" smtClean="0"/>
              <a:t>(X):- mc(X),!,fail.</a:t>
            </a:r>
          </a:p>
          <a:p>
            <a:r>
              <a:rPr lang="en-US" sz="1600" dirty="0" err="1" smtClean="0"/>
              <a:t>notmc</a:t>
            </a:r>
            <a:r>
              <a:rPr lang="en-US" sz="1600" dirty="0" smtClean="0"/>
              <a:t>(X).</a:t>
            </a:r>
          </a:p>
          <a:p>
            <a:endParaRPr lang="en-US" sz="1600" dirty="0" smtClean="0"/>
          </a:p>
          <a:p>
            <a:r>
              <a:rPr lang="en-US" sz="1600" dirty="0" smtClean="0"/>
              <a:t>dislike(P,Q):- like(P,Q),!,fail.</a:t>
            </a:r>
          </a:p>
          <a:p>
            <a:r>
              <a:rPr lang="en-US" sz="1600" dirty="0" smtClean="0"/>
              <a:t>dislike(P,Q).</a:t>
            </a:r>
          </a:p>
          <a:p>
            <a:endParaRPr lang="en-US" sz="1600" dirty="0" smtClean="0"/>
          </a:p>
          <a:p>
            <a:r>
              <a:rPr lang="en-US" sz="1600" dirty="0" smtClean="0"/>
              <a:t>g(X):-belong(X),mc(X),</a:t>
            </a:r>
            <a:r>
              <a:rPr lang="en-US" sz="1600" dirty="0" err="1" smtClean="0"/>
              <a:t>notsk</a:t>
            </a:r>
            <a:r>
              <a:rPr lang="en-US" sz="1600" dirty="0" smtClean="0"/>
              <a:t>(X),!.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/>
              <a:t>John likes 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like(john,mary)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Names of relationship and objects must begin with a lower-case letter.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Relationship is written </a:t>
            </a:r>
            <a:r>
              <a:rPr lang="en-US" sz="2800" i="1" smtClean="0"/>
              <a:t>first</a:t>
            </a:r>
            <a:r>
              <a:rPr lang="en-US" sz="2800" smtClean="0"/>
              <a:t> (typically the </a:t>
            </a:r>
            <a:r>
              <a:rPr lang="en-US" sz="2800" i="1" smtClean="0"/>
              <a:t>predicate </a:t>
            </a:r>
            <a:r>
              <a:rPr lang="en-US" sz="2800" smtClean="0"/>
              <a:t>of the sentence).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Objects </a:t>
            </a:r>
            <a:r>
              <a:rPr lang="en-US" sz="2800" smtClean="0"/>
              <a:t>are written separated by commas and are enclosed by a pair of round brackets.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full stop character ‘.’ must come at the end of a fact.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dirty="0" smtClean="0"/>
              <a:t>More facts</a:t>
            </a:r>
          </a:p>
        </p:txBody>
      </p:sp>
      <p:graphicFrame>
        <p:nvGraphicFramePr>
          <p:cNvPr id="16998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887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Interpretation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valuable(gold)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Gold is valuable.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owns(john,gold)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owns gold.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father(john,mary)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is the father of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gives (john,book,mary)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gives the book to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2971800"/>
            <a:ext cx="7467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Questions </a:t>
            </a:r>
            <a:r>
              <a:rPr lang="en-US" sz="2800" smtClean="0"/>
              <a:t>based on facts</a:t>
            </a:r>
          </a:p>
          <a:p>
            <a:pPr eaLnBrk="1" hangingPunct="1"/>
            <a:r>
              <a:rPr lang="en-US" sz="2800" smtClean="0"/>
              <a:t>Answered by </a:t>
            </a:r>
            <a:r>
              <a:rPr lang="en-US" sz="2800" i="1" smtClean="0"/>
              <a:t>matching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FF0066"/>
                </a:solidFill>
              </a:rPr>
              <a:t>Two facts </a:t>
            </a:r>
            <a:r>
              <a:rPr lang="en-US" sz="2800" i="1" smtClean="0">
                <a:solidFill>
                  <a:srgbClr val="FF0066"/>
                </a:solidFill>
              </a:rPr>
              <a:t>match</a:t>
            </a:r>
            <a:r>
              <a:rPr lang="en-US" sz="2800" smtClean="0">
                <a:solidFill>
                  <a:srgbClr val="FF0066"/>
                </a:solidFill>
              </a:rPr>
              <a:t> if their predicates are same (spelt the same way) and the arguments each are same.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If matched, prolog answers </a:t>
            </a:r>
            <a:r>
              <a:rPr lang="en-US" sz="2800" i="1" smtClean="0"/>
              <a:t>yes</a:t>
            </a:r>
            <a:r>
              <a:rPr lang="en-US" sz="2800" smtClean="0"/>
              <a:t>, else </a:t>
            </a:r>
            <a:r>
              <a:rPr lang="en-US" sz="2800" i="1" smtClean="0"/>
              <a:t>no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i="1" smtClean="0"/>
              <a:t>No </a:t>
            </a:r>
            <a:r>
              <a:rPr lang="en-US" sz="2800" smtClean="0"/>
              <a:t>does not mean falsity.</a:t>
            </a:r>
            <a:endParaRPr lang="en-US" sz="2800" i="1" smtClean="0"/>
          </a:p>
          <a:p>
            <a:pPr lvl="4" eaLnBrk="1" hangingPunct="1"/>
            <a:endParaRPr lang="en-US" sz="18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 does </a:t>
            </a:r>
            <a:r>
              <a:rPr lang="en-US" i="1" smtClean="0"/>
              <a:t>theorem proving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a question is asked, prolog tries to match </a:t>
            </a:r>
            <a:r>
              <a:rPr lang="en-US" i="1" smtClean="0"/>
              <a:t>transitively.</a:t>
            </a:r>
            <a:endParaRPr lang="en-US" smtClean="0"/>
          </a:p>
          <a:p>
            <a:pPr eaLnBrk="1" hangingPunct="1"/>
            <a:r>
              <a:rPr lang="en-US" smtClean="0"/>
              <a:t>When no match is found, answer is </a:t>
            </a:r>
            <a:r>
              <a:rPr lang="en-US" i="1" smtClean="0"/>
              <a:t>no.</a:t>
            </a:r>
            <a:endParaRPr lang="en-US" smtClean="0"/>
          </a:p>
          <a:p>
            <a:pPr eaLnBrk="1" hangingPunct="1"/>
            <a:r>
              <a:rPr lang="en-US" smtClean="0"/>
              <a:t>This means </a:t>
            </a:r>
            <a:r>
              <a:rPr lang="en-US" i="1" smtClean="0"/>
              <a:t>not provable </a:t>
            </a:r>
            <a:r>
              <a:rPr lang="en-US" smtClean="0"/>
              <a:t>from the given facts.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Always begin with a capital letter</a:t>
            </a:r>
          </a:p>
          <a:p>
            <a:pPr lvl="1" eaLnBrk="1" hangingPunct="1"/>
            <a:r>
              <a:rPr lang="en-US" i="1" smtClean="0"/>
              <a:t>?-</a:t>
            </a:r>
            <a:r>
              <a:rPr lang="en-US" smtClean="0"/>
              <a:t> </a:t>
            </a:r>
            <a:r>
              <a:rPr lang="en-US" i="1" smtClean="0"/>
              <a:t>likes (john,X).</a:t>
            </a:r>
          </a:p>
          <a:p>
            <a:pPr lvl="1" eaLnBrk="1" hangingPunct="1"/>
            <a:r>
              <a:rPr lang="en-US" i="1" smtClean="0"/>
              <a:t>?- likes (john, Something).</a:t>
            </a:r>
          </a:p>
          <a:p>
            <a:pPr eaLnBrk="1" hangingPunct="1"/>
            <a:r>
              <a:rPr lang="en-US" smtClean="0"/>
              <a:t>But</a:t>
            </a:r>
            <a:r>
              <a:rPr lang="en-US" i="1" smtClean="0"/>
              <a:t> not 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i="1" smtClean="0"/>
              <a:t>?- likes (john,something)</a:t>
            </a:r>
          </a:p>
          <a:p>
            <a:pPr eaLnBrk="1" hangingPunct="1"/>
            <a:endParaRPr lang="en-US" i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1710</Words>
  <Application>Microsoft Office PowerPoint</Application>
  <PresentationFormat>On-screen Show (4:3)</PresentationFormat>
  <Paragraphs>375</Paragraphs>
  <Slides>43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Blends</vt:lpstr>
      <vt:lpstr>CS344: Introduction to Artificial Intelligence (associated lab: CS386) </vt:lpstr>
      <vt:lpstr>Introduction</vt:lpstr>
      <vt:lpstr>A Typical Prolog program</vt:lpstr>
      <vt:lpstr>Fundamentals</vt:lpstr>
      <vt:lpstr>Facts</vt:lpstr>
      <vt:lpstr>More facts</vt:lpstr>
      <vt:lpstr>Questions</vt:lpstr>
      <vt:lpstr>Prolog does theorem proving</vt:lpstr>
      <vt:lpstr>Variables</vt:lpstr>
      <vt:lpstr>Example of usage of variable</vt:lpstr>
      <vt:lpstr>Conjunctions</vt:lpstr>
      <vt:lpstr>Backtracking (an inherent property of prolog programming)</vt:lpstr>
      <vt:lpstr>Backtracking (continued)</vt:lpstr>
      <vt:lpstr>Backtracking (continued)</vt:lpstr>
      <vt:lpstr>Backtracking (continued)</vt:lpstr>
      <vt:lpstr>Rules</vt:lpstr>
      <vt:lpstr>Syntax</vt:lpstr>
      <vt:lpstr>Another Example</vt:lpstr>
      <vt:lpstr>Question Answering in presence of rules</vt:lpstr>
      <vt:lpstr>Question Answering: Y/N type: is sita the sister of shyam?</vt:lpstr>
      <vt:lpstr>Question Answering: wh-type: whose sister is sita?</vt:lpstr>
      <vt:lpstr>Rules</vt:lpstr>
      <vt:lpstr>Make and Break</vt:lpstr>
      <vt:lpstr>Prolog examples using making and breaking lists </vt:lpstr>
      <vt:lpstr>Remove duplicates</vt:lpstr>
      <vt:lpstr>Member (membership in a list)</vt:lpstr>
      <vt:lpstr>Union (lists contain unique elements)</vt:lpstr>
      <vt:lpstr>Intersection (lists contain unique elements)</vt:lpstr>
      <vt:lpstr>Prolog Programs are close to Natural Language</vt:lpstr>
      <vt:lpstr>Prolog Programs are close to Natural Language, C programs are not</vt:lpstr>
      <vt:lpstr>Machine should ascend to the level of man</vt:lpstr>
      <vt:lpstr>Prolog Program Flow, BackTracking and Cut</vt:lpstr>
      <vt:lpstr>Prolog’s computation</vt:lpstr>
      <vt:lpstr>Control flow (top level)</vt:lpstr>
      <vt:lpstr>Control Flow within a rule</vt:lpstr>
      <vt:lpstr>What happens on failure</vt:lpstr>
      <vt:lpstr>Fundamental Principle of prolog programming</vt:lpstr>
      <vt:lpstr>CUT</vt:lpstr>
      <vt:lpstr>Fail</vt:lpstr>
      <vt:lpstr>Prolog and Himalayan Club example</vt:lpstr>
      <vt:lpstr>A syntactically wrong prolog program!</vt:lpstr>
      <vt:lpstr>Correct (?) Prolog Program</vt:lpstr>
      <vt:lpstr>Himalayan club problem: working vesion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189</cp:revision>
  <dcterms:created xsi:type="dcterms:W3CDTF">2007-07-27T07:29:18Z</dcterms:created>
  <dcterms:modified xsi:type="dcterms:W3CDTF">2011-03-21T02:13:09Z</dcterms:modified>
</cp:coreProperties>
</file>