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2" r:id="rId10"/>
    <p:sldId id="283" r:id="rId11"/>
    <p:sldId id="284" r:id="rId12"/>
    <p:sldId id="285" r:id="rId13"/>
    <p:sldId id="286" r:id="rId14"/>
    <p:sldId id="287" r:id="rId15"/>
    <p:sldId id="288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DDAC07-7C09-4D5E-B01A-41B47CDCECB7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1E57B1-5425-42A7-8B1F-F027B6426B38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D05BE2-64F1-44A9-B21F-A83D6EAF025C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256819-E3BD-4A0A-BD38-DB5134D830E3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C14431-A89B-45D1-B6EA-45D1B198D48F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7EF7F1-7243-4E56-9AC9-1DB14740BFFA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0894" y="720090"/>
            <a:ext cx="4875106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0ACEB4-66CD-454D-ACE6-A37D4C386D59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0894" y="720090"/>
            <a:ext cx="4875106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BF8485-C109-4600-8774-533A56A60FE0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0894" y="720090"/>
            <a:ext cx="4875106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194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29: Perceptron training and convergence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22</a:t>
            </a:r>
            <a:r>
              <a:rPr lang="en-US" sz="2800" baseline="30000" dirty="0" smtClean="0">
                <a:latin typeface="Times New Roman" pitchFamily="18" charset="0"/>
              </a:rPr>
              <a:t>nd</a:t>
            </a:r>
            <a:r>
              <a:rPr lang="en-US" sz="2800" dirty="0" smtClean="0">
                <a:latin typeface="Times New Roman" pitchFamily="18" charset="0"/>
              </a:rPr>
              <a:t> March,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200"/>
          </a:xfrm>
        </p:spPr>
        <p:txBody>
          <a:bodyPr/>
          <a:lstStyle/>
          <a:p>
            <a:r>
              <a:rPr lang="en-US" dirty="0" smtClean="0"/>
              <a:t>PTA on NAND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924800" cy="54864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/>
              <a:t>            NAND: 				 Y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X</a:t>
            </a:r>
            <a:r>
              <a:rPr lang="en-US" sz="2400" dirty="0" smtClean="0"/>
              <a:t>2</a:t>
            </a:r>
            <a:r>
              <a:rPr lang="en-US" dirty="0" smtClean="0"/>
              <a:t>    X</a:t>
            </a:r>
            <a:r>
              <a:rPr lang="en-US" sz="2400" dirty="0" smtClean="0"/>
              <a:t>1</a:t>
            </a:r>
            <a:r>
              <a:rPr lang="en-US" dirty="0" smtClean="0"/>
              <a:t>    Y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0     0      1                      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0     1	     1	</a:t>
            </a:r>
            <a:r>
              <a:rPr lang="en-US" dirty="0" smtClean="0"/>
              <a:t>       </a:t>
            </a:r>
            <a:r>
              <a:rPr lang="en-US" dirty="0" smtClean="0"/>
              <a:t>W</a:t>
            </a:r>
            <a:r>
              <a:rPr lang="en-US" sz="2400" dirty="0" smtClean="0"/>
              <a:t>2</a:t>
            </a:r>
            <a:r>
              <a:rPr lang="en-US" dirty="0" smtClean="0"/>
              <a:t>          </a:t>
            </a:r>
            <a:r>
              <a:rPr lang="en-US" dirty="0" smtClean="0"/>
              <a:t>W</a:t>
            </a:r>
            <a:r>
              <a:rPr lang="en-US" sz="2400" dirty="0" smtClean="0"/>
              <a:t>1</a:t>
            </a:r>
            <a:r>
              <a:rPr lang="en-US" dirty="0" smtClean="0"/>
              <a:t> </a:t>
            </a:r>
            <a:endParaRPr lang="en-US" dirty="0"/>
          </a:p>
          <a:p>
            <a:pPr algn="l"/>
            <a:r>
              <a:rPr lang="en-US" dirty="0" smtClean="0"/>
              <a:t>         </a:t>
            </a:r>
            <a:r>
              <a:rPr lang="en-US" dirty="0" smtClean="0"/>
              <a:t>1     </a:t>
            </a:r>
            <a:r>
              <a:rPr lang="en-US" dirty="0" smtClean="0"/>
              <a:t>0      1               </a:t>
            </a:r>
          </a:p>
          <a:p>
            <a:pPr algn="l"/>
            <a:r>
              <a:rPr lang="en-US" dirty="0" smtClean="0"/>
              <a:t>         </a:t>
            </a:r>
            <a:r>
              <a:rPr lang="en-US" dirty="0" smtClean="0"/>
              <a:t>1     </a:t>
            </a:r>
            <a:r>
              <a:rPr lang="en-US" dirty="0" smtClean="0"/>
              <a:t>1      1              </a:t>
            </a:r>
            <a:r>
              <a:rPr lang="en-US" dirty="0" smtClean="0"/>
              <a:t>X</a:t>
            </a:r>
            <a:r>
              <a:rPr lang="en-US" sz="2400" dirty="0" smtClean="0"/>
              <a:t>2</a:t>
            </a:r>
            <a:r>
              <a:rPr lang="en-US" dirty="0" smtClean="0"/>
              <a:t>                </a:t>
            </a:r>
            <a:r>
              <a:rPr lang="en-US" dirty="0" smtClean="0"/>
              <a:t>X</a:t>
            </a:r>
            <a:r>
              <a:rPr lang="en-US" sz="2400" dirty="0" smtClean="0"/>
              <a:t>1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	                                             </a:t>
            </a:r>
            <a:r>
              <a:rPr lang="en-US" sz="2600" dirty="0" smtClean="0"/>
              <a:t>Converted To   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      </a:t>
            </a:r>
            <a:r>
              <a:rPr lang="en-US" sz="2200" dirty="0" smtClean="0"/>
              <a:t> </a:t>
            </a:r>
            <a:r>
              <a:rPr lang="en-US" dirty="0" smtClean="0"/>
              <a:t>                             </a:t>
            </a:r>
            <a:r>
              <a:rPr lang="en-US" dirty="0" smtClean="0"/>
              <a:t>W</a:t>
            </a:r>
            <a:r>
              <a:rPr lang="en-US" sz="2600" dirty="0" smtClean="0"/>
              <a:t>2     </a:t>
            </a:r>
            <a:r>
              <a:rPr lang="en-US" sz="2800" dirty="0" smtClean="0"/>
              <a:t>W</a:t>
            </a:r>
            <a:r>
              <a:rPr lang="en-US" sz="2400" dirty="0"/>
              <a:t>1</a:t>
            </a:r>
            <a:r>
              <a:rPr lang="en-US" sz="2600" dirty="0" smtClean="0"/>
              <a:t>       </a:t>
            </a:r>
            <a:r>
              <a:rPr lang="en-US" sz="2800" dirty="0" smtClean="0"/>
              <a:t>W</a:t>
            </a:r>
            <a:r>
              <a:rPr lang="en-US" sz="2600" dirty="0" smtClean="0"/>
              <a:t>0= </a:t>
            </a:r>
            <a:r>
              <a:rPr lang="el-GR" dirty="0" smtClean="0"/>
              <a:t>Θ</a:t>
            </a:r>
            <a:endParaRPr lang="en-US" dirty="0" smtClean="0"/>
          </a:p>
          <a:p>
            <a:pPr algn="l"/>
            <a:r>
              <a:rPr lang="en-US" dirty="0" smtClean="0"/>
              <a:t>				       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                      </a:t>
            </a:r>
            <a:r>
              <a:rPr lang="en-US" dirty="0" smtClean="0"/>
              <a:t> </a:t>
            </a:r>
            <a:r>
              <a:rPr lang="en-US" dirty="0" smtClean="0"/>
              <a:t>X</a:t>
            </a:r>
            <a:r>
              <a:rPr lang="en-US" sz="2400" dirty="0" smtClean="0"/>
              <a:t>2</a:t>
            </a:r>
            <a:r>
              <a:rPr lang="en-US" dirty="0" smtClean="0"/>
              <a:t>     X</a:t>
            </a:r>
            <a:r>
              <a:rPr lang="en-US" sz="2400" dirty="0" smtClean="0"/>
              <a:t>1        	</a:t>
            </a:r>
            <a:r>
              <a:rPr lang="en-US" dirty="0" smtClean="0"/>
              <a:t> X</a:t>
            </a:r>
            <a:r>
              <a:rPr lang="en-US" sz="2400" dirty="0" smtClean="0"/>
              <a:t>0=-1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5791200" y="1905000"/>
            <a:ext cx="762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791200" y="2286000"/>
            <a:ext cx="838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Θ</a:t>
            </a:r>
            <a:endParaRPr lang="en-US" dirty="0"/>
          </a:p>
        </p:txBody>
      </p:sp>
      <p:cxnSp>
        <p:nvCxnSpPr>
          <p:cNvPr id="9" name="Straight Connector 8"/>
          <p:cNvCxnSpPr>
            <a:stCxn id="7" idx="3"/>
          </p:cNvCxnSpPr>
          <p:nvPr/>
        </p:nvCxnSpPr>
        <p:spPr>
          <a:xfrm rot="5400000">
            <a:off x="5236439" y="2903887"/>
            <a:ext cx="775074" cy="579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6301324" y="2995076"/>
            <a:ext cx="838200" cy="486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906294" y="47617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791200" y="4953000"/>
            <a:ext cx="838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Θ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160239" y="5583961"/>
            <a:ext cx="775074" cy="579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700176" y="5882224"/>
            <a:ext cx="762000" cy="122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6377524" y="5662076"/>
            <a:ext cx="838200" cy="486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200"/>
          </a:xfrm>
        </p:spPr>
        <p:txBody>
          <a:bodyPr/>
          <a:lstStyle/>
          <a:p>
            <a:r>
              <a:rPr lang="en-US" dirty="0" smtClean="0"/>
              <a:t>Preprocessing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305800" cy="5486400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  </a:t>
            </a:r>
            <a:r>
              <a:rPr lang="en-US" sz="2800" dirty="0" smtClean="0"/>
              <a:t>NAND Augmented:         NAND-0 class Negated</a:t>
            </a:r>
            <a:r>
              <a:rPr lang="en-US" dirty="0" smtClean="0"/>
              <a:t>	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X</a:t>
            </a:r>
            <a:r>
              <a:rPr lang="en-US" sz="2400" dirty="0" smtClean="0"/>
              <a:t>2</a:t>
            </a:r>
            <a:r>
              <a:rPr lang="en-US" dirty="0" smtClean="0"/>
              <a:t>    X</a:t>
            </a:r>
            <a:r>
              <a:rPr lang="en-US" sz="2400" dirty="0" smtClean="0"/>
              <a:t>1</a:t>
            </a:r>
            <a:r>
              <a:rPr lang="en-US" dirty="0" smtClean="0"/>
              <a:t>    X</a:t>
            </a:r>
            <a:r>
              <a:rPr lang="en-US" sz="2400" dirty="0" smtClean="0"/>
              <a:t>0</a:t>
            </a:r>
            <a:r>
              <a:rPr lang="en-US" dirty="0" smtClean="0"/>
              <a:t>    Y           </a:t>
            </a:r>
            <a:r>
              <a:rPr lang="en-US" dirty="0" smtClean="0"/>
              <a:t>       X</a:t>
            </a:r>
            <a:r>
              <a:rPr lang="en-US" sz="2400" dirty="0" smtClean="0"/>
              <a:t>2</a:t>
            </a:r>
            <a:r>
              <a:rPr lang="en-US" dirty="0" smtClean="0"/>
              <a:t>     </a:t>
            </a:r>
            <a:r>
              <a:rPr lang="en-US" dirty="0" smtClean="0"/>
              <a:t>X</a:t>
            </a:r>
            <a:r>
              <a:rPr lang="en-US" sz="2400" dirty="0" smtClean="0"/>
              <a:t>1</a:t>
            </a:r>
            <a:r>
              <a:rPr lang="en-US" dirty="0" smtClean="0"/>
              <a:t>     X</a:t>
            </a:r>
            <a:r>
              <a:rPr lang="en-US" sz="2400" dirty="0" smtClean="0"/>
              <a:t>0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   0     0     -1     1           V</a:t>
            </a:r>
            <a:r>
              <a:rPr lang="en-US" sz="2400" dirty="0" smtClean="0"/>
              <a:t>0:      </a:t>
            </a:r>
            <a:r>
              <a:rPr lang="en-US" dirty="0" smtClean="0"/>
              <a:t>0       0     -1</a:t>
            </a:r>
          </a:p>
          <a:p>
            <a:pPr algn="l"/>
            <a:r>
              <a:rPr lang="en-US" dirty="0" smtClean="0"/>
              <a:t>   0     1     -1</a:t>
            </a:r>
            <a:r>
              <a:rPr lang="en-US" dirty="0"/>
              <a:t> </a:t>
            </a:r>
            <a:r>
              <a:rPr lang="en-US" dirty="0" smtClean="0"/>
              <a:t>    1	    </a:t>
            </a:r>
            <a:r>
              <a:rPr lang="en-US" dirty="0" smtClean="0"/>
              <a:t>  </a:t>
            </a:r>
            <a:r>
              <a:rPr lang="en-US" dirty="0" smtClean="0"/>
              <a:t>V</a:t>
            </a:r>
            <a:r>
              <a:rPr lang="en-US" sz="2400" dirty="0" smtClean="0"/>
              <a:t>1:</a:t>
            </a:r>
            <a:r>
              <a:rPr lang="en-US" dirty="0" smtClean="0"/>
              <a:t>     0       1     -1 	 </a:t>
            </a:r>
            <a:endParaRPr lang="en-US" dirty="0"/>
          </a:p>
          <a:p>
            <a:pPr algn="l"/>
            <a:r>
              <a:rPr lang="en-US" dirty="0" smtClean="0"/>
              <a:t>   1     0     -1     1           V</a:t>
            </a:r>
            <a:r>
              <a:rPr lang="en-US" sz="2400" dirty="0" smtClean="0"/>
              <a:t>2:      </a:t>
            </a:r>
            <a:r>
              <a:rPr lang="en-US" dirty="0" smtClean="0"/>
              <a:t>1       0     -1 </a:t>
            </a:r>
          </a:p>
          <a:p>
            <a:pPr algn="l"/>
            <a:r>
              <a:rPr lang="en-US" dirty="0" smtClean="0"/>
              <a:t>   1     1     -1     0           V</a:t>
            </a:r>
            <a:r>
              <a:rPr lang="en-US" sz="2400" dirty="0" smtClean="0"/>
              <a:t>3:</a:t>
            </a:r>
            <a:r>
              <a:rPr lang="en-US" dirty="0" smtClean="0"/>
              <a:t>   -1       1     -1 </a:t>
            </a:r>
          </a:p>
          <a:p>
            <a:pPr algn="l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5257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Vectors for which </a:t>
            </a:r>
          </a:p>
          <a:p>
            <a:r>
              <a:rPr lang="en-US" dirty="0" smtClean="0"/>
              <a:t>W=&lt;W2 W</a:t>
            </a:r>
            <a:r>
              <a:rPr lang="en-US" dirty="0"/>
              <a:t>1</a:t>
            </a:r>
            <a:r>
              <a:rPr lang="en-US" dirty="0" smtClean="0"/>
              <a:t> W0&gt; has to be found such that </a:t>
            </a:r>
          </a:p>
          <a:p>
            <a:r>
              <a:rPr lang="en-US" dirty="0" smtClean="0"/>
              <a:t>W. </a:t>
            </a:r>
            <a:r>
              <a:rPr lang="en-US" dirty="0"/>
              <a:t>V</a:t>
            </a:r>
            <a:r>
              <a:rPr lang="en-US" dirty="0" smtClean="0"/>
              <a:t>i &gt;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200"/>
          </a:xfrm>
        </p:spPr>
        <p:txBody>
          <a:bodyPr/>
          <a:lstStyle/>
          <a:p>
            <a:r>
              <a:rPr lang="en-US" dirty="0" smtClean="0"/>
              <a:t>PTA </a:t>
            </a:r>
            <a:r>
              <a:rPr lang="en-US" dirty="0" err="1" smtClean="0"/>
              <a:t>Algo</a:t>
            </a:r>
            <a:r>
              <a:rPr lang="en-US" dirty="0" smtClean="0"/>
              <a:t> steps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305800" cy="5486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400" dirty="0" smtClean="0"/>
              <a:t>Algorithm:</a:t>
            </a:r>
          </a:p>
          <a:p>
            <a:pPr algn="l"/>
            <a:r>
              <a:rPr lang="en-US" sz="2400" dirty="0" smtClean="0"/>
              <a:t> 1.  Initialize and Keep adding the failed vectors</a:t>
            </a:r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  until  W. Vi &gt; 0 is true.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Step 0:  W    =  &lt;0, 0, 0&gt;</a:t>
            </a:r>
          </a:p>
          <a:p>
            <a:pPr algn="l"/>
            <a:r>
              <a:rPr lang="en-US" sz="2400" dirty="0" smtClean="0"/>
              <a:t>                 </a:t>
            </a:r>
            <a:r>
              <a:rPr lang="en-US" sz="2400" dirty="0"/>
              <a:t>W</a:t>
            </a:r>
            <a:r>
              <a:rPr lang="en-US" sz="1800" dirty="0" smtClean="0"/>
              <a:t>1</a:t>
            </a:r>
            <a:r>
              <a:rPr lang="en-US" sz="2400" dirty="0" smtClean="0"/>
              <a:t>  =  &lt;0, 0, 0&gt; + &lt;0, 0, -1&gt;     {V</a:t>
            </a:r>
            <a:r>
              <a:rPr lang="en-US" sz="1800" dirty="0"/>
              <a:t>0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                     =  &lt;0, 0, -1&gt;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/>
              <a:t>2</a:t>
            </a:r>
            <a:r>
              <a:rPr lang="en-US" sz="2400" dirty="0" smtClean="0"/>
              <a:t>  =  &lt;0, 0, -1&gt; + &lt;-1, -1, 1&gt;  {V</a:t>
            </a:r>
            <a:r>
              <a:rPr lang="en-US" sz="1800" dirty="0"/>
              <a:t>3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=  &lt;-1, -1, 0&gt; </a:t>
            </a:r>
          </a:p>
          <a:p>
            <a:pPr algn="l"/>
            <a:r>
              <a:rPr lang="en-US" sz="2400" dirty="0" smtClean="0"/>
              <a:t>	  W</a:t>
            </a:r>
            <a:r>
              <a:rPr lang="en-US" sz="1800" dirty="0"/>
              <a:t>3</a:t>
            </a:r>
            <a:r>
              <a:rPr lang="en-US" sz="2400" dirty="0" smtClean="0"/>
              <a:t>   =  &lt;-1, -1, 0&gt; + &lt;0, 0, -1&gt;    {V</a:t>
            </a:r>
            <a:r>
              <a:rPr lang="en-US" sz="1800" dirty="0" smtClean="0"/>
              <a:t>0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=  &lt;-1, -1, -1&gt;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 smtClean="0"/>
              <a:t>4</a:t>
            </a:r>
            <a:r>
              <a:rPr lang="en-US" sz="2400" dirty="0" smtClean="0"/>
              <a:t>  =  &lt;-1, -1, -1&gt; + &lt;0, 1, -1&gt;  {V</a:t>
            </a:r>
            <a:r>
              <a:rPr lang="en-US" sz="1800" dirty="0"/>
              <a:t>1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=  &lt;-1, 0, -2&gt;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                </a:t>
            </a:r>
            <a:endParaRPr lang="en-US" sz="2400" dirty="0"/>
          </a:p>
          <a:p>
            <a:pPr algn="l"/>
            <a:r>
              <a:rPr lang="en-US" sz="2400" dirty="0" smtClean="0"/>
              <a:t> </a:t>
            </a:r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200"/>
          </a:xfrm>
        </p:spPr>
        <p:txBody>
          <a:bodyPr/>
          <a:lstStyle/>
          <a:p>
            <a:r>
              <a:rPr lang="en-US" dirty="0" smtClean="0"/>
              <a:t>Tr</a:t>
            </a:r>
            <a:r>
              <a:rPr lang="en-US" dirty="0" smtClean="0"/>
              <a:t>ying convergence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305800" cy="5486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 smtClean="0"/>
              <a:t>                 W</a:t>
            </a:r>
            <a:r>
              <a:rPr lang="en-US" sz="1800" dirty="0"/>
              <a:t>5</a:t>
            </a:r>
            <a:r>
              <a:rPr lang="en-US" sz="2400" dirty="0" smtClean="0"/>
              <a:t>  =  &lt;-1, 0, -2&gt; + &lt;-1, -1, -1&gt;     {V</a:t>
            </a:r>
            <a:r>
              <a:rPr lang="en-US" sz="1800" dirty="0" smtClean="0"/>
              <a:t>3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                     =  &lt;-2, -1, -1&gt;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/>
              <a:t>6</a:t>
            </a:r>
            <a:r>
              <a:rPr lang="en-US" sz="2400" dirty="0" smtClean="0"/>
              <a:t>  =  &lt;-2, -1, -1&gt; + &lt;0, 1, -1&gt;       {V</a:t>
            </a:r>
            <a:r>
              <a:rPr lang="en-US" sz="1800" dirty="0" smtClean="0"/>
              <a:t>1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=  &lt;-2, 0, -2&gt; 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 smtClean="0"/>
              <a:t>7</a:t>
            </a:r>
            <a:r>
              <a:rPr lang="en-US" sz="2400" dirty="0" smtClean="0"/>
              <a:t>   =  &lt;-2, 0, -2&gt; + &lt;1, 0, -1&gt;       {V</a:t>
            </a:r>
            <a:r>
              <a:rPr lang="en-US" sz="1800" dirty="0" smtClean="0"/>
              <a:t>0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=  &lt;-1, 0, -3&gt;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/>
              <a:t>8</a:t>
            </a:r>
            <a:r>
              <a:rPr lang="en-US" sz="2400" dirty="0" smtClean="0"/>
              <a:t>  =  &lt;-1, </a:t>
            </a:r>
            <a:r>
              <a:rPr lang="en-US" sz="2400" dirty="0"/>
              <a:t>0</a:t>
            </a:r>
            <a:r>
              <a:rPr lang="en-US" sz="2400" dirty="0" smtClean="0"/>
              <a:t>, -3&gt; + &lt;-1, -1, -1&gt;     {V</a:t>
            </a:r>
            <a:r>
              <a:rPr lang="en-US" sz="1800" dirty="0" smtClean="0"/>
              <a:t>3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=  &lt;-2, -1, -2&gt;</a:t>
            </a:r>
          </a:p>
          <a:p>
            <a:pPr algn="l"/>
            <a:r>
              <a:rPr lang="en-US" sz="2400" dirty="0" smtClean="0"/>
              <a:t>                 W</a:t>
            </a:r>
            <a:r>
              <a:rPr lang="en-US" sz="1800" dirty="0"/>
              <a:t>9</a:t>
            </a:r>
            <a:r>
              <a:rPr lang="en-US" sz="2400" dirty="0" smtClean="0"/>
              <a:t>  =  &lt;-2, -1, -2&gt; + &lt;1, </a:t>
            </a:r>
            <a:r>
              <a:rPr lang="en-US" sz="2400" dirty="0"/>
              <a:t>0</a:t>
            </a:r>
            <a:r>
              <a:rPr lang="en-US" sz="2400" dirty="0" smtClean="0"/>
              <a:t>, -1&gt;      {V</a:t>
            </a:r>
            <a:r>
              <a:rPr lang="en-US" sz="1800" dirty="0"/>
              <a:t>2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=  &lt;-1, -1, -3&gt;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                </a:t>
            </a:r>
            <a:endParaRPr lang="en-US" sz="2400" dirty="0"/>
          </a:p>
          <a:p>
            <a:pPr algn="l"/>
            <a:r>
              <a:rPr lang="en-US" sz="2400" dirty="0" smtClean="0"/>
              <a:t> </a:t>
            </a:r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200"/>
          </a:xfrm>
        </p:spPr>
        <p:txBody>
          <a:bodyPr/>
          <a:lstStyle/>
          <a:p>
            <a:r>
              <a:rPr lang="en-US" dirty="0" smtClean="0"/>
              <a:t>Trying convergence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305800" cy="54864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400" dirty="0" smtClean="0"/>
              <a:t>                 W</a:t>
            </a:r>
            <a:r>
              <a:rPr lang="en-US" sz="1800" dirty="0" smtClean="0"/>
              <a:t>10</a:t>
            </a:r>
            <a:r>
              <a:rPr lang="en-US" sz="2400" dirty="0" smtClean="0"/>
              <a:t>  =  &lt;-1, -1, -3&gt; + &lt;-1, -1, -1&gt;     {V</a:t>
            </a:r>
            <a:r>
              <a:rPr lang="en-US" sz="1800" dirty="0" smtClean="0"/>
              <a:t>3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                      =  &lt;-2, -2, -2&gt;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 smtClean="0"/>
              <a:t>11</a:t>
            </a:r>
            <a:r>
              <a:rPr lang="en-US" sz="2400" dirty="0" smtClean="0"/>
              <a:t>  =  &lt;-2, -2, -2&gt; + &lt;0, 1, -1&gt;       {V</a:t>
            </a:r>
            <a:r>
              <a:rPr lang="en-US" sz="1800" dirty="0" smtClean="0"/>
              <a:t>1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 =  &lt;-2, -1, -3&gt; 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 smtClean="0"/>
              <a:t>12</a:t>
            </a:r>
            <a:r>
              <a:rPr lang="en-US" sz="2400" dirty="0" smtClean="0"/>
              <a:t>  =  &lt;-2, -1, -3&gt; + &lt;-1, -1, -1&gt;    {V</a:t>
            </a:r>
            <a:r>
              <a:rPr lang="en-US" sz="1800" dirty="0"/>
              <a:t>3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 =  &lt;-3, -2, -2&gt;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 smtClean="0"/>
              <a:t>13</a:t>
            </a:r>
            <a:r>
              <a:rPr lang="en-US" sz="2400" dirty="0" smtClean="0"/>
              <a:t>  =  &lt;-3, -2, -2&gt; + &lt;0, 1, -1&gt;       {V</a:t>
            </a:r>
            <a:r>
              <a:rPr lang="en-US" sz="1800" dirty="0"/>
              <a:t>1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 =  &lt;-3, -1, -3&gt;</a:t>
            </a:r>
          </a:p>
          <a:p>
            <a:pPr algn="l"/>
            <a:r>
              <a:rPr lang="en-US" sz="2400" dirty="0" smtClean="0"/>
              <a:t>                 W</a:t>
            </a:r>
            <a:r>
              <a:rPr lang="en-US" sz="1800" dirty="0" smtClean="0"/>
              <a:t>14</a:t>
            </a:r>
            <a:r>
              <a:rPr lang="en-US" sz="2400" dirty="0" smtClean="0"/>
              <a:t>  =  &lt;-3, -1, -3&gt; + &lt;0, 1, -1&gt;      {V</a:t>
            </a:r>
            <a:r>
              <a:rPr lang="en-US" sz="1800" dirty="0"/>
              <a:t>2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 =  &lt;-2, -1, -4&gt;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                </a:t>
            </a:r>
            <a:endParaRPr lang="en-US" sz="2400" dirty="0"/>
          </a:p>
          <a:p>
            <a:pPr algn="l"/>
            <a:r>
              <a:rPr lang="en-US" sz="2400" dirty="0" smtClean="0"/>
              <a:t> </a:t>
            </a:r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200"/>
          </a:xfrm>
        </p:spPr>
        <p:txBody>
          <a:bodyPr/>
          <a:lstStyle/>
          <a:p>
            <a:r>
              <a:rPr lang="en-US" dirty="0" smtClean="0"/>
              <a:t>Converged!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305800" cy="5486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400" dirty="0" smtClean="0"/>
              <a:t>                 W</a:t>
            </a:r>
            <a:r>
              <a:rPr lang="en-US" sz="1800" dirty="0" smtClean="0"/>
              <a:t>15</a:t>
            </a:r>
            <a:r>
              <a:rPr lang="en-US" sz="2400" dirty="0" smtClean="0"/>
              <a:t>  =  &lt;-2, -1, -4&gt; + &lt;-1, -1, -1&gt;     {V</a:t>
            </a:r>
            <a:r>
              <a:rPr lang="en-US" sz="1800" dirty="0" smtClean="0"/>
              <a:t>3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                      =  &lt;-3, -2, -3&gt;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 smtClean="0"/>
              <a:t>16</a:t>
            </a:r>
            <a:r>
              <a:rPr lang="en-US" sz="2400" dirty="0" smtClean="0"/>
              <a:t>  =  &lt;-3, -2, -3&gt; + &lt;1, </a:t>
            </a:r>
            <a:r>
              <a:rPr lang="en-US" sz="2400" dirty="0"/>
              <a:t>0</a:t>
            </a:r>
            <a:r>
              <a:rPr lang="en-US" sz="2400" dirty="0" smtClean="0"/>
              <a:t>, -1&gt;       {V</a:t>
            </a:r>
            <a:r>
              <a:rPr lang="en-US" sz="1800" dirty="0"/>
              <a:t>2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 =  &lt;-2, -2, -4&gt; 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 smtClean="0"/>
              <a:t>17</a:t>
            </a:r>
            <a:r>
              <a:rPr lang="en-US" sz="2400" dirty="0" smtClean="0"/>
              <a:t>  =  &lt;-2, -2, -4&gt; + &lt;-1, -1, -1&gt;    {V</a:t>
            </a:r>
            <a:r>
              <a:rPr lang="en-US" sz="1800" dirty="0"/>
              <a:t>3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 =  &lt;-3, -3, -3&gt;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 smtClean="0"/>
              <a:t>18</a:t>
            </a:r>
            <a:r>
              <a:rPr lang="en-US" sz="2400" dirty="0" smtClean="0"/>
              <a:t>  =  &lt;-3, -3, -3&gt; + &lt;0, 1, -1&gt;       {V</a:t>
            </a:r>
            <a:r>
              <a:rPr lang="en-US" sz="1800" dirty="0"/>
              <a:t>1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 =  &lt;-3, -2, -4&gt;</a:t>
            </a:r>
          </a:p>
          <a:p>
            <a:pPr algn="l"/>
            <a:r>
              <a:rPr lang="en-US" sz="2400" dirty="0" smtClean="0"/>
              <a:t>           </a:t>
            </a:r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       W</a:t>
            </a:r>
            <a:r>
              <a:rPr lang="en-US" sz="1800" dirty="0"/>
              <a:t>2</a:t>
            </a:r>
            <a:r>
              <a:rPr lang="en-US" sz="1800" dirty="0" smtClean="0"/>
              <a:t> </a:t>
            </a:r>
            <a:r>
              <a:rPr lang="en-US" sz="2600" dirty="0" smtClean="0"/>
              <a:t>=  -3,</a:t>
            </a:r>
            <a:r>
              <a:rPr lang="en-US" sz="1800" dirty="0" smtClean="0"/>
              <a:t>   </a:t>
            </a:r>
            <a:r>
              <a:rPr lang="en-US" sz="2400" dirty="0" smtClean="0"/>
              <a:t>W</a:t>
            </a:r>
            <a:r>
              <a:rPr lang="en-US" sz="1800" dirty="0"/>
              <a:t>1</a:t>
            </a:r>
            <a:r>
              <a:rPr lang="en-US" sz="1800" dirty="0" smtClean="0"/>
              <a:t> = </a:t>
            </a:r>
            <a:r>
              <a:rPr lang="en-US" sz="2600" dirty="0" smtClean="0"/>
              <a:t>-2,</a:t>
            </a:r>
            <a:r>
              <a:rPr lang="en-US" sz="1800" dirty="0" smtClean="0"/>
              <a:t>   </a:t>
            </a:r>
            <a:r>
              <a:rPr lang="en-US" sz="2400" dirty="0" smtClean="0"/>
              <a:t>W</a:t>
            </a:r>
            <a:r>
              <a:rPr lang="en-US" sz="1800" dirty="0" smtClean="0"/>
              <a:t>0 = </a:t>
            </a:r>
            <a:r>
              <a:rPr lang="el-GR" sz="2400" dirty="0" smtClean="0"/>
              <a:t>Θ</a:t>
            </a:r>
            <a:r>
              <a:rPr lang="en-US" sz="2400" dirty="0" smtClean="0"/>
              <a:t> = -4</a:t>
            </a:r>
          </a:p>
          <a:p>
            <a:pPr algn="l"/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                </a:t>
            </a:r>
            <a:endParaRPr lang="en-US" sz="2400" dirty="0"/>
          </a:p>
          <a:p>
            <a:pPr algn="l"/>
            <a:r>
              <a:rPr lang="en-US" sz="2400" dirty="0" smtClean="0"/>
              <a:t> </a:t>
            </a:r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PTA convergence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446550"/>
          </a:xfrm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Statement of Convergence of PTA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248069"/>
          </a:xfrm>
        </p:spPr>
        <p:txBody>
          <a:bodyPr>
            <a:spAutoFit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Statement:</a:t>
            </a:r>
          </a:p>
          <a:p>
            <a:pPr lvl="1">
              <a:spcBef>
                <a:spcPts val="800"/>
              </a:spcBef>
              <a:buFont typeface="Monotype Corsiva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i="1" dirty="0" smtClean="0">
                <a:latin typeface="Monotype Corsiva" pitchFamily="66" charset="0"/>
              </a:rPr>
              <a:t>   Whatever be the initial choice of weights and whatever be the vector chosen for testing, PTA converges if the vectors are from a linearly separable function.</a:t>
            </a:r>
          </a:p>
          <a:p>
            <a:pPr>
              <a:buFont typeface="Monotype Corsiva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i="1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69441"/>
          </a:xfrm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Proof of Convergence of PTA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716588"/>
          </a:xfrm>
        </p:spPr>
        <p:txBody>
          <a:bodyPr>
            <a:spAutoFit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Suppose w</a:t>
            </a:r>
            <a:r>
              <a:rPr lang="en-GB" baseline="-25000" smtClean="0"/>
              <a:t>n </a:t>
            </a:r>
            <a:r>
              <a:rPr lang="en-GB" smtClean="0"/>
              <a:t>is the weight vector at the n</a:t>
            </a:r>
            <a:r>
              <a:rPr lang="en-GB" baseline="30000" smtClean="0"/>
              <a:t>th</a:t>
            </a:r>
            <a:r>
              <a:rPr lang="en-GB" smtClean="0"/>
              <a:t> step of the algorithm.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At the beginning, the weight vector is w</a:t>
            </a:r>
            <a:r>
              <a:rPr lang="en-GB" baseline="-25000" smtClean="0"/>
              <a:t>0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Go from w</a:t>
            </a:r>
            <a:r>
              <a:rPr lang="en-GB" baseline="-25000" smtClean="0"/>
              <a:t>i </a:t>
            </a:r>
            <a:r>
              <a:rPr lang="en-GB" smtClean="0"/>
              <a:t>to w</a:t>
            </a:r>
            <a:r>
              <a:rPr lang="en-GB" baseline="-25000" smtClean="0"/>
              <a:t>i+1 </a:t>
            </a:r>
            <a:r>
              <a:rPr lang="en-GB" smtClean="0"/>
              <a:t>when a vector X</a:t>
            </a:r>
            <a:r>
              <a:rPr lang="en-GB" baseline="-25000" smtClean="0"/>
              <a:t>j</a:t>
            </a:r>
            <a:r>
              <a:rPr lang="en-GB" smtClean="0"/>
              <a:t> fails the test w</a:t>
            </a:r>
            <a:r>
              <a:rPr lang="en-GB" baseline="-25000" smtClean="0"/>
              <a:t>i</a:t>
            </a:r>
            <a:r>
              <a:rPr lang="en-GB" smtClean="0"/>
              <a:t>X</a:t>
            </a:r>
            <a:r>
              <a:rPr lang="en-GB" baseline="-25000" smtClean="0"/>
              <a:t>j</a:t>
            </a:r>
            <a:r>
              <a:rPr lang="en-GB" smtClean="0"/>
              <a:t> &gt; 0 and update w</a:t>
            </a:r>
            <a:r>
              <a:rPr lang="en-GB" baseline="-25000" smtClean="0"/>
              <a:t>i</a:t>
            </a:r>
            <a:r>
              <a:rPr lang="en-GB" smtClean="0"/>
              <a:t> as </a:t>
            </a:r>
          </a:p>
          <a:p>
            <a:pPr lvl="2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w</a:t>
            </a:r>
            <a:r>
              <a:rPr lang="en-GB" sz="2800" baseline="-25000" smtClean="0"/>
              <a:t>i+1</a:t>
            </a:r>
            <a:r>
              <a:rPr lang="en-GB" smtClean="0"/>
              <a:t> = w</a:t>
            </a:r>
            <a:r>
              <a:rPr lang="en-GB" sz="2800" baseline="-25000" smtClean="0"/>
              <a:t>i</a:t>
            </a:r>
            <a:r>
              <a:rPr lang="en-GB" smtClean="0"/>
              <a:t> + X</a:t>
            </a:r>
            <a:r>
              <a:rPr lang="en-GB" sz="2800" baseline="-25000" smtClean="0"/>
              <a:t>j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Since Xjs form a linearly separable function, </a:t>
            </a:r>
          </a:p>
          <a:p>
            <a:pPr lvl="1">
              <a:buFont typeface="Symbol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Symbol" pitchFamily="18" charset="2"/>
              </a:rPr>
              <a:t></a:t>
            </a:r>
            <a:r>
              <a:rPr lang="en-GB" smtClean="0"/>
              <a:t> w* s.t. w*X</a:t>
            </a:r>
            <a:r>
              <a:rPr lang="en-GB" baseline="-25000" smtClean="0"/>
              <a:t>j</a:t>
            </a:r>
            <a:r>
              <a:rPr lang="en-GB" smtClean="0"/>
              <a:t> &gt; 0 </a:t>
            </a:r>
            <a:r>
              <a:rPr lang="en-GB" smtClean="0">
                <a:latin typeface="Symbol" pitchFamily="18" charset="2"/>
              </a:rPr>
              <a:t></a:t>
            </a:r>
            <a:r>
              <a:rPr lang="en-GB" smtClean="0"/>
              <a:t>j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200329"/>
          </a:xfrm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Proof of Convergence of PTA </a:t>
            </a:r>
            <a:r>
              <a:rPr lang="en-GB" sz="2800" dirty="0" smtClean="0"/>
              <a:t>(</a:t>
            </a:r>
            <a:r>
              <a:rPr lang="en-GB" sz="2800" dirty="0" err="1" smtClean="0"/>
              <a:t>cntd</a:t>
            </a:r>
            <a:r>
              <a:rPr lang="en-GB" sz="2800" dirty="0" smtClean="0"/>
              <a:t>.)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34013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Consider the expression</a:t>
            </a:r>
          </a:p>
          <a:p>
            <a:pPr lvl="1"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G(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) =  </a:t>
            </a:r>
            <a:r>
              <a:rPr lang="en-GB" u="sng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u="sng" dirty="0" smtClean="0"/>
              <a:t> . w*</a:t>
            </a:r>
          </a:p>
          <a:p>
            <a:pPr lvl="1"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		       | 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|</a:t>
            </a:r>
          </a:p>
          <a:p>
            <a:pPr lvl="1"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where 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 = weight at nth iteration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G(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)  = </a:t>
            </a:r>
            <a:r>
              <a:rPr lang="en-GB" u="sng" dirty="0" smtClean="0"/>
              <a:t>|</a:t>
            </a:r>
            <a:r>
              <a:rPr lang="en-GB" u="sng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u="sng" dirty="0" smtClean="0"/>
              <a:t>| . |w*| . </a:t>
            </a:r>
            <a:r>
              <a:rPr lang="en-GB" u="sng" dirty="0" err="1" smtClean="0"/>
              <a:t>cos</a:t>
            </a:r>
            <a:r>
              <a:rPr lang="en-GB" u="sng" dirty="0" smtClean="0"/>
              <a:t> </a:t>
            </a:r>
            <a:r>
              <a:rPr lang="en-GB" u="sng" dirty="0" smtClean="0">
                <a:latin typeface="Symbol" pitchFamily="18" charset="2"/>
              </a:rPr>
              <a:t></a:t>
            </a:r>
          </a:p>
          <a:p>
            <a:pPr lvl="1"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			   |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|</a:t>
            </a:r>
          </a:p>
          <a:p>
            <a:pPr lvl="1"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where </a:t>
            </a:r>
            <a:r>
              <a:rPr lang="en-GB" dirty="0" smtClean="0">
                <a:latin typeface="Symbol" pitchFamily="18" charset="2"/>
              </a:rPr>
              <a:t></a:t>
            </a:r>
            <a:r>
              <a:rPr lang="en-GB" dirty="0" smtClean="0"/>
              <a:t> = angle between 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 and w*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G(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)  = |w*| . </a:t>
            </a:r>
            <a:r>
              <a:rPr lang="en-GB" dirty="0" err="1" smtClean="0"/>
              <a:t>cos</a:t>
            </a:r>
            <a:r>
              <a:rPr lang="en-GB" dirty="0" smtClean="0"/>
              <a:t> </a:t>
            </a:r>
            <a:r>
              <a:rPr lang="en-GB" dirty="0" smtClean="0">
                <a:latin typeface="Symbol" pitchFamily="18" charset="2"/>
              </a:rPr>
              <a:t>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G(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) </a:t>
            </a:r>
            <a:r>
              <a:rPr lang="en-GB" dirty="0" smtClean="0">
                <a:cs typeface="Arial" charset="0"/>
              </a:rPr>
              <a:t>≤ |w*|  ( as -1 ≤ </a:t>
            </a:r>
            <a:r>
              <a:rPr lang="en-GB" dirty="0" err="1" smtClean="0">
                <a:cs typeface="Arial" charset="0"/>
              </a:rPr>
              <a:t>cos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smtClean="0">
                <a:latin typeface="Symbol" pitchFamily="18" charset="2"/>
              </a:rPr>
              <a:t></a:t>
            </a:r>
            <a:r>
              <a:rPr lang="en-GB" dirty="0" smtClean="0"/>
              <a:t> </a:t>
            </a:r>
            <a:r>
              <a:rPr lang="en-GB" dirty="0" smtClean="0">
                <a:cs typeface="Arial" charset="0"/>
              </a:rPr>
              <a:t>≤ 1)</a:t>
            </a:r>
          </a:p>
          <a:p>
            <a:pPr lvl="1"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838200" y="685800"/>
            <a:ext cx="7467600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The Perceptron Model</a:t>
            </a:r>
          </a:p>
          <a:p>
            <a:endParaRPr lang="en-US" sz="3600" b="1"/>
          </a:p>
          <a:p>
            <a:r>
              <a:rPr lang="en-US" sz="2400" b="1"/>
              <a:t> A perceptron is a computing element with input lines having associated weights and the cell having a threshold value. The perceptron model is motivated by the biological neuron.</a:t>
            </a: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4114800" y="4038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572000" y="3429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2743200" y="4724400"/>
            <a:ext cx="1447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3657600" y="4953000"/>
            <a:ext cx="685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4953000" y="4724400"/>
            <a:ext cx="1295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72000" y="4343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703763" y="3429000"/>
            <a:ext cx="1697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Output = y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732088" y="5334000"/>
            <a:ext cx="544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w</a:t>
            </a:r>
            <a:r>
              <a:rPr lang="en-US" sz="2400" b="1" baseline="-25000"/>
              <a:t>n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200400" y="5638800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W</a:t>
            </a:r>
            <a:r>
              <a:rPr lang="en-US" sz="2400" b="1" baseline="-25000"/>
              <a:t>n-1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938838" y="5257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w</a:t>
            </a:r>
            <a:r>
              <a:rPr lang="en-US" sz="2400" b="1" baseline="-25000"/>
              <a:t>1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151188" y="63246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X</a:t>
            </a:r>
            <a:r>
              <a:rPr lang="en-US" sz="2400" b="1" baseline="-25000"/>
              <a:t>n-1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157913" y="5943600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x</a:t>
            </a:r>
            <a:r>
              <a:rPr lang="en-US" sz="2400" b="1" baseline="-25000"/>
              <a:t>1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096000" y="4343400"/>
            <a:ext cx="231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Threshold = </a:t>
            </a:r>
            <a:r>
              <a:rPr lang="el-GR" sz="3200"/>
              <a:t>θ</a:t>
            </a:r>
            <a:r>
              <a:rPr lang="en-US" sz="24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69441"/>
          </a:xfrm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Behavior</a:t>
            </a:r>
            <a:r>
              <a:rPr lang="en-GB" dirty="0" smtClean="0"/>
              <a:t> of Numerator of G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15315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	w</a:t>
            </a:r>
            <a:r>
              <a:rPr lang="en-GB" baseline="-25000" smtClean="0"/>
              <a:t>n</a:t>
            </a:r>
            <a:r>
              <a:rPr lang="en-GB" smtClean="0"/>
              <a:t> . w*  =  (w</a:t>
            </a:r>
            <a:r>
              <a:rPr lang="en-GB" baseline="-25000" smtClean="0"/>
              <a:t>n-1 </a:t>
            </a:r>
            <a:r>
              <a:rPr lang="en-GB" smtClean="0"/>
              <a:t>+ X</a:t>
            </a:r>
            <a:r>
              <a:rPr lang="en-GB" baseline="30000" smtClean="0"/>
              <a:t>n-1</a:t>
            </a:r>
            <a:r>
              <a:rPr lang="en-GB" baseline="-25000" smtClean="0"/>
              <a:t>fail </a:t>
            </a:r>
            <a:r>
              <a:rPr lang="en-GB" smtClean="0"/>
              <a:t>) . w*</a:t>
            </a:r>
          </a:p>
          <a:p>
            <a:pPr>
              <a:lnSpc>
                <a:spcPct val="90000"/>
              </a:lnSpc>
              <a:buFont typeface="Symbol" pitchFamily="18" charset="2"/>
              <a:buChar char="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w</a:t>
            </a:r>
            <a:r>
              <a:rPr lang="en-GB" baseline="-25000" smtClean="0"/>
              <a:t>n-1 </a:t>
            </a:r>
            <a:r>
              <a:rPr lang="en-GB" smtClean="0"/>
              <a:t>. w* + X</a:t>
            </a:r>
            <a:r>
              <a:rPr lang="en-GB" baseline="30000" smtClean="0"/>
              <a:t>n-1</a:t>
            </a:r>
            <a:r>
              <a:rPr lang="en-GB" baseline="-25000" smtClean="0"/>
              <a:t>fail</a:t>
            </a:r>
            <a:r>
              <a:rPr lang="en-GB" smtClean="0"/>
              <a:t> . w* </a:t>
            </a:r>
          </a:p>
          <a:p>
            <a:pPr>
              <a:lnSpc>
                <a:spcPct val="90000"/>
              </a:lnSpc>
              <a:buFont typeface="Symbol" pitchFamily="18" charset="2"/>
              <a:buChar char="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(w</a:t>
            </a:r>
            <a:r>
              <a:rPr lang="en-GB" baseline="-25000" smtClean="0"/>
              <a:t>n-2 </a:t>
            </a:r>
            <a:r>
              <a:rPr lang="en-GB" smtClean="0"/>
              <a:t>+ X</a:t>
            </a:r>
            <a:r>
              <a:rPr lang="en-GB" baseline="30000" smtClean="0"/>
              <a:t>n-2</a:t>
            </a:r>
            <a:r>
              <a:rPr lang="en-GB" baseline="-25000" smtClean="0"/>
              <a:t>fail </a:t>
            </a:r>
            <a:r>
              <a:rPr lang="en-GB" smtClean="0"/>
              <a:t>) . w* + X</a:t>
            </a:r>
            <a:r>
              <a:rPr lang="en-GB" baseline="30000" smtClean="0"/>
              <a:t>n-1</a:t>
            </a:r>
            <a:r>
              <a:rPr lang="en-GB" baseline="-25000" smtClean="0"/>
              <a:t>fail</a:t>
            </a:r>
            <a:r>
              <a:rPr lang="en-GB" smtClean="0"/>
              <a:t> . w* …..</a:t>
            </a:r>
          </a:p>
          <a:p>
            <a:pPr>
              <a:lnSpc>
                <a:spcPct val="90000"/>
              </a:lnSpc>
              <a:buFont typeface="Symbol" pitchFamily="18" charset="2"/>
              <a:buChar char="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w</a:t>
            </a:r>
            <a:r>
              <a:rPr lang="en-GB" baseline="-25000" smtClean="0"/>
              <a:t>0 </a:t>
            </a:r>
            <a:r>
              <a:rPr lang="en-GB" smtClean="0"/>
              <a:t>. w*</a:t>
            </a:r>
            <a:r>
              <a:rPr lang="en-GB" baseline="-25000" smtClean="0"/>
              <a:t> </a:t>
            </a:r>
            <a:r>
              <a:rPr lang="en-GB" smtClean="0"/>
              <a:t>+ ( X</a:t>
            </a:r>
            <a:r>
              <a:rPr lang="en-GB" baseline="30000" smtClean="0"/>
              <a:t>0</a:t>
            </a:r>
            <a:r>
              <a:rPr lang="en-GB" baseline="-25000" smtClean="0"/>
              <a:t>fail</a:t>
            </a:r>
            <a:r>
              <a:rPr lang="en-GB" smtClean="0"/>
              <a:t> + X</a:t>
            </a:r>
            <a:r>
              <a:rPr lang="en-GB" baseline="30000" smtClean="0"/>
              <a:t>1</a:t>
            </a:r>
            <a:r>
              <a:rPr lang="en-GB" baseline="-25000" smtClean="0"/>
              <a:t>fail</a:t>
            </a:r>
            <a:r>
              <a:rPr lang="en-GB" smtClean="0"/>
              <a:t> +.... + X</a:t>
            </a:r>
            <a:r>
              <a:rPr lang="en-GB" baseline="30000" smtClean="0"/>
              <a:t>n-1</a:t>
            </a:r>
            <a:r>
              <a:rPr lang="en-GB" baseline="-25000" smtClean="0"/>
              <a:t>fail </a:t>
            </a:r>
            <a:r>
              <a:rPr lang="en-GB" smtClean="0"/>
              <a:t>). w* 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      w*.X</a:t>
            </a:r>
            <a:r>
              <a:rPr lang="en-GB" baseline="30000" smtClean="0"/>
              <a:t>i</a:t>
            </a:r>
            <a:r>
              <a:rPr lang="en-GB" baseline="-25000" smtClean="0"/>
              <a:t>fail</a:t>
            </a:r>
            <a:r>
              <a:rPr lang="en-GB" smtClean="0"/>
              <a:t> is always positive: note carefully</a:t>
            </a:r>
          </a:p>
          <a:p>
            <a:pPr>
              <a:lnSpc>
                <a:spcPct val="90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Suppose |X</a:t>
            </a:r>
            <a:r>
              <a:rPr lang="en-GB" baseline="-25000" smtClean="0"/>
              <a:t>j</a:t>
            </a:r>
            <a:r>
              <a:rPr lang="en-GB" smtClean="0"/>
              <a:t>| </a:t>
            </a:r>
            <a:r>
              <a:rPr lang="en-GB" smtClean="0">
                <a:cs typeface="Arial" charset="0"/>
              </a:rPr>
              <a:t>≥ </a:t>
            </a:r>
            <a:r>
              <a:rPr lang="en-GB" smtClean="0">
                <a:latin typeface="Symbol" pitchFamily="18" charset="2"/>
                <a:cs typeface="Arial" charset="0"/>
              </a:rPr>
              <a:t></a:t>
            </a:r>
            <a:r>
              <a:rPr lang="en-GB" smtClean="0">
                <a:cs typeface="Arial" charset="0"/>
              </a:rPr>
              <a:t> , where </a:t>
            </a:r>
            <a:r>
              <a:rPr lang="en-GB" smtClean="0">
                <a:latin typeface="Symbol" pitchFamily="18" charset="2"/>
                <a:cs typeface="Arial" charset="0"/>
              </a:rPr>
              <a:t></a:t>
            </a:r>
            <a:r>
              <a:rPr lang="en-GB" smtClean="0">
                <a:cs typeface="Arial" charset="0"/>
              </a:rPr>
              <a:t> is the minimum magnitude. </a:t>
            </a:r>
          </a:p>
          <a:p>
            <a:pPr>
              <a:lnSpc>
                <a:spcPct val="90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Arial" charset="0"/>
              </a:rPr>
              <a:t>Num of G ≥ |w</a:t>
            </a:r>
            <a:r>
              <a:rPr lang="en-GB" baseline="-25000" smtClean="0">
                <a:cs typeface="Arial" charset="0"/>
              </a:rPr>
              <a:t>0</a:t>
            </a:r>
            <a:r>
              <a:rPr lang="en-GB" smtClean="0">
                <a:cs typeface="Arial" charset="0"/>
              </a:rPr>
              <a:t> . w*| + n </a:t>
            </a:r>
            <a:r>
              <a:rPr lang="en-GB" smtClean="0">
                <a:latin typeface="Symbol" pitchFamily="18" charset="2"/>
                <a:cs typeface="Arial" charset="0"/>
              </a:rPr>
              <a:t></a:t>
            </a:r>
            <a:r>
              <a:rPr lang="en-GB" smtClean="0">
                <a:cs typeface="Arial" charset="0"/>
              </a:rPr>
              <a:t> . |w*| </a:t>
            </a:r>
          </a:p>
          <a:p>
            <a:pPr>
              <a:lnSpc>
                <a:spcPct val="90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Arial" charset="0"/>
              </a:rPr>
              <a:t>So, numerator of G grows with n.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769441"/>
          </a:xfrm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Behavior</a:t>
            </a:r>
            <a:r>
              <a:rPr lang="en-GB" dirty="0" smtClean="0"/>
              <a:t> of Denominator of G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7396163"/>
          </a:xfrm>
        </p:spPr>
        <p:txBody>
          <a:bodyPr>
            <a:spAutoFit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|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| = </a:t>
            </a:r>
            <a:r>
              <a:rPr lang="en-GB" dirty="0" smtClean="0">
                <a:latin typeface="Symbol" pitchFamily="18" charset="2"/>
              </a:rPr>
              <a:t></a:t>
            </a:r>
            <a:r>
              <a:rPr lang="en-GB" dirty="0" smtClean="0"/>
              <a:t> 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 . 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endParaRPr lang="en-GB" baseline="-25000" dirty="0" smtClean="0"/>
          </a:p>
          <a:p>
            <a:pPr>
              <a:buFont typeface="Symbol" pitchFamily="18" charset="2"/>
              <a:buChar char="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Symbol" pitchFamily="18" charset="2"/>
              </a:rPr>
              <a:t></a:t>
            </a:r>
            <a:r>
              <a:rPr lang="en-GB" dirty="0" smtClean="0"/>
              <a:t> (w</a:t>
            </a:r>
            <a:r>
              <a:rPr lang="en-GB" baseline="-25000" dirty="0" smtClean="0"/>
              <a:t>n-1 </a:t>
            </a:r>
            <a:r>
              <a:rPr lang="en-GB" dirty="0" smtClean="0"/>
              <a:t>+ X</a:t>
            </a:r>
            <a:r>
              <a:rPr lang="en-GB" baseline="30000" dirty="0" smtClean="0"/>
              <a:t>n-1</a:t>
            </a:r>
            <a:r>
              <a:rPr lang="en-GB" baseline="-25000" dirty="0" smtClean="0"/>
              <a:t>fail </a:t>
            </a:r>
            <a:r>
              <a:rPr lang="en-GB" dirty="0" smtClean="0"/>
              <a:t>)</a:t>
            </a:r>
            <a:r>
              <a:rPr lang="en-GB" baseline="30000" dirty="0" smtClean="0"/>
              <a:t>2</a:t>
            </a:r>
          </a:p>
          <a:p>
            <a:pPr>
              <a:buFont typeface="Symbol" pitchFamily="18" charset="2"/>
              <a:buChar char="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Symbol" pitchFamily="18" charset="2"/>
              </a:rPr>
              <a:t></a:t>
            </a:r>
            <a:r>
              <a:rPr lang="en-GB" dirty="0" smtClean="0"/>
              <a:t> (w</a:t>
            </a:r>
            <a:r>
              <a:rPr lang="en-GB" baseline="-25000" dirty="0" smtClean="0"/>
              <a:t>n-1</a:t>
            </a:r>
            <a:r>
              <a:rPr lang="en-GB" dirty="0" smtClean="0"/>
              <a:t>)</a:t>
            </a:r>
            <a:r>
              <a:rPr lang="en-GB" baseline="30000" dirty="0" smtClean="0"/>
              <a:t>2</a:t>
            </a:r>
            <a:r>
              <a:rPr lang="en-GB" baseline="-25000" dirty="0" smtClean="0"/>
              <a:t> </a:t>
            </a:r>
            <a:r>
              <a:rPr lang="en-GB" dirty="0" smtClean="0"/>
              <a:t>+ 2. w</a:t>
            </a:r>
            <a:r>
              <a:rPr lang="en-GB" baseline="-25000" dirty="0" smtClean="0"/>
              <a:t>n-1. </a:t>
            </a:r>
            <a:r>
              <a:rPr lang="en-GB" dirty="0" smtClean="0"/>
              <a:t>X</a:t>
            </a:r>
            <a:r>
              <a:rPr lang="en-GB" baseline="30000" dirty="0" smtClean="0"/>
              <a:t>n-1</a:t>
            </a:r>
            <a:r>
              <a:rPr lang="en-GB" baseline="-25000" dirty="0" smtClean="0"/>
              <a:t>fail </a:t>
            </a:r>
            <a:r>
              <a:rPr lang="en-GB" dirty="0" smtClean="0"/>
              <a:t>+ (X</a:t>
            </a:r>
            <a:r>
              <a:rPr lang="en-GB" baseline="30000" dirty="0" smtClean="0"/>
              <a:t>n-1</a:t>
            </a:r>
            <a:r>
              <a:rPr lang="en-GB" baseline="-25000" dirty="0" smtClean="0"/>
              <a:t>fail </a:t>
            </a:r>
            <a:r>
              <a:rPr lang="en-GB" dirty="0" smtClean="0"/>
              <a:t>)</a:t>
            </a:r>
            <a:r>
              <a:rPr lang="en-GB" baseline="30000" dirty="0" smtClean="0"/>
              <a:t>2</a:t>
            </a:r>
          </a:p>
          <a:p>
            <a:pPr>
              <a:buFont typeface="Arial" charset="0"/>
              <a:buChar char="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Symbol" pitchFamily="18" charset="2"/>
              </a:rPr>
              <a:t></a:t>
            </a:r>
            <a:r>
              <a:rPr lang="en-GB" dirty="0" smtClean="0"/>
              <a:t> (w</a:t>
            </a:r>
            <a:r>
              <a:rPr lang="en-GB" baseline="-25000" dirty="0" smtClean="0"/>
              <a:t>n-1</a:t>
            </a:r>
            <a:r>
              <a:rPr lang="en-GB" dirty="0" smtClean="0"/>
              <a:t>)</a:t>
            </a:r>
            <a:r>
              <a:rPr lang="en-GB" baseline="30000" dirty="0" smtClean="0"/>
              <a:t>2</a:t>
            </a:r>
            <a:r>
              <a:rPr lang="en-GB" baseline="-25000" dirty="0" smtClean="0"/>
              <a:t> </a:t>
            </a:r>
            <a:r>
              <a:rPr lang="en-GB" dirty="0" smtClean="0"/>
              <a:t>+ (X</a:t>
            </a:r>
            <a:r>
              <a:rPr lang="en-GB" baseline="30000" dirty="0" smtClean="0"/>
              <a:t>n-1</a:t>
            </a:r>
            <a:r>
              <a:rPr lang="en-GB" baseline="-25000" dirty="0" smtClean="0"/>
              <a:t>fail </a:t>
            </a:r>
            <a:r>
              <a:rPr lang="en-GB" dirty="0" smtClean="0"/>
              <a:t>)</a:t>
            </a:r>
            <a:r>
              <a:rPr lang="en-GB" baseline="30000" dirty="0" smtClean="0"/>
              <a:t>2  	</a:t>
            </a:r>
            <a:r>
              <a:rPr lang="en-GB" baseline="-25000" dirty="0" smtClean="0"/>
              <a:t> 	</a:t>
            </a:r>
            <a:r>
              <a:rPr lang="en-GB" dirty="0" smtClean="0"/>
              <a:t>(as w</a:t>
            </a:r>
            <a:r>
              <a:rPr lang="en-GB" baseline="-25000" dirty="0" smtClean="0"/>
              <a:t>n-1. </a:t>
            </a:r>
            <a:r>
              <a:rPr lang="en-GB" dirty="0" smtClean="0"/>
              <a:t>X</a:t>
            </a:r>
            <a:r>
              <a:rPr lang="en-GB" baseline="30000" dirty="0" smtClean="0"/>
              <a:t>n-1</a:t>
            </a:r>
            <a:r>
              <a:rPr lang="en-GB" baseline="-25000" dirty="0" smtClean="0"/>
              <a:t>fail </a:t>
            </a:r>
            <a:r>
              <a:rPr lang="en-GB" dirty="0" smtClean="0">
                <a:cs typeface="Arial" charset="0"/>
              </a:rPr>
              <a:t>≤ 0 )</a:t>
            </a:r>
          </a:p>
          <a:p>
            <a:pPr>
              <a:buFont typeface="Arial" charset="0"/>
              <a:buChar char="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Symbol" pitchFamily="18" charset="2"/>
              </a:rPr>
              <a:t></a:t>
            </a:r>
            <a:r>
              <a:rPr lang="en-GB" dirty="0" smtClean="0"/>
              <a:t> (w</a:t>
            </a:r>
            <a:r>
              <a:rPr lang="en-GB" baseline="-25000" dirty="0" smtClean="0"/>
              <a:t>0</a:t>
            </a:r>
            <a:r>
              <a:rPr lang="en-GB" dirty="0" smtClean="0"/>
              <a:t>)</a:t>
            </a:r>
            <a:r>
              <a:rPr lang="en-GB" baseline="30000" dirty="0" smtClean="0"/>
              <a:t>2</a:t>
            </a:r>
            <a:r>
              <a:rPr lang="en-GB" baseline="-25000" dirty="0" smtClean="0"/>
              <a:t> </a:t>
            </a:r>
            <a:r>
              <a:rPr lang="en-GB" dirty="0" smtClean="0"/>
              <a:t>+ (X</a:t>
            </a:r>
            <a:r>
              <a:rPr lang="en-GB" baseline="30000" dirty="0" smtClean="0"/>
              <a:t>0</a:t>
            </a:r>
            <a:r>
              <a:rPr lang="en-GB" baseline="-25000" dirty="0" smtClean="0"/>
              <a:t>fail </a:t>
            </a:r>
            <a:r>
              <a:rPr lang="en-GB" dirty="0" smtClean="0"/>
              <a:t>)</a:t>
            </a:r>
            <a:r>
              <a:rPr lang="en-GB" baseline="30000" dirty="0" smtClean="0"/>
              <a:t>2 </a:t>
            </a:r>
            <a:r>
              <a:rPr lang="en-GB" dirty="0" smtClean="0"/>
              <a:t>+ (X</a:t>
            </a:r>
            <a:r>
              <a:rPr lang="en-GB" baseline="30000" dirty="0" smtClean="0"/>
              <a:t>1</a:t>
            </a:r>
            <a:r>
              <a:rPr lang="en-GB" baseline="-25000" dirty="0" smtClean="0"/>
              <a:t>fail </a:t>
            </a:r>
            <a:r>
              <a:rPr lang="en-GB" dirty="0" smtClean="0"/>
              <a:t>)</a:t>
            </a:r>
            <a:r>
              <a:rPr lang="en-GB" baseline="30000" dirty="0" smtClean="0"/>
              <a:t>2 </a:t>
            </a:r>
            <a:r>
              <a:rPr lang="en-GB" dirty="0" smtClean="0"/>
              <a:t>+…. + (X</a:t>
            </a:r>
            <a:r>
              <a:rPr lang="en-GB" baseline="30000" dirty="0" smtClean="0"/>
              <a:t>n-1</a:t>
            </a:r>
            <a:r>
              <a:rPr lang="en-GB" baseline="-25000" dirty="0" smtClean="0"/>
              <a:t>fail </a:t>
            </a:r>
            <a:r>
              <a:rPr lang="en-GB" dirty="0" smtClean="0"/>
              <a:t>)</a:t>
            </a:r>
            <a:r>
              <a:rPr lang="en-GB" baseline="30000" dirty="0" smtClean="0"/>
              <a:t>2 </a:t>
            </a:r>
          </a:p>
          <a:p>
            <a:pP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aseline="30000" dirty="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|</a:t>
            </a:r>
            <a:r>
              <a:rPr lang="en-GB" dirty="0" err="1" smtClean="0"/>
              <a:t>X</a:t>
            </a:r>
            <a:r>
              <a:rPr lang="en-GB" baseline="-25000" dirty="0" err="1" smtClean="0"/>
              <a:t>j</a:t>
            </a:r>
            <a:r>
              <a:rPr lang="en-GB" dirty="0" smtClean="0"/>
              <a:t>| </a:t>
            </a:r>
            <a:r>
              <a:rPr lang="en-GB" dirty="0" smtClean="0">
                <a:cs typeface="Arial" charset="0"/>
              </a:rPr>
              <a:t>≤ </a:t>
            </a:r>
            <a:r>
              <a:rPr lang="en-GB" dirty="0" smtClean="0">
                <a:latin typeface="Symbol" pitchFamily="18" charset="2"/>
                <a:cs typeface="Arial" charset="0"/>
              </a:rPr>
              <a:t></a:t>
            </a:r>
            <a:r>
              <a:rPr lang="en-GB" dirty="0" smtClean="0">
                <a:cs typeface="Arial" charset="0"/>
              </a:rPr>
              <a:t> (max magnitude)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cs typeface="Arial" charset="0"/>
              </a:rPr>
              <a:t>So, </a:t>
            </a:r>
            <a:r>
              <a:rPr lang="en-GB" dirty="0" err="1" smtClean="0"/>
              <a:t>Denom</a:t>
            </a:r>
            <a:r>
              <a:rPr lang="en-GB" dirty="0" smtClean="0"/>
              <a:t> </a:t>
            </a:r>
            <a:r>
              <a:rPr lang="en-GB" dirty="0" smtClean="0">
                <a:cs typeface="Arial" charset="0"/>
              </a:rPr>
              <a:t>≤ </a:t>
            </a:r>
            <a:r>
              <a:rPr lang="en-GB" dirty="0" smtClean="0">
                <a:latin typeface="Symbol" pitchFamily="18" charset="2"/>
              </a:rPr>
              <a:t>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smtClean="0"/>
              <a:t>(w</a:t>
            </a:r>
            <a:r>
              <a:rPr lang="en-GB" baseline="-25000" dirty="0" smtClean="0"/>
              <a:t>0</a:t>
            </a:r>
            <a:r>
              <a:rPr lang="en-GB" dirty="0" smtClean="0"/>
              <a:t>)</a:t>
            </a:r>
            <a:r>
              <a:rPr lang="en-GB" baseline="30000" dirty="0" smtClean="0"/>
              <a:t>2</a:t>
            </a:r>
            <a:r>
              <a:rPr lang="en-GB" baseline="-25000" dirty="0" smtClean="0"/>
              <a:t> </a:t>
            </a:r>
            <a:r>
              <a:rPr lang="en-GB" dirty="0" smtClean="0"/>
              <a:t>+</a:t>
            </a:r>
            <a:r>
              <a:rPr lang="en-GB" dirty="0" smtClean="0">
                <a:cs typeface="Arial" charset="0"/>
              </a:rPr>
              <a:t> n</a:t>
            </a:r>
            <a:r>
              <a:rPr lang="en-GB" dirty="0" smtClean="0">
                <a:latin typeface="Symbol" pitchFamily="18" charset="2"/>
                <a:cs typeface="Arial" charset="0"/>
              </a:rPr>
              <a:t></a:t>
            </a:r>
            <a:r>
              <a:rPr lang="en-GB" baseline="30000" dirty="0" smtClean="0"/>
              <a:t>2</a:t>
            </a:r>
          </a:p>
          <a:p>
            <a:pP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cs typeface="Arial" charset="0"/>
            </a:endParaRPr>
          </a:p>
          <a:p>
            <a:pP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Some Observations 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spAutoFit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Numerator of G grows as n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Denominator of G grows as </a:t>
            </a:r>
            <a:r>
              <a:rPr lang="en-GB" smtClean="0">
                <a:latin typeface="Symbol" pitchFamily="18" charset="2"/>
              </a:rPr>
              <a:t></a:t>
            </a:r>
            <a:r>
              <a:rPr lang="en-GB" smtClean="0"/>
              <a:t> n</a:t>
            </a:r>
          </a:p>
          <a:p>
            <a:pP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	=&gt; Numerator grows faster than denominator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If PTA does not terminate, G(w</a:t>
            </a:r>
            <a:r>
              <a:rPr lang="en-GB" baseline="-25000" smtClean="0"/>
              <a:t>n</a:t>
            </a:r>
            <a:r>
              <a:rPr lang="en-GB" smtClean="0"/>
              <a:t>) values will become unbounded.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Some Observations contd. 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spAutoFit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But, as |G(w</a:t>
            </a:r>
            <a:r>
              <a:rPr lang="en-GB" baseline="-25000" smtClean="0"/>
              <a:t>n</a:t>
            </a:r>
            <a:r>
              <a:rPr lang="en-GB" smtClean="0"/>
              <a:t>)| </a:t>
            </a:r>
            <a:r>
              <a:rPr lang="en-GB" smtClean="0">
                <a:cs typeface="Arial" charset="0"/>
              </a:rPr>
              <a:t>≤</a:t>
            </a:r>
            <a:r>
              <a:rPr lang="en-GB" smtClean="0"/>
              <a:t> |w*|  which is finite, this is impossible!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Hence, PTA has to converge.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Proof is due to Marvin Minsky.</a:t>
            </a:r>
          </a:p>
          <a:p>
            <a:pP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9937"/>
          </a:xfrm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Convergence of PTA proved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>
            <a:spAutoFit/>
          </a:bodyPr>
          <a:lstStyle/>
          <a:p>
            <a:pPr>
              <a:spcBef>
                <a:spcPts val="900"/>
              </a:spcBef>
              <a:buFont typeface="Monotype Corsiva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i="1" smtClean="0">
                <a:latin typeface="Monotype Corsiva" pitchFamily="66" charset="0"/>
              </a:rPr>
              <a:t>Whatever be the initial choice of weights and whatever be the vector chosen for testing, PTA converges if the vectors are from a linearly separable function.</a:t>
            </a:r>
          </a:p>
          <a:p>
            <a:pPr>
              <a:spcBef>
                <a:spcPts val="900"/>
              </a:spcBef>
              <a:buFont typeface="Monotype Corsiva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600" i="1" smtClean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 flipH="1">
            <a:off x="1447800" y="304800"/>
            <a:ext cx="76200" cy="3657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838200" y="3124200"/>
            <a:ext cx="685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810000" y="1143000"/>
            <a:ext cx="0" cy="198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3810000" y="114300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657600" y="321468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3200"/>
              <a:t>θ</a:t>
            </a:r>
            <a:endParaRPr lang="en-US" sz="320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518275" y="7905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1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773113" y="4572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/>
              <a:t>y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219200" y="4495800"/>
            <a:ext cx="5715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Step function / Threshold function</a:t>
            </a:r>
          </a:p>
          <a:p>
            <a:r>
              <a:rPr lang="en-US" sz="2400" b="1"/>
              <a:t>y 	= 1 for  </a:t>
            </a:r>
            <a:r>
              <a:rPr lang="el-GR" sz="2400" b="1">
                <a:cs typeface="Arial" charset="0"/>
              </a:rPr>
              <a:t>Σ</a:t>
            </a:r>
            <a:r>
              <a:rPr lang="en-US" sz="2400" b="1">
                <a:cs typeface="Arial" charset="0"/>
              </a:rPr>
              <a:t>w</a:t>
            </a:r>
            <a:r>
              <a:rPr lang="en-US" sz="2400" b="1" baseline="-25000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400" b="1">
                <a:cs typeface="Arial" charset="0"/>
              </a:rPr>
              <a:t>x</a:t>
            </a:r>
            <a:r>
              <a:rPr lang="en-US" sz="2400" b="1" baseline="-25000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400" b="1"/>
              <a:t>	&gt;=</a:t>
            </a:r>
            <a:r>
              <a:rPr lang="el-GR" sz="2400" b="1">
                <a:cs typeface="Arial" charset="0"/>
              </a:rPr>
              <a:t>θ</a:t>
            </a:r>
          </a:p>
          <a:p>
            <a:r>
              <a:rPr lang="en-US" sz="2400" b="1"/>
              <a:t>           =0 otherwise</a:t>
            </a:r>
          </a:p>
          <a:p>
            <a:endParaRPr lang="en-US" sz="2400" b="1"/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5105400" y="324485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Σ</a:t>
            </a:r>
            <a:r>
              <a:rPr lang="en-US" b="1"/>
              <a:t>w</a:t>
            </a:r>
            <a:r>
              <a:rPr lang="en-US" b="1" baseline="-25000"/>
              <a:t>i</a:t>
            </a:r>
            <a:r>
              <a:rPr lang="en-US" b="1"/>
              <a:t>x</a:t>
            </a:r>
            <a:r>
              <a:rPr lang="en-US" b="1" baseline="-25000"/>
              <a:t>i</a:t>
            </a:r>
            <a:r>
              <a:rPr lang="en-US" b="1"/>
              <a:t>  </a:t>
            </a:r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>
            <a:off x="59436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14400" y="400050"/>
            <a:ext cx="73152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/>
              <a:t>Features of Perceptron</a:t>
            </a:r>
          </a:p>
          <a:p>
            <a:pPr algn="ctr"/>
            <a:endParaRPr lang="en-US" sz="4000" b="1"/>
          </a:p>
          <a:p>
            <a:pPr>
              <a:buFontTx/>
              <a:buChar char="•"/>
            </a:pPr>
            <a:r>
              <a:rPr lang="en-US" sz="2400"/>
              <a:t> Input output behavior is discontinuous and the 	derivative does not exist at </a:t>
            </a:r>
            <a:r>
              <a:rPr lang="el-GR" sz="2400" b="1"/>
              <a:t>Σ</a:t>
            </a:r>
            <a:r>
              <a:rPr lang="en-US" sz="2400" b="1"/>
              <a:t>w</a:t>
            </a:r>
            <a:r>
              <a:rPr lang="en-US" sz="2400" b="1" baseline="-25000"/>
              <a:t>i</a:t>
            </a:r>
            <a:r>
              <a:rPr lang="en-US" sz="2400" b="1"/>
              <a:t>x</a:t>
            </a:r>
            <a:r>
              <a:rPr lang="en-US" sz="2400" b="1" baseline="-25000"/>
              <a:t>i</a:t>
            </a:r>
            <a:r>
              <a:rPr lang="en-US" sz="2400" b="1"/>
              <a:t> = </a:t>
            </a:r>
            <a:r>
              <a:rPr lang="el-GR" sz="2400" b="1"/>
              <a:t>θ</a:t>
            </a:r>
            <a:endParaRPr lang="en-US" sz="2400" b="1"/>
          </a:p>
          <a:p>
            <a:r>
              <a:rPr lang="en-US" sz="2400"/>
              <a:t> </a:t>
            </a:r>
          </a:p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el-GR" sz="2400" b="1"/>
              <a:t>Σ</a:t>
            </a:r>
            <a:r>
              <a:rPr lang="en-US" sz="2400" b="1"/>
              <a:t>w</a:t>
            </a:r>
            <a:r>
              <a:rPr lang="en-US" sz="2400" b="1" baseline="-25000"/>
              <a:t>i</a:t>
            </a:r>
            <a:r>
              <a:rPr lang="en-US" sz="2400" b="1"/>
              <a:t>x</a:t>
            </a:r>
            <a:r>
              <a:rPr lang="en-US" sz="2400" b="1" baseline="-25000"/>
              <a:t>i</a:t>
            </a:r>
            <a:r>
              <a:rPr lang="en-US" sz="2400" b="1"/>
              <a:t> - </a:t>
            </a:r>
            <a:r>
              <a:rPr lang="el-GR" sz="2400" b="1"/>
              <a:t>θ</a:t>
            </a:r>
            <a:r>
              <a:rPr lang="en-US" sz="2400"/>
              <a:t> is the net input denoted as net</a:t>
            </a:r>
          </a:p>
          <a:p>
            <a:endParaRPr lang="en-US" sz="2400"/>
          </a:p>
          <a:p>
            <a:pPr>
              <a:buFontTx/>
              <a:buChar char="•"/>
            </a:pPr>
            <a:r>
              <a:rPr lang="en-US" sz="2400"/>
              <a:t> Referred to as a linear threshold element - linearity because of </a:t>
            </a:r>
            <a:r>
              <a:rPr lang="en-US" sz="2400" b="1"/>
              <a:t>x</a:t>
            </a:r>
            <a:r>
              <a:rPr lang="en-US" sz="2400"/>
              <a:t> appearing with power </a:t>
            </a:r>
            <a:r>
              <a:rPr lang="en-US" sz="2400" b="1"/>
              <a:t>1</a:t>
            </a:r>
          </a:p>
          <a:p>
            <a:endParaRPr lang="en-US" sz="2400"/>
          </a:p>
          <a:p>
            <a:pPr>
              <a:buFontTx/>
              <a:buChar char="•"/>
            </a:pPr>
            <a:r>
              <a:rPr lang="en-US" sz="2400"/>
              <a:t> </a:t>
            </a:r>
            <a:r>
              <a:rPr lang="en-US" sz="2400" b="1"/>
              <a:t>y= f(net)</a:t>
            </a:r>
            <a:r>
              <a:rPr lang="en-US" sz="2400"/>
              <a:t>: Relation between y and net is non-linear</a:t>
            </a:r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Perceptron Training Algorithm (PTA)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b="1" smtClean="0"/>
              <a:t>Preprocessing:</a:t>
            </a: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The computation law is modified to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		y = 1  if  </a:t>
            </a:r>
            <a:r>
              <a:rPr lang="en-US" smtClean="0">
                <a:cs typeface="Arial" charset="0"/>
              </a:rPr>
              <a:t>∑w</a:t>
            </a:r>
            <a:r>
              <a:rPr lang="en-US" baseline="-25000" smtClean="0">
                <a:cs typeface="Arial" charset="0"/>
              </a:rPr>
              <a:t>i</a:t>
            </a:r>
            <a:r>
              <a:rPr lang="en-US" smtClean="0">
                <a:cs typeface="Arial" charset="0"/>
              </a:rPr>
              <a:t>x</a:t>
            </a:r>
            <a:r>
              <a:rPr lang="en-US" baseline="-25000" smtClean="0">
                <a:cs typeface="Arial" charset="0"/>
              </a:rPr>
              <a:t>i</a:t>
            </a:r>
            <a:r>
              <a:rPr lang="en-US" smtClean="0">
                <a:cs typeface="Arial" charset="0"/>
              </a:rPr>
              <a:t> &gt; </a:t>
            </a:r>
            <a:r>
              <a:rPr lang="el-GR" smtClean="0">
                <a:cs typeface="Arial" charset="0"/>
              </a:rPr>
              <a:t>θ</a:t>
            </a:r>
            <a:endParaRPr lang="en-US" smtClean="0">
              <a:cs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mtClean="0">
                <a:cs typeface="Arial" charset="0"/>
              </a:rPr>
              <a:t>			y = o  if  ∑w</a:t>
            </a:r>
            <a:r>
              <a:rPr lang="en-US" baseline="-25000" smtClean="0">
                <a:cs typeface="Arial" charset="0"/>
              </a:rPr>
              <a:t>i</a:t>
            </a:r>
            <a:r>
              <a:rPr lang="en-US" smtClean="0">
                <a:cs typeface="Arial" charset="0"/>
              </a:rPr>
              <a:t>x</a:t>
            </a:r>
            <a:r>
              <a:rPr lang="en-US" baseline="-25000" smtClean="0">
                <a:cs typeface="Arial" charset="0"/>
              </a:rPr>
              <a:t>i</a:t>
            </a:r>
            <a:r>
              <a:rPr lang="en-US" smtClean="0">
                <a:cs typeface="Arial" charset="0"/>
              </a:rPr>
              <a:t> &lt; </a:t>
            </a:r>
            <a:r>
              <a:rPr lang="el-GR" smtClean="0">
                <a:cs typeface="Arial" charset="0"/>
              </a:rPr>
              <a:t>θ</a:t>
            </a:r>
            <a:endParaRPr lang="en-US" smtClean="0">
              <a:cs typeface="Arial" charset="0"/>
            </a:endParaRPr>
          </a:p>
          <a:p>
            <a:pPr marL="609600" indent="-609600" eaLnBrk="1" hangingPunct="1">
              <a:buFontTx/>
              <a:buNone/>
            </a:pPr>
            <a:endParaRPr lang="en-US" smtClean="0">
              <a:cs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mtClean="0">
                <a:cs typeface="Arial" charset="0"/>
              </a:rPr>
              <a:t>					</a:t>
            </a:r>
            <a:r>
              <a:rPr lang="en-US" smtClean="0">
                <a:cs typeface="Arial" charset="0"/>
                <a:sym typeface="Wingdings" pitchFamily="2" charset="2"/>
              </a:rPr>
              <a:t></a:t>
            </a:r>
            <a:endParaRPr lang="el-GR" smtClean="0"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4359275"/>
            <a:ext cx="3649663" cy="2041525"/>
            <a:chOff x="96" y="2746"/>
            <a:chExt cx="2299" cy="1286"/>
          </a:xfrm>
        </p:grpSpPr>
        <p:sp>
          <p:nvSpPr>
            <p:cNvPr id="31769" name="Oval 5"/>
            <p:cNvSpPr>
              <a:spLocks noChangeArrowheads="1"/>
            </p:cNvSpPr>
            <p:nvPr/>
          </p:nvSpPr>
          <p:spPr bwMode="auto">
            <a:xfrm>
              <a:off x="823" y="2903"/>
              <a:ext cx="727" cy="3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Line 6"/>
            <p:cNvSpPr>
              <a:spLocks noChangeShapeType="1"/>
            </p:cNvSpPr>
            <p:nvPr/>
          </p:nvSpPr>
          <p:spPr bwMode="auto">
            <a:xfrm>
              <a:off x="1205" y="2746"/>
              <a:ext cx="0" cy="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Line 7"/>
            <p:cNvSpPr>
              <a:spLocks noChangeShapeType="1"/>
            </p:cNvSpPr>
            <p:nvPr/>
          </p:nvSpPr>
          <p:spPr bwMode="auto">
            <a:xfrm>
              <a:off x="1205" y="3061"/>
              <a:ext cx="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Line 8"/>
            <p:cNvSpPr>
              <a:spLocks noChangeShapeType="1"/>
            </p:cNvSpPr>
            <p:nvPr/>
          </p:nvSpPr>
          <p:spPr bwMode="auto">
            <a:xfrm flipV="1">
              <a:off x="249" y="3061"/>
              <a:ext cx="956" cy="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Line 9"/>
            <p:cNvSpPr>
              <a:spLocks noChangeShapeType="1"/>
            </p:cNvSpPr>
            <p:nvPr/>
          </p:nvSpPr>
          <p:spPr bwMode="auto">
            <a:xfrm flipV="1">
              <a:off x="670" y="3061"/>
              <a:ext cx="535" cy="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Line 10"/>
            <p:cNvSpPr>
              <a:spLocks noChangeShapeType="1"/>
            </p:cNvSpPr>
            <p:nvPr/>
          </p:nvSpPr>
          <p:spPr bwMode="auto">
            <a:xfrm flipV="1">
              <a:off x="1167" y="3061"/>
              <a:ext cx="38" cy="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Line 11"/>
            <p:cNvSpPr>
              <a:spLocks noChangeShapeType="1"/>
            </p:cNvSpPr>
            <p:nvPr/>
          </p:nvSpPr>
          <p:spPr bwMode="auto">
            <a:xfrm flipH="1" flipV="1">
              <a:off x="1205" y="3061"/>
              <a:ext cx="995" cy="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Text Box 12"/>
            <p:cNvSpPr txBox="1">
              <a:spLocks noChangeArrowheads="1"/>
            </p:cNvSpPr>
            <p:nvPr/>
          </p:nvSpPr>
          <p:spPr bwMode="auto">
            <a:xfrm>
              <a:off x="1236" y="3454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   .   . </a:t>
              </a:r>
            </a:p>
          </p:txBody>
        </p:sp>
        <p:sp>
          <p:nvSpPr>
            <p:cNvPr id="31777" name="Text Box 13"/>
            <p:cNvSpPr txBox="1">
              <a:spLocks noChangeArrowheads="1"/>
            </p:cNvSpPr>
            <p:nvPr/>
          </p:nvSpPr>
          <p:spPr bwMode="auto">
            <a:xfrm>
              <a:off x="1809" y="2981"/>
              <a:ext cx="35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/>
                <a:t>θ</a:t>
              </a:r>
              <a:r>
                <a:rPr lang="en-US"/>
                <a:t>, </a:t>
              </a:r>
              <a:r>
                <a:rPr lang="en-US">
                  <a:cs typeface="Arial" charset="0"/>
                </a:rPr>
                <a:t>≤</a:t>
              </a:r>
            </a:p>
          </p:txBody>
        </p:sp>
        <p:sp>
          <p:nvSpPr>
            <p:cNvPr id="31778" name="Text Box 14"/>
            <p:cNvSpPr txBox="1">
              <a:spLocks noChangeArrowheads="1"/>
            </p:cNvSpPr>
            <p:nvPr/>
          </p:nvSpPr>
          <p:spPr bwMode="auto">
            <a:xfrm>
              <a:off x="497" y="3329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779" name="Text Box 15"/>
            <p:cNvSpPr txBox="1">
              <a:spLocks noChangeArrowheads="1"/>
            </p:cNvSpPr>
            <p:nvPr/>
          </p:nvSpPr>
          <p:spPr bwMode="auto">
            <a:xfrm>
              <a:off x="287" y="3376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1</a:t>
              </a:r>
            </a:p>
          </p:txBody>
        </p:sp>
        <p:sp>
          <p:nvSpPr>
            <p:cNvPr id="31780" name="Text Box 16"/>
            <p:cNvSpPr txBox="1">
              <a:spLocks noChangeArrowheads="1"/>
            </p:cNvSpPr>
            <p:nvPr/>
          </p:nvSpPr>
          <p:spPr bwMode="auto">
            <a:xfrm>
              <a:off x="661" y="3391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2</a:t>
              </a:r>
            </a:p>
          </p:txBody>
        </p:sp>
        <p:sp>
          <p:nvSpPr>
            <p:cNvPr id="31781" name="Text Box 17"/>
            <p:cNvSpPr txBox="1">
              <a:spLocks noChangeArrowheads="1"/>
            </p:cNvSpPr>
            <p:nvPr/>
          </p:nvSpPr>
          <p:spPr bwMode="auto">
            <a:xfrm>
              <a:off x="1932" y="3407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n</a:t>
              </a:r>
            </a:p>
          </p:txBody>
        </p:sp>
        <p:sp>
          <p:nvSpPr>
            <p:cNvPr id="31782" name="Text Box 18"/>
            <p:cNvSpPr txBox="1">
              <a:spLocks noChangeArrowheads="1"/>
            </p:cNvSpPr>
            <p:nvPr/>
          </p:nvSpPr>
          <p:spPr bwMode="auto">
            <a:xfrm>
              <a:off x="96" y="3785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1</a:t>
              </a:r>
            </a:p>
          </p:txBody>
        </p:sp>
        <p:sp>
          <p:nvSpPr>
            <p:cNvPr id="31783" name="Text Box 19"/>
            <p:cNvSpPr txBox="1">
              <a:spLocks noChangeArrowheads="1"/>
            </p:cNvSpPr>
            <p:nvPr/>
          </p:nvSpPr>
          <p:spPr bwMode="auto">
            <a:xfrm>
              <a:off x="547" y="3800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2</a:t>
              </a:r>
            </a:p>
          </p:txBody>
        </p:sp>
        <p:sp>
          <p:nvSpPr>
            <p:cNvPr id="31784" name="Text Box 20"/>
            <p:cNvSpPr txBox="1">
              <a:spLocks noChangeArrowheads="1"/>
            </p:cNvSpPr>
            <p:nvPr/>
          </p:nvSpPr>
          <p:spPr bwMode="auto">
            <a:xfrm>
              <a:off x="1083" y="3800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3</a:t>
              </a:r>
            </a:p>
          </p:txBody>
        </p:sp>
        <p:sp>
          <p:nvSpPr>
            <p:cNvPr id="31785" name="Text Box 21"/>
            <p:cNvSpPr txBox="1">
              <a:spLocks noChangeArrowheads="1"/>
            </p:cNvSpPr>
            <p:nvPr/>
          </p:nvSpPr>
          <p:spPr bwMode="auto">
            <a:xfrm>
              <a:off x="2154" y="3801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n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265738" y="4419600"/>
            <a:ext cx="3649662" cy="2041525"/>
            <a:chOff x="3317" y="2784"/>
            <a:chExt cx="2299" cy="1286"/>
          </a:xfrm>
        </p:grpSpPr>
        <p:sp>
          <p:nvSpPr>
            <p:cNvPr id="31751" name="Oval 23"/>
            <p:cNvSpPr>
              <a:spLocks noChangeArrowheads="1"/>
            </p:cNvSpPr>
            <p:nvPr/>
          </p:nvSpPr>
          <p:spPr bwMode="auto">
            <a:xfrm>
              <a:off x="4044" y="2941"/>
              <a:ext cx="727" cy="3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2" name="Line 24"/>
            <p:cNvSpPr>
              <a:spLocks noChangeShapeType="1"/>
            </p:cNvSpPr>
            <p:nvPr/>
          </p:nvSpPr>
          <p:spPr bwMode="auto">
            <a:xfrm>
              <a:off x="4426" y="2784"/>
              <a:ext cx="0" cy="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Line 25"/>
            <p:cNvSpPr>
              <a:spLocks noChangeShapeType="1"/>
            </p:cNvSpPr>
            <p:nvPr/>
          </p:nvSpPr>
          <p:spPr bwMode="auto">
            <a:xfrm>
              <a:off x="4426" y="3099"/>
              <a:ext cx="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Line 26"/>
            <p:cNvSpPr>
              <a:spLocks noChangeShapeType="1"/>
            </p:cNvSpPr>
            <p:nvPr/>
          </p:nvSpPr>
          <p:spPr bwMode="auto">
            <a:xfrm flipV="1">
              <a:off x="3470" y="3099"/>
              <a:ext cx="956" cy="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Line 27"/>
            <p:cNvSpPr>
              <a:spLocks noChangeShapeType="1"/>
            </p:cNvSpPr>
            <p:nvPr/>
          </p:nvSpPr>
          <p:spPr bwMode="auto">
            <a:xfrm flipV="1">
              <a:off x="3891" y="3099"/>
              <a:ext cx="535" cy="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Line 28"/>
            <p:cNvSpPr>
              <a:spLocks noChangeShapeType="1"/>
            </p:cNvSpPr>
            <p:nvPr/>
          </p:nvSpPr>
          <p:spPr bwMode="auto">
            <a:xfrm flipV="1">
              <a:off x="4388" y="3099"/>
              <a:ext cx="38" cy="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Line 29"/>
            <p:cNvSpPr>
              <a:spLocks noChangeShapeType="1"/>
            </p:cNvSpPr>
            <p:nvPr/>
          </p:nvSpPr>
          <p:spPr bwMode="auto">
            <a:xfrm flipH="1" flipV="1">
              <a:off x="4426" y="3099"/>
              <a:ext cx="995" cy="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Text Box 30"/>
            <p:cNvSpPr txBox="1">
              <a:spLocks noChangeArrowheads="1"/>
            </p:cNvSpPr>
            <p:nvPr/>
          </p:nvSpPr>
          <p:spPr bwMode="auto">
            <a:xfrm>
              <a:off x="4457" y="3492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   .   . </a:t>
              </a:r>
            </a:p>
          </p:txBody>
        </p:sp>
        <p:sp>
          <p:nvSpPr>
            <p:cNvPr id="31759" name="Text Box 31"/>
            <p:cNvSpPr txBox="1">
              <a:spLocks noChangeArrowheads="1"/>
            </p:cNvSpPr>
            <p:nvPr/>
          </p:nvSpPr>
          <p:spPr bwMode="auto">
            <a:xfrm>
              <a:off x="5030" y="3019"/>
              <a:ext cx="3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/>
                <a:t>θ</a:t>
              </a:r>
              <a:r>
                <a:rPr lang="en-US"/>
                <a:t>, </a:t>
              </a:r>
              <a:r>
                <a:rPr lang="en-US">
                  <a:cs typeface="Arial" charset="0"/>
                </a:rPr>
                <a:t>&lt;</a:t>
              </a:r>
            </a:p>
          </p:txBody>
        </p:sp>
        <p:sp>
          <p:nvSpPr>
            <p:cNvPr id="31760" name="Text Box 32"/>
            <p:cNvSpPr txBox="1">
              <a:spLocks noChangeArrowheads="1"/>
            </p:cNvSpPr>
            <p:nvPr/>
          </p:nvSpPr>
          <p:spPr bwMode="auto">
            <a:xfrm>
              <a:off x="3718" y="3367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761" name="Text Box 33"/>
            <p:cNvSpPr txBox="1">
              <a:spLocks noChangeArrowheads="1"/>
            </p:cNvSpPr>
            <p:nvPr/>
          </p:nvSpPr>
          <p:spPr bwMode="auto">
            <a:xfrm>
              <a:off x="3508" y="3414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1</a:t>
              </a:r>
            </a:p>
          </p:txBody>
        </p:sp>
        <p:sp>
          <p:nvSpPr>
            <p:cNvPr id="31762" name="Text Box 34"/>
            <p:cNvSpPr txBox="1">
              <a:spLocks noChangeArrowheads="1"/>
            </p:cNvSpPr>
            <p:nvPr/>
          </p:nvSpPr>
          <p:spPr bwMode="auto">
            <a:xfrm>
              <a:off x="3882" y="3429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2</a:t>
              </a:r>
            </a:p>
          </p:txBody>
        </p:sp>
        <p:sp>
          <p:nvSpPr>
            <p:cNvPr id="31763" name="Text Box 35"/>
            <p:cNvSpPr txBox="1">
              <a:spLocks noChangeArrowheads="1"/>
            </p:cNvSpPr>
            <p:nvPr/>
          </p:nvSpPr>
          <p:spPr bwMode="auto">
            <a:xfrm>
              <a:off x="4128" y="3456"/>
              <a:ext cx="3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3</a:t>
              </a:r>
            </a:p>
          </p:txBody>
        </p:sp>
        <p:sp>
          <p:nvSpPr>
            <p:cNvPr id="31764" name="Text Box 36"/>
            <p:cNvSpPr txBox="1">
              <a:spLocks noChangeArrowheads="1"/>
            </p:cNvSpPr>
            <p:nvPr/>
          </p:nvSpPr>
          <p:spPr bwMode="auto">
            <a:xfrm>
              <a:off x="5153" y="3445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n</a:t>
              </a:r>
            </a:p>
          </p:txBody>
        </p:sp>
        <p:sp>
          <p:nvSpPr>
            <p:cNvPr id="31765" name="Text Box 37"/>
            <p:cNvSpPr txBox="1">
              <a:spLocks noChangeArrowheads="1"/>
            </p:cNvSpPr>
            <p:nvPr/>
          </p:nvSpPr>
          <p:spPr bwMode="auto">
            <a:xfrm>
              <a:off x="3317" y="3823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1</a:t>
              </a:r>
            </a:p>
          </p:txBody>
        </p:sp>
        <p:sp>
          <p:nvSpPr>
            <p:cNvPr id="31766" name="Text Box 38"/>
            <p:cNvSpPr txBox="1">
              <a:spLocks noChangeArrowheads="1"/>
            </p:cNvSpPr>
            <p:nvPr/>
          </p:nvSpPr>
          <p:spPr bwMode="auto">
            <a:xfrm>
              <a:off x="3768" y="3838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2</a:t>
              </a:r>
            </a:p>
          </p:txBody>
        </p:sp>
        <p:sp>
          <p:nvSpPr>
            <p:cNvPr id="31767" name="Text Box 39"/>
            <p:cNvSpPr txBox="1">
              <a:spLocks noChangeArrowheads="1"/>
            </p:cNvSpPr>
            <p:nvPr/>
          </p:nvSpPr>
          <p:spPr bwMode="auto">
            <a:xfrm>
              <a:off x="4304" y="3838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3</a:t>
              </a:r>
            </a:p>
          </p:txBody>
        </p:sp>
        <p:sp>
          <p:nvSpPr>
            <p:cNvPr id="31768" name="Text Box 40"/>
            <p:cNvSpPr txBox="1">
              <a:spLocks noChangeArrowheads="1"/>
            </p:cNvSpPr>
            <p:nvPr/>
          </p:nvSpPr>
          <p:spPr bwMode="auto">
            <a:xfrm>
              <a:off x="5375" y="3839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n</a:t>
              </a:r>
            </a:p>
          </p:txBody>
        </p:sp>
      </p:grpSp>
      <p:sp>
        <p:nvSpPr>
          <p:cNvPr id="31750" name="Text Box 41"/>
          <p:cNvSpPr txBox="1">
            <a:spLocks noChangeArrowheads="1"/>
          </p:cNvSpPr>
          <p:nvPr/>
        </p:nvSpPr>
        <p:spPr bwMode="auto">
          <a:xfrm>
            <a:off x="1508125" y="5370513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PTA – preprocessing cont…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2. Absorb </a:t>
            </a:r>
            <a:r>
              <a:rPr lang="el-GR" smtClean="0">
                <a:cs typeface="Arial" charset="0"/>
              </a:rPr>
              <a:t>θ</a:t>
            </a:r>
            <a:r>
              <a:rPr lang="en-US" smtClean="0">
                <a:cs typeface="Arial" charset="0"/>
              </a:rPr>
              <a:t> as a weight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>
              <a:cs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>
              <a:cs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Arial" charset="0"/>
              </a:rPr>
              <a:t>					</a:t>
            </a:r>
            <a:r>
              <a:rPr lang="en-US" smtClean="0">
                <a:cs typeface="Arial" charset="0"/>
                <a:sym typeface="Wingdings" pitchFamily="2" charset="2"/>
              </a:rPr>
              <a:t>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>
              <a:cs typeface="Arial" charset="0"/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>
              <a:cs typeface="Arial" charset="0"/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3. Negate all the zero-class examples</a:t>
            </a:r>
            <a:endParaRPr lang="el-GR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46650" y="2667000"/>
            <a:ext cx="3663950" cy="2303463"/>
            <a:chOff x="96" y="1680"/>
            <a:chExt cx="2308" cy="145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2" y="1680"/>
              <a:ext cx="2212" cy="1451"/>
              <a:chOff x="240" y="1680"/>
              <a:chExt cx="2212" cy="1451"/>
            </a:xfrm>
          </p:grpSpPr>
          <p:sp>
            <p:nvSpPr>
              <p:cNvPr id="32794" name="Oval 6"/>
              <p:cNvSpPr>
                <a:spLocks noChangeArrowheads="1"/>
              </p:cNvSpPr>
              <p:nvPr/>
            </p:nvSpPr>
            <p:spPr bwMode="auto">
              <a:xfrm>
                <a:off x="934" y="1862"/>
                <a:ext cx="697" cy="3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5" name="Line 7"/>
              <p:cNvSpPr>
                <a:spLocks noChangeShapeType="1"/>
              </p:cNvSpPr>
              <p:nvPr/>
            </p:nvSpPr>
            <p:spPr bwMode="auto">
              <a:xfrm>
                <a:off x="1301" y="1680"/>
                <a:ext cx="0" cy="3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6" name="Line 8"/>
              <p:cNvSpPr>
                <a:spLocks noChangeShapeType="1"/>
              </p:cNvSpPr>
              <p:nvPr/>
            </p:nvSpPr>
            <p:spPr bwMode="auto">
              <a:xfrm>
                <a:off x="1301" y="2044"/>
                <a:ext cx="5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7" name="Line 9"/>
              <p:cNvSpPr>
                <a:spLocks noChangeShapeType="1"/>
              </p:cNvSpPr>
              <p:nvPr/>
            </p:nvSpPr>
            <p:spPr bwMode="auto">
              <a:xfrm flipV="1">
                <a:off x="384" y="2044"/>
                <a:ext cx="917" cy="8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8" name="Line 10"/>
              <p:cNvSpPr>
                <a:spLocks noChangeShapeType="1"/>
              </p:cNvSpPr>
              <p:nvPr/>
            </p:nvSpPr>
            <p:spPr bwMode="auto">
              <a:xfrm flipV="1">
                <a:off x="788" y="2044"/>
                <a:ext cx="513" cy="8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9" name="Line 11"/>
              <p:cNvSpPr>
                <a:spLocks noChangeShapeType="1"/>
              </p:cNvSpPr>
              <p:nvPr/>
            </p:nvSpPr>
            <p:spPr bwMode="auto">
              <a:xfrm flipV="1">
                <a:off x="1264" y="2044"/>
                <a:ext cx="37" cy="8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0" name="Line 12"/>
              <p:cNvSpPr>
                <a:spLocks noChangeShapeType="1"/>
              </p:cNvSpPr>
              <p:nvPr/>
            </p:nvSpPr>
            <p:spPr bwMode="auto">
              <a:xfrm flipH="1" flipV="1">
                <a:off x="1301" y="2044"/>
                <a:ext cx="954" cy="8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1" name="Text Box 13"/>
              <p:cNvSpPr txBox="1">
                <a:spLocks noChangeArrowheads="1"/>
              </p:cNvSpPr>
              <p:nvPr/>
            </p:nvSpPr>
            <p:spPr bwMode="auto">
              <a:xfrm>
                <a:off x="1330" y="2499"/>
                <a:ext cx="5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.   .   . </a:t>
                </a:r>
              </a:p>
            </p:txBody>
          </p:sp>
          <p:sp>
            <p:nvSpPr>
              <p:cNvPr id="32802" name="Text Box 14"/>
              <p:cNvSpPr txBox="1">
                <a:spLocks noChangeArrowheads="1"/>
              </p:cNvSpPr>
              <p:nvPr/>
            </p:nvSpPr>
            <p:spPr bwMode="auto">
              <a:xfrm>
                <a:off x="1880" y="1952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l-GR"/>
                  <a:t>θ</a:t>
                </a:r>
                <a:endParaRPr lang="en-US"/>
              </a:p>
            </p:txBody>
          </p:sp>
          <p:sp>
            <p:nvSpPr>
              <p:cNvPr id="32803" name="Text Box 15"/>
              <p:cNvSpPr txBox="1">
                <a:spLocks noChangeArrowheads="1"/>
              </p:cNvSpPr>
              <p:nvPr/>
            </p:nvSpPr>
            <p:spPr bwMode="auto">
              <a:xfrm>
                <a:off x="618" y="2353"/>
                <a:ext cx="1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04" name="Text Box 16"/>
              <p:cNvSpPr txBox="1">
                <a:spLocks noChangeArrowheads="1"/>
              </p:cNvSpPr>
              <p:nvPr/>
            </p:nvSpPr>
            <p:spPr bwMode="auto">
              <a:xfrm>
                <a:off x="720" y="2448"/>
                <a:ext cx="27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w</a:t>
                </a:r>
                <a:r>
                  <a:rPr lang="en-US" baseline="-25000"/>
                  <a:t>1</a:t>
                </a:r>
              </a:p>
            </p:txBody>
          </p:sp>
          <p:sp>
            <p:nvSpPr>
              <p:cNvPr id="32805" name="Text Box 17"/>
              <p:cNvSpPr txBox="1">
                <a:spLocks noChangeArrowheads="1"/>
              </p:cNvSpPr>
              <p:nvPr/>
            </p:nvSpPr>
            <p:spPr bwMode="auto">
              <a:xfrm>
                <a:off x="1056" y="2448"/>
                <a:ext cx="27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w</a:t>
                </a:r>
                <a:r>
                  <a:rPr lang="en-US" baseline="-25000"/>
                  <a:t>2</a:t>
                </a:r>
              </a:p>
            </p:txBody>
          </p:sp>
          <p:sp>
            <p:nvSpPr>
              <p:cNvPr id="32806" name="Text Box 18"/>
              <p:cNvSpPr txBox="1">
                <a:spLocks noChangeArrowheads="1"/>
              </p:cNvSpPr>
              <p:nvPr/>
            </p:nvSpPr>
            <p:spPr bwMode="auto">
              <a:xfrm>
                <a:off x="1488" y="2448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w</a:t>
                </a:r>
                <a:r>
                  <a:rPr lang="en-US" baseline="-25000"/>
                  <a:t>3</a:t>
                </a:r>
              </a:p>
            </p:txBody>
          </p:sp>
          <p:sp>
            <p:nvSpPr>
              <p:cNvPr id="32807" name="Text Box 19"/>
              <p:cNvSpPr txBox="1">
                <a:spLocks noChangeArrowheads="1"/>
              </p:cNvSpPr>
              <p:nvPr/>
            </p:nvSpPr>
            <p:spPr bwMode="auto">
              <a:xfrm>
                <a:off x="1998" y="2445"/>
                <a:ext cx="27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w</a:t>
                </a:r>
                <a:r>
                  <a:rPr lang="en-US" baseline="-25000"/>
                  <a:t>n</a:t>
                </a:r>
              </a:p>
            </p:txBody>
          </p:sp>
          <p:sp>
            <p:nvSpPr>
              <p:cNvPr id="32808" name="Text Box 20"/>
              <p:cNvSpPr txBox="1">
                <a:spLocks noChangeArrowheads="1"/>
              </p:cNvSpPr>
              <p:nvPr/>
            </p:nvSpPr>
            <p:spPr bwMode="auto">
              <a:xfrm>
                <a:off x="1104" y="2880"/>
                <a:ext cx="24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  <a:r>
                  <a:rPr lang="en-US" baseline="-25000"/>
                  <a:t>2</a:t>
                </a:r>
              </a:p>
            </p:txBody>
          </p:sp>
          <p:sp>
            <p:nvSpPr>
              <p:cNvPr id="32809" name="Text Box 21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24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  <a:r>
                  <a:rPr lang="en-US" baseline="-25000"/>
                  <a:t>3</a:t>
                </a:r>
              </a:p>
            </p:txBody>
          </p:sp>
          <p:sp>
            <p:nvSpPr>
              <p:cNvPr id="32810" name="Text Box 22"/>
              <p:cNvSpPr txBox="1">
                <a:spLocks noChangeArrowheads="1"/>
              </p:cNvSpPr>
              <p:nvPr/>
            </p:nvSpPr>
            <p:spPr bwMode="auto">
              <a:xfrm>
                <a:off x="2211" y="2900"/>
                <a:ext cx="24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  <a:r>
                  <a:rPr lang="en-US" baseline="-25000"/>
                  <a:t>n</a:t>
                </a:r>
              </a:p>
            </p:txBody>
          </p:sp>
          <p:sp>
            <p:nvSpPr>
              <p:cNvPr id="32811" name="Line 23"/>
              <p:cNvSpPr>
                <a:spLocks noChangeShapeType="1"/>
              </p:cNvSpPr>
              <p:nvPr/>
            </p:nvSpPr>
            <p:spPr bwMode="auto">
              <a:xfrm flipH="1" flipV="1">
                <a:off x="1296" y="2064"/>
                <a:ext cx="288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2" name="Text Box 24"/>
              <p:cNvSpPr txBox="1">
                <a:spLocks noChangeArrowheads="1"/>
              </p:cNvSpPr>
              <p:nvPr/>
            </p:nvSpPr>
            <p:spPr bwMode="auto">
              <a:xfrm>
                <a:off x="672" y="2880"/>
                <a:ext cx="24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  <a:r>
                  <a:rPr lang="en-US" baseline="-25000"/>
                  <a:t>1</a:t>
                </a:r>
              </a:p>
            </p:txBody>
          </p:sp>
          <p:sp>
            <p:nvSpPr>
              <p:cNvPr id="32813" name="Text Box 25"/>
              <p:cNvSpPr txBox="1">
                <a:spLocks noChangeArrowheads="1"/>
              </p:cNvSpPr>
              <p:nvPr/>
            </p:nvSpPr>
            <p:spPr bwMode="auto">
              <a:xfrm>
                <a:off x="240" y="2448"/>
                <a:ext cx="43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w</a:t>
                </a:r>
                <a:r>
                  <a:rPr lang="en-US" baseline="-25000"/>
                  <a:t>0</a:t>
                </a:r>
                <a:r>
                  <a:rPr lang="en-US"/>
                  <a:t>=</a:t>
                </a:r>
                <a:r>
                  <a:rPr lang="el-GR">
                    <a:cs typeface="Arial" charset="0"/>
                  </a:rPr>
                  <a:t>θ</a:t>
                </a:r>
              </a:p>
            </p:txBody>
          </p:sp>
        </p:grpSp>
        <p:sp>
          <p:nvSpPr>
            <p:cNvPr id="32793" name="Text Box 26"/>
            <p:cNvSpPr txBox="1">
              <a:spLocks noChangeArrowheads="1"/>
            </p:cNvSpPr>
            <p:nvPr/>
          </p:nvSpPr>
          <p:spPr bwMode="auto">
            <a:xfrm>
              <a:off x="96" y="2880"/>
              <a:ext cx="4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0</a:t>
              </a:r>
              <a:r>
                <a:rPr lang="en-US"/>
                <a:t>= -1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457200" y="2667000"/>
            <a:ext cx="3276600" cy="2239963"/>
            <a:chOff x="2793" y="2050"/>
            <a:chExt cx="2707" cy="1921"/>
          </a:xfrm>
        </p:grpSpPr>
        <p:sp>
          <p:nvSpPr>
            <p:cNvPr id="32775" name="Oval 28"/>
            <p:cNvSpPr>
              <a:spLocks noChangeArrowheads="1"/>
            </p:cNvSpPr>
            <p:nvPr/>
          </p:nvSpPr>
          <p:spPr bwMode="auto">
            <a:xfrm>
              <a:off x="3513" y="2290"/>
              <a:ext cx="91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6" name="Line 29"/>
            <p:cNvSpPr>
              <a:spLocks noChangeShapeType="1"/>
            </p:cNvSpPr>
            <p:nvPr/>
          </p:nvSpPr>
          <p:spPr bwMode="auto">
            <a:xfrm>
              <a:off x="3993" y="205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Line 30"/>
            <p:cNvSpPr>
              <a:spLocks noChangeShapeType="1"/>
            </p:cNvSpPr>
            <p:nvPr/>
          </p:nvSpPr>
          <p:spPr bwMode="auto">
            <a:xfrm>
              <a:off x="3993" y="253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Line 31"/>
            <p:cNvSpPr>
              <a:spLocks noChangeShapeType="1"/>
            </p:cNvSpPr>
            <p:nvPr/>
          </p:nvSpPr>
          <p:spPr bwMode="auto">
            <a:xfrm flipV="1">
              <a:off x="2793" y="2530"/>
              <a:ext cx="120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Line 32"/>
            <p:cNvSpPr>
              <a:spLocks noChangeShapeType="1"/>
            </p:cNvSpPr>
            <p:nvPr/>
          </p:nvSpPr>
          <p:spPr bwMode="auto">
            <a:xfrm flipV="1">
              <a:off x="3321" y="2530"/>
              <a:ext cx="672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33"/>
            <p:cNvSpPr>
              <a:spLocks noChangeShapeType="1"/>
            </p:cNvSpPr>
            <p:nvPr/>
          </p:nvSpPr>
          <p:spPr bwMode="auto">
            <a:xfrm flipV="1">
              <a:off x="3945" y="2530"/>
              <a:ext cx="4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34"/>
            <p:cNvSpPr>
              <a:spLocks noChangeShapeType="1"/>
            </p:cNvSpPr>
            <p:nvPr/>
          </p:nvSpPr>
          <p:spPr bwMode="auto">
            <a:xfrm flipH="1" flipV="1">
              <a:off x="3993" y="2530"/>
              <a:ext cx="124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Text Box 35"/>
            <p:cNvSpPr txBox="1">
              <a:spLocks noChangeArrowheads="1"/>
            </p:cNvSpPr>
            <p:nvPr/>
          </p:nvSpPr>
          <p:spPr bwMode="auto">
            <a:xfrm>
              <a:off x="4031" y="3130"/>
              <a:ext cx="677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   .   . </a:t>
              </a:r>
            </a:p>
          </p:txBody>
        </p:sp>
        <p:sp>
          <p:nvSpPr>
            <p:cNvPr id="32783" name="Text Box 36"/>
            <p:cNvSpPr txBox="1">
              <a:spLocks noChangeArrowheads="1"/>
            </p:cNvSpPr>
            <p:nvPr/>
          </p:nvSpPr>
          <p:spPr bwMode="auto">
            <a:xfrm>
              <a:off x="4751" y="2409"/>
              <a:ext cx="257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/>
                <a:t>θ</a:t>
              </a:r>
              <a:endParaRPr lang="en-US"/>
            </a:p>
          </p:txBody>
        </p:sp>
        <p:sp>
          <p:nvSpPr>
            <p:cNvPr id="32784" name="Text Box 37"/>
            <p:cNvSpPr txBox="1">
              <a:spLocks noChangeArrowheads="1"/>
            </p:cNvSpPr>
            <p:nvPr/>
          </p:nvSpPr>
          <p:spPr bwMode="auto">
            <a:xfrm>
              <a:off x="3099" y="2936"/>
              <a:ext cx="152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785" name="Text Box 38"/>
            <p:cNvSpPr txBox="1">
              <a:spLocks noChangeArrowheads="1"/>
            </p:cNvSpPr>
            <p:nvPr/>
          </p:nvSpPr>
          <p:spPr bwMode="auto">
            <a:xfrm>
              <a:off x="2842" y="3010"/>
              <a:ext cx="358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1</a:t>
              </a:r>
            </a:p>
          </p:txBody>
        </p:sp>
        <p:sp>
          <p:nvSpPr>
            <p:cNvPr id="32786" name="Text Box 39"/>
            <p:cNvSpPr txBox="1">
              <a:spLocks noChangeArrowheads="1"/>
            </p:cNvSpPr>
            <p:nvPr/>
          </p:nvSpPr>
          <p:spPr bwMode="auto">
            <a:xfrm>
              <a:off x="3311" y="3034"/>
              <a:ext cx="358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2</a:t>
              </a:r>
            </a:p>
          </p:txBody>
        </p:sp>
        <p:sp>
          <p:nvSpPr>
            <p:cNvPr id="32787" name="Text Box 40"/>
            <p:cNvSpPr txBox="1">
              <a:spLocks noChangeArrowheads="1"/>
            </p:cNvSpPr>
            <p:nvPr/>
          </p:nvSpPr>
          <p:spPr bwMode="auto">
            <a:xfrm>
              <a:off x="3705" y="3057"/>
              <a:ext cx="338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3</a:t>
              </a:r>
            </a:p>
          </p:txBody>
        </p:sp>
        <p:sp>
          <p:nvSpPr>
            <p:cNvPr id="32788" name="Text Box 41"/>
            <p:cNvSpPr txBox="1">
              <a:spLocks noChangeArrowheads="1"/>
            </p:cNvSpPr>
            <p:nvPr/>
          </p:nvSpPr>
          <p:spPr bwMode="auto">
            <a:xfrm>
              <a:off x="4905" y="3057"/>
              <a:ext cx="358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n</a:t>
              </a:r>
            </a:p>
          </p:txBody>
        </p:sp>
        <p:sp>
          <p:nvSpPr>
            <p:cNvPr id="32789" name="Text Box 42"/>
            <p:cNvSpPr txBox="1">
              <a:spLocks noChangeArrowheads="1"/>
            </p:cNvSpPr>
            <p:nvPr/>
          </p:nvSpPr>
          <p:spPr bwMode="auto">
            <a:xfrm>
              <a:off x="3168" y="3657"/>
              <a:ext cx="316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2</a:t>
              </a:r>
            </a:p>
          </p:txBody>
        </p:sp>
        <p:sp>
          <p:nvSpPr>
            <p:cNvPr id="32790" name="Text Box 43"/>
            <p:cNvSpPr txBox="1">
              <a:spLocks noChangeArrowheads="1"/>
            </p:cNvSpPr>
            <p:nvPr/>
          </p:nvSpPr>
          <p:spPr bwMode="auto">
            <a:xfrm>
              <a:off x="3840" y="3657"/>
              <a:ext cx="316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3</a:t>
              </a:r>
            </a:p>
          </p:txBody>
        </p:sp>
        <p:sp>
          <p:nvSpPr>
            <p:cNvPr id="32791" name="Text Box 44"/>
            <p:cNvSpPr txBox="1">
              <a:spLocks noChangeArrowheads="1"/>
            </p:cNvSpPr>
            <p:nvPr/>
          </p:nvSpPr>
          <p:spPr bwMode="auto">
            <a:xfrm>
              <a:off x="5184" y="3657"/>
              <a:ext cx="316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n</a:t>
              </a:r>
            </a:p>
          </p:txBody>
        </p:sp>
      </p:grpSp>
      <p:sp>
        <p:nvSpPr>
          <p:cNvPr id="32774" name="Text Box 45"/>
          <p:cNvSpPr txBox="1">
            <a:spLocks noChangeArrowheads="1"/>
          </p:cNvSpPr>
          <p:nvPr/>
        </p:nvSpPr>
        <p:spPr bwMode="auto">
          <a:xfrm>
            <a:off x="228600" y="4495800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Example to demonstrate preprocessing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OR perceptron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1-class	&lt;1,1&gt; , &lt;1,0&gt; , &lt;0,1&gt;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0-class	&lt;0,0&gt;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Augmented x vectors:-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1-class	&lt;-1,1,1&gt; , &lt;-1,1,0&gt; , &lt;-1,0,1&gt;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0-class	&lt;-1,0,0&gt;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Negate 0-class:-   &lt;1,0,0&gt;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Example to demonstrate preprocessing cont..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Now the vectors are</a:t>
            </a:r>
          </a:p>
          <a:p>
            <a:pPr eaLnBrk="1" hangingPunct="1">
              <a:buFontTx/>
              <a:buNone/>
            </a:pPr>
            <a:r>
              <a:rPr lang="en-US" smtClean="0"/>
              <a:t>	    x</a:t>
            </a:r>
            <a:r>
              <a:rPr lang="en-US" baseline="-25000" smtClean="0"/>
              <a:t>0</a:t>
            </a:r>
            <a:r>
              <a:rPr lang="en-US" smtClean="0"/>
              <a:t>  x</a:t>
            </a:r>
            <a:r>
              <a:rPr lang="en-US" baseline="-25000" smtClean="0"/>
              <a:t>1</a:t>
            </a:r>
            <a:r>
              <a:rPr lang="en-US" smtClean="0"/>
              <a:t> x</a:t>
            </a:r>
            <a:r>
              <a:rPr lang="en-US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  -1   0   1</a:t>
            </a:r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en-US" baseline="-25000" smtClean="0"/>
              <a:t>2</a:t>
            </a:r>
            <a:r>
              <a:rPr lang="en-US" smtClean="0"/>
              <a:t>  -1   1   0</a:t>
            </a:r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en-US" baseline="-25000" smtClean="0"/>
              <a:t>3</a:t>
            </a:r>
            <a:r>
              <a:rPr lang="en-US" smtClean="0"/>
              <a:t>  -1   1   1</a:t>
            </a:r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en-US" baseline="-25000" smtClean="0"/>
              <a:t>4</a:t>
            </a:r>
            <a:r>
              <a:rPr lang="en-US" smtClean="0"/>
              <a:t>   1   0   0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Perceptron Training Algorithm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Start with a random value of w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ex: &lt;0,0,0…&gt;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smtClean="0"/>
              <a:t>Test for wx</a:t>
            </a:r>
            <a:r>
              <a:rPr lang="en-US" baseline="-25000" smtClean="0"/>
              <a:t>i</a:t>
            </a:r>
            <a:r>
              <a:rPr lang="en-US" smtClean="0"/>
              <a:t> &gt; 0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      If the test succeeds for i=1,2,…n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 then return w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3. 	Modify w, w</a:t>
            </a:r>
            <a:r>
              <a:rPr lang="en-US" baseline="-25000" smtClean="0"/>
              <a:t>next</a:t>
            </a:r>
            <a:r>
              <a:rPr lang="en-US" smtClean="0"/>
              <a:t> = w</a:t>
            </a:r>
            <a:r>
              <a:rPr lang="en-US" baseline="-25000" smtClean="0"/>
              <a:t>prev</a:t>
            </a:r>
            <a:r>
              <a:rPr lang="en-US" smtClean="0"/>
              <a:t> + x</a:t>
            </a:r>
            <a:r>
              <a:rPr lang="en-US" baseline="-25000" smtClean="0"/>
              <a:t>fail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</TotalTime>
  <Words>668</Words>
  <Application>Microsoft Office PowerPoint</Application>
  <PresentationFormat>On-screen Show (4:3)</PresentationFormat>
  <Paragraphs>258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Blends</vt:lpstr>
      <vt:lpstr>CS344: Introduction to Artificial Intelligence (associated lab: CS386) </vt:lpstr>
      <vt:lpstr>Slide 2</vt:lpstr>
      <vt:lpstr>Slide 3</vt:lpstr>
      <vt:lpstr>Slide 4</vt:lpstr>
      <vt:lpstr>Perceptron Training Algorithm (PTA)</vt:lpstr>
      <vt:lpstr>PTA – preprocessing cont…</vt:lpstr>
      <vt:lpstr>Example to demonstrate preprocessing</vt:lpstr>
      <vt:lpstr>Example to demonstrate preprocessing cont..</vt:lpstr>
      <vt:lpstr>Perceptron Training Algorithm</vt:lpstr>
      <vt:lpstr>PTA on NAND</vt:lpstr>
      <vt:lpstr>Preprocessing</vt:lpstr>
      <vt:lpstr>PTA Algo steps</vt:lpstr>
      <vt:lpstr>Trying convergence</vt:lpstr>
      <vt:lpstr>Trying convergence</vt:lpstr>
      <vt:lpstr>Converged!</vt:lpstr>
      <vt:lpstr>PTA convergence</vt:lpstr>
      <vt:lpstr>Statement of Convergence of PTA</vt:lpstr>
      <vt:lpstr>Proof of Convergence of PTA</vt:lpstr>
      <vt:lpstr>Proof of Convergence of PTA (cntd.)</vt:lpstr>
      <vt:lpstr>Behavior of Numerator of G</vt:lpstr>
      <vt:lpstr>Behavior of Denominator of G</vt:lpstr>
      <vt:lpstr>Some Observations </vt:lpstr>
      <vt:lpstr>Some Observations contd. </vt:lpstr>
      <vt:lpstr>Convergence of PTA proved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182</cp:revision>
  <dcterms:created xsi:type="dcterms:W3CDTF">2007-07-27T07:29:18Z</dcterms:created>
  <dcterms:modified xsi:type="dcterms:W3CDTF">2011-03-24T05:38:24Z</dcterms:modified>
</cp:coreProperties>
</file>