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372" r:id="rId3"/>
    <p:sldId id="373" r:id="rId4"/>
    <p:sldId id="374" r:id="rId5"/>
    <p:sldId id="375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5D7FD-E8C7-44BF-8CEA-242FCFD49C7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F6533-FBFC-4F11-AC8A-7A1FE5BD653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457F4-2CA2-4BC1-B95A-19F9ACCFCFA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9F767-CE3D-483D-A247-C171BE03DD1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F365A-B2A4-4C12-ABBB-3B063E8E711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041D1-7029-44FB-BA9B-4E4F18297A6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591E2-81D2-40CD-A971-328E79B9A45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315A5-DB4C-446D-94AD-5A3ABF07E08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E155C-FEDA-4029-B32B-8295A01B1FC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1EB5B-6700-4E79-898D-E965707FA7F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33824-790C-4545-983B-FFE02CC2133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3B45B-E8A4-4C72-88A1-0A579F72EF9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85836-3657-44BB-845F-2DE2450F91B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0348D-C0E4-4949-A0DE-32927226D92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F7291-28E7-4F7C-851F-996AD1080AD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4A0DE-3329-4E00-BA01-1DE43541A96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217DC-FBDF-4AED-9667-BACD50B03D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2AD00-5AF9-4E36-88D3-64664702F50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B954E-33A1-483F-A45E-D5DDE4C2A25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E9B12-B1DB-4656-91EE-FD5AD41D2B2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F8524-47E1-4FA5-ABA8-438AAD82798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9177E-A6D9-4E3D-A525-8365187FD8F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89769-DE64-41EE-A8FD-A560DBC8391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3: A* and its properties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6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Jan,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GGS steps </a:t>
            </a:r>
            <a:r>
              <a:rPr lang="en-US" sz="3200" smtClean="0"/>
              <a:t>(contd.)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7. Establish a pointer to </a:t>
            </a:r>
            <a:r>
              <a:rPr lang="en-US" sz="2400" i="1" smtClean="0"/>
              <a:t>n</a:t>
            </a:r>
            <a:r>
              <a:rPr lang="en-US" sz="2400" smtClean="0"/>
              <a:t> from those members of </a:t>
            </a:r>
            <a:r>
              <a:rPr lang="en-US" sz="2400" i="1" smtClean="0"/>
              <a:t>M</a:t>
            </a:r>
            <a:r>
              <a:rPr lang="en-US" sz="2400" smtClean="0"/>
              <a:t> that were not already in </a:t>
            </a:r>
            <a:r>
              <a:rPr lang="en-US" sz="2400" i="1" smtClean="0"/>
              <a:t>G</a:t>
            </a:r>
            <a:r>
              <a:rPr lang="en-US" sz="2400" smtClean="0"/>
              <a:t> (</a:t>
            </a:r>
            <a:r>
              <a:rPr lang="en-US" sz="2400" i="1" smtClean="0"/>
              <a:t>i.e.</a:t>
            </a:r>
            <a:r>
              <a:rPr lang="en-US" sz="2400" smtClean="0"/>
              <a:t>, not already on either </a:t>
            </a:r>
            <a:r>
              <a:rPr lang="en-US" sz="2400" i="1" smtClean="0"/>
              <a:t>OPEN </a:t>
            </a:r>
            <a:r>
              <a:rPr lang="en-US" sz="2400" smtClean="0"/>
              <a:t>or </a:t>
            </a:r>
            <a:r>
              <a:rPr lang="en-US" sz="2400" i="1" smtClean="0"/>
              <a:t>CLOSED</a:t>
            </a:r>
            <a:r>
              <a:rPr lang="en-US" sz="2400" smtClean="0"/>
              <a:t>). Add these members of </a:t>
            </a:r>
            <a:r>
              <a:rPr lang="en-US" sz="2400" i="1" smtClean="0"/>
              <a:t>M</a:t>
            </a:r>
            <a:r>
              <a:rPr lang="en-US" sz="2400" smtClean="0"/>
              <a:t> to </a:t>
            </a:r>
            <a:r>
              <a:rPr lang="en-US" sz="2400" i="1" smtClean="0"/>
              <a:t>OPEN</a:t>
            </a:r>
            <a:r>
              <a:rPr lang="en-US" sz="2400" smtClean="0"/>
              <a:t>. For each member of </a:t>
            </a:r>
            <a:r>
              <a:rPr lang="en-US" sz="2400" i="1" smtClean="0"/>
              <a:t>M </a:t>
            </a:r>
            <a:r>
              <a:rPr lang="en-US" sz="2400" smtClean="0"/>
              <a:t>that was already on </a:t>
            </a:r>
            <a:r>
              <a:rPr lang="en-US" sz="2400" i="1" smtClean="0"/>
              <a:t>OPEN</a:t>
            </a:r>
            <a:r>
              <a:rPr lang="en-US" sz="2400" smtClean="0"/>
              <a:t> or </a:t>
            </a:r>
            <a:r>
              <a:rPr lang="en-US" sz="2400" i="1" smtClean="0"/>
              <a:t>CLOSED</a:t>
            </a:r>
            <a:r>
              <a:rPr lang="en-US" sz="2400" smtClean="0"/>
              <a:t>, decide whether or not to redirect its pointer to </a:t>
            </a:r>
            <a:r>
              <a:rPr lang="en-US" sz="2400" i="1" smtClean="0"/>
              <a:t>n</a:t>
            </a:r>
            <a:r>
              <a:rPr lang="en-US" sz="2400" smtClean="0"/>
              <a:t>. For each member of M already on </a:t>
            </a:r>
            <a:r>
              <a:rPr lang="en-US" sz="2400" i="1" smtClean="0"/>
              <a:t>CLOSED</a:t>
            </a:r>
            <a:r>
              <a:rPr lang="en-US" sz="2400" smtClean="0"/>
              <a:t>, decide for each of its descendents in </a:t>
            </a:r>
            <a:r>
              <a:rPr lang="en-US" sz="2400" i="1" smtClean="0"/>
              <a:t>G</a:t>
            </a:r>
            <a:r>
              <a:rPr lang="en-US" sz="2400" smtClean="0"/>
              <a:t> whether or not to redirect its pointer.</a:t>
            </a:r>
          </a:p>
          <a:p>
            <a:r>
              <a:rPr lang="en-US" sz="2400" smtClean="0"/>
              <a:t>8. Reorder the list </a:t>
            </a:r>
            <a:r>
              <a:rPr lang="en-US" sz="2400" i="1" smtClean="0"/>
              <a:t>OPEN</a:t>
            </a:r>
            <a:r>
              <a:rPr lang="en-US" sz="2400" smtClean="0"/>
              <a:t> using some strategy.</a:t>
            </a:r>
          </a:p>
          <a:p>
            <a:r>
              <a:rPr lang="en-US" sz="2400" smtClean="0"/>
              <a:t>9. Go </a:t>
            </a:r>
            <a:r>
              <a:rPr lang="en-US" sz="2400" i="1" smtClean="0"/>
              <a:t>LOOP.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14400" y="207963"/>
            <a:ext cx="6454775" cy="874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4400">
                <a:solidFill>
                  <a:srgbClr val="000000"/>
                </a:solidFill>
                <a:latin typeface="Times New Roman" pitchFamily="18" charset="0"/>
              </a:rPr>
              <a:t>GGS is a general umbrella</a:t>
            </a:r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914400" y="3810000"/>
            <a:ext cx="2676525" cy="2819400"/>
          </a:xfrm>
          <a:custGeom>
            <a:avLst/>
            <a:gdLst>
              <a:gd name="T0" fmla="*/ 284444587 w 1563"/>
              <a:gd name="T1" fmla="*/ 1145505317 h 1626"/>
              <a:gd name="T2" fmla="*/ 334295064 w 1563"/>
              <a:gd name="T3" fmla="*/ 877920539 h 1626"/>
              <a:gd name="T4" fmla="*/ 413469149 w 1563"/>
              <a:gd name="T5" fmla="*/ 745630724 h 1626"/>
              <a:gd name="T6" fmla="*/ 466253121 w 1563"/>
              <a:gd name="T7" fmla="*/ 586282653 h 1626"/>
              <a:gd name="T8" fmla="*/ 1246274330 w 1563"/>
              <a:gd name="T9" fmla="*/ 478046162 h 1626"/>
              <a:gd name="T10" fmla="*/ 1659743372 w 1563"/>
              <a:gd name="T11" fmla="*/ 264578004 h 1626"/>
              <a:gd name="T12" fmla="*/ 1841553939 w 1563"/>
              <a:gd name="T13" fmla="*/ 78171597 h 1626"/>
              <a:gd name="T14" fmla="*/ 2049754298 w 1563"/>
              <a:gd name="T15" fmla="*/ 0 h 1626"/>
              <a:gd name="T16" fmla="*/ 2147483647 w 1563"/>
              <a:gd name="T17" fmla="*/ 105229852 h 1626"/>
              <a:gd name="T18" fmla="*/ 2147483647 w 1563"/>
              <a:gd name="T19" fmla="*/ 240526414 h 1626"/>
              <a:gd name="T20" fmla="*/ 2147483647 w 1563"/>
              <a:gd name="T21" fmla="*/ 426934474 h 1626"/>
              <a:gd name="T22" fmla="*/ 2147483647 w 1563"/>
              <a:gd name="T23" fmla="*/ 718572468 h 1626"/>
              <a:gd name="T24" fmla="*/ 2147483647 w 1563"/>
              <a:gd name="T25" fmla="*/ 1837019746 h 1626"/>
              <a:gd name="T26" fmla="*/ 2147483647 w 1563"/>
              <a:gd name="T27" fmla="*/ 2147483647 h 1626"/>
              <a:gd name="T28" fmla="*/ 2147483647 w 1563"/>
              <a:gd name="T29" fmla="*/ 2147483647 h 1626"/>
              <a:gd name="T30" fmla="*/ 2147483647 w 1563"/>
              <a:gd name="T31" fmla="*/ 2147483647 h 1626"/>
              <a:gd name="T32" fmla="*/ 2147483647 w 1563"/>
              <a:gd name="T33" fmla="*/ 2147483647 h 1626"/>
              <a:gd name="T34" fmla="*/ 2147483647 w 1563"/>
              <a:gd name="T35" fmla="*/ 2147483647 h 1626"/>
              <a:gd name="T36" fmla="*/ 2147483647 w 1563"/>
              <a:gd name="T37" fmla="*/ 2147483647 h 1626"/>
              <a:gd name="T38" fmla="*/ 1791703034 w 1563"/>
              <a:gd name="T39" fmla="*/ 2147483647 h 1626"/>
              <a:gd name="T40" fmla="*/ 1038073971 w 1563"/>
              <a:gd name="T41" fmla="*/ 2147483647 h 1626"/>
              <a:gd name="T42" fmla="*/ 958898174 w 1563"/>
              <a:gd name="T43" fmla="*/ 2147483647 h 1626"/>
              <a:gd name="T44" fmla="*/ 829871686 w 1563"/>
              <a:gd name="T45" fmla="*/ 2147483647 h 1626"/>
              <a:gd name="T46" fmla="*/ 648063260 w 1563"/>
              <a:gd name="T47" fmla="*/ 2147483647 h 1626"/>
              <a:gd name="T48" fmla="*/ 542495530 w 1563"/>
              <a:gd name="T49" fmla="*/ 2147483647 h 1626"/>
              <a:gd name="T50" fmla="*/ 466253121 w 1563"/>
              <a:gd name="T51" fmla="*/ 2147483647 h 1626"/>
              <a:gd name="T52" fmla="*/ 258052655 w 1563"/>
              <a:gd name="T53" fmla="*/ 2147483647 h 1626"/>
              <a:gd name="T54" fmla="*/ 102634368 w 1563"/>
              <a:gd name="T55" fmla="*/ 2147483647 h 1626"/>
              <a:gd name="T56" fmla="*/ 102634368 w 1563"/>
              <a:gd name="T57" fmla="*/ 2147483647 h 1626"/>
              <a:gd name="T58" fmla="*/ 129026327 w 1563"/>
              <a:gd name="T59" fmla="*/ 1650611252 h 1626"/>
              <a:gd name="T60" fmla="*/ 284444587 w 1563"/>
              <a:gd name="T61" fmla="*/ 1145505317 h 162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563"/>
              <a:gd name="T94" fmla="*/ 0 h 1626"/>
              <a:gd name="T95" fmla="*/ 1563 w 1563"/>
              <a:gd name="T96" fmla="*/ 1626 h 162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563" h="1626">
                <a:moveTo>
                  <a:pt x="97" y="381"/>
                </a:moveTo>
                <a:cubicBezTo>
                  <a:pt x="103" y="351"/>
                  <a:pt x="105" y="321"/>
                  <a:pt x="114" y="292"/>
                </a:cubicBezTo>
                <a:cubicBezTo>
                  <a:pt x="119" y="276"/>
                  <a:pt x="134" y="264"/>
                  <a:pt x="141" y="248"/>
                </a:cubicBezTo>
                <a:cubicBezTo>
                  <a:pt x="149" y="231"/>
                  <a:pt x="142" y="204"/>
                  <a:pt x="159" y="195"/>
                </a:cubicBezTo>
                <a:cubicBezTo>
                  <a:pt x="245" y="151"/>
                  <a:pt x="322" y="164"/>
                  <a:pt x="425" y="159"/>
                </a:cubicBezTo>
                <a:cubicBezTo>
                  <a:pt x="475" y="140"/>
                  <a:pt x="517" y="105"/>
                  <a:pt x="566" y="88"/>
                </a:cubicBezTo>
                <a:cubicBezTo>
                  <a:pt x="587" y="67"/>
                  <a:pt x="601" y="36"/>
                  <a:pt x="628" y="26"/>
                </a:cubicBezTo>
                <a:cubicBezTo>
                  <a:pt x="652" y="17"/>
                  <a:pt x="699" y="0"/>
                  <a:pt x="699" y="0"/>
                </a:cubicBezTo>
                <a:cubicBezTo>
                  <a:pt x="841" y="11"/>
                  <a:pt x="972" y="29"/>
                  <a:pt x="1116" y="35"/>
                </a:cubicBezTo>
                <a:cubicBezTo>
                  <a:pt x="1196" y="45"/>
                  <a:pt x="1216" y="69"/>
                  <a:pt x="1293" y="80"/>
                </a:cubicBezTo>
                <a:cubicBezTo>
                  <a:pt x="1335" y="93"/>
                  <a:pt x="1324" y="103"/>
                  <a:pt x="1337" y="142"/>
                </a:cubicBezTo>
                <a:cubicBezTo>
                  <a:pt x="1341" y="175"/>
                  <a:pt x="1351" y="206"/>
                  <a:pt x="1355" y="239"/>
                </a:cubicBezTo>
                <a:cubicBezTo>
                  <a:pt x="1369" y="366"/>
                  <a:pt x="1366" y="499"/>
                  <a:pt x="1435" y="611"/>
                </a:cubicBezTo>
                <a:cubicBezTo>
                  <a:pt x="1445" y="689"/>
                  <a:pt x="1434" y="700"/>
                  <a:pt x="1488" y="753"/>
                </a:cubicBezTo>
                <a:cubicBezTo>
                  <a:pt x="1563" y="903"/>
                  <a:pt x="1507" y="1053"/>
                  <a:pt x="1435" y="1187"/>
                </a:cubicBezTo>
                <a:cubicBezTo>
                  <a:pt x="1404" y="1245"/>
                  <a:pt x="1408" y="1269"/>
                  <a:pt x="1346" y="1294"/>
                </a:cubicBezTo>
                <a:cubicBezTo>
                  <a:pt x="1300" y="1372"/>
                  <a:pt x="1330" y="1324"/>
                  <a:pt x="1249" y="1435"/>
                </a:cubicBezTo>
                <a:cubicBezTo>
                  <a:pt x="1231" y="1459"/>
                  <a:pt x="1160" y="1453"/>
                  <a:pt x="1160" y="1453"/>
                </a:cubicBezTo>
                <a:cubicBezTo>
                  <a:pt x="973" y="1530"/>
                  <a:pt x="1063" y="1511"/>
                  <a:pt x="894" y="1524"/>
                </a:cubicBezTo>
                <a:cubicBezTo>
                  <a:pt x="811" y="1575"/>
                  <a:pt x="706" y="1581"/>
                  <a:pt x="611" y="1595"/>
                </a:cubicBezTo>
                <a:cubicBezTo>
                  <a:pt x="518" y="1626"/>
                  <a:pt x="542" y="1621"/>
                  <a:pt x="354" y="1595"/>
                </a:cubicBezTo>
                <a:cubicBezTo>
                  <a:pt x="341" y="1593"/>
                  <a:pt x="338" y="1575"/>
                  <a:pt x="327" y="1568"/>
                </a:cubicBezTo>
                <a:cubicBezTo>
                  <a:pt x="314" y="1560"/>
                  <a:pt x="298" y="1557"/>
                  <a:pt x="283" y="1551"/>
                </a:cubicBezTo>
                <a:cubicBezTo>
                  <a:pt x="227" y="1468"/>
                  <a:pt x="317" y="1591"/>
                  <a:pt x="221" y="1506"/>
                </a:cubicBezTo>
                <a:cubicBezTo>
                  <a:pt x="205" y="1492"/>
                  <a:pt x="197" y="1471"/>
                  <a:pt x="185" y="1453"/>
                </a:cubicBezTo>
                <a:cubicBezTo>
                  <a:pt x="180" y="1445"/>
                  <a:pt x="167" y="1448"/>
                  <a:pt x="159" y="1444"/>
                </a:cubicBezTo>
                <a:cubicBezTo>
                  <a:pt x="128" y="1429"/>
                  <a:pt x="114" y="1418"/>
                  <a:pt x="88" y="1400"/>
                </a:cubicBezTo>
                <a:cubicBezTo>
                  <a:pt x="65" y="1355"/>
                  <a:pt x="47" y="1360"/>
                  <a:pt x="35" y="1311"/>
                </a:cubicBezTo>
                <a:cubicBezTo>
                  <a:pt x="20" y="1177"/>
                  <a:pt x="0" y="1050"/>
                  <a:pt x="35" y="913"/>
                </a:cubicBezTo>
                <a:cubicBezTo>
                  <a:pt x="55" y="739"/>
                  <a:pt x="44" y="860"/>
                  <a:pt x="44" y="549"/>
                </a:cubicBezTo>
                <a:lnTo>
                  <a:pt x="97" y="38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2514600" y="4191000"/>
            <a:ext cx="138113" cy="138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944688" y="4673600"/>
            <a:ext cx="139700" cy="138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2774950" y="5364163"/>
            <a:ext cx="138113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806575" y="6194425"/>
            <a:ext cx="138113" cy="138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057400" y="4038600"/>
            <a:ext cx="56197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866900" y="4535488"/>
            <a:ext cx="700088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705100" y="5200650"/>
            <a:ext cx="70167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668463" y="6167438"/>
            <a:ext cx="701675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1876425" y="4811713"/>
            <a:ext cx="138113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084388" y="4811713"/>
            <a:ext cx="690562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1944688" y="5502275"/>
            <a:ext cx="830262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2143125" y="4854575"/>
            <a:ext cx="111601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C(n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,n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152650" y="5710238"/>
            <a:ext cx="1116013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h(n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185863" y="5295900"/>
            <a:ext cx="1116012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marL="388938" lvl="1" indent="-195263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388938" algn="l"/>
                <a:tab pos="803275" algn="l"/>
                <a:tab pos="1217613" algn="l"/>
                <a:tab pos="1633538" algn="l"/>
                <a:tab pos="2047875" algn="l"/>
                <a:tab pos="2462213" algn="l"/>
                <a:tab pos="2876550" algn="l"/>
                <a:tab pos="3292475" algn="l"/>
                <a:tab pos="3706813" algn="l"/>
                <a:tab pos="4121150" algn="l"/>
                <a:tab pos="4535488" algn="l"/>
                <a:tab pos="4951413" algn="l"/>
                <a:tab pos="5365750" algn="l"/>
                <a:tab pos="5780088" algn="l"/>
                <a:tab pos="6194425" algn="l"/>
                <a:tab pos="6610350" algn="l"/>
                <a:tab pos="7024688" algn="l"/>
                <a:tab pos="7439025" algn="l"/>
                <a:tab pos="7853363" algn="l"/>
                <a:tab pos="8269288" algn="l"/>
                <a:tab pos="8683625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h(n</a:t>
            </a:r>
            <a:r>
              <a:rPr lang="en-GB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4238625" y="4889500"/>
          <a:ext cx="2809875" cy="419100"/>
        </p:xfrm>
        <a:graphic>
          <a:graphicData uri="http://schemas.openxmlformats.org/presentationml/2006/ole">
            <p:oleObj spid="_x0000_s1026" name="Equation" r:id="rId4" imgW="1447560" imgH="215640" progId="Equation.3">
              <p:embed/>
            </p:oleObj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03263" y="1285875"/>
            <a:ext cx="6307137" cy="2371725"/>
            <a:chOff x="703263" y="1285875"/>
            <a:chExt cx="8120062" cy="2911475"/>
          </a:xfrm>
        </p:grpSpPr>
        <p:sp>
          <p:nvSpPr>
            <p:cNvPr id="1045" name="Line 3"/>
            <p:cNvSpPr>
              <a:spLocks noChangeShapeType="1"/>
            </p:cNvSpPr>
            <p:nvPr/>
          </p:nvSpPr>
          <p:spPr bwMode="auto">
            <a:xfrm flipH="1">
              <a:off x="2054225" y="1285875"/>
              <a:ext cx="1622425" cy="1341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4"/>
            <p:cNvSpPr>
              <a:spLocks noChangeShapeType="1"/>
            </p:cNvSpPr>
            <p:nvPr/>
          </p:nvSpPr>
          <p:spPr bwMode="auto">
            <a:xfrm>
              <a:off x="3941763" y="1317625"/>
              <a:ext cx="1587" cy="13414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5"/>
            <p:cNvSpPr>
              <a:spLocks noChangeShapeType="1"/>
            </p:cNvSpPr>
            <p:nvPr/>
          </p:nvSpPr>
          <p:spPr bwMode="auto">
            <a:xfrm>
              <a:off x="4346575" y="1317625"/>
              <a:ext cx="2152650" cy="16081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Text Box 6"/>
            <p:cNvSpPr txBox="1">
              <a:spLocks noChangeArrowheads="1"/>
            </p:cNvSpPr>
            <p:nvPr/>
          </p:nvSpPr>
          <p:spPr bwMode="auto">
            <a:xfrm>
              <a:off x="703263" y="2654300"/>
              <a:ext cx="2192337" cy="858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>
              <a:spAutoFit/>
            </a:bodyPr>
            <a:lstStyle/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OL is a queue</a:t>
              </a:r>
            </a:p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(BFS)</a:t>
              </a:r>
            </a:p>
          </p:txBody>
        </p:sp>
        <p:sp>
          <p:nvSpPr>
            <p:cNvPr id="1049" name="Text Box 7"/>
            <p:cNvSpPr txBox="1">
              <a:spLocks noChangeArrowheads="1"/>
            </p:cNvSpPr>
            <p:nvPr/>
          </p:nvSpPr>
          <p:spPr bwMode="auto">
            <a:xfrm>
              <a:off x="3200400" y="2697163"/>
              <a:ext cx="1758950" cy="8588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>
              <a:spAutoFit/>
            </a:bodyPr>
            <a:lstStyle/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OL is stack</a:t>
              </a:r>
            </a:p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(DFS)</a:t>
              </a:r>
            </a:p>
          </p:txBody>
        </p:sp>
        <p:sp>
          <p:nvSpPr>
            <p:cNvPr id="1050" name="Text Box 8"/>
            <p:cNvSpPr txBox="1">
              <a:spLocks noChangeArrowheads="1"/>
            </p:cNvSpPr>
            <p:nvPr/>
          </p:nvSpPr>
          <p:spPr bwMode="auto">
            <a:xfrm>
              <a:off x="5953125" y="2951163"/>
              <a:ext cx="2870200" cy="1246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0820" rIns="81639" bIns="40820">
              <a:spAutoFit/>
            </a:bodyPr>
            <a:lstStyle/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OL is accessed by using a functions </a:t>
              </a:r>
              <a:r>
                <a:rPr lang="en-GB" sz="2200" i="1">
                  <a:solidFill>
                    <a:srgbClr val="000000"/>
                  </a:solidFill>
                  <a:latin typeface="Times New Roman" pitchFamily="18" charset="0"/>
                </a:rPr>
                <a:t>f= g+h</a:t>
              </a:r>
            </a:p>
            <a:p>
              <a:pPr defTabSz="414338" eaLnBrk="1">
                <a:lnSpc>
                  <a:spcPct val="117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2200">
                  <a:solidFill>
                    <a:srgbClr val="000000"/>
                  </a:solidFill>
                  <a:latin typeface="Times New Roman" pitchFamily="18" charset="0"/>
                </a:rPr>
                <a:t>(Algorithm A)</a:t>
              </a:r>
            </a:p>
          </p:txBody>
        </p:sp>
      </p:grpSp>
      <p:sp>
        <p:nvSpPr>
          <p:cNvPr id="1044" name="Freeform 26"/>
          <p:cNvSpPr>
            <a:spLocks noChangeArrowheads="1"/>
          </p:cNvSpPr>
          <p:nvPr/>
        </p:nvSpPr>
        <p:spPr bwMode="auto">
          <a:xfrm>
            <a:off x="2051050" y="4297363"/>
            <a:ext cx="257175" cy="346075"/>
          </a:xfrm>
          <a:custGeom>
            <a:avLst/>
            <a:gdLst>
              <a:gd name="T0" fmla="*/ 256898 w 257452"/>
              <a:gd name="T1" fmla="*/ 0 h 346229"/>
              <a:gd name="T2" fmla="*/ 70869 w 257452"/>
              <a:gd name="T3" fmla="*/ 133047 h 346229"/>
              <a:gd name="T4" fmla="*/ 70869 w 257452"/>
              <a:gd name="T5" fmla="*/ 141917 h 346229"/>
              <a:gd name="T6" fmla="*/ 0 w 257452"/>
              <a:gd name="T7" fmla="*/ 345921 h 346229"/>
              <a:gd name="T8" fmla="*/ 0 w 257452"/>
              <a:gd name="T9" fmla="*/ 345921 h 346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7452"/>
              <a:gd name="T16" fmla="*/ 0 h 346229"/>
              <a:gd name="T17" fmla="*/ 257452 w 257452"/>
              <a:gd name="T18" fmla="*/ 346229 h 3462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7452" h="346229">
                <a:moveTo>
                  <a:pt x="257452" y="0"/>
                </a:moveTo>
                <a:lnTo>
                  <a:pt x="71021" y="133165"/>
                </a:lnTo>
                <a:cubicBezTo>
                  <a:pt x="39949" y="156839"/>
                  <a:pt x="82858" y="106532"/>
                  <a:pt x="71021" y="142043"/>
                </a:cubicBezTo>
                <a:cubicBezTo>
                  <a:pt x="59184" y="177554"/>
                  <a:pt x="0" y="346229"/>
                  <a:pt x="0" y="346229"/>
                </a:cubicBez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1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Times New Roman" pitchFamily="18" charset="0"/>
              </a:rPr>
              <a:t>Algorithm 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618037"/>
          </a:xfrm>
        </p:spPr>
        <p:txBody>
          <a:bodyPr lIns="0" tIns="0" rIns="0" bIns="0"/>
          <a:lstStyle/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A function </a:t>
            </a:r>
            <a:r>
              <a:rPr lang="en-GB" i="1" smtClean="0">
                <a:latin typeface="Times New Roman" pitchFamily="18" charset="0"/>
              </a:rPr>
              <a:t>f</a:t>
            </a:r>
            <a:r>
              <a:rPr lang="en-GB" smtClean="0">
                <a:latin typeface="Times New Roman" pitchFamily="18" charset="0"/>
              </a:rPr>
              <a:t> is maintained with each node</a:t>
            </a:r>
          </a:p>
          <a:p>
            <a:pPr marL="860425" lvl="1" defTabSz="457200" eaLnBrk="1" hangingPunct="1">
              <a:lnSpc>
                <a:spcPct val="117000"/>
              </a:lnSpc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f(n) = g(n) + h(n)</a:t>
            </a:r>
            <a:r>
              <a:rPr lang="en-GB" smtClean="0">
                <a:latin typeface="Times New Roman" pitchFamily="18" charset="0"/>
              </a:rPr>
              <a:t>, </a:t>
            </a:r>
            <a:r>
              <a:rPr lang="en-GB" i="1" smtClean="0">
                <a:latin typeface="Times New Roman" pitchFamily="18" charset="0"/>
              </a:rPr>
              <a:t>n</a:t>
            </a:r>
            <a:r>
              <a:rPr lang="en-GB" smtClean="0">
                <a:latin typeface="Times New Roman" pitchFamily="18" charset="0"/>
              </a:rPr>
              <a:t> is the node in the open list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Node chosen for expansion is the one with least </a:t>
            </a:r>
            <a:r>
              <a:rPr lang="en-GB" i="1" smtClean="0">
                <a:latin typeface="Times New Roman" pitchFamily="18" charset="0"/>
              </a:rPr>
              <a:t>f</a:t>
            </a:r>
            <a:r>
              <a:rPr lang="en-GB" smtClean="0">
                <a:latin typeface="Times New Roman" pitchFamily="18" charset="0"/>
              </a:rPr>
              <a:t> value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For BFS: </a:t>
            </a:r>
            <a:r>
              <a:rPr lang="en-GB" i="1" smtClean="0">
                <a:latin typeface="Times New Roman" pitchFamily="18" charset="0"/>
              </a:rPr>
              <a:t>h</a:t>
            </a:r>
            <a:r>
              <a:rPr lang="en-GB" smtClean="0">
                <a:latin typeface="Times New Roman" pitchFamily="18" charset="0"/>
              </a:rPr>
              <a:t> = 0, </a:t>
            </a:r>
            <a:r>
              <a:rPr lang="en-GB" i="1" smtClean="0">
                <a:latin typeface="Times New Roman" pitchFamily="18" charset="0"/>
              </a:rPr>
              <a:t>g</a:t>
            </a:r>
            <a:r>
              <a:rPr lang="en-GB" smtClean="0">
                <a:latin typeface="Times New Roman" pitchFamily="18" charset="0"/>
              </a:rPr>
              <a:t> = number of edges in the path to </a:t>
            </a:r>
            <a:r>
              <a:rPr lang="en-GB" i="1" smtClean="0">
                <a:latin typeface="Times New Roman" pitchFamily="18" charset="0"/>
              </a:rPr>
              <a:t>S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For DFS: </a:t>
            </a:r>
            <a:r>
              <a:rPr lang="en-GB" i="1" smtClean="0">
                <a:latin typeface="Times New Roman" pitchFamily="18" charset="0"/>
              </a:rPr>
              <a:t>h</a:t>
            </a:r>
            <a:r>
              <a:rPr lang="en-GB" smtClean="0">
                <a:latin typeface="Times New Roman" pitchFamily="18" charset="0"/>
              </a:rPr>
              <a:t> = 0, </a:t>
            </a:r>
            <a:r>
              <a:rPr lang="en-GB" i="1" smtClean="0">
                <a:latin typeface="Times New Roman" pitchFamily="18" charset="0"/>
              </a:rPr>
              <a:t>g</a:t>
            </a:r>
            <a:r>
              <a:rPr lang="en-GB" smtClean="0">
                <a:latin typeface="Times New Roman" pitchFamily="18" charset="0"/>
              </a:rPr>
              <a:t> =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334000"/>
            <a:ext cx="2968625" cy="65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1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Algorithm A*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4425"/>
            <a:ext cx="8229600" cy="2411413"/>
          </a:xfrm>
        </p:spPr>
        <p:txBody>
          <a:bodyPr lIns="0" tIns="0" rIns="0" bIns="0"/>
          <a:lstStyle/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One of the most important advances in AI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g(n)</a:t>
            </a:r>
            <a:r>
              <a:rPr lang="en-GB" smtClean="0">
                <a:latin typeface="Times New Roman" pitchFamily="18" charset="0"/>
              </a:rPr>
              <a:t> = least cost path to n from S found so far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h(n)</a:t>
            </a:r>
            <a:r>
              <a:rPr lang="en-GB" smtClean="0">
                <a:latin typeface="Times New Roman" pitchFamily="18" charset="0"/>
              </a:rPr>
              <a:t> &lt;=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where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is the actual cost of optimal path to G(node to be found) from </a:t>
            </a:r>
            <a:r>
              <a:rPr lang="en-GB" i="1" smtClean="0">
                <a:latin typeface="Times New Roman" pitchFamily="18" charset="0"/>
              </a:rPr>
              <a:t>n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683125" y="4213225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060825" y="5359400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5097463" y="5981700"/>
            <a:ext cx="414337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3997325" y="4376738"/>
            <a:ext cx="811213" cy="1011237"/>
          </a:xfrm>
          <a:custGeom>
            <a:avLst/>
            <a:gdLst>
              <a:gd name="T0" fmla="*/ 264921953 w 2483"/>
              <a:gd name="T1" fmla="*/ 79689981 h 3094"/>
              <a:gd name="T2" fmla="*/ 96383738 w 2483"/>
              <a:gd name="T3" fmla="*/ 52343448 h 3094"/>
              <a:gd name="T4" fmla="*/ 100973640 w 2483"/>
              <a:gd name="T5" fmla="*/ 120710128 h 3094"/>
              <a:gd name="T6" fmla="*/ 119225762 w 2483"/>
              <a:gd name="T7" fmla="*/ 234690335 h 3094"/>
              <a:gd name="T8" fmla="*/ 119225762 w 2483"/>
              <a:gd name="T9" fmla="*/ 280303843 h 3094"/>
              <a:gd name="T10" fmla="*/ 114635860 w 2483"/>
              <a:gd name="T11" fmla="*/ 330403854 h 3094"/>
              <a:gd name="T12" fmla="*/ 114635860 w 2483"/>
              <a:gd name="T13" fmla="*/ 330403854 h 30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83"/>
              <a:gd name="T22" fmla="*/ 0 h 3094"/>
              <a:gd name="T23" fmla="*/ 2483 w 2483"/>
              <a:gd name="T24" fmla="*/ 3094 h 30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83" h="3094">
                <a:moveTo>
                  <a:pt x="2482" y="746"/>
                </a:moveTo>
                <a:cubicBezTo>
                  <a:pt x="1922" y="890"/>
                  <a:pt x="1376" y="768"/>
                  <a:pt x="903" y="490"/>
                </a:cubicBezTo>
                <a:cubicBezTo>
                  <a:pt x="70" y="0"/>
                  <a:pt x="0" y="1319"/>
                  <a:pt x="946" y="1130"/>
                </a:cubicBezTo>
                <a:cubicBezTo>
                  <a:pt x="1803" y="959"/>
                  <a:pt x="1078" y="1833"/>
                  <a:pt x="1117" y="2197"/>
                </a:cubicBezTo>
                <a:lnTo>
                  <a:pt x="1117" y="2624"/>
                </a:lnTo>
                <a:lnTo>
                  <a:pt x="1074" y="3093"/>
                </a:ln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 noChangeArrowheads="1"/>
          </p:cNvSpPr>
          <p:nvPr/>
        </p:nvSpPr>
        <p:spPr bwMode="auto">
          <a:xfrm>
            <a:off x="4471988" y="5357813"/>
            <a:ext cx="647700" cy="1047750"/>
          </a:xfrm>
          <a:custGeom>
            <a:avLst/>
            <a:gdLst>
              <a:gd name="T0" fmla="*/ 0 w 1978"/>
              <a:gd name="T1" fmla="*/ 91573494 h 3209"/>
              <a:gd name="T2" fmla="*/ 82348604 w 1978"/>
              <a:gd name="T3" fmla="*/ 118864287 h 3209"/>
              <a:gd name="T4" fmla="*/ 128133603 w 1978"/>
              <a:gd name="T5" fmla="*/ 273547313 h 3209"/>
              <a:gd name="T6" fmla="*/ 210482228 w 1978"/>
              <a:gd name="T7" fmla="*/ 314483667 h 3209"/>
              <a:gd name="T8" fmla="*/ 210482228 w 1978"/>
              <a:gd name="T9" fmla="*/ 314483667 h 3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8"/>
              <a:gd name="T16" fmla="*/ 0 h 3209"/>
              <a:gd name="T17" fmla="*/ 1978 w 1978"/>
              <a:gd name="T18" fmla="*/ 3209 h 3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8" h="3209">
                <a:moveTo>
                  <a:pt x="0" y="859"/>
                </a:moveTo>
                <a:cubicBezTo>
                  <a:pt x="297" y="961"/>
                  <a:pt x="944" y="0"/>
                  <a:pt x="768" y="1115"/>
                </a:cubicBezTo>
                <a:cubicBezTo>
                  <a:pt x="688" y="1619"/>
                  <a:pt x="1977" y="1928"/>
                  <a:pt x="1195" y="2566"/>
                </a:cubicBezTo>
                <a:cubicBezTo>
                  <a:pt x="465" y="3162"/>
                  <a:pt x="1744" y="3208"/>
                  <a:pt x="1963" y="295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344988" y="4813300"/>
            <a:ext cx="622300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g(n)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378325" y="5891213"/>
            <a:ext cx="6207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h(n)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84225" y="3684588"/>
            <a:ext cx="394017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“</a:t>
            </a:r>
            <a:r>
              <a:rPr lang="en-GB" sz="2200" b="1">
                <a:solidFill>
                  <a:srgbClr val="000000"/>
                </a:solidFill>
                <a:latin typeface="Times New Roman" pitchFamily="18" charset="0"/>
              </a:rPr>
              <a:t>Optimism leads to optimality</a:t>
            </a: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3189288" y="4008438"/>
            <a:ext cx="3033712" cy="2638425"/>
          </a:xfrm>
          <a:custGeom>
            <a:avLst/>
            <a:gdLst>
              <a:gd name="T0" fmla="*/ 1579700045 w 2107"/>
              <a:gd name="T1" fmla="*/ 257193172 h 1832"/>
              <a:gd name="T2" fmla="*/ 1177519217 w 2107"/>
              <a:gd name="T3" fmla="*/ 311121009 h 1832"/>
              <a:gd name="T4" fmla="*/ 773265402 w 2107"/>
              <a:gd name="T5" fmla="*/ 439718360 h 1832"/>
              <a:gd name="T6" fmla="*/ 679976101 w 2107"/>
              <a:gd name="T7" fmla="*/ 624317329 h 1832"/>
              <a:gd name="T8" fmla="*/ 661317413 w 2107"/>
              <a:gd name="T9" fmla="*/ 715579158 h 1832"/>
              <a:gd name="T10" fmla="*/ 551444392 w 2107"/>
              <a:gd name="T11" fmla="*/ 771581046 h 1832"/>
              <a:gd name="T12" fmla="*/ 385595307 w 2107"/>
              <a:gd name="T13" fmla="*/ 881510591 h 1832"/>
              <a:gd name="T14" fmla="*/ 257063508 w 2107"/>
              <a:gd name="T15" fmla="*/ 954106144 h 1832"/>
              <a:gd name="T16" fmla="*/ 331695380 w 2107"/>
              <a:gd name="T17" fmla="*/ 2057549697 h 1832"/>
              <a:gd name="T18" fmla="*/ 441569931 w 2107"/>
              <a:gd name="T19" fmla="*/ 2147483647 h 1832"/>
              <a:gd name="T20" fmla="*/ 607417577 w 2107"/>
              <a:gd name="T21" fmla="*/ 2147483647 h 1832"/>
              <a:gd name="T22" fmla="*/ 735949286 w 2107"/>
              <a:gd name="T23" fmla="*/ 2147483647 h 1832"/>
              <a:gd name="T24" fmla="*/ 845823926 w 2107"/>
              <a:gd name="T25" fmla="*/ 2147483647 h 1832"/>
              <a:gd name="T26" fmla="*/ 918382451 w 2107"/>
              <a:gd name="T27" fmla="*/ 2147483647 h 1832"/>
              <a:gd name="T28" fmla="*/ 974355636 w 2107"/>
              <a:gd name="T29" fmla="*/ 2147483647 h 1832"/>
              <a:gd name="T30" fmla="*/ 1121546033 w 2107"/>
              <a:gd name="T31" fmla="*/ 2147483647 h 1832"/>
              <a:gd name="T32" fmla="*/ 1415925387 w 2107"/>
              <a:gd name="T33" fmla="*/ 2147483647 h 1832"/>
              <a:gd name="T34" fmla="*/ 1544457456 w 2107"/>
              <a:gd name="T35" fmla="*/ 2147483647 h 1832"/>
              <a:gd name="T36" fmla="*/ 1598357293 w 2107"/>
              <a:gd name="T37" fmla="*/ 2147483647 h 1832"/>
              <a:gd name="T38" fmla="*/ 2147483647 w 2107"/>
              <a:gd name="T39" fmla="*/ 2147483647 h 1832"/>
              <a:gd name="T40" fmla="*/ 2147483647 w 2107"/>
              <a:gd name="T41" fmla="*/ 2147483647 h 1832"/>
              <a:gd name="T42" fmla="*/ 2147483647 w 2107"/>
              <a:gd name="T43" fmla="*/ 2147483647 h 1832"/>
              <a:gd name="T44" fmla="*/ 2147483647 w 2107"/>
              <a:gd name="T45" fmla="*/ 2147483647 h 1832"/>
              <a:gd name="T46" fmla="*/ 2147483647 w 2107"/>
              <a:gd name="T47" fmla="*/ 2147483647 h 1832"/>
              <a:gd name="T48" fmla="*/ 2147483647 w 2107"/>
              <a:gd name="T49" fmla="*/ 2147483647 h 1832"/>
              <a:gd name="T50" fmla="*/ 2147483647 w 2107"/>
              <a:gd name="T51" fmla="*/ 2147483647 h 1832"/>
              <a:gd name="T52" fmla="*/ 2147483647 w 2107"/>
              <a:gd name="T53" fmla="*/ 2147483647 h 1832"/>
              <a:gd name="T54" fmla="*/ 2147483647 w 2107"/>
              <a:gd name="T55" fmla="*/ 2147483647 h 1832"/>
              <a:gd name="T56" fmla="*/ 2147483647 w 2107"/>
              <a:gd name="T57" fmla="*/ 2001547989 h 1832"/>
              <a:gd name="T58" fmla="*/ 2147483647 w 2107"/>
              <a:gd name="T59" fmla="*/ 1358562763 h 1832"/>
              <a:gd name="T60" fmla="*/ 2147483647 w 2107"/>
              <a:gd name="T61" fmla="*/ 514387784 h 1832"/>
              <a:gd name="T62" fmla="*/ 2147483647 w 2107"/>
              <a:gd name="T63" fmla="*/ 348456441 h 1832"/>
              <a:gd name="T64" fmla="*/ 2147483647 w 2107"/>
              <a:gd name="T65" fmla="*/ 257193172 h 1832"/>
              <a:gd name="T66" fmla="*/ 2147483647 w 2107"/>
              <a:gd name="T67" fmla="*/ 128597306 h 1832"/>
              <a:gd name="T68" fmla="*/ 2147483647 w 2107"/>
              <a:gd name="T69" fmla="*/ 0 h 1832"/>
              <a:gd name="T70" fmla="*/ 1745547690 w 2107"/>
              <a:gd name="T71" fmla="*/ 109929590 h 1832"/>
              <a:gd name="T72" fmla="*/ 1579700045 w 2107"/>
              <a:gd name="T73" fmla="*/ 219859180 h 1832"/>
              <a:gd name="T74" fmla="*/ 1579700045 w 2107"/>
              <a:gd name="T75" fmla="*/ 257193172 h 18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07"/>
              <a:gd name="T115" fmla="*/ 0 h 1832"/>
              <a:gd name="T116" fmla="*/ 2107 w 2107"/>
              <a:gd name="T117" fmla="*/ 1832 h 183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07" h="1832">
                <a:moveTo>
                  <a:pt x="762" y="124"/>
                </a:moveTo>
                <a:cubicBezTo>
                  <a:pt x="697" y="133"/>
                  <a:pt x="632" y="138"/>
                  <a:pt x="568" y="150"/>
                </a:cubicBezTo>
                <a:cubicBezTo>
                  <a:pt x="496" y="163"/>
                  <a:pt x="442" y="198"/>
                  <a:pt x="373" y="212"/>
                </a:cubicBezTo>
                <a:cubicBezTo>
                  <a:pt x="354" y="240"/>
                  <a:pt x="336" y="268"/>
                  <a:pt x="328" y="301"/>
                </a:cubicBezTo>
                <a:cubicBezTo>
                  <a:pt x="324" y="316"/>
                  <a:pt x="326" y="332"/>
                  <a:pt x="319" y="345"/>
                </a:cubicBezTo>
                <a:cubicBezTo>
                  <a:pt x="311" y="360"/>
                  <a:pt x="280" y="367"/>
                  <a:pt x="266" y="372"/>
                </a:cubicBezTo>
                <a:cubicBezTo>
                  <a:pt x="184" y="454"/>
                  <a:pt x="281" y="366"/>
                  <a:pt x="186" y="425"/>
                </a:cubicBezTo>
                <a:cubicBezTo>
                  <a:pt x="116" y="469"/>
                  <a:pt x="208" y="439"/>
                  <a:pt x="124" y="460"/>
                </a:cubicBezTo>
                <a:cubicBezTo>
                  <a:pt x="0" y="619"/>
                  <a:pt x="19" y="855"/>
                  <a:pt x="160" y="992"/>
                </a:cubicBezTo>
                <a:cubicBezTo>
                  <a:pt x="178" y="1063"/>
                  <a:pt x="151" y="992"/>
                  <a:pt x="213" y="1054"/>
                </a:cubicBezTo>
                <a:cubicBezTo>
                  <a:pt x="244" y="1085"/>
                  <a:pt x="260" y="1128"/>
                  <a:pt x="293" y="1160"/>
                </a:cubicBezTo>
                <a:cubicBezTo>
                  <a:pt x="304" y="1215"/>
                  <a:pt x="310" y="1224"/>
                  <a:pt x="355" y="1258"/>
                </a:cubicBezTo>
                <a:cubicBezTo>
                  <a:pt x="374" y="1297"/>
                  <a:pt x="384" y="1337"/>
                  <a:pt x="408" y="1373"/>
                </a:cubicBezTo>
                <a:cubicBezTo>
                  <a:pt x="427" y="1450"/>
                  <a:pt x="401" y="1371"/>
                  <a:pt x="443" y="1435"/>
                </a:cubicBezTo>
                <a:cubicBezTo>
                  <a:pt x="459" y="1459"/>
                  <a:pt x="443" y="1469"/>
                  <a:pt x="470" y="1488"/>
                </a:cubicBezTo>
                <a:cubicBezTo>
                  <a:pt x="481" y="1496"/>
                  <a:pt x="524" y="1509"/>
                  <a:pt x="541" y="1515"/>
                </a:cubicBezTo>
                <a:cubicBezTo>
                  <a:pt x="582" y="1555"/>
                  <a:pt x="636" y="1579"/>
                  <a:pt x="683" y="1612"/>
                </a:cubicBezTo>
                <a:cubicBezTo>
                  <a:pt x="717" y="1666"/>
                  <a:pt x="678" y="1615"/>
                  <a:pt x="745" y="1657"/>
                </a:cubicBezTo>
                <a:cubicBezTo>
                  <a:pt x="755" y="1663"/>
                  <a:pt x="761" y="1676"/>
                  <a:pt x="771" y="1683"/>
                </a:cubicBezTo>
                <a:cubicBezTo>
                  <a:pt x="835" y="1728"/>
                  <a:pt x="998" y="1723"/>
                  <a:pt x="1046" y="1728"/>
                </a:cubicBezTo>
                <a:cubicBezTo>
                  <a:pt x="1168" y="1741"/>
                  <a:pt x="1270" y="1754"/>
                  <a:pt x="1401" y="1763"/>
                </a:cubicBezTo>
                <a:cubicBezTo>
                  <a:pt x="1465" y="1772"/>
                  <a:pt x="1523" y="1783"/>
                  <a:pt x="1587" y="1790"/>
                </a:cubicBezTo>
                <a:cubicBezTo>
                  <a:pt x="1719" y="1832"/>
                  <a:pt x="1621" y="1808"/>
                  <a:pt x="1888" y="1798"/>
                </a:cubicBezTo>
                <a:cubicBezTo>
                  <a:pt x="1933" y="1788"/>
                  <a:pt x="1957" y="1763"/>
                  <a:pt x="2003" y="1754"/>
                </a:cubicBezTo>
                <a:cubicBezTo>
                  <a:pt x="2028" y="1722"/>
                  <a:pt x="2058" y="1685"/>
                  <a:pt x="2074" y="1648"/>
                </a:cubicBezTo>
                <a:cubicBezTo>
                  <a:pt x="2090" y="1611"/>
                  <a:pt x="2091" y="1556"/>
                  <a:pt x="2101" y="1515"/>
                </a:cubicBezTo>
                <a:cubicBezTo>
                  <a:pt x="2098" y="1435"/>
                  <a:pt x="2107" y="1354"/>
                  <a:pt x="2092" y="1276"/>
                </a:cubicBezTo>
                <a:cubicBezTo>
                  <a:pt x="2088" y="1255"/>
                  <a:pt x="2059" y="1248"/>
                  <a:pt x="2047" y="1231"/>
                </a:cubicBezTo>
                <a:cubicBezTo>
                  <a:pt x="1989" y="1150"/>
                  <a:pt x="1952" y="1060"/>
                  <a:pt x="1923" y="965"/>
                </a:cubicBezTo>
                <a:cubicBezTo>
                  <a:pt x="1907" y="852"/>
                  <a:pt x="1901" y="788"/>
                  <a:pt x="1897" y="655"/>
                </a:cubicBezTo>
                <a:cubicBezTo>
                  <a:pt x="1893" y="519"/>
                  <a:pt x="1894" y="384"/>
                  <a:pt x="1888" y="248"/>
                </a:cubicBezTo>
                <a:cubicBezTo>
                  <a:pt x="1887" y="234"/>
                  <a:pt x="1868" y="175"/>
                  <a:pt x="1861" y="168"/>
                </a:cubicBezTo>
                <a:cubicBezTo>
                  <a:pt x="1822" y="129"/>
                  <a:pt x="1717" y="129"/>
                  <a:pt x="1666" y="124"/>
                </a:cubicBezTo>
                <a:cubicBezTo>
                  <a:pt x="1600" y="73"/>
                  <a:pt x="1556" y="69"/>
                  <a:pt x="1471" y="62"/>
                </a:cubicBezTo>
                <a:cubicBezTo>
                  <a:pt x="1377" y="38"/>
                  <a:pt x="1280" y="28"/>
                  <a:pt x="1188" y="0"/>
                </a:cubicBezTo>
                <a:cubicBezTo>
                  <a:pt x="1065" y="7"/>
                  <a:pt x="961" y="33"/>
                  <a:pt x="842" y="53"/>
                </a:cubicBezTo>
                <a:cubicBezTo>
                  <a:pt x="821" y="60"/>
                  <a:pt x="775" y="88"/>
                  <a:pt x="762" y="106"/>
                </a:cubicBezTo>
                <a:cubicBezTo>
                  <a:pt x="758" y="111"/>
                  <a:pt x="762" y="118"/>
                  <a:pt x="762" y="12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Algorithm – Definition and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82688" y="2017713"/>
            <a:ext cx="3814762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f(n) = g(n) + h(n)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The node with the least value of </a:t>
            </a:r>
            <a:r>
              <a:rPr lang="en-US" sz="2000" i="1" smtClean="0"/>
              <a:t>f</a:t>
            </a:r>
            <a:r>
              <a:rPr lang="en-US" sz="2000" smtClean="0"/>
              <a:t> is chosen from the </a:t>
            </a:r>
            <a:r>
              <a:rPr lang="en-US" sz="2000" i="1" smtClean="0"/>
              <a:t>OL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f*(n) = g*(n) + h*(n), </a:t>
            </a:r>
            <a:r>
              <a:rPr lang="en-US" sz="2000" smtClean="0"/>
              <a:t>where,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smtClean="0"/>
              <a:t>		g*(n)</a:t>
            </a:r>
            <a:r>
              <a:rPr lang="en-US" sz="2000" smtClean="0"/>
              <a:t> = actual cost of the optimal path </a:t>
            </a:r>
            <a:r>
              <a:rPr lang="en-US" sz="2000" i="1" smtClean="0"/>
              <a:t>(s, n)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		</a:t>
            </a:r>
            <a:r>
              <a:rPr lang="en-US" sz="2000" i="1" smtClean="0"/>
              <a:t>h*(n)</a:t>
            </a:r>
            <a:r>
              <a:rPr lang="en-US" sz="2000" smtClean="0"/>
              <a:t> = actual cost of optimal path </a:t>
            </a:r>
            <a:r>
              <a:rPr lang="en-US" sz="2000" i="1" smtClean="0"/>
              <a:t>(n, 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g(n) ≥ g*(n)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By definition, </a:t>
            </a:r>
            <a:r>
              <a:rPr lang="en-US" sz="2000" i="1" smtClean="0"/>
              <a:t>h(n) ≤ h*(n)</a:t>
            </a:r>
            <a:endParaRPr lang="en-US" sz="2000" smtClean="0"/>
          </a:p>
        </p:txBody>
      </p:sp>
      <p:sp>
        <p:nvSpPr>
          <p:cNvPr id="6" name="Freeform 5"/>
          <p:cNvSpPr/>
          <p:nvPr/>
        </p:nvSpPr>
        <p:spPr>
          <a:xfrm>
            <a:off x="5922963" y="1746250"/>
            <a:ext cx="2686050" cy="3960813"/>
          </a:xfrm>
          <a:custGeom>
            <a:avLst/>
            <a:gdLst>
              <a:gd name="connsiteX0" fmla="*/ 696036 w 2685599"/>
              <a:gd name="connsiteY0" fmla="*/ 600502 h 3960099"/>
              <a:gd name="connsiteX1" fmla="*/ 655093 w 2685599"/>
              <a:gd name="connsiteY1" fmla="*/ 614150 h 3960099"/>
              <a:gd name="connsiteX2" fmla="*/ 259308 w 2685599"/>
              <a:gd name="connsiteY2" fmla="*/ 887105 h 3960099"/>
              <a:gd name="connsiteX3" fmla="*/ 150126 w 2685599"/>
              <a:gd name="connsiteY3" fmla="*/ 1064526 h 3960099"/>
              <a:gd name="connsiteX4" fmla="*/ 81887 w 2685599"/>
              <a:gd name="connsiteY4" fmla="*/ 1187356 h 3960099"/>
              <a:gd name="connsiteX5" fmla="*/ 54591 w 2685599"/>
              <a:gd name="connsiteY5" fmla="*/ 1228299 h 3960099"/>
              <a:gd name="connsiteX6" fmla="*/ 27296 w 2685599"/>
              <a:gd name="connsiteY6" fmla="*/ 1310186 h 3960099"/>
              <a:gd name="connsiteX7" fmla="*/ 0 w 2685599"/>
              <a:gd name="connsiteY7" fmla="*/ 1433015 h 3960099"/>
              <a:gd name="connsiteX8" fmla="*/ 13648 w 2685599"/>
              <a:gd name="connsiteY8" fmla="*/ 2115403 h 3960099"/>
              <a:gd name="connsiteX9" fmla="*/ 27296 w 2685599"/>
              <a:gd name="connsiteY9" fmla="*/ 2156347 h 3960099"/>
              <a:gd name="connsiteX10" fmla="*/ 191069 w 2685599"/>
              <a:gd name="connsiteY10" fmla="*/ 2292824 h 3960099"/>
              <a:gd name="connsiteX11" fmla="*/ 259308 w 2685599"/>
              <a:gd name="connsiteY11" fmla="*/ 2361063 h 3960099"/>
              <a:gd name="connsiteX12" fmla="*/ 450376 w 2685599"/>
              <a:gd name="connsiteY12" fmla="*/ 2497541 h 3960099"/>
              <a:gd name="connsiteX13" fmla="*/ 504968 w 2685599"/>
              <a:gd name="connsiteY13" fmla="*/ 2579427 h 3960099"/>
              <a:gd name="connsiteX14" fmla="*/ 545911 w 2685599"/>
              <a:gd name="connsiteY14" fmla="*/ 2634018 h 3960099"/>
              <a:gd name="connsiteX15" fmla="*/ 586854 w 2685599"/>
              <a:gd name="connsiteY15" fmla="*/ 3370997 h 3960099"/>
              <a:gd name="connsiteX16" fmla="*/ 614150 w 2685599"/>
              <a:gd name="connsiteY16" fmla="*/ 3425588 h 3960099"/>
              <a:gd name="connsiteX17" fmla="*/ 750627 w 2685599"/>
              <a:gd name="connsiteY17" fmla="*/ 3548418 h 3960099"/>
              <a:gd name="connsiteX18" fmla="*/ 968991 w 2685599"/>
              <a:gd name="connsiteY18" fmla="*/ 3630305 h 3960099"/>
              <a:gd name="connsiteX19" fmla="*/ 1050878 w 2685599"/>
              <a:gd name="connsiteY19" fmla="*/ 3657600 h 3960099"/>
              <a:gd name="connsiteX20" fmla="*/ 1542197 w 2685599"/>
              <a:gd name="connsiteY20" fmla="*/ 3684896 h 3960099"/>
              <a:gd name="connsiteX21" fmla="*/ 1665027 w 2685599"/>
              <a:gd name="connsiteY21" fmla="*/ 3766783 h 3960099"/>
              <a:gd name="connsiteX22" fmla="*/ 1828800 w 2685599"/>
              <a:gd name="connsiteY22" fmla="*/ 3862317 h 3960099"/>
              <a:gd name="connsiteX23" fmla="*/ 2006221 w 2685599"/>
              <a:gd name="connsiteY23" fmla="*/ 3916908 h 3960099"/>
              <a:gd name="connsiteX24" fmla="*/ 2183642 w 2685599"/>
              <a:gd name="connsiteY24" fmla="*/ 3957851 h 3960099"/>
              <a:gd name="connsiteX25" fmla="*/ 2402006 w 2685599"/>
              <a:gd name="connsiteY25" fmla="*/ 3930556 h 3960099"/>
              <a:gd name="connsiteX26" fmla="*/ 2524836 w 2685599"/>
              <a:gd name="connsiteY26" fmla="*/ 3807726 h 3960099"/>
              <a:gd name="connsiteX27" fmla="*/ 2620371 w 2685599"/>
              <a:gd name="connsiteY27" fmla="*/ 3698544 h 3960099"/>
              <a:gd name="connsiteX28" fmla="*/ 2647666 w 2685599"/>
              <a:gd name="connsiteY28" fmla="*/ 3507475 h 3960099"/>
              <a:gd name="connsiteX29" fmla="*/ 2634018 w 2685599"/>
              <a:gd name="connsiteY29" fmla="*/ 2565780 h 3960099"/>
              <a:gd name="connsiteX30" fmla="*/ 2606723 w 2685599"/>
              <a:gd name="connsiteY30" fmla="*/ 2388359 h 3960099"/>
              <a:gd name="connsiteX31" fmla="*/ 2593075 w 2685599"/>
              <a:gd name="connsiteY31" fmla="*/ 2210938 h 3960099"/>
              <a:gd name="connsiteX32" fmla="*/ 2565779 w 2685599"/>
              <a:gd name="connsiteY32" fmla="*/ 2006221 h 3960099"/>
              <a:gd name="connsiteX33" fmla="*/ 2552132 w 2685599"/>
              <a:gd name="connsiteY33" fmla="*/ 1869744 h 3960099"/>
              <a:gd name="connsiteX34" fmla="*/ 2565779 w 2685599"/>
              <a:gd name="connsiteY34" fmla="*/ 1610436 h 3960099"/>
              <a:gd name="connsiteX35" fmla="*/ 2579427 w 2685599"/>
              <a:gd name="connsiteY35" fmla="*/ 1542197 h 3960099"/>
              <a:gd name="connsiteX36" fmla="*/ 2634018 w 2685599"/>
              <a:gd name="connsiteY36" fmla="*/ 1187356 h 3960099"/>
              <a:gd name="connsiteX37" fmla="*/ 2647666 w 2685599"/>
              <a:gd name="connsiteY37" fmla="*/ 1023583 h 3960099"/>
              <a:gd name="connsiteX38" fmla="*/ 2647666 w 2685599"/>
              <a:gd name="connsiteY38" fmla="*/ 464024 h 3960099"/>
              <a:gd name="connsiteX39" fmla="*/ 2634018 w 2685599"/>
              <a:gd name="connsiteY39" fmla="*/ 423081 h 3960099"/>
              <a:gd name="connsiteX40" fmla="*/ 2606723 w 2685599"/>
              <a:gd name="connsiteY40" fmla="*/ 382138 h 3960099"/>
              <a:gd name="connsiteX41" fmla="*/ 2593075 w 2685599"/>
              <a:gd name="connsiteY41" fmla="*/ 313899 h 3960099"/>
              <a:gd name="connsiteX42" fmla="*/ 2483893 w 2685599"/>
              <a:gd name="connsiteY42" fmla="*/ 232012 h 3960099"/>
              <a:gd name="connsiteX43" fmla="*/ 2402006 w 2685599"/>
              <a:gd name="connsiteY43" fmla="*/ 177421 h 3960099"/>
              <a:gd name="connsiteX44" fmla="*/ 2361063 w 2685599"/>
              <a:gd name="connsiteY44" fmla="*/ 136478 h 3960099"/>
              <a:gd name="connsiteX45" fmla="*/ 2251881 w 2685599"/>
              <a:gd name="connsiteY45" fmla="*/ 81887 h 3960099"/>
              <a:gd name="connsiteX46" fmla="*/ 2197290 w 2685599"/>
              <a:gd name="connsiteY46" fmla="*/ 54591 h 3960099"/>
              <a:gd name="connsiteX47" fmla="*/ 2088108 w 2685599"/>
              <a:gd name="connsiteY47" fmla="*/ 27296 h 3960099"/>
              <a:gd name="connsiteX48" fmla="*/ 1937982 w 2685599"/>
              <a:gd name="connsiteY48" fmla="*/ 0 h 3960099"/>
              <a:gd name="connsiteX49" fmla="*/ 1692323 w 2685599"/>
              <a:gd name="connsiteY49" fmla="*/ 13648 h 3960099"/>
              <a:gd name="connsiteX50" fmla="*/ 1651379 w 2685599"/>
              <a:gd name="connsiteY50" fmla="*/ 40944 h 3960099"/>
              <a:gd name="connsiteX51" fmla="*/ 1583141 w 2685599"/>
              <a:gd name="connsiteY51" fmla="*/ 54591 h 3960099"/>
              <a:gd name="connsiteX52" fmla="*/ 1446663 w 2685599"/>
              <a:gd name="connsiteY52" fmla="*/ 95535 h 3960099"/>
              <a:gd name="connsiteX53" fmla="*/ 1187356 w 2685599"/>
              <a:gd name="connsiteY53" fmla="*/ 191069 h 3960099"/>
              <a:gd name="connsiteX54" fmla="*/ 1132765 w 2685599"/>
              <a:gd name="connsiteY54" fmla="*/ 232012 h 3960099"/>
              <a:gd name="connsiteX55" fmla="*/ 1064526 w 2685599"/>
              <a:gd name="connsiteY55" fmla="*/ 272956 h 3960099"/>
              <a:gd name="connsiteX56" fmla="*/ 1009935 w 2685599"/>
              <a:gd name="connsiteY56" fmla="*/ 300251 h 3960099"/>
              <a:gd name="connsiteX57" fmla="*/ 941696 w 2685599"/>
              <a:gd name="connsiteY57" fmla="*/ 354842 h 3960099"/>
              <a:gd name="connsiteX58" fmla="*/ 859809 w 2685599"/>
              <a:gd name="connsiteY58" fmla="*/ 450377 h 3960099"/>
              <a:gd name="connsiteX59" fmla="*/ 818866 w 2685599"/>
              <a:gd name="connsiteY59" fmla="*/ 477672 h 3960099"/>
              <a:gd name="connsiteX60" fmla="*/ 764275 w 2685599"/>
              <a:gd name="connsiteY60" fmla="*/ 559559 h 3960099"/>
              <a:gd name="connsiteX61" fmla="*/ 696036 w 2685599"/>
              <a:gd name="connsiteY61" fmla="*/ 600502 h 396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685599" h="3960099">
                <a:moveTo>
                  <a:pt x="696036" y="600502"/>
                </a:moveTo>
                <a:cubicBezTo>
                  <a:pt x="682388" y="605051"/>
                  <a:pt x="666936" y="605983"/>
                  <a:pt x="655093" y="614150"/>
                </a:cubicBezTo>
                <a:cubicBezTo>
                  <a:pt x="246353" y="896040"/>
                  <a:pt x="443382" y="825745"/>
                  <a:pt x="259308" y="887105"/>
                </a:cubicBezTo>
                <a:cubicBezTo>
                  <a:pt x="205191" y="995338"/>
                  <a:pt x="254942" y="901478"/>
                  <a:pt x="150126" y="1064526"/>
                </a:cubicBezTo>
                <a:cubicBezTo>
                  <a:pt x="62430" y="1200942"/>
                  <a:pt x="148873" y="1070130"/>
                  <a:pt x="81887" y="1187356"/>
                </a:cubicBezTo>
                <a:cubicBezTo>
                  <a:pt x="73749" y="1201597"/>
                  <a:pt x="63690" y="1214651"/>
                  <a:pt x="54591" y="1228299"/>
                </a:cubicBezTo>
                <a:cubicBezTo>
                  <a:pt x="45493" y="1255595"/>
                  <a:pt x="35564" y="1282627"/>
                  <a:pt x="27296" y="1310186"/>
                </a:cubicBezTo>
                <a:cubicBezTo>
                  <a:pt x="15731" y="1348736"/>
                  <a:pt x="7793" y="1394052"/>
                  <a:pt x="0" y="1433015"/>
                </a:cubicBezTo>
                <a:cubicBezTo>
                  <a:pt x="4549" y="1660478"/>
                  <a:pt x="5069" y="1888057"/>
                  <a:pt x="13648" y="2115403"/>
                </a:cubicBezTo>
                <a:cubicBezTo>
                  <a:pt x="14191" y="2129779"/>
                  <a:pt x="18934" y="2144640"/>
                  <a:pt x="27296" y="2156347"/>
                </a:cubicBezTo>
                <a:cubicBezTo>
                  <a:pt x="64140" y="2207929"/>
                  <a:pt x="149537" y="2257681"/>
                  <a:pt x="191069" y="2292824"/>
                </a:cubicBezTo>
                <a:cubicBezTo>
                  <a:pt x="215626" y="2313603"/>
                  <a:pt x="233573" y="2341762"/>
                  <a:pt x="259308" y="2361063"/>
                </a:cubicBezTo>
                <a:cubicBezTo>
                  <a:pt x="386394" y="2456378"/>
                  <a:pt x="332556" y="2369011"/>
                  <a:pt x="450376" y="2497541"/>
                </a:cubicBezTo>
                <a:cubicBezTo>
                  <a:pt x="472543" y="2521723"/>
                  <a:pt x="486155" y="2552552"/>
                  <a:pt x="504968" y="2579427"/>
                </a:cubicBezTo>
                <a:cubicBezTo>
                  <a:pt x="518012" y="2598061"/>
                  <a:pt x="532263" y="2615821"/>
                  <a:pt x="545911" y="2634018"/>
                </a:cubicBezTo>
                <a:cubicBezTo>
                  <a:pt x="624860" y="2989296"/>
                  <a:pt x="536953" y="2555970"/>
                  <a:pt x="586854" y="3370997"/>
                </a:cubicBezTo>
                <a:cubicBezTo>
                  <a:pt x="588097" y="3391304"/>
                  <a:pt x="604056" y="3407924"/>
                  <a:pt x="614150" y="3425588"/>
                </a:cubicBezTo>
                <a:cubicBezTo>
                  <a:pt x="651167" y="3490368"/>
                  <a:pt x="671345" y="3495564"/>
                  <a:pt x="750627" y="3548418"/>
                </a:cubicBezTo>
                <a:cubicBezTo>
                  <a:pt x="918811" y="3660540"/>
                  <a:pt x="732895" y="3551608"/>
                  <a:pt x="968991" y="3630305"/>
                </a:cubicBezTo>
                <a:cubicBezTo>
                  <a:pt x="996287" y="3639403"/>
                  <a:pt x="1022843" y="3651130"/>
                  <a:pt x="1050878" y="3657600"/>
                </a:cubicBezTo>
                <a:cubicBezTo>
                  <a:pt x="1175780" y="3686423"/>
                  <a:pt x="1530013" y="3684476"/>
                  <a:pt x="1542197" y="3684896"/>
                </a:cubicBezTo>
                <a:cubicBezTo>
                  <a:pt x="1645080" y="3787779"/>
                  <a:pt x="1543413" y="3700448"/>
                  <a:pt x="1665027" y="3766783"/>
                </a:cubicBezTo>
                <a:cubicBezTo>
                  <a:pt x="1855545" y="3870702"/>
                  <a:pt x="1640139" y="3776563"/>
                  <a:pt x="1828800" y="3862317"/>
                </a:cubicBezTo>
                <a:cubicBezTo>
                  <a:pt x="1909643" y="3899063"/>
                  <a:pt x="1907308" y="3890531"/>
                  <a:pt x="2006221" y="3916908"/>
                </a:cubicBezTo>
                <a:cubicBezTo>
                  <a:pt x="2151622" y="3955681"/>
                  <a:pt x="2049654" y="3935519"/>
                  <a:pt x="2183642" y="3957851"/>
                </a:cubicBezTo>
                <a:cubicBezTo>
                  <a:pt x="2256430" y="3948753"/>
                  <a:pt x="2334864" y="3960099"/>
                  <a:pt x="2402006" y="3930556"/>
                </a:cubicBezTo>
                <a:cubicBezTo>
                  <a:pt x="2455005" y="3907236"/>
                  <a:pt x="2483893" y="3848669"/>
                  <a:pt x="2524836" y="3807726"/>
                </a:cubicBezTo>
                <a:cubicBezTo>
                  <a:pt x="2604673" y="3727889"/>
                  <a:pt x="2575231" y="3766252"/>
                  <a:pt x="2620371" y="3698544"/>
                </a:cubicBezTo>
                <a:cubicBezTo>
                  <a:pt x="2645626" y="3622772"/>
                  <a:pt x="2647666" y="3627072"/>
                  <a:pt x="2647666" y="3507475"/>
                </a:cubicBezTo>
                <a:cubicBezTo>
                  <a:pt x="2647666" y="3193544"/>
                  <a:pt x="2645496" y="2879501"/>
                  <a:pt x="2634018" y="2565780"/>
                </a:cubicBezTo>
                <a:cubicBezTo>
                  <a:pt x="2631830" y="2505984"/>
                  <a:pt x="2613582" y="2447801"/>
                  <a:pt x="2606723" y="2388359"/>
                </a:cubicBezTo>
                <a:cubicBezTo>
                  <a:pt x="2599924" y="2329435"/>
                  <a:pt x="2599394" y="2269915"/>
                  <a:pt x="2593075" y="2210938"/>
                </a:cubicBezTo>
                <a:cubicBezTo>
                  <a:pt x="2585741" y="2142487"/>
                  <a:pt x="2573981" y="2074574"/>
                  <a:pt x="2565779" y="2006221"/>
                </a:cubicBezTo>
                <a:cubicBezTo>
                  <a:pt x="2560332" y="1960827"/>
                  <a:pt x="2556681" y="1915236"/>
                  <a:pt x="2552132" y="1869744"/>
                </a:cubicBezTo>
                <a:cubicBezTo>
                  <a:pt x="2556681" y="1783308"/>
                  <a:pt x="2558591" y="1696693"/>
                  <a:pt x="2565779" y="1610436"/>
                </a:cubicBezTo>
                <a:cubicBezTo>
                  <a:pt x="2567705" y="1587319"/>
                  <a:pt x="2577577" y="1565320"/>
                  <a:pt x="2579427" y="1542197"/>
                </a:cubicBezTo>
                <a:cubicBezTo>
                  <a:pt x="2605436" y="1217089"/>
                  <a:pt x="2548704" y="1357984"/>
                  <a:pt x="2634018" y="1187356"/>
                </a:cubicBezTo>
                <a:cubicBezTo>
                  <a:pt x="2638567" y="1132765"/>
                  <a:pt x="2641931" y="1078062"/>
                  <a:pt x="2647666" y="1023583"/>
                </a:cubicBezTo>
                <a:cubicBezTo>
                  <a:pt x="2678346" y="732127"/>
                  <a:pt x="2685599" y="1165774"/>
                  <a:pt x="2647666" y="464024"/>
                </a:cubicBezTo>
                <a:cubicBezTo>
                  <a:pt x="2646890" y="449659"/>
                  <a:pt x="2640452" y="435948"/>
                  <a:pt x="2634018" y="423081"/>
                </a:cubicBezTo>
                <a:cubicBezTo>
                  <a:pt x="2626683" y="408410"/>
                  <a:pt x="2615821" y="395786"/>
                  <a:pt x="2606723" y="382138"/>
                </a:cubicBezTo>
                <a:cubicBezTo>
                  <a:pt x="2602174" y="359392"/>
                  <a:pt x="2602496" y="335097"/>
                  <a:pt x="2593075" y="313899"/>
                </a:cubicBezTo>
                <a:cubicBezTo>
                  <a:pt x="2560276" y="240102"/>
                  <a:pt x="2548648" y="267333"/>
                  <a:pt x="2483893" y="232012"/>
                </a:cubicBezTo>
                <a:cubicBezTo>
                  <a:pt x="2455093" y="216303"/>
                  <a:pt x="2425203" y="200618"/>
                  <a:pt x="2402006" y="177421"/>
                </a:cubicBezTo>
                <a:cubicBezTo>
                  <a:pt x="2388358" y="163773"/>
                  <a:pt x="2376504" y="148058"/>
                  <a:pt x="2361063" y="136478"/>
                </a:cubicBezTo>
                <a:cubicBezTo>
                  <a:pt x="2281972" y="77160"/>
                  <a:pt x="2317185" y="109875"/>
                  <a:pt x="2251881" y="81887"/>
                </a:cubicBezTo>
                <a:cubicBezTo>
                  <a:pt x="2233181" y="73873"/>
                  <a:pt x="2216591" y="61025"/>
                  <a:pt x="2197290" y="54591"/>
                </a:cubicBezTo>
                <a:cubicBezTo>
                  <a:pt x="2161701" y="42728"/>
                  <a:pt x="2124894" y="34653"/>
                  <a:pt x="2088108" y="27296"/>
                </a:cubicBezTo>
                <a:cubicBezTo>
                  <a:pt x="1992734" y="8221"/>
                  <a:pt x="2042750" y="17462"/>
                  <a:pt x="1937982" y="0"/>
                </a:cubicBezTo>
                <a:cubicBezTo>
                  <a:pt x="1856096" y="4549"/>
                  <a:pt x="1773511" y="2049"/>
                  <a:pt x="1692323" y="13648"/>
                </a:cubicBezTo>
                <a:cubicBezTo>
                  <a:pt x="1676085" y="15968"/>
                  <a:pt x="1666737" y="35185"/>
                  <a:pt x="1651379" y="40944"/>
                </a:cubicBezTo>
                <a:cubicBezTo>
                  <a:pt x="1629659" y="49089"/>
                  <a:pt x="1605887" y="50042"/>
                  <a:pt x="1583141" y="54591"/>
                </a:cubicBezTo>
                <a:cubicBezTo>
                  <a:pt x="1500776" y="109501"/>
                  <a:pt x="1587176" y="60407"/>
                  <a:pt x="1446663" y="95535"/>
                </a:cubicBezTo>
                <a:cubicBezTo>
                  <a:pt x="1414425" y="103595"/>
                  <a:pt x="1208286" y="175372"/>
                  <a:pt x="1187356" y="191069"/>
                </a:cubicBezTo>
                <a:cubicBezTo>
                  <a:pt x="1169159" y="204717"/>
                  <a:pt x="1151691" y="219395"/>
                  <a:pt x="1132765" y="232012"/>
                </a:cubicBezTo>
                <a:cubicBezTo>
                  <a:pt x="1110694" y="246726"/>
                  <a:pt x="1087714" y="260074"/>
                  <a:pt x="1064526" y="272956"/>
                </a:cubicBezTo>
                <a:cubicBezTo>
                  <a:pt x="1046741" y="282836"/>
                  <a:pt x="1026863" y="288966"/>
                  <a:pt x="1009935" y="300251"/>
                </a:cubicBezTo>
                <a:cubicBezTo>
                  <a:pt x="985698" y="316409"/>
                  <a:pt x="963618" y="335660"/>
                  <a:pt x="941696" y="354842"/>
                </a:cubicBezTo>
                <a:cubicBezTo>
                  <a:pt x="822849" y="458834"/>
                  <a:pt x="985189" y="324998"/>
                  <a:pt x="859809" y="450377"/>
                </a:cubicBezTo>
                <a:cubicBezTo>
                  <a:pt x="848211" y="461975"/>
                  <a:pt x="832514" y="468574"/>
                  <a:pt x="818866" y="477672"/>
                </a:cubicBezTo>
                <a:cubicBezTo>
                  <a:pt x="800669" y="504968"/>
                  <a:pt x="795397" y="549185"/>
                  <a:pt x="764275" y="559559"/>
                </a:cubicBezTo>
                <a:lnTo>
                  <a:pt x="696036" y="600502"/>
                </a:lnTo>
                <a:close/>
              </a:path>
            </a:pathLst>
          </a:custGeom>
          <a:noFill/>
          <a:ln>
            <a:solidFill>
              <a:schemeClr val="tx1"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2209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0" name="Oval 9"/>
          <p:cNvSpPr/>
          <p:nvPr/>
        </p:nvSpPr>
        <p:spPr>
          <a:xfrm>
            <a:off x="7010400" y="4876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810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7" idx="4"/>
            <a:endCxn id="11" idx="1"/>
          </p:cNvCxnSpPr>
          <p:nvPr/>
        </p:nvCxnSpPr>
        <p:spPr>
          <a:xfrm rot="16200000" flipH="1">
            <a:off x="7029450" y="2914650"/>
            <a:ext cx="1404938" cy="452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3"/>
            <a:endCxn id="10" idx="7"/>
          </p:cNvCxnSpPr>
          <p:nvPr/>
        </p:nvCxnSpPr>
        <p:spPr>
          <a:xfrm rot="5400000">
            <a:off x="7129463" y="4081463"/>
            <a:ext cx="904875" cy="7524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7620000" y="2133600"/>
            <a:ext cx="27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</a:t>
            </a: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8077200" y="35814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n</a:t>
            </a: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7162800" y="4876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goal</a:t>
            </a:r>
          </a:p>
        </p:txBody>
      </p:sp>
      <p:sp>
        <p:nvSpPr>
          <p:cNvPr id="15373" name="TextBox 18"/>
          <p:cNvSpPr txBox="1">
            <a:spLocks noChangeArrowheads="1"/>
          </p:cNvSpPr>
          <p:nvPr/>
        </p:nvSpPr>
        <p:spPr bwMode="auto">
          <a:xfrm>
            <a:off x="5334000" y="5573713"/>
            <a:ext cx="204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State space graph G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070725" y="28511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g(n)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070725" y="40703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8-puzzle: heuristics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676400" y="2133600"/>
          <a:ext cx="1295400" cy="1247775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18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/>
        </p:nvGraphicFramePr>
        <p:xfrm>
          <a:off x="3546475" y="2133600"/>
          <a:ext cx="13716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/>
        </p:nvGraphicFramePr>
        <p:xfrm>
          <a:off x="6172200" y="2133600"/>
          <a:ext cx="13716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1" name="TextBox 7"/>
          <p:cNvSpPr txBox="1">
            <a:spLocks noChangeArrowheads="1"/>
          </p:cNvSpPr>
          <p:nvPr/>
        </p:nvSpPr>
        <p:spPr bwMode="auto">
          <a:xfrm>
            <a:off x="1524000" y="3440113"/>
            <a:ext cx="274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s</a:t>
            </a:r>
          </a:p>
        </p:txBody>
      </p:sp>
      <p:sp>
        <p:nvSpPr>
          <p:cNvPr id="16442" name="TextBox 8"/>
          <p:cNvSpPr txBox="1">
            <a:spLocks noChangeArrowheads="1"/>
          </p:cNvSpPr>
          <p:nvPr/>
        </p:nvSpPr>
        <p:spPr bwMode="auto">
          <a:xfrm>
            <a:off x="4038600" y="3440113"/>
            <a:ext cx="306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n</a:t>
            </a:r>
          </a:p>
        </p:txBody>
      </p:sp>
      <p:sp>
        <p:nvSpPr>
          <p:cNvPr id="16443" name="TextBox 9"/>
          <p:cNvSpPr txBox="1">
            <a:spLocks noChangeArrowheads="1"/>
          </p:cNvSpPr>
          <p:nvPr/>
        </p:nvSpPr>
        <p:spPr bwMode="auto">
          <a:xfrm>
            <a:off x="6705600" y="3440113"/>
            <a:ext cx="303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g</a:t>
            </a:r>
          </a:p>
        </p:txBody>
      </p:sp>
      <p:sp>
        <p:nvSpPr>
          <p:cNvPr id="16444" name="TextBox 10"/>
          <p:cNvSpPr txBox="1">
            <a:spLocks noChangeArrowheads="1"/>
          </p:cNvSpPr>
          <p:nvPr/>
        </p:nvSpPr>
        <p:spPr bwMode="auto">
          <a:xfrm>
            <a:off x="914400" y="1447800"/>
            <a:ext cx="22240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>
                <a:latin typeface="Calibri" pitchFamily="34" charset="0"/>
              </a:rPr>
              <a:t>Example: 8 puzzle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313" y="3854450"/>
            <a:ext cx="6084887" cy="2432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+mn-lt"/>
              </a:rPr>
              <a:t>h*(n)</a:t>
            </a:r>
            <a:r>
              <a:rPr lang="en-US" dirty="0">
                <a:latin typeface="+mn-lt"/>
              </a:rPr>
              <a:t> = actual no. of moves to transform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to </a:t>
            </a:r>
            <a:r>
              <a:rPr lang="en-US" i="1" dirty="0">
                <a:latin typeface="+mn-lt"/>
              </a:rPr>
              <a:t>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latin typeface="+mn-lt"/>
              </a:rPr>
              <a:t>h</a:t>
            </a:r>
            <a:r>
              <a:rPr lang="en-US" i="1" baseline="-25000" dirty="0">
                <a:latin typeface="+mn-lt"/>
              </a:rPr>
              <a:t>1</a:t>
            </a:r>
            <a:r>
              <a:rPr lang="en-US" i="1" dirty="0">
                <a:latin typeface="+mn-lt"/>
              </a:rPr>
              <a:t>(n)</a:t>
            </a:r>
            <a:r>
              <a:rPr lang="en-US" dirty="0">
                <a:latin typeface="+mn-lt"/>
              </a:rPr>
              <a:t> = no. of tiles displaced from their destined position.</a:t>
            </a:r>
            <a:endParaRPr lang="en-US" i="1" dirty="0">
              <a:latin typeface="+mn-lt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latin typeface="+mn-lt"/>
              </a:rPr>
              <a:t>h</a:t>
            </a:r>
            <a:r>
              <a:rPr lang="en-US" i="1" baseline="-2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(n)</a:t>
            </a:r>
            <a:r>
              <a:rPr lang="en-US" dirty="0">
                <a:latin typeface="+mn-lt"/>
              </a:rPr>
              <a:t> = sum of Manhattan distances of tiles from their destined position.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i="1" dirty="0">
                <a:latin typeface="+mn-lt"/>
              </a:rPr>
              <a:t>h</a:t>
            </a:r>
            <a:r>
              <a:rPr lang="en-US" sz="2200" i="1" baseline="-25000" dirty="0">
                <a:latin typeface="+mn-lt"/>
              </a:rPr>
              <a:t>1</a:t>
            </a:r>
            <a:r>
              <a:rPr lang="en-US" sz="2200" i="1" dirty="0">
                <a:latin typeface="+mn-lt"/>
              </a:rPr>
              <a:t>(n) ≤ h*(n) </a:t>
            </a:r>
            <a:r>
              <a:rPr lang="en-US" sz="2200" dirty="0">
                <a:latin typeface="+mn-lt"/>
              </a:rPr>
              <a:t>and</a:t>
            </a:r>
            <a:r>
              <a:rPr lang="en-US" sz="2200" i="1" dirty="0">
                <a:latin typeface="+mn-lt"/>
              </a:rPr>
              <a:t> h</a:t>
            </a:r>
            <a:r>
              <a:rPr lang="en-US" sz="2200" i="1" baseline="-25000" dirty="0">
                <a:latin typeface="+mn-lt"/>
              </a:rPr>
              <a:t>1</a:t>
            </a:r>
            <a:r>
              <a:rPr lang="en-US" sz="2200" i="1" dirty="0">
                <a:latin typeface="+mn-lt"/>
              </a:rPr>
              <a:t>(n) ≤ h*(n)</a:t>
            </a:r>
            <a:endParaRPr lang="en-US" sz="2200" dirty="0"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781801" y="5181600"/>
            <a:ext cx="1828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15200" y="42672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15200" y="4875213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5408613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0" name="TextBox 20"/>
          <p:cNvSpPr txBox="1">
            <a:spLocks noChangeArrowheads="1"/>
          </p:cNvSpPr>
          <p:nvPr/>
        </p:nvSpPr>
        <p:spPr bwMode="auto">
          <a:xfrm>
            <a:off x="7316788" y="39735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h*</a:t>
            </a:r>
          </a:p>
        </p:txBody>
      </p:sp>
      <p:sp>
        <p:nvSpPr>
          <p:cNvPr id="16451" name="TextBox 21"/>
          <p:cNvSpPr txBox="1">
            <a:spLocks noChangeArrowheads="1"/>
          </p:cNvSpPr>
          <p:nvPr/>
        </p:nvSpPr>
        <p:spPr bwMode="auto">
          <a:xfrm>
            <a:off x="7315200" y="4495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</a:t>
            </a:r>
            <a:r>
              <a:rPr lang="en-US" i="1" baseline="-25000">
                <a:latin typeface="Calibri" pitchFamily="34" charset="0"/>
              </a:rPr>
              <a:t>2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6452" name="TextBox 22"/>
          <p:cNvSpPr txBox="1">
            <a:spLocks noChangeArrowheads="1"/>
          </p:cNvSpPr>
          <p:nvPr/>
        </p:nvSpPr>
        <p:spPr bwMode="auto">
          <a:xfrm>
            <a:off x="7316788" y="5029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</a:t>
            </a:r>
            <a:r>
              <a:rPr lang="en-US" i="1" baseline="-25000">
                <a:latin typeface="Calibri" pitchFamily="34" charset="0"/>
              </a:rPr>
              <a:t>1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6453" name="TextBox 23"/>
          <p:cNvSpPr txBox="1">
            <a:spLocks noChangeArrowheads="1"/>
          </p:cNvSpPr>
          <p:nvPr/>
        </p:nvSpPr>
        <p:spPr bwMode="auto">
          <a:xfrm>
            <a:off x="7010400" y="617220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Admissibility</a:t>
            </a:r>
            <a:r>
              <a:rPr lang="en-US" sz="2400" smtClean="0"/>
              <a:t>: An algorithm is called admissible if it always terminates and terminates in optimal path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Theorem</a:t>
            </a:r>
            <a:r>
              <a:rPr lang="en-US" sz="2400" smtClean="0"/>
              <a:t>: A* is admissible.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Lemma</a:t>
            </a:r>
            <a:r>
              <a:rPr lang="en-US" sz="2400" smtClean="0"/>
              <a:t>: Any time before A* terminates there exists on </a:t>
            </a:r>
            <a:r>
              <a:rPr lang="en-US" sz="2400" i="1" smtClean="0"/>
              <a:t>OL</a:t>
            </a:r>
            <a:r>
              <a:rPr lang="en-US" sz="2400" smtClean="0"/>
              <a:t> a node </a:t>
            </a:r>
            <a:r>
              <a:rPr lang="en-US" sz="2400" i="1" smtClean="0"/>
              <a:t>n</a:t>
            </a:r>
            <a:r>
              <a:rPr lang="en-US" sz="2400" smtClean="0"/>
              <a:t> such that </a:t>
            </a:r>
            <a:r>
              <a:rPr lang="en-US" sz="2400" i="1" smtClean="0"/>
              <a:t>f(n) &lt;= f*(s)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Observation</a:t>
            </a:r>
            <a:r>
              <a:rPr lang="en-US" sz="2400" smtClean="0"/>
              <a:t>: For optimal path </a:t>
            </a:r>
            <a:r>
              <a:rPr lang="en-US" sz="2400" i="1" smtClean="0"/>
              <a:t>s → n</a:t>
            </a:r>
            <a:r>
              <a:rPr lang="en-US" sz="2400" i="1" baseline="-25000" smtClean="0"/>
              <a:t>1</a:t>
            </a:r>
            <a:r>
              <a:rPr lang="en-US" sz="2400" i="1" smtClean="0"/>
              <a:t> → n</a:t>
            </a:r>
            <a:r>
              <a:rPr lang="en-US" sz="2400" i="1" baseline="-25000" smtClean="0"/>
              <a:t>2</a:t>
            </a:r>
            <a:r>
              <a:rPr lang="en-US" sz="2400" i="1" smtClean="0"/>
              <a:t> → … → g</a:t>
            </a:r>
            <a:r>
              <a:rPr lang="en-US" sz="2400" smtClean="0"/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1.	</a:t>
            </a:r>
            <a:r>
              <a:rPr lang="en-US" sz="2400" i="1" smtClean="0"/>
              <a:t>h*(g) = 0</a:t>
            </a:r>
            <a:r>
              <a:rPr lang="en-US" sz="2400" smtClean="0"/>
              <a:t>, </a:t>
            </a:r>
            <a:r>
              <a:rPr lang="en-US" sz="2400" i="1" smtClean="0"/>
              <a:t>g*(s)=0</a:t>
            </a:r>
            <a:r>
              <a:rPr lang="en-US" sz="2400" smtClean="0"/>
              <a:t> 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2.	</a:t>
            </a:r>
            <a:r>
              <a:rPr lang="en-US" sz="2400" i="1" smtClean="0"/>
              <a:t>f*(s) = f*(n</a:t>
            </a:r>
            <a:r>
              <a:rPr lang="en-US" sz="2400" i="1" baseline="-25000" smtClean="0"/>
              <a:t>1</a:t>
            </a:r>
            <a:r>
              <a:rPr lang="en-US" sz="2400" i="1" smtClean="0"/>
              <a:t>) = f*(n</a:t>
            </a:r>
            <a:r>
              <a:rPr lang="en-US" sz="2400" i="1" baseline="-25000" smtClean="0"/>
              <a:t>2</a:t>
            </a:r>
            <a:r>
              <a:rPr lang="en-US" sz="2400" i="1" smtClean="0"/>
              <a:t>) = f*(n</a:t>
            </a:r>
            <a:r>
              <a:rPr lang="en-US" sz="2400" i="1" baseline="-25000" smtClean="0"/>
              <a:t>3</a:t>
            </a:r>
            <a:r>
              <a:rPr lang="en-US" sz="2400" i="1" smtClean="0"/>
              <a:t>)… = f*(g)</a:t>
            </a:r>
            <a:endParaRPr lang="en-US" sz="2400" b="1" i="1" smtClean="0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Algorithm-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f*(s)</a:t>
            </a:r>
            <a:r>
              <a:rPr lang="en-US" sz="2400" smtClean="0"/>
              <a:t>,	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s</a:t>
            </a:r>
            <a:r>
              <a:rPr lang="en-US" sz="2400" smtClean="0"/>
              <a:t> and 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Following set of equations show the above equality: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-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Above equations hold since the path is optimal.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Properties </a:t>
            </a:r>
            <a:r>
              <a:rPr lang="en-US" sz="3200" i="1" smtClean="0"/>
              <a:t>(contd.)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709025" cy="247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 u="sng">
                <a:solidFill>
                  <a:srgbClr val="000000"/>
                </a:solidFill>
                <a:latin typeface="Times New Roman" pitchFamily="18" charset="0"/>
              </a:rPr>
              <a:t>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always terminates finding an optimal path to the goal if such a path exists.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Intuition</a:t>
            </a:r>
          </a:p>
        </p:txBody>
      </p:sp>
      <p:sp>
        <p:nvSpPr>
          <p:cNvPr id="25603" name="Freeform 3"/>
          <p:cNvSpPr>
            <a:spLocks noChangeArrowheads="1"/>
          </p:cNvSpPr>
          <p:nvPr/>
        </p:nvSpPr>
        <p:spPr bwMode="auto">
          <a:xfrm>
            <a:off x="146050" y="3322638"/>
            <a:ext cx="2114550" cy="2636837"/>
          </a:xfrm>
          <a:custGeom>
            <a:avLst/>
            <a:gdLst>
              <a:gd name="T0" fmla="*/ 2147483647 w 6477"/>
              <a:gd name="T1" fmla="*/ 2147483647 h 8076"/>
              <a:gd name="T2" fmla="*/ 2147483647 w 6477"/>
              <a:gd name="T3" fmla="*/ 2147483647 h 8076"/>
              <a:gd name="T4" fmla="*/ 2147483647 w 6477"/>
              <a:gd name="T5" fmla="*/ 2147483647 h 8076"/>
              <a:gd name="T6" fmla="*/ 2147483647 w 6477"/>
              <a:gd name="T7" fmla="*/ 2147483647 h 8076"/>
              <a:gd name="T8" fmla="*/ 2147483647 w 6477"/>
              <a:gd name="T9" fmla="*/ 2147483647 h 8076"/>
              <a:gd name="T10" fmla="*/ 2147483647 w 6477"/>
              <a:gd name="T11" fmla="*/ 2147483647 h 8076"/>
              <a:gd name="T12" fmla="*/ 2147483647 w 6477"/>
              <a:gd name="T13" fmla="*/ 2147483647 h 8076"/>
              <a:gd name="T14" fmla="*/ 2147483647 w 6477"/>
              <a:gd name="T15" fmla="*/ 2147483647 h 8076"/>
              <a:gd name="T16" fmla="*/ 2147483647 w 6477"/>
              <a:gd name="T17" fmla="*/ 2147483647 h 8076"/>
              <a:gd name="T18" fmla="*/ 2147483647 w 6477"/>
              <a:gd name="T19" fmla="*/ 2147483647 h 8076"/>
              <a:gd name="T20" fmla="*/ 2147483647 w 6477"/>
              <a:gd name="T21" fmla="*/ 2147483647 h 8076"/>
              <a:gd name="T22" fmla="*/ 2147483647 w 6477"/>
              <a:gd name="T23" fmla="*/ 2147483647 h 8076"/>
              <a:gd name="T24" fmla="*/ 2147483647 w 6477"/>
              <a:gd name="T25" fmla="*/ 2147483647 h 8076"/>
              <a:gd name="T26" fmla="*/ 2147483647 w 6477"/>
              <a:gd name="T27" fmla="*/ 2147483647 h 8076"/>
              <a:gd name="T28" fmla="*/ 2147483647 w 6477"/>
              <a:gd name="T29" fmla="*/ 2147483647 h 80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477"/>
              <a:gd name="T46" fmla="*/ 0 h 8076"/>
              <a:gd name="T47" fmla="*/ 6477 w 6477"/>
              <a:gd name="T48" fmla="*/ 8076 h 80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477" h="8076">
                <a:moveTo>
                  <a:pt x="1681" y="1498"/>
                </a:moveTo>
                <a:cubicBezTo>
                  <a:pt x="2284" y="1218"/>
                  <a:pt x="2978" y="1087"/>
                  <a:pt x="3445" y="564"/>
                </a:cubicBezTo>
                <a:cubicBezTo>
                  <a:pt x="3949" y="0"/>
                  <a:pt x="4778" y="249"/>
                  <a:pt x="5416" y="408"/>
                </a:cubicBezTo>
                <a:cubicBezTo>
                  <a:pt x="5942" y="539"/>
                  <a:pt x="6476" y="1122"/>
                  <a:pt x="6091" y="1705"/>
                </a:cubicBezTo>
                <a:cubicBezTo>
                  <a:pt x="5757" y="2211"/>
                  <a:pt x="6121" y="2827"/>
                  <a:pt x="6246" y="3365"/>
                </a:cubicBezTo>
                <a:cubicBezTo>
                  <a:pt x="6362" y="3867"/>
                  <a:pt x="6476" y="4400"/>
                  <a:pt x="6298" y="4922"/>
                </a:cubicBezTo>
                <a:cubicBezTo>
                  <a:pt x="6084" y="5549"/>
                  <a:pt x="5696" y="6061"/>
                  <a:pt x="5313" y="6582"/>
                </a:cubicBezTo>
                <a:cubicBezTo>
                  <a:pt x="4882" y="7168"/>
                  <a:pt x="4041" y="6984"/>
                  <a:pt x="3497" y="7515"/>
                </a:cubicBezTo>
                <a:cubicBezTo>
                  <a:pt x="2924" y="8075"/>
                  <a:pt x="2038" y="7721"/>
                  <a:pt x="1318" y="7879"/>
                </a:cubicBezTo>
                <a:cubicBezTo>
                  <a:pt x="534" y="8051"/>
                  <a:pt x="236" y="7221"/>
                  <a:pt x="125" y="6685"/>
                </a:cubicBezTo>
                <a:cubicBezTo>
                  <a:pt x="11" y="6133"/>
                  <a:pt x="266" y="5623"/>
                  <a:pt x="280" y="5077"/>
                </a:cubicBezTo>
                <a:cubicBezTo>
                  <a:pt x="295" y="4485"/>
                  <a:pt x="0" y="3858"/>
                  <a:pt x="228" y="3313"/>
                </a:cubicBezTo>
                <a:cubicBezTo>
                  <a:pt x="473" y="2727"/>
                  <a:pt x="697" y="2065"/>
                  <a:pt x="1370" y="1809"/>
                </a:cubicBezTo>
                <a:lnTo>
                  <a:pt x="1785" y="1549"/>
                </a:lnTo>
                <a:lnTo>
                  <a:pt x="1681" y="1498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Freeform 4"/>
          <p:cNvSpPr>
            <a:spLocks noChangeArrowheads="1"/>
          </p:cNvSpPr>
          <p:nvPr/>
        </p:nvSpPr>
        <p:spPr bwMode="auto">
          <a:xfrm>
            <a:off x="1160463" y="3694113"/>
            <a:ext cx="304800" cy="796925"/>
          </a:xfrm>
          <a:custGeom>
            <a:avLst/>
            <a:gdLst>
              <a:gd name="T0" fmla="*/ 2147483647 w 931"/>
              <a:gd name="T1" fmla="*/ 0 h 2440"/>
              <a:gd name="T2" fmla="*/ 2147483647 w 931"/>
              <a:gd name="T3" fmla="*/ 2147483647 h 2440"/>
              <a:gd name="T4" fmla="*/ 2147483647 w 931"/>
              <a:gd name="T5" fmla="*/ 2147483647 h 2440"/>
              <a:gd name="T6" fmla="*/ 2147483647 w 931"/>
              <a:gd name="T7" fmla="*/ 2147483647 h 2440"/>
              <a:gd name="T8" fmla="*/ 0 60000 65536"/>
              <a:gd name="T9" fmla="*/ 0 60000 65536"/>
              <a:gd name="T10" fmla="*/ 0 60000 65536"/>
              <a:gd name="T11" fmla="*/ 0 60000 65536"/>
              <a:gd name="T12" fmla="*/ 0 w 931"/>
              <a:gd name="T13" fmla="*/ 0 h 2440"/>
              <a:gd name="T14" fmla="*/ 931 w 931"/>
              <a:gd name="T15" fmla="*/ 2440 h 2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1" h="2440">
                <a:moveTo>
                  <a:pt x="390" y="0"/>
                </a:moveTo>
                <a:cubicBezTo>
                  <a:pt x="0" y="629"/>
                  <a:pt x="930" y="927"/>
                  <a:pt x="701" y="1557"/>
                </a:cubicBezTo>
                <a:lnTo>
                  <a:pt x="701" y="2076"/>
                </a:lnTo>
                <a:lnTo>
                  <a:pt x="649" y="2439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Freeform 5"/>
          <p:cNvSpPr>
            <a:spLocks noChangeArrowheads="1"/>
          </p:cNvSpPr>
          <p:nvPr/>
        </p:nvSpPr>
        <p:spPr bwMode="auto">
          <a:xfrm>
            <a:off x="828675" y="4573588"/>
            <a:ext cx="542925" cy="1050925"/>
          </a:xfrm>
          <a:custGeom>
            <a:avLst/>
            <a:gdLst>
              <a:gd name="T0" fmla="*/ 2147483647 w 1661"/>
              <a:gd name="T1" fmla="*/ 0 h 3218"/>
              <a:gd name="T2" fmla="*/ 2147483647 w 1661"/>
              <a:gd name="T3" fmla="*/ 2147483647 h 3218"/>
              <a:gd name="T4" fmla="*/ 1815987166 w 1661"/>
              <a:gd name="T5" fmla="*/ 2147483647 h 3218"/>
              <a:gd name="T6" fmla="*/ 0 w 1661"/>
              <a:gd name="T7" fmla="*/ 2147483647 h 3218"/>
              <a:gd name="T8" fmla="*/ 0 60000 65536"/>
              <a:gd name="T9" fmla="*/ 0 60000 65536"/>
              <a:gd name="T10" fmla="*/ 0 60000 65536"/>
              <a:gd name="T11" fmla="*/ 0 60000 65536"/>
              <a:gd name="T12" fmla="*/ 0 w 1661"/>
              <a:gd name="T13" fmla="*/ 0 h 3218"/>
              <a:gd name="T14" fmla="*/ 1661 w 1661"/>
              <a:gd name="T15" fmla="*/ 3218 h 32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1" h="3218">
                <a:moveTo>
                  <a:pt x="1660" y="0"/>
                </a:moveTo>
                <a:cubicBezTo>
                  <a:pt x="1082" y="365"/>
                  <a:pt x="1118" y="1083"/>
                  <a:pt x="1141" y="1660"/>
                </a:cubicBezTo>
                <a:cubicBezTo>
                  <a:pt x="1174" y="2477"/>
                  <a:pt x="61" y="2317"/>
                  <a:pt x="52" y="3113"/>
                </a:cubicBezTo>
                <a:lnTo>
                  <a:pt x="0" y="321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244600" y="3525838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38213" y="3973513"/>
            <a:ext cx="6794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g(n)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354138" y="437197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n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12838" y="5095875"/>
            <a:ext cx="5905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h(n)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88963" y="553402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109913" y="3111500"/>
            <a:ext cx="5807075" cy="344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(1) In the open list there always exists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&lt;= 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(2) If A* does not terminate, the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value of the nodes expanded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1) and 2) are together inconsistent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Hence A* must terminate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18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Lemma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Any time before A* terminates there exists in the open list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f(n') &lt;= f*(S)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39725" y="2281238"/>
            <a:ext cx="2825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Freeform 4"/>
          <p:cNvSpPr>
            <a:spLocks noChangeArrowheads="1"/>
          </p:cNvSpPr>
          <p:nvPr/>
        </p:nvSpPr>
        <p:spPr bwMode="auto">
          <a:xfrm>
            <a:off x="658813" y="3500438"/>
            <a:ext cx="419100" cy="1677987"/>
          </a:xfrm>
          <a:custGeom>
            <a:avLst/>
            <a:gdLst>
              <a:gd name="T0" fmla="*/ 2147483647 w 1281"/>
              <a:gd name="T1" fmla="*/ 0 h 5137"/>
              <a:gd name="T2" fmla="*/ 2147483647 w 1281"/>
              <a:gd name="T3" fmla="*/ 2147483647 h 5137"/>
              <a:gd name="T4" fmla="*/ 2147483647 w 1281"/>
              <a:gd name="T5" fmla="*/ 2147483647 h 5137"/>
              <a:gd name="T6" fmla="*/ 2147483647 w 1281"/>
              <a:gd name="T7" fmla="*/ 2147483647 h 5137"/>
              <a:gd name="T8" fmla="*/ 2147483647 w 1281"/>
              <a:gd name="T9" fmla="*/ 2147483647 h 5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1"/>
              <a:gd name="T16" fmla="*/ 0 h 5137"/>
              <a:gd name="T17" fmla="*/ 1281 w 1281"/>
              <a:gd name="T18" fmla="*/ 5137 h 5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1" h="5137">
                <a:moveTo>
                  <a:pt x="1270" y="0"/>
                </a:moveTo>
                <a:cubicBezTo>
                  <a:pt x="1280" y="668"/>
                  <a:pt x="652" y="1088"/>
                  <a:pt x="336" y="1608"/>
                </a:cubicBezTo>
                <a:cubicBezTo>
                  <a:pt x="0" y="2161"/>
                  <a:pt x="607" y="2577"/>
                  <a:pt x="699" y="3165"/>
                </a:cubicBezTo>
                <a:cubicBezTo>
                  <a:pt x="800" y="3807"/>
                  <a:pt x="461" y="4237"/>
                  <a:pt x="336" y="4773"/>
                </a:cubicBezTo>
                <a:lnTo>
                  <a:pt x="284" y="5136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7638" y="2052638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00100" y="2574925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5538" y="3195638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9925" y="4959350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143000" y="1752600"/>
            <a:ext cx="1449388" cy="3349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Optimal path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84200" y="2636838"/>
            <a:ext cx="207963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509588" y="2057400"/>
            <a:ext cx="1166812" cy="431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048000" y="1524000"/>
            <a:ext cx="5859463" cy="4932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For any node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on optimal path,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g(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     &lt;= g*(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Also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be the 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first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node in the optimal path that is in OL. Since </a:t>
            </a:r>
            <a:r>
              <a:rPr lang="en-GB" sz="2400" u="sng" dirty="0">
                <a:solidFill>
                  <a:srgbClr val="000000"/>
                </a:solidFill>
                <a:latin typeface="Times New Roman" pitchFamily="18" charset="0"/>
              </a:rPr>
              <a:t>all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parents of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have gone to CL,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g(n') = g*(n') and h(n') &lt;= h*(n')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=&gt; f(n') &lt;=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765175" y="2868613"/>
            <a:ext cx="280988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944563" y="3290888"/>
            <a:ext cx="207962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681163" y="414338"/>
            <a:ext cx="5783262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Search building blocks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04813" y="1625600"/>
            <a:ext cx="7681912" cy="3781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State Space : Graph of states (Express constraints and parameters of the problem)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Operators : Transformations applied to the states.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Start state : </a:t>
            </a:r>
            <a:r>
              <a:rPr lang="en-GB" sz="29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900" i="1" baseline="-3300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GB" sz="2900" baseline="-33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(Search starts from here)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Goal state : {</a:t>
            </a:r>
            <a:r>
              <a:rPr lang="en-GB" sz="29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} - Search terminates here.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Cost : Effort involved in using an operator.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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 Optimal path : Least cost path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086725" cy="337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b="1" u="sng">
                <a:solidFill>
                  <a:srgbClr val="000000"/>
                </a:solidFill>
                <a:latin typeface="Times New Roman" pitchFamily="18" charset="0"/>
              </a:rPr>
              <a:t>If A* does not terminate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b="1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be the least cost of all arcs in the search graph.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Then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 &gt;= e.l(n)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where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# of arcs in the path from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to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found so far. If A* does not terminate,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and hence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= g(n) + h(n) [h(n) &gt;= 0]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will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This is not consistent with the lemma. So A* has to terminate.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501062" cy="1265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900" u="sng" baseline="3300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 part of 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 path formed by A* is optimal when it has terminated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8501062" cy="447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 dirty="0">
                <a:solidFill>
                  <a:srgbClr val="000000"/>
                </a:solidFill>
                <a:latin typeface="Times New Roman" pitchFamily="18" charset="0"/>
              </a:rPr>
              <a:t>Proof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Suppose the path formed is not optimal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be expanded in a non-optimal path.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At the point of expansion of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f(G) = g(G) + h(G)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	= g(G) + 0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	&gt; g*(G)  = g*(S) + h*(S)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		     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= f*(S)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= cost of optimal path]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This is a contradiction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So path should be optimal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45663" y="58070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62475" y="2660650"/>
            <a:ext cx="1635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dirty="0" smtClean="0"/>
              <a:t>Summary </a:t>
            </a:r>
            <a:r>
              <a:rPr lang="en-US" sz="3600" smtClean="0"/>
              <a:t>on Admissibility</a:t>
            </a:r>
            <a:endParaRPr lang="en-US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400" dirty="0" smtClean="0"/>
              <a:t>1. A* algorithm halts</a:t>
            </a:r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2. </a:t>
            </a:r>
            <a:r>
              <a:rPr lang="en-US" sz="2400" dirty="0" smtClean="0"/>
              <a:t>A* algorithm finds optimal path</a:t>
            </a:r>
          </a:p>
          <a:p>
            <a:endParaRPr lang="en-US" sz="2400" dirty="0" smtClean="0"/>
          </a:p>
          <a:p>
            <a:r>
              <a:rPr lang="en-US" sz="2400" dirty="0" smtClean="0"/>
              <a:t>3. If </a:t>
            </a:r>
            <a:r>
              <a:rPr lang="en-US" sz="2400" i="1" dirty="0" smtClean="0"/>
              <a:t>f(n) &lt; f*(S) </a:t>
            </a:r>
            <a:r>
              <a:rPr lang="en-US" sz="2400" dirty="0" smtClean="0"/>
              <a:t>then node </a:t>
            </a:r>
            <a:r>
              <a:rPr lang="en-US" sz="2400" i="1" dirty="0" smtClean="0"/>
              <a:t>n</a:t>
            </a:r>
            <a:r>
              <a:rPr lang="en-US" sz="2400" dirty="0" smtClean="0"/>
              <a:t> has to be expanded before termination</a:t>
            </a:r>
            <a:endParaRPr lang="en-US" sz="2400" i="1" dirty="0" smtClean="0"/>
          </a:p>
          <a:p>
            <a:endParaRPr lang="en-US" sz="2400" dirty="0" smtClean="0"/>
          </a:p>
          <a:p>
            <a:r>
              <a:rPr lang="en-US" sz="2400" dirty="0" smtClean="0"/>
              <a:t>4. If A* does not expand a node </a:t>
            </a:r>
            <a:r>
              <a:rPr lang="en-US" sz="2400" i="1" dirty="0" smtClean="0"/>
              <a:t>n</a:t>
            </a:r>
            <a:r>
              <a:rPr lang="en-US" sz="2400" dirty="0" smtClean="0"/>
              <a:t> before termination then </a:t>
            </a:r>
            <a:r>
              <a:rPr lang="en-US" sz="2400" i="1" dirty="0" smtClean="0"/>
              <a:t>f(n) &gt;= f*(S)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Heuristic Performs Better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64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Theorem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that has a “better” heuristic than another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performs at least “as well as”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5805487" cy="232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“better”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for all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“as well as”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expands at least all the nodes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762500" y="3989388"/>
            <a:ext cx="1588" cy="2489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554538" y="4403725"/>
            <a:ext cx="41433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554538" y="5253038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554538" y="6037263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013325" y="4229100"/>
            <a:ext cx="622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h*(n)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046663" y="5080000"/>
            <a:ext cx="960437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014913" y="5895975"/>
            <a:ext cx="785812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799138" y="5938838"/>
            <a:ext cx="1450975" cy="84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For all nodes n, except the goal node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567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Proof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by induction on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on termination carves out a tree out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Induction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on the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of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before termination expands all the nodes of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k=0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. True since start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is expanded by both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Suppose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terminates without expanding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at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(k+1)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search tree.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has seen all the parents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seen by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&lt;= 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       (1)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1825625" y="647700"/>
            <a:ext cx="171450" cy="20478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Freeform 3"/>
          <p:cNvSpPr>
            <a:spLocks noChangeArrowheads="1"/>
          </p:cNvSpPr>
          <p:nvPr/>
        </p:nvSpPr>
        <p:spPr bwMode="auto">
          <a:xfrm>
            <a:off x="628650" y="361950"/>
            <a:ext cx="2171700" cy="3009900"/>
          </a:xfrm>
          <a:custGeom>
            <a:avLst/>
            <a:gdLst>
              <a:gd name="T0" fmla="*/ 2147483647 w 6650"/>
              <a:gd name="T1" fmla="*/ 2147483647 h 9217"/>
              <a:gd name="T2" fmla="*/ 2147483647 w 6650"/>
              <a:gd name="T3" fmla="*/ 2147483647 h 9217"/>
              <a:gd name="T4" fmla="*/ 2147483647 w 6650"/>
              <a:gd name="T5" fmla="*/ 2147483647 h 9217"/>
              <a:gd name="T6" fmla="*/ 2147483647 w 6650"/>
              <a:gd name="T7" fmla="*/ 2147483647 h 9217"/>
              <a:gd name="T8" fmla="*/ 2147483647 w 6650"/>
              <a:gd name="T9" fmla="*/ 2147483647 h 9217"/>
              <a:gd name="T10" fmla="*/ 2147483647 w 6650"/>
              <a:gd name="T11" fmla="*/ 2147483647 h 9217"/>
              <a:gd name="T12" fmla="*/ 2147483647 w 6650"/>
              <a:gd name="T13" fmla="*/ 2147483647 h 9217"/>
              <a:gd name="T14" fmla="*/ 2147483647 w 6650"/>
              <a:gd name="T15" fmla="*/ 2147483647 h 9217"/>
              <a:gd name="T16" fmla="*/ 2147483647 w 6650"/>
              <a:gd name="T17" fmla="*/ 2147483647 h 9217"/>
              <a:gd name="T18" fmla="*/ 2147483647 w 6650"/>
              <a:gd name="T19" fmla="*/ 2147483647 h 9217"/>
              <a:gd name="T20" fmla="*/ 2147483647 w 6650"/>
              <a:gd name="T21" fmla="*/ 2147483647 h 9217"/>
              <a:gd name="T22" fmla="*/ 2147483647 w 6650"/>
              <a:gd name="T23" fmla="*/ 2147483647 h 92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650"/>
              <a:gd name="T37" fmla="*/ 0 h 9217"/>
              <a:gd name="T38" fmla="*/ 6650 w 6650"/>
              <a:gd name="T39" fmla="*/ 9217 h 92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650" h="9217">
                <a:moveTo>
                  <a:pt x="1669" y="647"/>
                </a:moveTo>
                <a:cubicBezTo>
                  <a:pt x="2688" y="0"/>
                  <a:pt x="3948" y="219"/>
                  <a:pt x="5181" y="562"/>
                </a:cubicBezTo>
                <a:cubicBezTo>
                  <a:pt x="6578" y="951"/>
                  <a:pt x="6168" y="1978"/>
                  <a:pt x="6381" y="2786"/>
                </a:cubicBezTo>
                <a:cubicBezTo>
                  <a:pt x="6609" y="3645"/>
                  <a:pt x="6649" y="4547"/>
                  <a:pt x="6637" y="5437"/>
                </a:cubicBezTo>
                <a:cubicBezTo>
                  <a:pt x="6625" y="6400"/>
                  <a:pt x="6642" y="7465"/>
                  <a:pt x="5952" y="8260"/>
                </a:cubicBezTo>
                <a:cubicBezTo>
                  <a:pt x="5254" y="9065"/>
                  <a:pt x="4217" y="9020"/>
                  <a:pt x="3297" y="9116"/>
                </a:cubicBezTo>
                <a:cubicBezTo>
                  <a:pt x="2335" y="9216"/>
                  <a:pt x="994" y="9165"/>
                  <a:pt x="643" y="7919"/>
                </a:cubicBezTo>
                <a:cubicBezTo>
                  <a:pt x="382" y="6999"/>
                  <a:pt x="228" y="6069"/>
                  <a:pt x="128" y="5096"/>
                </a:cubicBezTo>
                <a:cubicBezTo>
                  <a:pt x="0" y="3882"/>
                  <a:pt x="974" y="3172"/>
                  <a:pt x="1156" y="2102"/>
                </a:cubicBezTo>
                <a:lnTo>
                  <a:pt x="1156" y="1246"/>
                </a:lnTo>
                <a:lnTo>
                  <a:pt x="1498" y="733"/>
                </a:lnTo>
                <a:lnTo>
                  <a:pt x="1669" y="64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827213" y="2695575"/>
            <a:ext cx="171450" cy="23177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767013" y="715963"/>
            <a:ext cx="6826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767013" y="2924175"/>
            <a:ext cx="68262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119438" y="735013"/>
            <a:ext cx="1587" cy="6842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108325" y="1922463"/>
            <a:ext cx="1588" cy="1025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70200" y="1479550"/>
            <a:ext cx="1027113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k+1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001838" y="606425"/>
            <a:ext cx="4429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990725" y="2632075"/>
            <a:ext cx="454025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973513" y="207963"/>
            <a:ext cx="4976812" cy="281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terminated without expanding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,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 (2)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Any node whose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 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value is strictly less than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has to be expanded.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&lt;=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		(3)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55638" y="3732213"/>
            <a:ext cx="8086725" cy="110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From (1), (2), and (3)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which is a contradiction. Therefore,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to expand all nodes that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expanded.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55638" y="4833938"/>
            <a:ext cx="7878762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</a:rPr>
              <a:t>Exercise</a:t>
            </a:r>
          </a:p>
          <a:p>
            <a:pPr marL="976313" lvl="4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If better means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some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others, then Can you prove the result ?		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352925" y="39401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81087"/>
          </a:xfrm>
        </p:spPr>
        <p:txBody>
          <a:bodyPr anchor="ctr"/>
          <a:lstStyle/>
          <a:p>
            <a:pPr eaLnBrk="1" hangingPunct="1"/>
            <a:r>
              <a:rPr lang="en-US" smtClean="0"/>
              <a:t>Lab assignment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Implement A* algorithm for the following problems: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8 puzzle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Missionaries and Cannibals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Robotic Blocks world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Specifications: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Try different heuristics and compare with baseline case, </a:t>
            </a:r>
            <a:r>
              <a:rPr lang="en-US" sz="2400" i="1" smtClean="0"/>
              <a:t>i.e.,</a:t>
            </a:r>
            <a:r>
              <a:rPr lang="en-US" sz="2400" smtClean="0"/>
              <a:t> the breadth first search.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Violate the condition </a:t>
            </a:r>
            <a:r>
              <a:rPr lang="en-US" sz="2400" i="1" smtClean="0"/>
              <a:t>h ≤ h*</a:t>
            </a:r>
            <a:r>
              <a:rPr lang="en-US" sz="2400" smtClean="0"/>
              <a:t>. See if the optimal path is still found. Observe the speedup.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08672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652463" algn="l"/>
                <a:tab pos="1309688" algn="l"/>
                <a:tab pos="1965325" algn="l"/>
                <a:tab pos="2622550" algn="l"/>
                <a:tab pos="3278188" algn="l"/>
                <a:tab pos="3940175" algn="l"/>
                <a:tab pos="4592638" algn="l"/>
                <a:tab pos="5248275" algn="l"/>
                <a:tab pos="5905500" algn="l"/>
                <a:tab pos="6562725" algn="l"/>
                <a:tab pos="7218363" algn="l"/>
                <a:tab pos="7880350" algn="l"/>
                <a:tab pos="8294688" algn="l"/>
                <a:tab pos="8709025" algn="l"/>
                <a:tab pos="9123363" algn="l"/>
                <a:tab pos="9539288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				Examples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14338" y="1036638"/>
            <a:ext cx="85026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Problem 1 : 8 – puzzle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28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506538" y="1866900"/>
            <a:ext cx="1587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352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828675" y="2541588"/>
            <a:ext cx="220186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828675" y="3219450"/>
            <a:ext cx="2201863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384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060950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908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384675" y="2541588"/>
            <a:ext cx="22002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384675" y="3219450"/>
            <a:ext cx="220027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565400" y="2770188"/>
            <a:ext cx="277813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109663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111875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565400" y="3381375"/>
            <a:ext cx="277813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844675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071563" y="34623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098550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592638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64063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564063" y="3435350"/>
            <a:ext cx="2794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522538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844675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164263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5365750" y="2770188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5391150" y="3408363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819275" y="3990975"/>
            <a:ext cx="542925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S</a:t>
            </a:r>
            <a:endParaRPr lang="en-GB" sz="2000" baseline="-33000">
              <a:solidFill>
                <a:srgbClr val="000000"/>
              </a:solidFill>
              <a:latin typeface="Luxi Sans" pitchFamily="16" charset="0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365750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445125" y="4024313"/>
            <a:ext cx="3587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8916988" y="622300"/>
            <a:ext cx="163512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828675" y="4398963"/>
            <a:ext cx="6635750" cy="210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Tile movement represented as the movement of the blank space.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Operators: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L : Blank moves left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R : Blank moves right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U : Blank moves up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D : Blank moves down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898900" y="5621338"/>
            <a:ext cx="39401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 i="1">
                <a:solidFill>
                  <a:srgbClr val="000000"/>
                </a:solidFill>
                <a:latin typeface="Times New Roman" pitchFamily="18" charset="0"/>
              </a:rPr>
              <a:t>C(L) = C(R) = C(U) = C(D) =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2413" y="207963"/>
            <a:ext cx="8666162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>
                <a:solidFill>
                  <a:srgbClr val="000000"/>
                </a:solidFill>
                <a:latin typeface="Times New Roman" pitchFamily="18" charset="0"/>
              </a:rPr>
              <a:t>Problem 2: Missionaries and Cannibals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2113" y="4670425"/>
            <a:ext cx="8543925" cy="1265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 u="sng">
                <a:solidFill>
                  <a:srgbClr val="000000"/>
                </a:solidFill>
                <a:latin typeface="Times New Roman" pitchFamily="18" charset="0"/>
              </a:rPr>
              <a:t>Constraints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The boat can carry at most 2 people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On no bank should the cannibals outnumber the missionaries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157413" y="1497013"/>
            <a:ext cx="4668837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157413" y="2319338"/>
            <a:ext cx="46688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81325" y="1771650"/>
            <a:ext cx="750888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River 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530600" y="1908175"/>
            <a:ext cx="9620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276975" y="1123950"/>
            <a:ext cx="411163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R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276975" y="2346325"/>
            <a:ext cx="411163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L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1998663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157413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1876425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157413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1876425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157413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2605088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763838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2482850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763838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>
            <a:off x="2482850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2763838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331787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347662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319563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3476625" y="3397250"/>
            <a:ext cx="2730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H="1">
            <a:off x="3195638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3476625" y="3073400"/>
            <a:ext cx="273050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Oval 28"/>
          <p:cNvSpPr>
            <a:spLocks noChangeArrowheads="1"/>
          </p:cNvSpPr>
          <p:nvPr/>
        </p:nvSpPr>
        <p:spPr bwMode="auto">
          <a:xfrm>
            <a:off x="4441825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46005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H="1">
            <a:off x="4319588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46005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H="1">
            <a:off x="4319588" y="30511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4600575" y="3073400"/>
            <a:ext cx="274638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V="1">
            <a:off x="46291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 flipV="1">
            <a:off x="4348163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6" name="Oval 36"/>
          <p:cNvSpPr>
            <a:spLocks noChangeArrowheads="1"/>
          </p:cNvSpPr>
          <p:nvPr/>
        </p:nvSpPr>
        <p:spPr bwMode="auto">
          <a:xfrm>
            <a:off x="5154613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5314950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>
            <a:off x="5033963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5314950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 flipH="1">
            <a:off x="5033963" y="3051175"/>
            <a:ext cx="287337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5314950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V="1">
            <a:off x="5341938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H="1" flipV="1">
            <a:off x="5062538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582612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>
            <a:off x="59848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 flipH="1">
            <a:off x="570388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>
            <a:off x="59848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 flipH="1">
            <a:off x="5703888" y="3051175"/>
            <a:ext cx="285750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5984875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 flipV="1">
            <a:off x="60134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1" name="Line 51"/>
          <p:cNvSpPr>
            <a:spLocks noChangeShapeType="1"/>
          </p:cNvSpPr>
          <p:nvPr/>
        </p:nvSpPr>
        <p:spPr bwMode="auto">
          <a:xfrm flipH="1" flipV="1">
            <a:off x="5734050" y="2452688"/>
            <a:ext cx="147638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2295525" y="2182813"/>
            <a:ext cx="54768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>
            <a:off x="2701925" y="2182813"/>
            <a:ext cx="147638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>
            <a:off x="2295525" y="2182813"/>
            <a:ext cx="136525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5" name="AutoShape 55"/>
          <p:cNvSpPr>
            <a:spLocks/>
          </p:cNvSpPr>
          <p:nvPr/>
        </p:nvSpPr>
        <p:spPr bwMode="auto">
          <a:xfrm rot="-5400000">
            <a:off x="2397919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AutoShape 56"/>
          <p:cNvSpPr>
            <a:spLocks/>
          </p:cNvSpPr>
          <p:nvPr/>
        </p:nvSpPr>
        <p:spPr bwMode="auto">
          <a:xfrm rot="-5400000">
            <a:off x="4814094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3030538" y="4162425"/>
            <a:ext cx="1223962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Missionaries</a:t>
            </a:r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5400675" y="4213225"/>
            <a:ext cx="9937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Cannibals</a:t>
            </a: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1962150" y="1746250"/>
            <a:ext cx="5238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boat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1733550" y="2028825"/>
            <a:ext cx="75406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boat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2093913" y="4381500"/>
            <a:ext cx="148748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Missionaries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4641850" y="4383088"/>
            <a:ext cx="14874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Cannibals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22300" y="414338"/>
            <a:ext cx="7672388" cy="521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State :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&lt;#M, #C, P&gt;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#M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Number of missionaries on bank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#C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Number of cannibals on bank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Position of the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S0 = &lt;3, 3, L&gt;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 = &lt; 0, 0, R &gt;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Operations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M2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Two missionaries take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M1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One missionary takes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C2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Two cannibals take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C1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One cannibal takes boat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MC = One missionary and one cannibal takes boat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Algorithmics of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5425"/>
            <a:ext cx="8229600" cy="10699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Palatino" pitchFamily="16" charset="0"/>
              </a:rPr>
              <a:t>General Graph search Algorithm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487613" y="1450975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S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1654175" y="1866900"/>
            <a:ext cx="8382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847975" y="2073275"/>
            <a:ext cx="1588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109913" y="1866900"/>
            <a:ext cx="6223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244600" y="2903538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AA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525838" y="2903538"/>
            <a:ext cx="620712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C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487613" y="2903538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B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450975" y="3525838"/>
            <a:ext cx="1588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903538" y="3525838"/>
            <a:ext cx="622300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732213" y="3525838"/>
            <a:ext cx="1587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622300" y="5600700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F</a:t>
            </a: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3525838" y="4354513"/>
            <a:ext cx="620712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E</a:t>
            </a: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1244600" y="4354513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D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2903538" y="5600700"/>
            <a:ext cx="622300" cy="622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AnjaliOldLipi" pitchFamily="2" charset="0"/>
              </a:rPr>
              <a:t>G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1031875" y="4976813"/>
            <a:ext cx="423863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1866900" y="4770438"/>
            <a:ext cx="1036638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3313113" y="4976813"/>
            <a:ext cx="423862" cy="622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887538" y="207327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1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324225" y="2073275"/>
            <a:ext cx="4159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10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606675" y="2139950"/>
            <a:ext cx="414338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3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463675" y="3773488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5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867025" y="3706813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4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716338" y="3805238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6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266825" y="517683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2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378075" y="4981575"/>
            <a:ext cx="414338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3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454400" y="5208588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latin typeface="Palatino" pitchFamily="16" charset="0"/>
              </a:rPr>
              <a:t>7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184775" y="2695575"/>
            <a:ext cx="2695575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Palatino" pitchFamily="16" charset="0"/>
              </a:rPr>
              <a:t>Graph G = (V,E)</a:t>
            </a:r>
          </a:p>
        </p:txBody>
      </p:sp>
      <p:sp>
        <p:nvSpPr>
          <p:cNvPr id="6176" name="TextBox 31"/>
          <p:cNvSpPr txBox="1">
            <a:spLocks noChangeArrowheads="1"/>
          </p:cNvSpPr>
          <p:nvPr/>
        </p:nvSpPr>
        <p:spPr bwMode="auto">
          <a:xfrm>
            <a:off x="14478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177" name="TextBox 32"/>
          <p:cNvSpPr txBox="1">
            <a:spLocks noChangeArrowheads="1"/>
          </p:cNvSpPr>
          <p:nvPr/>
        </p:nvSpPr>
        <p:spPr bwMode="auto">
          <a:xfrm>
            <a:off x="3733800" y="30480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6178" name="TextBox 33"/>
          <p:cNvSpPr txBox="1">
            <a:spLocks noChangeArrowheads="1"/>
          </p:cNvSpPr>
          <p:nvPr/>
        </p:nvSpPr>
        <p:spPr bwMode="auto">
          <a:xfrm>
            <a:off x="25908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179" name="TextBox 34"/>
          <p:cNvSpPr txBox="1">
            <a:spLocks noChangeArrowheads="1"/>
          </p:cNvSpPr>
          <p:nvPr/>
        </p:nvSpPr>
        <p:spPr bwMode="auto">
          <a:xfrm>
            <a:off x="1371600" y="4495800"/>
            <a:ext cx="341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6180" name="TextBox 35"/>
          <p:cNvSpPr txBox="1">
            <a:spLocks noChangeArrowheads="1"/>
          </p:cNvSpPr>
          <p:nvPr/>
        </p:nvSpPr>
        <p:spPr bwMode="auto">
          <a:xfrm>
            <a:off x="3733800" y="4495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6181" name="TextBox 36"/>
          <p:cNvSpPr txBox="1">
            <a:spLocks noChangeArrowheads="1"/>
          </p:cNvSpPr>
          <p:nvPr/>
        </p:nvSpPr>
        <p:spPr bwMode="auto">
          <a:xfrm>
            <a:off x="762000" y="5715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6182" name="TextBox 37"/>
          <p:cNvSpPr txBox="1">
            <a:spLocks noChangeArrowheads="1"/>
          </p:cNvSpPr>
          <p:nvPr/>
        </p:nvSpPr>
        <p:spPr bwMode="auto">
          <a:xfrm>
            <a:off x="3048000" y="57912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71488" y="73025"/>
            <a:ext cx="3689350" cy="6508750"/>
          </a:xfrm>
          <a:prstGeom prst="roundRect">
            <a:avLst>
              <a:gd name="adj" fmla="val 3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74128" tIns="36901" rIns="74128" bIns="36901">
            <a:spAutoFit/>
          </a:bodyPr>
          <a:lstStyle/>
          <a:p>
            <a:pPr defTabSz="828675" eaLnBrk="1">
              <a:lnSpc>
                <a:spcPts val="3238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1) Open List : S 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(Ø, 0)</a:t>
            </a: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Closed list : Ø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2) OL : A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B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(S,3)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3) OL : B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(S,3)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4) OL : C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(S,10)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CL: S, A, B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5) OL : D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(A,6)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 , C</a:t>
            </a: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414838" y="161925"/>
            <a:ext cx="4297362" cy="4729163"/>
          </a:xfrm>
          <a:prstGeom prst="roundRect">
            <a:avLst>
              <a:gd name="adj" fmla="val 32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74128" tIns="36901" rIns="74128" bIns="36901">
            <a:spAutoFit/>
          </a:bodyPr>
          <a:lstStyle/>
          <a:p>
            <a:pPr defTabSz="828675" eaLnBrk="1">
              <a:lnSpc>
                <a:spcPts val="2663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6) OL : E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(B,7)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F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(D,8)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 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7) OL : F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(D,8)</a:t>
            </a: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,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8) OL : G</a:t>
            </a:r>
            <a:r>
              <a:rPr lang="en-GB" sz="2600" baseline="33000">
                <a:solidFill>
                  <a:srgbClr val="000000"/>
                </a:solidFill>
                <a:latin typeface="Times New Roman" pitchFamily="18" charset="0"/>
              </a:rPr>
              <a:t>(D,9)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E, F	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endParaRPr lang="en-GB" sz="2600">
              <a:solidFill>
                <a:srgbClr val="000000"/>
              </a:solidFill>
              <a:latin typeface="Times New Roman" pitchFamily="18" charset="0"/>
            </a:endParaRPr>
          </a:p>
          <a:p>
            <a:pPr defTabSz="828675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9) OL : Ø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    CL : S, A, B, C, D, E,</a:t>
            </a:r>
          </a:p>
          <a:p>
            <a:pPr defTabSz="828675" eaLnBrk="1">
              <a:lnSpc>
                <a:spcPct val="96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828675" algn="l"/>
                <a:tab pos="1658938" algn="l"/>
                <a:tab pos="2487613" algn="l"/>
                <a:tab pos="3317875" algn="l"/>
                <a:tab pos="4146550" algn="l"/>
                <a:tab pos="4976813" algn="l"/>
                <a:tab pos="5805488" algn="l"/>
                <a:tab pos="6635750" algn="l"/>
                <a:tab pos="7464425" algn="l"/>
                <a:tab pos="8294688" algn="l"/>
                <a:tab pos="9123363" algn="l"/>
              </a:tabLst>
            </a:pPr>
            <a:r>
              <a:rPr lang="en-GB" sz="2600">
                <a:solidFill>
                  <a:srgbClr val="000000"/>
                </a:solidFill>
                <a:latin typeface="Times New Roman" pitchFamily="18" charset="0"/>
              </a:rPr>
              <a:t>		   F, 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smtClean="0"/>
              <a:t>Steps of GGS </a:t>
            </a:r>
            <a:br>
              <a:rPr lang="en-US" sz="3600" smtClean="0"/>
            </a:br>
            <a:r>
              <a:rPr lang="en-US" sz="3200" smtClean="0"/>
              <a:t>(</a:t>
            </a:r>
            <a:r>
              <a:rPr lang="en-US" sz="3200" i="1" smtClean="0"/>
              <a:t>principles of AI, Nilsson,)</a:t>
            </a:r>
            <a:endParaRPr lang="en-US" sz="32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400" smtClean="0"/>
              <a:t>1. Create a search graph </a:t>
            </a:r>
            <a:r>
              <a:rPr lang="en-US" sz="2400" i="1" smtClean="0"/>
              <a:t>G</a:t>
            </a:r>
            <a:r>
              <a:rPr lang="en-US" sz="2400" smtClean="0"/>
              <a:t>, consisting solely of the start node </a:t>
            </a:r>
            <a:r>
              <a:rPr lang="en-US" sz="2400" i="1" smtClean="0"/>
              <a:t>S</a:t>
            </a:r>
            <a:r>
              <a:rPr lang="en-US" sz="2400" smtClean="0"/>
              <a:t>; put </a:t>
            </a:r>
            <a:r>
              <a:rPr lang="en-US" sz="2400" i="1" smtClean="0"/>
              <a:t>S</a:t>
            </a:r>
            <a:r>
              <a:rPr lang="en-US" sz="2400" smtClean="0"/>
              <a:t> on a list called </a:t>
            </a:r>
            <a:r>
              <a:rPr lang="en-US" sz="2400" i="1" smtClean="0"/>
              <a:t>OPEN.</a:t>
            </a:r>
          </a:p>
          <a:p>
            <a:r>
              <a:rPr lang="en-US" sz="2400" i="1" smtClean="0"/>
              <a:t>2. </a:t>
            </a:r>
            <a:r>
              <a:rPr lang="en-US" sz="2400" smtClean="0"/>
              <a:t>Create a list called </a:t>
            </a:r>
            <a:r>
              <a:rPr lang="en-US" sz="2400" i="1" smtClean="0"/>
              <a:t>CLOSED</a:t>
            </a:r>
            <a:r>
              <a:rPr lang="en-US" sz="2400" smtClean="0"/>
              <a:t> that is initially empty.</a:t>
            </a:r>
          </a:p>
          <a:p>
            <a:r>
              <a:rPr lang="en-US" sz="2400" smtClean="0"/>
              <a:t>3. Loop: if </a:t>
            </a:r>
            <a:r>
              <a:rPr lang="en-US" sz="2400" i="1" smtClean="0"/>
              <a:t>OPEN</a:t>
            </a:r>
            <a:r>
              <a:rPr lang="en-US" sz="2400" smtClean="0"/>
              <a:t> is empty, exit with failure.</a:t>
            </a:r>
          </a:p>
          <a:p>
            <a:r>
              <a:rPr lang="en-US" sz="2400" smtClean="0"/>
              <a:t>4. Select the first node on </a:t>
            </a:r>
            <a:r>
              <a:rPr lang="en-US" sz="2400" i="1" smtClean="0"/>
              <a:t>OPEN</a:t>
            </a:r>
            <a:r>
              <a:rPr lang="en-US" sz="2400" smtClean="0"/>
              <a:t>, remove from </a:t>
            </a:r>
            <a:r>
              <a:rPr lang="en-US" sz="2400" i="1" smtClean="0"/>
              <a:t>OPEN</a:t>
            </a:r>
            <a:r>
              <a:rPr lang="en-US" sz="2400" smtClean="0"/>
              <a:t> and put on </a:t>
            </a:r>
            <a:r>
              <a:rPr lang="en-US" sz="2400" i="1" smtClean="0"/>
              <a:t>CLOSED</a:t>
            </a:r>
            <a:r>
              <a:rPr lang="en-US" sz="2400" smtClean="0"/>
              <a:t>, call this node </a:t>
            </a:r>
            <a:r>
              <a:rPr lang="en-US" sz="2400" i="1" smtClean="0"/>
              <a:t>n</a:t>
            </a:r>
            <a:r>
              <a:rPr lang="en-US" sz="2400" smtClean="0"/>
              <a:t>.</a:t>
            </a:r>
          </a:p>
          <a:p>
            <a:r>
              <a:rPr lang="en-US" sz="2400" smtClean="0"/>
              <a:t>5. if </a:t>
            </a:r>
            <a:r>
              <a:rPr lang="en-US" sz="2400" i="1" smtClean="0"/>
              <a:t>n</a:t>
            </a:r>
            <a:r>
              <a:rPr lang="en-US" sz="2400" smtClean="0"/>
              <a:t> is the goal node, exit with the solution obtained by tracing a path along the pointers from </a:t>
            </a:r>
            <a:r>
              <a:rPr lang="en-US" sz="2400" i="1" smtClean="0"/>
              <a:t>n </a:t>
            </a:r>
            <a:r>
              <a:rPr lang="en-US" sz="2400" smtClean="0"/>
              <a:t>to </a:t>
            </a:r>
            <a:r>
              <a:rPr lang="en-US" sz="2400" i="1" smtClean="0"/>
              <a:t>s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 (ointers are established in step 7).</a:t>
            </a:r>
          </a:p>
          <a:p>
            <a:r>
              <a:rPr lang="en-US" sz="2400" smtClean="0"/>
              <a:t>6. Expand node </a:t>
            </a:r>
            <a:r>
              <a:rPr lang="en-US" sz="2400" i="1" smtClean="0"/>
              <a:t>n</a:t>
            </a:r>
            <a:r>
              <a:rPr lang="en-US" sz="2400" smtClean="0"/>
              <a:t>, generating the set </a:t>
            </a:r>
            <a:r>
              <a:rPr lang="en-US" sz="2400" i="1" smtClean="0"/>
              <a:t>M</a:t>
            </a:r>
            <a:r>
              <a:rPr lang="en-US" sz="2400" smtClean="0"/>
              <a:t> of its successors that are not ancestors of </a:t>
            </a:r>
            <a:r>
              <a:rPr lang="en-US" sz="2400" i="1" smtClean="0"/>
              <a:t>n</a:t>
            </a:r>
            <a:r>
              <a:rPr lang="en-US" sz="2400" smtClean="0"/>
              <a:t>. Install these memes of </a:t>
            </a:r>
            <a:r>
              <a:rPr lang="en-US" sz="2400" i="1" smtClean="0"/>
              <a:t>M</a:t>
            </a:r>
            <a:r>
              <a:rPr lang="en-US" sz="2400" smtClean="0"/>
              <a:t> as successors of </a:t>
            </a:r>
            <a:r>
              <a:rPr lang="en-US" sz="2400" i="1" smtClean="0"/>
              <a:t>n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1826</Words>
  <Application>Microsoft Office PowerPoint</Application>
  <PresentationFormat>On-screen Show (4:3)</PresentationFormat>
  <Paragraphs>368</Paragraphs>
  <Slides>27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Blends</vt:lpstr>
      <vt:lpstr>Equation</vt:lpstr>
      <vt:lpstr>CS344: Introduction to Artificial Intelligence (associated lab: CS386) </vt:lpstr>
      <vt:lpstr>Slide 2</vt:lpstr>
      <vt:lpstr>Slide 3</vt:lpstr>
      <vt:lpstr>Slide 4</vt:lpstr>
      <vt:lpstr>Slide 5</vt:lpstr>
      <vt:lpstr>Algorithmics of Search</vt:lpstr>
      <vt:lpstr>General Graph search Algorithm</vt:lpstr>
      <vt:lpstr>Slide 8</vt:lpstr>
      <vt:lpstr>Steps of GGS  (principles of AI, Nilsson,)</vt:lpstr>
      <vt:lpstr>GGS steps (contd.)</vt:lpstr>
      <vt:lpstr>Slide 11</vt:lpstr>
      <vt:lpstr>Algorithm A</vt:lpstr>
      <vt:lpstr>Algorithm A*</vt:lpstr>
      <vt:lpstr>A* Algorithm – Definition and Properties</vt:lpstr>
      <vt:lpstr>8-puzzle: heuristics</vt:lpstr>
      <vt:lpstr>A* Algorithm- Properties</vt:lpstr>
      <vt:lpstr>A* Properties (contd.)</vt:lpstr>
      <vt:lpstr>Slide 18</vt:lpstr>
      <vt:lpstr>Slide 19</vt:lpstr>
      <vt:lpstr>Slide 20</vt:lpstr>
      <vt:lpstr>Slide 21</vt:lpstr>
      <vt:lpstr>Summary on Admissibility</vt:lpstr>
      <vt:lpstr>Better Heuristic Performs Better</vt:lpstr>
      <vt:lpstr>Slide 24</vt:lpstr>
      <vt:lpstr>Slide 25</vt:lpstr>
      <vt:lpstr>Slide 26</vt:lpstr>
      <vt:lpstr>Lab assignment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91</cp:revision>
  <dcterms:created xsi:type="dcterms:W3CDTF">2007-07-27T07:29:18Z</dcterms:created>
  <dcterms:modified xsi:type="dcterms:W3CDTF">2011-01-06T03:13:38Z</dcterms:modified>
</cp:coreProperties>
</file>