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DDAC07-7C09-4D5E-B01A-41B47CDCECB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E57B1-5425-42A7-8B1F-F027B6426B38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D05BE2-64F1-44A9-B21F-A83D6EAF025C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256819-E3BD-4A0A-BD38-DB5134D830E3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C14431-A89B-45D1-B6EA-45D1B198D48F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7EF7F1-7243-4E56-9AC9-1DB14740BFFA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4" y="720090"/>
            <a:ext cx="4875106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0ACEB4-66CD-454D-ACE6-A37D4C386D59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4" y="720090"/>
            <a:ext cx="4875106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BF8485-C109-4600-8774-533A56A60FE0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894" y="720090"/>
            <a:ext cx="4875106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2207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30: Perceptron training  convergence; </a:t>
            </a:r>
            <a:r>
              <a:rPr lang="en-US" sz="2800" dirty="0" err="1" smtClean="0">
                <a:latin typeface="Times New Roman" pitchFamily="18" charset="0"/>
              </a:rPr>
              <a:t>Feedforward</a:t>
            </a:r>
            <a:r>
              <a:rPr lang="en-US" sz="2800" dirty="0" smtClean="0">
                <a:latin typeface="Times New Roman" pitchFamily="18" charset="0"/>
              </a:rPr>
              <a:t> N/W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24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March,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9441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Proof of Convergence of PTA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716588"/>
          </a:xfrm>
        </p:spPr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Suppose w</a:t>
            </a:r>
            <a:r>
              <a:rPr lang="en-GB" baseline="-25000" smtClean="0"/>
              <a:t>n </a:t>
            </a:r>
            <a:r>
              <a:rPr lang="en-GB" smtClean="0"/>
              <a:t>is the weight vector at the n</a:t>
            </a:r>
            <a:r>
              <a:rPr lang="en-GB" baseline="30000" smtClean="0"/>
              <a:t>th</a:t>
            </a:r>
            <a:r>
              <a:rPr lang="en-GB" smtClean="0"/>
              <a:t> step of the algorithm.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At the beginning, the weight vector is w</a:t>
            </a:r>
            <a:r>
              <a:rPr lang="en-GB" baseline="-25000" smtClean="0"/>
              <a:t>0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Go from w</a:t>
            </a:r>
            <a:r>
              <a:rPr lang="en-GB" baseline="-25000" smtClean="0"/>
              <a:t>i </a:t>
            </a:r>
            <a:r>
              <a:rPr lang="en-GB" smtClean="0"/>
              <a:t>to w</a:t>
            </a:r>
            <a:r>
              <a:rPr lang="en-GB" baseline="-25000" smtClean="0"/>
              <a:t>i+1 </a:t>
            </a:r>
            <a:r>
              <a:rPr lang="en-GB" smtClean="0"/>
              <a:t>when a vector X</a:t>
            </a:r>
            <a:r>
              <a:rPr lang="en-GB" baseline="-25000" smtClean="0"/>
              <a:t>j</a:t>
            </a:r>
            <a:r>
              <a:rPr lang="en-GB" smtClean="0"/>
              <a:t> fails the test w</a:t>
            </a:r>
            <a:r>
              <a:rPr lang="en-GB" baseline="-25000" smtClean="0"/>
              <a:t>i</a:t>
            </a:r>
            <a:r>
              <a:rPr lang="en-GB" smtClean="0"/>
              <a:t>X</a:t>
            </a:r>
            <a:r>
              <a:rPr lang="en-GB" baseline="-25000" smtClean="0"/>
              <a:t>j</a:t>
            </a:r>
            <a:r>
              <a:rPr lang="en-GB" smtClean="0"/>
              <a:t> &gt; 0 and update w</a:t>
            </a:r>
            <a:r>
              <a:rPr lang="en-GB" baseline="-25000" smtClean="0"/>
              <a:t>i</a:t>
            </a:r>
            <a:r>
              <a:rPr lang="en-GB" smtClean="0"/>
              <a:t> as </a:t>
            </a:r>
          </a:p>
          <a:p>
            <a:pPr lvl="2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w</a:t>
            </a:r>
            <a:r>
              <a:rPr lang="en-GB" sz="2800" baseline="-25000" smtClean="0"/>
              <a:t>i+1</a:t>
            </a:r>
            <a:r>
              <a:rPr lang="en-GB" smtClean="0"/>
              <a:t> = w</a:t>
            </a:r>
            <a:r>
              <a:rPr lang="en-GB" sz="2800" baseline="-25000" smtClean="0"/>
              <a:t>i</a:t>
            </a:r>
            <a:r>
              <a:rPr lang="en-GB" smtClean="0"/>
              <a:t> + X</a:t>
            </a:r>
            <a:r>
              <a:rPr lang="en-GB" sz="2800" baseline="-25000" smtClean="0"/>
              <a:t>j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Since Xjs form a linearly separable function, </a:t>
            </a:r>
          </a:p>
          <a:p>
            <a:pPr lvl="1">
              <a:buFont typeface="Symbol" pitchFamily="1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Symbol" pitchFamily="18" charset="2"/>
              </a:rPr>
              <a:t></a:t>
            </a:r>
            <a:r>
              <a:rPr lang="en-GB" smtClean="0"/>
              <a:t> w* s.t. w*X</a:t>
            </a:r>
            <a:r>
              <a:rPr lang="en-GB" baseline="-25000" smtClean="0"/>
              <a:t>j</a:t>
            </a:r>
            <a:r>
              <a:rPr lang="en-GB" smtClean="0"/>
              <a:t> &gt; 0 </a:t>
            </a:r>
            <a:r>
              <a:rPr lang="en-GB" smtClean="0">
                <a:latin typeface="Symbol" pitchFamily="18" charset="2"/>
              </a:rPr>
              <a:t></a:t>
            </a:r>
            <a:r>
              <a:rPr lang="en-GB" smtClean="0"/>
              <a:t>j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00329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Proof of Convergence of PTA </a:t>
            </a:r>
            <a:r>
              <a:rPr lang="en-GB" sz="2800" dirty="0" smtClean="0"/>
              <a:t>(</a:t>
            </a:r>
            <a:r>
              <a:rPr lang="en-GB" sz="2800" dirty="0" err="1" smtClean="0"/>
              <a:t>cntd</a:t>
            </a:r>
            <a:r>
              <a:rPr lang="en-GB" sz="2800" dirty="0" smtClean="0"/>
              <a:t>.)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3401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Consider the expression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=  </a:t>
            </a:r>
            <a:r>
              <a:rPr lang="en-GB" u="sng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u="sng" dirty="0" smtClean="0"/>
              <a:t> . w*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		       |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|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where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 = weight at nth iteration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 = </a:t>
            </a:r>
            <a:r>
              <a:rPr lang="en-GB" u="sng" dirty="0" smtClean="0"/>
              <a:t>|</a:t>
            </a:r>
            <a:r>
              <a:rPr lang="en-GB" u="sng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u="sng" dirty="0" smtClean="0"/>
              <a:t>| . |w*| . </a:t>
            </a:r>
            <a:r>
              <a:rPr lang="en-GB" u="sng" dirty="0" err="1" smtClean="0"/>
              <a:t>cos</a:t>
            </a:r>
            <a:r>
              <a:rPr lang="en-GB" u="sng" dirty="0" smtClean="0"/>
              <a:t> </a:t>
            </a:r>
            <a:r>
              <a:rPr lang="en-GB" u="sng" dirty="0" smtClean="0">
                <a:latin typeface="Symbol" pitchFamily="18" charset="2"/>
              </a:rPr>
              <a:t>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			   |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|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where </a:t>
            </a:r>
            <a:r>
              <a:rPr lang="en-GB" dirty="0" smtClean="0">
                <a:latin typeface="Symbol" pitchFamily="18" charset="2"/>
              </a:rPr>
              <a:t></a:t>
            </a:r>
            <a:r>
              <a:rPr lang="en-GB" dirty="0" smtClean="0"/>
              <a:t> = angle between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 and w*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 = |w*| . </a:t>
            </a:r>
            <a:r>
              <a:rPr lang="en-GB" dirty="0" err="1" smtClean="0"/>
              <a:t>cos</a:t>
            </a:r>
            <a:r>
              <a:rPr lang="en-GB" dirty="0" smtClean="0"/>
              <a:t> </a:t>
            </a:r>
            <a:r>
              <a:rPr lang="en-GB" dirty="0" smtClean="0">
                <a:latin typeface="Symbol" pitchFamily="18" charset="2"/>
              </a:rPr>
              <a:t>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G(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) </a:t>
            </a:r>
            <a:r>
              <a:rPr lang="en-GB" dirty="0" smtClean="0">
                <a:cs typeface="Arial" charset="0"/>
              </a:rPr>
              <a:t>≤ |w*|  ( as -1 ≤ </a:t>
            </a:r>
            <a:r>
              <a:rPr lang="en-GB" dirty="0" err="1" smtClean="0">
                <a:cs typeface="Arial" charset="0"/>
              </a:rPr>
              <a:t>cos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latin typeface="Symbol" pitchFamily="18" charset="2"/>
              </a:rPr>
              <a:t></a:t>
            </a:r>
            <a:r>
              <a:rPr lang="en-GB" dirty="0" smtClean="0"/>
              <a:t> </a:t>
            </a:r>
            <a:r>
              <a:rPr lang="en-GB" dirty="0" smtClean="0">
                <a:cs typeface="Arial" charset="0"/>
              </a:rPr>
              <a:t>≤ 1)</a:t>
            </a:r>
          </a:p>
          <a:p>
            <a:pPr lvl="1">
              <a:lnSpc>
                <a:spcPct val="9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69441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Behavior</a:t>
            </a:r>
            <a:r>
              <a:rPr lang="en-GB" dirty="0" smtClean="0"/>
              <a:t> of Numerator of 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15315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w</a:t>
            </a:r>
            <a:r>
              <a:rPr lang="en-GB" baseline="-25000" smtClean="0"/>
              <a:t>n</a:t>
            </a:r>
            <a:r>
              <a:rPr lang="en-GB" smtClean="0"/>
              <a:t> . w*  =  (w</a:t>
            </a:r>
            <a:r>
              <a:rPr lang="en-GB" baseline="-25000" smtClean="0"/>
              <a:t>n-1 </a:t>
            </a:r>
            <a:r>
              <a:rPr lang="en-GB" smtClean="0"/>
              <a:t>+ X</a:t>
            </a:r>
            <a:r>
              <a:rPr lang="en-GB" baseline="30000" smtClean="0"/>
              <a:t>n-1</a:t>
            </a:r>
            <a:r>
              <a:rPr lang="en-GB" baseline="-25000" smtClean="0"/>
              <a:t>fail </a:t>
            </a:r>
            <a:r>
              <a:rPr lang="en-GB" smtClean="0"/>
              <a:t>) . w*</a:t>
            </a:r>
          </a:p>
          <a:p>
            <a:pPr>
              <a:lnSpc>
                <a:spcPct val="90000"/>
              </a:lnSpc>
              <a:buFont typeface="Symbol" pitchFamily="18" charset="2"/>
              <a:buChar char="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w</a:t>
            </a:r>
            <a:r>
              <a:rPr lang="en-GB" baseline="-25000" smtClean="0"/>
              <a:t>n-1 </a:t>
            </a:r>
            <a:r>
              <a:rPr lang="en-GB" smtClean="0"/>
              <a:t>. w* + X</a:t>
            </a:r>
            <a:r>
              <a:rPr lang="en-GB" baseline="30000" smtClean="0"/>
              <a:t>n-1</a:t>
            </a:r>
            <a:r>
              <a:rPr lang="en-GB" baseline="-25000" smtClean="0"/>
              <a:t>fail</a:t>
            </a:r>
            <a:r>
              <a:rPr lang="en-GB" smtClean="0"/>
              <a:t> . w* </a:t>
            </a:r>
          </a:p>
          <a:p>
            <a:pPr>
              <a:lnSpc>
                <a:spcPct val="90000"/>
              </a:lnSpc>
              <a:buFont typeface="Symbol" pitchFamily="18" charset="2"/>
              <a:buChar char="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(w</a:t>
            </a:r>
            <a:r>
              <a:rPr lang="en-GB" baseline="-25000" smtClean="0"/>
              <a:t>n-2 </a:t>
            </a:r>
            <a:r>
              <a:rPr lang="en-GB" smtClean="0"/>
              <a:t>+ X</a:t>
            </a:r>
            <a:r>
              <a:rPr lang="en-GB" baseline="30000" smtClean="0"/>
              <a:t>n-2</a:t>
            </a:r>
            <a:r>
              <a:rPr lang="en-GB" baseline="-25000" smtClean="0"/>
              <a:t>fail </a:t>
            </a:r>
            <a:r>
              <a:rPr lang="en-GB" smtClean="0"/>
              <a:t>) . w* + X</a:t>
            </a:r>
            <a:r>
              <a:rPr lang="en-GB" baseline="30000" smtClean="0"/>
              <a:t>n-1</a:t>
            </a:r>
            <a:r>
              <a:rPr lang="en-GB" baseline="-25000" smtClean="0"/>
              <a:t>fail</a:t>
            </a:r>
            <a:r>
              <a:rPr lang="en-GB" smtClean="0"/>
              <a:t> . w* …..</a:t>
            </a:r>
          </a:p>
          <a:p>
            <a:pPr>
              <a:lnSpc>
                <a:spcPct val="90000"/>
              </a:lnSpc>
              <a:buFont typeface="Symbol" pitchFamily="18" charset="2"/>
              <a:buChar char="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w</a:t>
            </a:r>
            <a:r>
              <a:rPr lang="en-GB" baseline="-25000" smtClean="0"/>
              <a:t>0 </a:t>
            </a:r>
            <a:r>
              <a:rPr lang="en-GB" smtClean="0"/>
              <a:t>. w*</a:t>
            </a:r>
            <a:r>
              <a:rPr lang="en-GB" baseline="-25000" smtClean="0"/>
              <a:t> </a:t>
            </a:r>
            <a:r>
              <a:rPr lang="en-GB" smtClean="0"/>
              <a:t>+ ( X</a:t>
            </a:r>
            <a:r>
              <a:rPr lang="en-GB" baseline="30000" smtClean="0"/>
              <a:t>0</a:t>
            </a:r>
            <a:r>
              <a:rPr lang="en-GB" baseline="-25000" smtClean="0"/>
              <a:t>fail</a:t>
            </a:r>
            <a:r>
              <a:rPr lang="en-GB" smtClean="0"/>
              <a:t> + X</a:t>
            </a:r>
            <a:r>
              <a:rPr lang="en-GB" baseline="30000" smtClean="0"/>
              <a:t>1</a:t>
            </a:r>
            <a:r>
              <a:rPr lang="en-GB" baseline="-25000" smtClean="0"/>
              <a:t>fail</a:t>
            </a:r>
            <a:r>
              <a:rPr lang="en-GB" smtClean="0"/>
              <a:t> +.... + X</a:t>
            </a:r>
            <a:r>
              <a:rPr lang="en-GB" baseline="30000" smtClean="0"/>
              <a:t>n-1</a:t>
            </a:r>
            <a:r>
              <a:rPr lang="en-GB" baseline="-25000" smtClean="0"/>
              <a:t>fail </a:t>
            </a:r>
            <a:r>
              <a:rPr lang="en-GB" smtClean="0"/>
              <a:t>). w*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w*.X</a:t>
            </a:r>
            <a:r>
              <a:rPr lang="en-GB" baseline="30000" smtClean="0"/>
              <a:t>i</a:t>
            </a:r>
            <a:r>
              <a:rPr lang="en-GB" baseline="-25000" smtClean="0"/>
              <a:t>fail</a:t>
            </a:r>
            <a:r>
              <a:rPr lang="en-GB" smtClean="0"/>
              <a:t> is always positive: note carefully</a:t>
            </a:r>
          </a:p>
          <a:p>
            <a:pPr>
              <a:lnSpc>
                <a:spcPct val="90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Suppose |X</a:t>
            </a:r>
            <a:r>
              <a:rPr lang="en-GB" baseline="-25000" smtClean="0"/>
              <a:t>j</a:t>
            </a:r>
            <a:r>
              <a:rPr lang="en-GB" smtClean="0"/>
              <a:t>| </a:t>
            </a:r>
            <a:r>
              <a:rPr lang="en-GB" smtClean="0">
                <a:cs typeface="Arial" charset="0"/>
              </a:rPr>
              <a:t>≥ </a:t>
            </a:r>
            <a:r>
              <a:rPr lang="en-GB" smtClean="0">
                <a:latin typeface="Symbol" pitchFamily="18" charset="2"/>
                <a:cs typeface="Arial" charset="0"/>
              </a:rPr>
              <a:t></a:t>
            </a:r>
            <a:r>
              <a:rPr lang="en-GB" smtClean="0">
                <a:cs typeface="Arial" charset="0"/>
              </a:rPr>
              <a:t> , where </a:t>
            </a:r>
            <a:r>
              <a:rPr lang="en-GB" smtClean="0">
                <a:latin typeface="Symbol" pitchFamily="18" charset="2"/>
                <a:cs typeface="Arial" charset="0"/>
              </a:rPr>
              <a:t></a:t>
            </a:r>
            <a:r>
              <a:rPr lang="en-GB" smtClean="0">
                <a:cs typeface="Arial" charset="0"/>
              </a:rPr>
              <a:t> is the minimum magnitude. </a:t>
            </a:r>
          </a:p>
          <a:p>
            <a:pPr>
              <a:lnSpc>
                <a:spcPct val="90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Num of G ≥ |w</a:t>
            </a:r>
            <a:r>
              <a:rPr lang="en-GB" baseline="-25000" smtClean="0">
                <a:cs typeface="Arial" charset="0"/>
              </a:rPr>
              <a:t>0</a:t>
            </a:r>
            <a:r>
              <a:rPr lang="en-GB" smtClean="0">
                <a:cs typeface="Arial" charset="0"/>
              </a:rPr>
              <a:t> . w*| + n </a:t>
            </a:r>
            <a:r>
              <a:rPr lang="en-GB" smtClean="0">
                <a:latin typeface="Symbol" pitchFamily="18" charset="2"/>
                <a:cs typeface="Arial" charset="0"/>
              </a:rPr>
              <a:t></a:t>
            </a:r>
            <a:r>
              <a:rPr lang="en-GB" smtClean="0">
                <a:cs typeface="Arial" charset="0"/>
              </a:rPr>
              <a:t> . |w*| </a:t>
            </a:r>
          </a:p>
          <a:p>
            <a:pPr>
              <a:lnSpc>
                <a:spcPct val="90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So, numerator of G grows with n.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769441"/>
          </a:xfrm>
        </p:spPr>
        <p:txBody>
          <a:bodyPr wrap="square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Behavior</a:t>
            </a:r>
            <a:r>
              <a:rPr lang="en-GB" dirty="0" smtClean="0"/>
              <a:t> of Denominator of 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7396163"/>
          </a:xfrm>
        </p:spPr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|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| = </a:t>
            </a: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r>
              <a:rPr lang="en-GB" dirty="0" smtClean="0"/>
              <a:t> .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n</a:t>
            </a:r>
            <a:endParaRPr lang="en-GB" baseline="-25000" dirty="0" smtClean="0"/>
          </a:p>
          <a:p>
            <a:pPr>
              <a:buFont typeface="Symbol" pitchFamily="18" charset="2"/>
              <a:buChar char="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n-1 </a:t>
            </a:r>
            <a:r>
              <a:rPr lang="en-GB" dirty="0" smtClean="0"/>
              <a:t>+ 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</a:p>
          <a:p>
            <a:pPr>
              <a:buFont typeface="Symbol" pitchFamily="18" charset="2"/>
              <a:buChar char="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n-1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+ 2. w</a:t>
            </a:r>
            <a:r>
              <a:rPr lang="en-GB" baseline="-25000" dirty="0" smtClean="0"/>
              <a:t>n-1. </a:t>
            </a:r>
            <a:r>
              <a:rPr lang="en-GB" dirty="0" smtClean="0"/>
              <a:t>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+ (X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</a:p>
          <a:p>
            <a:pPr>
              <a:buFont typeface="Arial" charset="0"/>
              <a:buChar char="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n-1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 (X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 	</a:t>
            </a:r>
            <a:r>
              <a:rPr lang="en-GB" baseline="-25000" dirty="0" smtClean="0"/>
              <a:t> 	</a:t>
            </a:r>
            <a:r>
              <a:rPr lang="en-GB" dirty="0" smtClean="0"/>
              <a:t>(as w</a:t>
            </a:r>
            <a:r>
              <a:rPr lang="en-GB" baseline="-25000" dirty="0" smtClean="0"/>
              <a:t>n-1. </a:t>
            </a:r>
            <a:r>
              <a:rPr lang="en-GB" dirty="0" smtClean="0"/>
              <a:t>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>
                <a:cs typeface="Arial" charset="0"/>
              </a:rPr>
              <a:t>≤ 0 )</a:t>
            </a:r>
          </a:p>
          <a:p>
            <a:pPr>
              <a:buFont typeface="Arial" charset="0"/>
              <a:buChar char="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/>
              <a:t> (w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 (X</a:t>
            </a:r>
            <a:r>
              <a:rPr lang="en-GB" baseline="30000" dirty="0" smtClean="0"/>
              <a:t>0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</a:t>
            </a:r>
            <a:r>
              <a:rPr lang="en-GB" dirty="0" smtClean="0"/>
              <a:t>+ (X</a:t>
            </a:r>
            <a:r>
              <a:rPr lang="en-GB" baseline="30000" dirty="0" smtClean="0"/>
              <a:t>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</a:t>
            </a:r>
            <a:r>
              <a:rPr lang="en-GB" dirty="0" smtClean="0"/>
              <a:t>+…. + (X</a:t>
            </a:r>
            <a:r>
              <a:rPr lang="en-GB" baseline="30000" dirty="0" smtClean="0"/>
              <a:t>n-1</a:t>
            </a:r>
            <a:r>
              <a:rPr lang="en-GB" baseline="-25000" dirty="0" smtClean="0"/>
              <a:t>fail </a:t>
            </a:r>
            <a:r>
              <a:rPr lang="en-GB" dirty="0" smtClean="0"/>
              <a:t>)</a:t>
            </a:r>
            <a:r>
              <a:rPr lang="en-GB" baseline="30000" dirty="0" smtClean="0"/>
              <a:t>2 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aseline="30000" dirty="0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|</a:t>
            </a:r>
            <a:r>
              <a:rPr lang="en-GB" dirty="0" err="1" smtClean="0"/>
              <a:t>X</a:t>
            </a:r>
            <a:r>
              <a:rPr lang="en-GB" baseline="-25000" dirty="0" err="1" smtClean="0"/>
              <a:t>j</a:t>
            </a:r>
            <a:r>
              <a:rPr lang="en-GB" dirty="0" smtClean="0"/>
              <a:t>| </a:t>
            </a:r>
            <a:r>
              <a:rPr lang="en-GB" dirty="0" smtClean="0">
                <a:cs typeface="Arial" charset="0"/>
              </a:rPr>
              <a:t>≤ </a:t>
            </a:r>
            <a:r>
              <a:rPr lang="en-GB" dirty="0" smtClean="0">
                <a:latin typeface="Symbol" pitchFamily="18" charset="2"/>
                <a:cs typeface="Arial" charset="0"/>
              </a:rPr>
              <a:t></a:t>
            </a:r>
            <a:r>
              <a:rPr lang="en-GB" dirty="0" smtClean="0">
                <a:cs typeface="Arial" charset="0"/>
              </a:rPr>
              <a:t> (max magnitude)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cs typeface="Arial" charset="0"/>
              </a:rPr>
              <a:t>So, </a:t>
            </a:r>
            <a:r>
              <a:rPr lang="en-GB" dirty="0" err="1" smtClean="0"/>
              <a:t>Denom</a:t>
            </a:r>
            <a:r>
              <a:rPr lang="en-GB" dirty="0" smtClean="0"/>
              <a:t> </a:t>
            </a:r>
            <a:r>
              <a:rPr lang="en-GB" dirty="0" smtClean="0">
                <a:cs typeface="Arial" charset="0"/>
              </a:rPr>
              <a:t>≤ </a:t>
            </a:r>
            <a:r>
              <a:rPr lang="en-GB" dirty="0" smtClean="0">
                <a:latin typeface="Symbol" pitchFamily="18" charset="2"/>
              </a:rPr>
              <a:t>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/>
              <a:t>(w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  <a:r>
              <a:rPr lang="en-GB" baseline="30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+</a:t>
            </a:r>
            <a:r>
              <a:rPr lang="en-GB" dirty="0" smtClean="0">
                <a:cs typeface="Arial" charset="0"/>
              </a:rPr>
              <a:t> n</a:t>
            </a:r>
            <a:r>
              <a:rPr lang="en-GB" dirty="0" smtClean="0">
                <a:latin typeface="Symbol" pitchFamily="18" charset="2"/>
                <a:cs typeface="Arial" charset="0"/>
              </a:rPr>
              <a:t></a:t>
            </a:r>
            <a:r>
              <a:rPr lang="en-GB" baseline="30000" dirty="0" smtClean="0"/>
              <a:t>2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cs typeface="Arial" charset="0"/>
            </a:endParaRP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Some Observations 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Numerator of G grows as 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Denominator of G grows as </a:t>
            </a:r>
            <a:r>
              <a:rPr lang="en-GB" smtClean="0">
                <a:latin typeface="Symbol" pitchFamily="18" charset="2"/>
              </a:rPr>
              <a:t></a:t>
            </a:r>
            <a:r>
              <a:rPr lang="en-GB" smtClean="0"/>
              <a:t> n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=&gt; Numerator grows faster than denominator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If PTA does not terminate, G(w</a:t>
            </a:r>
            <a:r>
              <a:rPr lang="en-GB" baseline="-25000" smtClean="0"/>
              <a:t>n</a:t>
            </a:r>
            <a:r>
              <a:rPr lang="en-GB" smtClean="0"/>
              <a:t>) values will become unbounded.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Some Observations contd. 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But, as |G(w</a:t>
            </a:r>
            <a:r>
              <a:rPr lang="en-GB" baseline="-25000" smtClean="0"/>
              <a:t>n</a:t>
            </a:r>
            <a:r>
              <a:rPr lang="en-GB" smtClean="0"/>
              <a:t>)| </a:t>
            </a:r>
            <a:r>
              <a:rPr lang="en-GB" smtClean="0">
                <a:cs typeface="Arial" charset="0"/>
              </a:rPr>
              <a:t>≤</a:t>
            </a:r>
            <a:r>
              <a:rPr lang="en-GB" smtClean="0"/>
              <a:t> |w*|  which is finite, this is impossible!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Hence, PTA has to converge.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Proof is due to Marvin Minsky.</a:t>
            </a:r>
          </a:p>
          <a:p>
            <a:pPr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9937"/>
          </a:xfrm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Convergence of PTA proved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>
            <a:spAutoFit/>
          </a:bodyPr>
          <a:lstStyle/>
          <a:p>
            <a:pPr>
              <a:spcBef>
                <a:spcPts val="900"/>
              </a:spcBef>
              <a:buFont typeface="Monotype Corsiva" pitchFamily="6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 smtClean="0">
                <a:latin typeface="Monotype Corsiva" pitchFamily="66" charset="0"/>
              </a:rPr>
              <a:t>Whatever be the initial choice of weights and whatever be the vector chosen for testing, PTA converges if the vectors are from a linearly separable function.</a:t>
            </a:r>
          </a:p>
          <a:p>
            <a:pPr>
              <a:spcBef>
                <a:spcPts val="900"/>
              </a:spcBef>
              <a:buFont typeface="Monotype Corsiva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 i="1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Feedforward Network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perceptron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51038"/>
            <a:ext cx="8229600" cy="4525962"/>
          </a:xfrm>
        </p:spPr>
        <p:txBody>
          <a:bodyPr/>
          <a:lstStyle/>
          <a:p>
            <a:r>
              <a:rPr lang="en-US" smtClean="0"/>
              <a:t>Non-linear separability is all pervading</a:t>
            </a:r>
          </a:p>
          <a:p>
            <a:r>
              <a:rPr lang="en-US" smtClean="0"/>
              <a:t>Single perceptron does not have enough computing power</a:t>
            </a:r>
          </a:p>
          <a:p>
            <a:r>
              <a:rPr lang="en-US" smtClean="0"/>
              <a:t>Eg: XOR cannot be computed by perceptron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00087"/>
          </a:xfrm>
        </p:spPr>
        <p:txBody>
          <a:bodyPr/>
          <a:lstStyle/>
          <a:p>
            <a:r>
              <a:rPr lang="en-US" dirty="0" smtClean="0"/>
              <a:t>Solutions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Tolerate error (Ex: </a:t>
            </a:r>
            <a:r>
              <a:rPr lang="en-US" i="1" dirty="0" smtClean="0"/>
              <a:t>pocket algorithm</a:t>
            </a:r>
            <a:r>
              <a:rPr lang="en-US" dirty="0" smtClean="0"/>
              <a:t> used by connectionist expert systems).</a:t>
            </a:r>
          </a:p>
          <a:p>
            <a:pPr lvl="1"/>
            <a:r>
              <a:rPr lang="en-US" dirty="0" smtClean="0"/>
              <a:t>Try to get the best possible </a:t>
            </a:r>
            <a:r>
              <a:rPr lang="en-US" dirty="0" err="1" smtClean="0"/>
              <a:t>hyperplane</a:t>
            </a:r>
            <a:r>
              <a:rPr lang="en-US" dirty="0" smtClean="0"/>
              <a:t> using only </a:t>
            </a:r>
            <a:r>
              <a:rPr lang="en-US" dirty="0" err="1" smtClean="0"/>
              <a:t>perceptrons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 higher dimension surfaces </a:t>
            </a:r>
          </a:p>
          <a:p>
            <a:pPr lvl="1">
              <a:buFontTx/>
              <a:buNone/>
            </a:pPr>
            <a:r>
              <a:rPr lang="en-US" dirty="0" smtClean="0"/>
              <a:t>Ex: Degree - 2 surfaces like parabola</a:t>
            </a:r>
          </a:p>
          <a:p>
            <a:r>
              <a:rPr lang="en-US" dirty="0" smtClean="0"/>
              <a:t>Use layered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PTA on NAND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7924800" cy="5486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 smtClean="0"/>
              <a:t>            NAND: 				 Y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X</a:t>
            </a:r>
            <a:r>
              <a:rPr lang="en-US" sz="2400" dirty="0" smtClean="0"/>
              <a:t>2</a:t>
            </a:r>
            <a:r>
              <a:rPr lang="en-US" dirty="0" smtClean="0"/>
              <a:t>    X</a:t>
            </a:r>
            <a:r>
              <a:rPr lang="en-US" sz="2400" dirty="0" smtClean="0"/>
              <a:t>1</a:t>
            </a:r>
            <a:r>
              <a:rPr lang="en-US" dirty="0" smtClean="0"/>
              <a:t>    Y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0     0      1                     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0     1	     1	       W</a:t>
            </a:r>
            <a:r>
              <a:rPr lang="en-US" sz="2400" dirty="0" smtClean="0"/>
              <a:t>2</a:t>
            </a:r>
            <a:r>
              <a:rPr lang="en-US" dirty="0" smtClean="0"/>
              <a:t>          W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  <a:endParaRPr lang="en-US" dirty="0"/>
          </a:p>
          <a:p>
            <a:pPr algn="l"/>
            <a:r>
              <a:rPr lang="en-US" dirty="0" smtClean="0"/>
              <a:t>         1     0      1               </a:t>
            </a:r>
          </a:p>
          <a:p>
            <a:pPr algn="l"/>
            <a:r>
              <a:rPr lang="en-US" dirty="0" smtClean="0"/>
              <a:t>         1     1      1              X</a:t>
            </a:r>
            <a:r>
              <a:rPr lang="en-US" sz="2400" dirty="0" smtClean="0"/>
              <a:t>2</a:t>
            </a:r>
            <a:r>
              <a:rPr lang="en-US" dirty="0" smtClean="0"/>
              <a:t>                X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	                                             </a:t>
            </a:r>
            <a:r>
              <a:rPr lang="en-US" sz="2600" dirty="0" smtClean="0"/>
              <a:t>Converted To   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</a:t>
            </a:r>
            <a:r>
              <a:rPr lang="en-US" sz="2200" dirty="0" smtClean="0"/>
              <a:t> </a:t>
            </a:r>
            <a:r>
              <a:rPr lang="en-US" dirty="0" smtClean="0"/>
              <a:t>                             W</a:t>
            </a:r>
            <a:r>
              <a:rPr lang="en-US" sz="2600" dirty="0" smtClean="0"/>
              <a:t>2     </a:t>
            </a:r>
            <a:r>
              <a:rPr lang="en-US" sz="2800" dirty="0" smtClean="0"/>
              <a:t>W</a:t>
            </a:r>
            <a:r>
              <a:rPr lang="en-US" sz="2400" dirty="0"/>
              <a:t>1</a:t>
            </a:r>
            <a:r>
              <a:rPr lang="en-US" sz="2600" dirty="0" smtClean="0"/>
              <a:t>       </a:t>
            </a:r>
            <a:r>
              <a:rPr lang="en-US" sz="2800" dirty="0" smtClean="0"/>
              <a:t>W</a:t>
            </a:r>
            <a:r>
              <a:rPr lang="en-US" sz="2600" dirty="0" smtClean="0"/>
              <a:t>0= </a:t>
            </a:r>
            <a:r>
              <a:rPr lang="el-GR" dirty="0" smtClean="0"/>
              <a:t>Θ</a:t>
            </a:r>
            <a:endParaRPr lang="en-US" dirty="0" smtClean="0"/>
          </a:p>
          <a:p>
            <a:pPr algn="l"/>
            <a:r>
              <a:rPr lang="en-US" dirty="0" smtClean="0"/>
              <a:t>				  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  X</a:t>
            </a:r>
            <a:r>
              <a:rPr lang="en-US" sz="2400" dirty="0" smtClean="0"/>
              <a:t>2</a:t>
            </a:r>
            <a:r>
              <a:rPr lang="en-US" dirty="0" smtClean="0"/>
              <a:t>     X</a:t>
            </a:r>
            <a:r>
              <a:rPr lang="en-US" sz="2400" dirty="0" smtClean="0"/>
              <a:t>1        	</a:t>
            </a:r>
            <a:r>
              <a:rPr lang="en-US" dirty="0" smtClean="0"/>
              <a:t> X</a:t>
            </a:r>
            <a:r>
              <a:rPr lang="en-US" sz="2400" dirty="0" smtClean="0"/>
              <a:t>0=-1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5791200" y="1905000"/>
            <a:ext cx="762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91200" y="22860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rot="5400000">
            <a:off x="5236439" y="2903887"/>
            <a:ext cx="775074" cy="579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6301324" y="2995076"/>
            <a:ext cx="838200" cy="486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906294" y="47617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791200" y="4953000"/>
            <a:ext cx="838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Θ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160239" y="5583961"/>
            <a:ext cx="775074" cy="579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700176" y="5882224"/>
            <a:ext cx="762000" cy="122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377524" y="5662076"/>
            <a:ext cx="838200" cy="486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Pocket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Algorithm evolved in 1985 – essentially uses PTA</a:t>
            </a:r>
          </a:p>
          <a:p>
            <a:r>
              <a:rPr lang="en-US" smtClean="0"/>
              <a:t>Basic Idea: 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	Always preserve the best weight obtained so far in the “pocket” </a:t>
            </a:r>
          </a:p>
          <a:p>
            <a:pPr lvl="1">
              <a:buFont typeface="Wingdings" pitchFamily="2" charset="2"/>
              <a:buChar char="Ø"/>
            </a:pPr>
            <a:r>
              <a:rPr lang="en-US" smtClean="0"/>
              <a:t>	Change weights, if found better (i.e. changed weights result in reduced error).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XOR using 2 layers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090613" y="2093913"/>
          <a:ext cx="7069137" cy="1106487"/>
        </p:xfrm>
        <a:graphic>
          <a:graphicData uri="http://schemas.openxmlformats.org/presentationml/2006/ole">
            <p:oleObj spid="_x0000_s1026" name="Equation" r:id="rId3" imgW="2920680" imgH="457200" progId="Equation.3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09600" y="3625850"/>
            <a:ext cx="8467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/>
              <a:t> Non-LS function expressed as a linearly separable </a:t>
            </a:r>
          </a:p>
          <a:p>
            <a:r>
              <a:rPr lang="en-US" sz="2800"/>
              <a:t>function of individual linearly separable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dirty="0" smtClean="0"/>
              <a:t>Example - XOR</a:t>
            </a:r>
          </a:p>
        </p:txBody>
      </p:sp>
      <p:graphicFrame>
        <p:nvGraphicFramePr>
          <p:cNvPr id="292867" name="Group 3"/>
          <p:cNvGraphicFramePr>
            <a:graphicFrameLocks noGrp="1"/>
          </p:cNvGraphicFramePr>
          <p:nvPr>
            <p:ph sz="half" idx="1"/>
          </p:nvPr>
        </p:nvGraphicFramePr>
        <p:xfrm>
          <a:off x="838200" y="3278188"/>
          <a:ext cx="2057400" cy="3073400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8" name="Line 29"/>
          <p:cNvSpPr>
            <a:spLocks noChangeShapeType="1"/>
          </p:cNvSpPr>
          <p:nvPr/>
        </p:nvSpPr>
        <p:spPr bwMode="auto">
          <a:xfrm>
            <a:off x="2514600" y="3352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Oval 30"/>
          <p:cNvSpPr>
            <a:spLocks noChangeArrowheads="1"/>
          </p:cNvSpPr>
          <p:nvPr/>
        </p:nvSpPr>
        <p:spPr bwMode="auto">
          <a:xfrm>
            <a:off x="4572000" y="433863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Rectangle 31"/>
          <p:cNvSpPr>
            <a:spLocks noChangeArrowheads="1"/>
          </p:cNvSpPr>
          <p:nvPr/>
        </p:nvSpPr>
        <p:spPr bwMode="auto">
          <a:xfrm>
            <a:off x="3886200" y="53292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Rectangle 32"/>
          <p:cNvSpPr>
            <a:spLocks noChangeArrowheads="1"/>
          </p:cNvSpPr>
          <p:nvPr/>
        </p:nvSpPr>
        <p:spPr bwMode="auto">
          <a:xfrm>
            <a:off x="5257800" y="5329238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 flipV="1">
            <a:off x="4114800" y="471963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34"/>
          <p:cNvSpPr>
            <a:spLocks noChangeShapeType="1"/>
          </p:cNvSpPr>
          <p:nvPr/>
        </p:nvSpPr>
        <p:spPr bwMode="auto">
          <a:xfrm>
            <a:off x="4953000" y="471963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35"/>
          <p:cNvSpPr>
            <a:spLocks noChangeShapeType="1"/>
          </p:cNvSpPr>
          <p:nvPr/>
        </p:nvSpPr>
        <p:spPr bwMode="auto">
          <a:xfrm>
            <a:off x="4800600" y="40338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>
            <a:off x="4876800" y="45672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5410200" y="4643438"/>
            <a:ext cx="1279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=1.5</a:t>
            </a:r>
          </a:p>
        </p:txBody>
      </p:sp>
      <p:sp>
        <p:nvSpPr>
          <p:cNvPr id="2087" name="Text Box 38"/>
          <p:cNvSpPr txBox="1">
            <a:spLocks noChangeArrowheads="1"/>
          </p:cNvSpPr>
          <p:nvPr/>
        </p:nvSpPr>
        <p:spPr bwMode="auto">
          <a:xfrm>
            <a:off x="3352800" y="4643438"/>
            <a:ext cx="1101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=-1</a:t>
            </a:r>
          </a:p>
        </p:txBody>
      </p:sp>
      <p:sp>
        <p:nvSpPr>
          <p:cNvPr id="2088" name="Text Box 39"/>
          <p:cNvSpPr txBox="1">
            <a:spLocks noChangeArrowheads="1"/>
          </p:cNvSpPr>
          <p:nvPr/>
        </p:nvSpPr>
        <p:spPr bwMode="auto">
          <a:xfrm>
            <a:off x="5394325" y="40989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2089" name="Text Box 40"/>
          <p:cNvSpPr txBox="1">
            <a:spLocks noChangeArrowheads="1"/>
          </p:cNvSpPr>
          <p:nvPr/>
        </p:nvSpPr>
        <p:spPr bwMode="auto">
          <a:xfrm>
            <a:off x="5470525" y="4251325"/>
            <a:ext cx="985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1</a:t>
            </a:r>
          </a:p>
        </p:txBody>
      </p:sp>
      <p:sp>
        <p:nvSpPr>
          <p:cNvPr id="2090" name="Text Box 41"/>
          <p:cNvSpPr txBox="1">
            <a:spLocks noChangeArrowheads="1"/>
          </p:cNvSpPr>
          <p:nvPr/>
        </p:nvSpPr>
        <p:spPr bwMode="auto">
          <a:xfrm>
            <a:off x="3429000" y="5267325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2091" name="Text Box 42"/>
          <p:cNvSpPr txBox="1">
            <a:spLocks noChangeArrowheads="1"/>
          </p:cNvSpPr>
          <p:nvPr/>
        </p:nvSpPr>
        <p:spPr bwMode="auto">
          <a:xfrm>
            <a:off x="5791200" y="5253038"/>
            <a:ext cx="496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7443788" y="4491038"/>
          <a:ext cx="1166812" cy="1300162"/>
        </p:xfrm>
        <a:graphic>
          <a:graphicData uri="http://schemas.openxmlformats.org/presentationml/2006/ole">
            <p:oleObj spid="_x0000_s2050" name="Equation" r:id="rId3" imgW="774360" imgH="863280" progId="Equation.3">
              <p:embed/>
            </p:oleObj>
          </a:graphicData>
        </a:graphic>
      </p:graphicFrame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4495800" y="16764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  </a:t>
            </a:r>
            <a:r>
              <a:rPr lang="en-US" sz="2800"/>
              <a:t>Calculation of XOR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5029200" y="3424238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ym typeface="Wingdings" pitchFamily="2" charset="2"/>
              </a:rPr>
              <a:t> </a:t>
            </a:r>
            <a:r>
              <a:rPr lang="en-US" sz="2800"/>
              <a:t>Calculation of 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7543800" y="3438525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7848600" y="35004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H="1">
            <a:off x="6400800" y="388143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2286000" y="137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16002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2971800" y="2362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1828800" y="1752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2667000" y="1752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25146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25908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3124200" y="16764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066800" y="16764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=1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108325" y="1131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3184525" y="12842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0.5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838200" y="22860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8382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629025" y="22860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3962400" y="2362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4887"/>
          </a:xfrm>
        </p:spPr>
        <p:txBody>
          <a:bodyPr/>
          <a:lstStyle/>
          <a:p>
            <a:r>
              <a:rPr lang="en-US" dirty="0" smtClean="0"/>
              <a:t>Example - XOR 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962400" y="1600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766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2590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35052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343400" y="1981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191000" y="129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672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8006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2</a:t>
            </a:r>
            <a:r>
              <a:rPr lang="en-US" sz="2800"/>
              <a:t>=1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743200" y="1905000"/>
            <a:ext cx="982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</a:t>
            </a:r>
            <a:r>
              <a:rPr lang="en-US" sz="2800" baseline="-25000"/>
              <a:t>1</a:t>
            </a:r>
            <a:r>
              <a:rPr lang="en-US" sz="2800"/>
              <a:t>=1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784725" y="13604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60925" y="1512888"/>
            <a:ext cx="1282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θ"/>
            </a:pPr>
            <a:r>
              <a:rPr lang="en-US" sz="2800"/>
              <a:t> = 0.5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514600" y="2514600"/>
            <a:ext cx="80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5146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819775" y="2528888"/>
            <a:ext cx="809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1722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2766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724400" y="4267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3505200" y="30480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505200" y="3048000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927350" y="35814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703513" y="4205288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218113" y="4191000"/>
            <a:ext cx="496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</a:t>
            </a:r>
            <a:r>
              <a:rPr lang="en-US" sz="2800" baseline="-25000"/>
              <a:t>2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35052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flipH="1">
            <a:off x="4953000" y="3048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029200" y="35052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435350" y="32908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968750" y="37480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1.5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81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49530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9179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289550" y="2514600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Terminology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multilayer feedforward neural network has </a:t>
            </a:r>
          </a:p>
          <a:p>
            <a:pPr lvl="1"/>
            <a:r>
              <a:rPr lang="en-US" smtClean="0"/>
              <a:t>Input layer</a:t>
            </a:r>
          </a:p>
          <a:p>
            <a:pPr lvl="1"/>
            <a:r>
              <a:rPr lang="en-US" smtClean="0"/>
              <a:t>Output layer</a:t>
            </a:r>
          </a:p>
          <a:p>
            <a:pPr lvl="1"/>
            <a:r>
              <a:rPr lang="en-US" smtClean="0"/>
              <a:t>Hidden layer (assists computation)</a:t>
            </a:r>
          </a:p>
          <a:p>
            <a:pPr lvl="1">
              <a:buFontTx/>
              <a:buNone/>
            </a:pPr>
            <a:endParaRPr lang="en-US" smtClean="0"/>
          </a:p>
          <a:p>
            <a:pPr lvl="1">
              <a:buFontTx/>
              <a:buNone/>
            </a:pPr>
            <a:r>
              <a:rPr lang="en-US" smtClean="0"/>
              <a:t>Output units and hidden units are called</a:t>
            </a:r>
          </a:p>
          <a:p>
            <a:pPr lvl="1">
              <a:buFontTx/>
              <a:buNone/>
            </a:pPr>
            <a:r>
              <a:rPr lang="en-US" smtClean="0"/>
              <a:t>computation units.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of the MLP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Multilayer Perceptron (MLP)</a:t>
            </a:r>
          </a:p>
          <a:p>
            <a:endParaRPr lang="en-US" dirty="0" smtClean="0"/>
          </a:p>
          <a:p>
            <a:r>
              <a:rPr lang="en-US" dirty="0" smtClean="0"/>
              <a:t>Question:- How to find weights for the hidden layers when no target output is available?</a:t>
            </a:r>
          </a:p>
          <a:p>
            <a:endParaRPr lang="en-US" dirty="0" smtClean="0"/>
          </a:p>
          <a:p>
            <a:r>
              <a:rPr lang="en-US" dirty="0" smtClean="0"/>
              <a:t>Credit assignment problem – to be solved by “</a:t>
            </a:r>
            <a:r>
              <a:rPr lang="en-US" i="1" dirty="0" smtClean="0"/>
              <a:t>Gradient Descent</a:t>
            </a:r>
            <a:r>
              <a:rPr lang="en-US" dirty="0" smtClean="0"/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Preprocessing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  </a:t>
            </a:r>
            <a:r>
              <a:rPr lang="en-US" sz="2800" dirty="0" smtClean="0"/>
              <a:t>NAND Augmented:         NAND-0 class Negated</a:t>
            </a:r>
            <a:r>
              <a:rPr lang="en-US" dirty="0" smtClean="0"/>
              <a:t>	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X</a:t>
            </a:r>
            <a:r>
              <a:rPr lang="en-US" sz="2400" dirty="0" smtClean="0"/>
              <a:t>2</a:t>
            </a:r>
            <a:r>
              <a:rPr lang="en-US" dirty="0" smtClean="0"/>
              <a:t>    X</a:t>
            </a:r>
            <a:r>
              <a:rPr lang="en-US" sz="2400" dirty="0" smtClean="0"/>
              <a:t>1</a:t>
            </a:r>
            <a:r>
              <a:rPr lang="en-US" dirty="0" smtClean="0"/>
              <a:t>    X</a:t>
            </a:r>
            <a:r>
              <a:rPr lang="en-US" sz="2400" dirty="0" smtClean="0"/>
              <a:t>0</a:t>
            </a:r>
            <a:r>
              <a:rPr lang="en-US" dirty="0" smtClean="0"/>
              <a:t>    Y                  X</a:t>
            </a:r>
            <a:r>
              <a:rPr lang="en-US" sz="2400" dirty="0" smtClean="0"/>
              <a:t>2</a:t>
            </a:r>
            <a:r>
              <a:rPr lang="en-US" dirty="0" smtClean="0"/>
              <a:t>     X</a:t>
            </a:r>
            <a:r>
              <a:rPr lang="en-US" sz="2400" dirty="0" smtClean="0"/>
              <a:t>1</a:t>
            </a:r>
            <a:r>
              <a:rPr lang="en-US" dirty="0" smtClean="0"/>
              <a:t>     X</a:t>
            </a:r>
            <a:r>
              <a:rPr lang="en-US" sz="2400" dirty="0" smtClean="0"/>
              <a:t>0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0     0     -1     1           V</a:t>
            </a:r>
            <a:r>
              <a:rPr lang="en-US" sz="2400" dirty="0" smtClean="0"/>
              <a:t>0:      </a:t>
            </a:r>
            <a:r>
              <a:rPr lang="en-US" dirty="0" smtClean="0"/>
              <a:t>0       0     -1</a:t>
            </a:r>
          </a:p>
          <a:p>
            <a:pPr algn="l"/>
            <a:r>
              <a:rPr lang="en-US" dirty="0" smtClean="0"/>
              <a:t>   0     1     -1</a:t>
            </a:r>
            <a:r>
              <a:rPr lang="en-US" dirty="0"/>
              <a:t> </a:t>
            </a:r>
            <a:r>
              <a:rPr lang="en-US" dirty="0" smtClean="0"/>
              <a:t>    1	      V</a:t>
            </a:r>
            <a:r>
              <a:rPr lang="en-US" sz="2400" dirty="0" smtClean="0"/>
              <a:t>1:</a:t>
            </a:r>
            <a:r>
              <a:rPr lang="en-US" dirty="0" smtClean="0"/>
              <a:t>     0       1     -1 	 </a:t>
            </a:r>
            <a:endParaRPr lang="en-US" dirty="0"/>
          </a:p>
          <a:p>
            <a:pPr algn="l"/>
            <a:r>
              <a:rPr lang="en-US" dirty="0" smtClean="0"/>
              <a:t>   1     0     -1     1           V</a:t>
            </a:r>
            <a:r>
              <a:rPr lang="en-US" sz="2400" dirty="0" smtClean="0"/>
              <a:t>2:      </a:t>
            </a:r>
            <a:r>
              <a:rPr lang="en-US" dirty="0" smtClean="0"/>
              <a:t>1       0     -1 </a:t>
            </a:r>
          </a:p>
          <a:p>
            <a:pPr algn="l"/>
            <a:r>
              <a:rPr lang="en-US" dirty="0" smtClean="0"/>
              <a:t>   1     1     -1     0           V</a:t>
            </a:r>
            <a:r>
              <a:rPr lang="en-US" sz="2400" dirty="0" smtClean="0"/>
              <a:t>3:</a:t>
            </a:r>
            <a:r>
              <a:rPr lang="en-US" dirty="0" smtClean="0"/>
              <a:t>   -1       1     -1 </a:t>
            </a:r>
          </a:p>
          <a:p>
            <a:pPr algn="l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5257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Vectors for which </a:t>
            </a:r>
          </a:p>
          <a:p>
            <a:r>
              <a:rPr lang="en-US" dirty="0" smtClean="0"/>
              <a:t>W=&lt;W2 W</a:t>
            </a:r>
            <a:r>
              <a:rPr lang="en-US" dirty="0"/>
              <a:t>1</a:t>
            </a:r>
            <a:r>
              <a:rPr lang="en-US" dirty="0" smtClean="0"/>
              <a:t> W0&gt; has to be found such that </a:t>
            </a:r>
          </a:p>
          <a:p>
            <a:r>
              <a:rPr lang="en-US" dirty="0" smtClean="0"/>
              <a:t>W. </a:t>
            </a:r>
            <a:r>
              <a:rPr lang="en-US" dirty="0"/>
              <a:t>V</a:t>
            </a:r>
            <a:r>
              <a:rPr lang="en-US" dirty="0" smtClean="0"/>
              <a:t>i &gt;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PTA </a:t>
            </a:r>
            <a:r>
              <a:rPr lang="en-US" dirty="0" err="1" smtClean="0"/>
              <a:t>Algo</a:t>
            </a:r>
            <a:r>
              <a:rPr lang="en-US" dirty="0" smtClean="0"/>
              <a:t> steps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/>
              <a:t>Algorithm:</a:t>
            </a:r>
          </a:p>
          <a:p>
            <a:pPr algn="l"/>
            <a:r>
              <a:rPr lang="en-US" sz="2400" dirty="0" smtClean="0"/>
              <a:t> 1.  Initialize and Keep adding the failed vectors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until  W. Vi &gt; 0 is true.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Step 0:  W    =  &lt;0, 0, 0&gt;</a:t>
            </a:r>
          </a:p>
          <a:p>
            <a:pPr algn="l"/>
            <a:r>
              <a:rPr lang="en-US" sz="2400" dirty="0" smtClean="0"/>
              <a:t>                 </a:t>
            </a:r>
            <a:r>
              <a:rPr lang="en-US" sz="2400" dirty="0"/>
              <a:t>W</a:t>
            </a:r>
            <a:r>
              <a:rPr lang="en-US" sz="1800" dirty="0" smtClean="0"/>
              <a:t>1</a:t>
            </a:r>
            <a:r>
              <a:rPr lang="en-US" sz="2400" dirty="0" smtClean="0"/>
              <a:t>  =  &lt;0, 0, 0&gt; + &lt;0, 0, -1&gt;     {V</a:t>
            </a:r>
            <a:r>
              <a:rPr lang="en-US" sz="1800" dirty="0"/>
              <a:t>0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=  &lt;0, 0, -1&gt;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/>
              <a:t>2</a:t>
            </a:r>
            <a:r>
              <a:rPr lang="en-US" sz="2400" dirty="0" smtClean="0"/>
              <a:t>  =  &lt;0, 0, -1&gt; + &lt;-1, -1, 1&gt;  {V</a:t>
            </a:r>
            <a:r>
              <a:rPr lang="en-US" sz="1800" dirty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-1, 0&gt; </a:t>
            </a:r>
          </a:p>
          <a:p>
            <a:pPr algn="l"/>
            <a:r>
              <a:rPr lang="en-US" sz="2400" dirty="0" smtClean="0"/>
              <a:t>	  W</a:t>
            </a:r>
            <a:r>
              <a:rPr lang="en-US" sz="1800" dirty="0"/>
              <a:t>3</a:t>
            </a:r>
            <a:r>
              <a:rPr lang="en-US" sz="2400" dirty="0" smtClean="0"/>
              <a:t>   =  &lt;-1, -1, 0&gt; + &lt;0, 0, -1&gt;    {V</a:t>
            </a:r>
            <a:r>
              <a:rPr lang="en-US" sz="1800" dirty="0" smtClean="0"/>
              <a:t>0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-1, -1&gt;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4</a:t>
            </a:r>
            <a:r>
              <a:rPr lang="en-US" sz="2400" dirty="0" smtClean="0"/>
              <a:t>  =  &lt;-1, -1, -1&gt; + &lt;0, 1, -1&gt;  {V</a:t>
            </a:r>
            <a:r>
              <a:rPr lang="en-US" sz="1800" dirty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0, -2&gt;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Trying convergence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                 W</a:t>
            </a:r>
            <a:r>
              <a:rPr lang="en-US" sz="1800" dirty="0"/>
              <a:t>5</a:t>
            </a:r>
            <a:r>
              <a:rPr lang="en-US" sz="2400" dirty="0" smtClean="0"/>
              <a:t>  =  &lt;-1, 0, -2&gt;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=  &lt;-2, -1, -1&gt;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/>
              <a:t>6</a:t>
            </a:r>
            <a:r>
              <a:rPr lang="en-US" sz="2400" dirty="0" smtClean="0"/>
              <a:t>  =  &lt;-2, -1, -1&gt; + &lt;0, 1, -1&gt;       {V</a:t>
            </a:r>
            <a:r>
              <a:rPr lang="en-US" sz="1800" dirty="0" smtClean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&lt;-2, 0, -2&gt; 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7</a:t>
            </a:r>
            <a:r>
              <a:rPr lang="en-US" sz="2400" dirty="0" smtClean="0"/>
              <a:t>   =  &lt;-2, 0, -2&gt; + &lt;1, 0, -1&gt;       {V</a:t>
            </a:r>
            <a:r>
              <a:rPr lang="en-US" sz="1800" dirty="0" smtClean="0"/>
              <a:t>0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0, -3&gt;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/>
              <a:t>8</a:t>
            </a:r>
            <a:r>
              <a:rPr lang="en-US" sz="2400" dirty="0" smtClean="0"/>
              <a:t>  =  &lt;-1, </a:t>
            </a:r>
            <a:r>
              <a:rPr lang="en-US" sz="2400" dirty="0"/>
              <a:t>0</a:t>
            </a:r>
            <a:r>
              <a:rPr lang="en-US" sz="2400" dirty="0" smtClean="0"/>
              <a:t>, -3&gt;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&lt;-2, -1, -2&gt;</a:t>
            </a:r>
          </a:p>
          <a:p>
            <a:pPr algn="l"/>
            <a:r>
              <a:rPr lang="en-US" sz="2400" dirty="0" smtClean="0"/>
              <a:t>                 W</a:t>
            </a:r>
            <a:r>
              <a:rPr lang="en-US" sz="1800" dirty="0"/>
              <a:t>9</a:t>
            </a:r>
            <a:r>
              <a:rPr lang="en-US" sz="2400" dirty="0" smtClean="0"/>
              <a:t>  =  &lt;-2, -1, -2&gt; + &lt;1, </a:t>
            </a:r>
            <a:r>
              <a:rPr lang="en-US" sz="2400" dirty="0"/>
              <a:t>0</a:t>
            </a:r>
            <a:r>
              <a:rPr lang="en-US" sz="2400" dirty="0" smtClean="0"/>
              <a:t>, -1&gt;      {V</a:t>
            </a:r>
            <a:r>
              <a:rPr lang="en-US" sz="1800" dirty="0"/>
              <a:t>2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=  &lt;-1, -1, -3&gt;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Trying convergence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dirty="0" smtClean="0"/>
              <a:t>                 W</a:t>
            </a:r>
            <a:r>
              <a:rPr lang="en-US" sz="1800" dirty="0" smtClean="0"/>
              <a:t>10</a:t>
            </a:r>
            <a:r>
              <a:rPr lang="en-US" sz="2400" dirty="0" smtClean="0"/>
              <a:t>  =  &lt;-1, -1, -3&gt;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 =  &lt;-2, -2, -2&gt;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11</a:t>
            </a:r>
            <a:r>
              <a:rPr lang="en-US" sz="2400" dirty="0" smtClean="0"/>
              <a:t>  =  &lt;-2, -2, -2&gt; + &lt;0, 1, -1&gt;       {V</a:t>
            </a:r>
            <a:r>
              <a:rPr lang="en-US" sz="1800" dirty="0" smtClean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&lt;-2, -1, -3&gt; 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12</a:t>
            </a:r>
            <a:r>
              <a:rPr lang="en-US" sz="2400" dirty="0" smtClean="0"/>
              <a:t>  =  &lt;-2, -1, -3&gt; + &lt;-1, -1, -1&gt;    {V</a:t>
            </a:r>
            <a:r>
              <a:rPr lang="en-US" sz="1800" dirty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-2, -2&gt;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13</a:t>
            </a:r>
            <a:r>
              <a:rPr lang="en-US" sz="2400" dirty="0" smtClean="0"/>
              <a:t>  =  &lt;-3, -2, -2&gt; + &lt;0, 1, -1&gt;       {V</a:t>
            </a:r>
            <a:r>
              <a:rPr lang="en-US" sz="1800" dirty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-1, -3&gt;</a:t>
            </a:r>
          </a:p>
          <a:p>
            <a:pPr algn="l"/>
            <a:r>
              <a:rPr lang="en-US" sz="2400" dirty="0" smtClean="0"/>
              <a:t>                 W</a:t>
            </a:r>
            <a:r>
              <a:rPr lang="en-US" sz="1800" dirty="0" smtClean="0"/>
              <a:t>14</a:t>
            </a:r>
            <a:r>
              <a:rPr lang="en-US" sz="2400" dirty="0" smtClean="0"/>
              <a:t>  =  &lt;-3, -1, -3&gt; + &lt;0, 1, -1&gt;      {V</a:t>
            </a:r>
            <a:r>
              <a:rPr lang="en-US" sz="1800" dirty="0"/>
              <a:t>2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&lt;-2, -1, -4&gt;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/>
          <a:lstStyle/>
          <a:p>
            <a:r>
              <a:rPr lang="en-US" dirty="0" smtClean="0"/>
              <a:t>Converged!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3058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 smtClean="0"/>
              <a:t>                 W</a:t>
            </a:r>
            <a:r>
              <a:rPr lang="en-US" sz="1800" dirty="0" smtClean="0"/>
              <a:t>15</a:t>
            </a:r>
            <a:r>
              <a:rPr lang="en-US" sz="2400" dirty="0" smtClean="0"/>
              <a:t>  =  &lt;-2, -1, -4&gt; + &lt;-1, -1, -1&gt;     {V</a:t>
            </a:r>
            <a:r>
              <a:rPr lang="en-US" sz="1800" dirty="0" smtClean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               =  &lt;-3, -2, -3&gt;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16</a:t>
            </a:r>
            <a:r>
              <a:rPr lang="en-US" sz="2400" dirty="0" smtClean="0"/>
              <a:t>  =  &lt;-3, -2, -3&gt; + &lt;1, </a:t>
            </a:r>
            <a:r>
              <a:rPr lang="en-US" sz="2400" dirty="0"/>
              <a:t>0</a:t>
            </a:r>
            <a:r>
              <a:rPr lang="en-US" sz="2400" dirty="0" smtClean="0"/>
              <a:t>, -1&gt;       {V</a:t>
            </a:r>
            <a:r>
              <a:rPr lang="en-US" sz="1800" dirty="0"/>
              <a:t>2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&lt;-2, -2, -4&gt; 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17</a:t>
            </a:r>
            <a:r>
              <a:rPr lang="en-US" sz="2400" dirty="0" smtClean="0"/>
              <a:t>  =  &lt;-2, -2, -4&gt; + &lt;-1, -1, -1&gt;    {V</a:t>
            </a:r>
            <a:r>
              <a:rPr lang="en-US" sz="1800" dirty="0"/>
              <a:t>3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-3, -3&gt;</a:t>
            </a:r>
          </a:p>
          <a:p>
            <a:pPr algn="l"/>
            <a:r>
              <a:rPr lang="en-US" sz="2400" dirty="0" smtClean="0"/>
              <a:t>	   W</a:t>
            </a:r>
            <a:r>
              <a:rPr lang="en-US" sz="1800" dirty="0" smtClean="0"/>
              <a:t>18</a:t>
            </a:r>
            <a:r>
              <a:rPr lang="en-US" sz="2400" dirty="0" smtClean="0"/>
              <a:t>  =  &lt;-3, -3, -3&gt; + &lt;0, 1, -1&gt;       {V</a:t>
            </a:r>
            <a:r>
              <a:rPr lang="en-US" sz="1800" dirty="0"/>
              <a:t>1</a:t>
            </a:r>
            <a:r>
              <a:rPr lang="en-US" sz="2400" dirty="0" smtClean="0"/>
              <a:t> Fails}</a:t>
            </a:r>
          </a:p>
          <a:p>
            <a:pPr algn="l"/>
            <a:r>
              <a:rPr lang="en-US" sz="2400" dirty="0" smtClean="0"/>
              <a:t>                          =  &lt;-3, -2, -4&gt;</a:t>
            </a:r>
          </a:p>
          <a:p>
            <a:pPr algn="l"/>
            <a:r>
              <a:rPr lang="en-US" sz="2400" dirty="0" smtClean="0"/>
              <a:t>           </a:t>
            </a:r>
          </a:p>
          <a:p>
            <a:pPr algn="l"/>
            <a:r>
              <a:rPr lang="en-US" sz="2400" dirty="0"/>
              <a:t> </a:t>
            </a:r>
            <a:r>
              <a:rPr lang="en-US" sz="2400" dirty="0" smtClean="0"/>
              <a:t>          W</a:t>
            </a:r>
            <a:r>
              <a:rPr lang="en-US" sz="1800" dirty="0"/>
              <a:t>2</a:t>
            </a:r>
            <a:r>
              <a:rPr lang="en-US" sz="1800" dirty="0" smtClean="0"/>
              <a:t> </a:t>
            </a:r>
            <a:r>
              <a:rPr lang="en-US" sz="2600" dirty="0" smtClean="0"/>
              <a:t>=  -3,</a:t>
            </a:r>
            <a:r>
              <a:rPr lang="en-US" sz="1800" dirty="0" smtClean="0"/>
              <a:t>   </a:t>
            </a:r>
            <a:r>
              <a:rPr lang="en-US" sz="2400" dirty="0" smtClean="0"/>
              <a:t>W</a:t>
            </a:r>
            <a:r>
              <a:rPr lang="en-US" sz="1800" dirty="0"/>
              <a:t>1</a:t>
            </a:r>
            <a:r>
              <a:rPr lang="en-US" sz="1800" dirty="0" smtClean="0"/>
              <a:t> = </a:t>
            </a:r>
            <a:r>
              <a:rPr lang="en-US" sz="2600" dirty="0" smtClean="0"/>
              <a:t>-2,</a:t>
            </a:r>
            <a:r>
              <a:rPr lang="en-US" sz="1800" dirty="0" smtClean="0"/>
              <a:t>   </a:t>
            </a:r>
            <a:r>
              <a:rPr lang="en-US" sz="2400" dirty="0" smtClean="0"/>
              <a:t>W</a:t>
            </a:r>
            <a:r>
              <a:rPr lang="en-US" sz="1800" dirty="0" smtClean="0"/>
              <a:t>0 = </a:t>
            </a:r>
            <a:r>
              <a:rPr lang="el-GR" sz="2400" dirty="0" smtClean="0"/>
              <a:t>Θ</a:t>
            </a:r>
            <a:r>
              <a:rPr lang="en-US" sz="2400" dirty="0" smtClean="0"/>
              <a:t> = -4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           </a:t>
            </a:r>
            <a:endParaRPr lang="en-US" sz="2400" dirty="0"/>
          </a:p>
          <a:p>
            <a:pPr algn="l"/>
            <a:r>
              <a:rPr lang="en-US" sz="2400" dirty="0" smtClean="0"/>
              <a:t> 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PTA convergence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46550"/>
          </a:xfrm>
        </p:spPr>
        <p:txBody>
          <a:bodyPr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Statement of Convergence of PTA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248069"/>
          </a:xfrm>
        </p:spPr>
        <p:txBody>
          <a:bodyPr>
            <a:spAutoFit/>
          </a:bodyPr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Statement:</a:t>
            </a:r>
          </a:p>
          <a:p>
            <a:pPr lvl="1">
              <a:spcBef>
                <a:spcPts val="800"/>
              </a:spcBef>
              <a:buFont typeface="Monotype Corsiva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i="1" dirty="0" smtClean="0">
                <a:latin typeface="Monotype Corsiva" pitchFamily="66" charset="0"/>
              </a:rPr>
              <a:t>   Whatever be the initial choice of weights and whatever be the vector chosen for testing, PTA converges if the vectors are from a linearly separable function.</a:t>
            </a:r>
          </a:p>
          <a:p>
            <a:pPr>
              <a:buFont typeface="Monotype Corsiva" pitchFamily="6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i="1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715</Words>
  <Application>Microsoft Office PowerPoint</Application>
  <PresentationFormat>On-screen Show (4:3)</PresentationFormat>
  <Paragraphs>226</Paragraphs>
  <Slides>25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Blends</vt:lpstr>
      <vt:lpstr>Equation</vt:lpstr>
      <vt:lpstr>CS344: Introduction to Artificial Intelligence (associated lab: CS386) </vt:lpstr>
      <vt:lpstr>PTA on NAND</vt:lpstr>
      <vt:lpstr>Preprocessing</vt:lpstr>
      <vt:lpstr>PTA Algo steps</vt:lpstr>
      <vt:lpstr>Trying convergence</vt:lpstr>
      <vt:lpstr>Trying convergence</vt:lpstr>
      <vt:lpstr>Converged!</vt:lpstr>
      <vt:lpstr>PTA convergence</vt:lpstr>
      <vt:lpstr>Statement of Convergence of PTA</vt:lpstr>
      <vt:lpstr>Proof of Convergence of PTA</vt:lpstr>
      <vt:lpstr>Proof of Convergence of PTA (cntd.)</vt:lpstr>
      <vt:lpstr>Behavior of Numerator of G</vt:lpstr>
      <vt:lpstr>Behavior of Denominator of G</vt:lpstr>
      <vt:lpstr>Some Observations </vt:lpstr>
      <vt:lpstr>Some Observations contd. </vt:lpstr>
      <vt:lpstr>Convergence of PTA proved</vt:lpstr>
      <vt:lpstr>Feedforward Network</vt:lpstr>
      <vt:lpstr>Limitations of perceptron</vt:lpstr>
      <vt:lpstr>Solutions</vt:lpstr>
      <vt:lpstr>Pocket Algorithm</vt:lpstr>
      <vt:lpstr>XOR using 2 layers</vt:lpstr>
      <vt:lpstr>Example - XOR</vt:lpstr>
      <vt:lpstr>Example - XOR </vt:lpstr>
      <vt:lpstr>Some Terminology</vt:lpstr>
      <vt:lpstr>Training of the MLP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188</cp:revision>
  <dcterms:created xsi:type="dcterms:W3CDTF">2007-07-27T07:29:18Z</dcterms:created>
  <dcterms:modified xsi:type="dcterms:W3CDTF">2011-03-28T02:41:39Z</dcterms:modified>
</cp:coreProperties>
</file>