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31: </a:t>
            </a:r>
            <a:r>
              <a:rPr lang="en-US" sz="2800" dirty="0" err="1" smtClean="0">
                <a:latin typeface="Times New Roman" pitchFamily="18" charset="0"/>
              </a:rPr>
              <a:t>Feedforward</a:t>
            </a:r>
            <a:r>
              <a:rPr lang="en-US" sz="2800" dirty="0" smtClean="0">
                <a:latin typeface="Times New Roman" pitchFamily="18" charset="0"/>
              </a:rPr>
              <a:t> N/W; sigmoid neuron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28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of the MLP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Multilayer Perceptron (MLP)</a:t>
            </a:r>
          </a:p>
          <a:p>
            <a:endParaRPr lang="en-US" dirty="0" smtClean="0"/>
          </a:p>
          <a:p>
            <a:r>
              <a:rPr lang="en-US" dirty="0" smtClean="0"/>
              <a:t>Question:- How to find weights for the hidden layers when no target output is available?</a:t>
            </a:r>
          </a:p>
          <a:p>
            <a:endParaRPr lang="en-US" dirty="0" smtClean="0"/>
          </a:p>
          <a:p>
            <a:r>
              <a:rPr lang="en-US" dirty="0" smtClean="0"/>
              <a:t>Credit assignment problem – to be solved by “</a:t>
            </a:r>
            <a:r>
              <a:rPr lang="en-US" i="1" dirty="0" smtClean="0"/>
              <a:t>Gradient Descent</a:t>
            </a:r>
            <a:r>
              <a:rPr lang="en-US" dirty="0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163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78313" y="6746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165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11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117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1" idx="7"/>
            <a:endCxn id="10" idx="3"/>
          </p:cNvCxnSpPr>
          <p:nvPr/>
        </p:nvCxnSpPr>
        <p:spPr>
          <a:xfrm rot="5400000" flipH="1" flipV="1">
            <a:off x="41195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7"/>
            <a:endCxn id="9" idx="3"/>
          </p:cNvCxnSpPr>
          <p:nvPr/>
        </p:nvCxnSpPr>
        <p:spPr>
          <a:xfrm rot="5400000" flipH="1" flipV="1">
            <a:off x="3738563" y="973138"/>
            <a:ext cx="622300" cy="546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9" idx="5"/>
          </p:cNvCxnSpPr>
          <p:nvPr/>
        </p:nvCxnSpPr>
        <p:spPr>
          <a:xfrm rot="16200000" flipV="1">
            <a:off x="4538663" y="935038"/>
            <a:ext cx="62230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  <a:endCxn id="5" idx="5"/>
          </p:cNvCxnSpPr>
          <p:nvPr/>
        </p:nvCxnSpPr>
        <p:spPr>
          <a:xfrm rot="16200000" flipV="1">
            <a:off x="38147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  <a:endCxn id="10" idx="4"/>
          </p:cNvCxnSpPr>
          <p:nvPr/>
        </p:nvCxnSpPr>
        <p:spPr>
          <a:xfrm rot="5400000" flipH="1" flipV="1">
            <a:off x="469106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1"/>
            <a:endCxn id="5" idx="4"/>
          </p:cNvCxnSpPr>
          <p:nvPr/>
        </p:nvCxnSpPr>
        <p:spPr>
          <a:xfrm rot="16200000" flipV="1">
            <a:off x="328771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Box 40"/>
          <p:cNvSpPr txBox="1">
            <a:spLocks noChangeArrowheads="1"/>
          </p:cNvSpPr>
          <p:nvPr/>
        </p:nvSpPr>
        <p:spPr bwMode="auto">
          <a:xfrm>
            <a:off x="3352800" y="27432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092" name="TextBox 41"/>
          <p:cNvSpPr txBox="1">
            <a:spLocks noChangeArrowheads="1"/>
          </p:cNvSpPr>
          <p:nvPr/>
        </p:nvSpPr>
        <p:spPr bwMode="auto">
          <a:xfrm>
            <a:off x="5176838" y="2819400"/>
            <a:ext cx="38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093" name="TextBox 42"/>
          <p:cNvSpPr txBox="1">
            <a:spLocks noChangeArrowheads="1"/>
          </p:cNvSpPr>
          <p:nvPr/>
        </p:nvSpPr>
        <p:spPr bwMode="auto">
          <a:xfrm>
            <a:off x="3505200" y="11430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3094" name="TextBox 43"/>
          <p:cNvSpPr txBox="1">
            <a:spLocks noChangeArrowheads="1"/>
          </p:cNvSpPr>
          <p:nvPr/>
        </p:nvSpPr>
        <p:spPr bwMode="auto">
          <a:xfrm>
            <a:off x="5011738" y="11430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648200" y="533400"/>
          <a:ext cx="1581150" cy="360363"/>
        </p:xfrm>
        <a:graphic>
          <a:graphicData uri="http://schemas.openxmlformats.org/presentationml/2006/ole">
            <p:oleObj spid="_x0000_s3074" name="Equation" r:id="rId3" imgW="10029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73688" y="1741488"/>
          <a:ext cx="1560512" cy="360362"/>
        </p:xfrm>
        <a:graphic>
          <a:graphicData uri="http://schemas.openxmlformats.org/presentationml/2006/ole">
            <p:oleObj spid="_x0000_s3075" name="Equation" r:id="rId4" imgW="9903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1752600"/>
          <a:ext cx="1601788" cy="360363"/>
        </p:xfrm>
        <a:graphic>
          <a:graphicData uri="http://schemas.openxmlformats.org/presentationml/2006/ole">
            <p:oleObj spid="_x0000_s3076" name="Equation" r:id="rId5" imgW="101592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48000" y="3962400"/>
          <a:ext cx="3429000" cy="477838"/>
        </p:xfrm>
        <a:graphic>
          <a:graphicData uri="http://schemas.openxmlformats.org/presentationml/2006/ole">
            <p:oleObj spid="_x0000_s3077" name="Equation" r:id="rId6" imgW="1917360" imgH="2664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0" y="4627563"/>
          <a:ext cx="3429000" cy="477837"/>
        </p:xfrm>
        <a:graphic>
          <a:graphicData uri="http://schemas.openxmlformats.org/presentationml/2006/ole">
            <p:oleObj spid="_x0000_s3078" name="Equation" r:id="rId7" imgW="1917360" imgH="266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048000" y="5387975"/>
          <a:ext cx="3451225" cy="957263"/>
        </p:xfrm>
        <a:graphic>
          <a:graphicData uri="http://schemas.openxmlformats.org/presentationml/2006/ole">
            <p:oleObj spid="_x0000_s3079" name="Equation" r:id="rId8" imgW="1930320" imgH="53316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2400" y="152400"/>
            <a:ext cx="430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 Linear Neurons Work?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Note:</a:t>
            </a:r>
            <a:r>
              <a:rPr lang="en-US" sz="2400" smtClean="0"/>
              <a:t> The whole structure shown in earlier slide is reducible to a single neuron with given behavior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Claim:</a:t>
            </a:r>
            <a:r>
              <a:rPr lang="en-US" sz="2400" smtClean="0"/>
              <a:t> A neuron with linear I-O behavior can’t compute X-OR.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Proof: </a:t>
            </a:r>
            <a:r>
              <a:rPr lang="en-US" sz="2400" smtClean="0"/>
              <a:t>Considering all possible cases: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[assuming 0.1 and 0.9 as the lower and upper thresholds]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(0,0), Zero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(0,1), One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13088" y="1676400"/>
          <a:ext cx="2906712" cy="384175"/>
        </p:xfrm>
        <a:graphic>
          <a:graphicData uri="http://schemas.openxmlformats.org/presentationml/2006/ole">
            <p:oleObj spid="_x0000_s4098" name="Equation" r:id="rId3" imgW="172692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81400" y="4476750"/>
          <a:ext cx="2819400" cy="628650"/>
        </p:xfrm>
        <a:graphic>
          <a:graphicData uri="http://schemas.openxmlformats.org/presentationml/2006/ole">
            <p:oleObj spid="_x0000_s4099" name="Equation" r:id="rId4" imgW="2273040" imgH="507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5627688"/>
          <a:ext cx="2781300" cy="620712"/>
        </p:xfrm>
        <a:graphic>
          <a:graphicData uri="http://schemas.openxmlformats.org/presentationml/2006/ole">
            <p:oleObj spid="_x0000_s4100" name="Equation" r:id="rId5" imgW="22730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68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(1,0), One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(1,1), Zero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These equations are inconsistent. Hence X-OR can’t be computed.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Observations: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linear neuron can’t compute X-OR.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multilayer FFN with linear neurons is collapsible to a single linear neuron, hence </a:t>
            </a:r>
            <a:r>
              <a:rPr lang="en-US" sz="2400" b="1" dirty="0" smtClean="0">
                <a:solidFill>
                  <a:prstClr val="black"/>
                </a:solidFill>
              </a:rPr>
              <a:t>no a additional power due to hidden layer.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Non-linearity is essential for power.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674688"/>
          <a:ext cx="2209800" cy="315912"/>
        </p:xfrm>
        <a:graphic>
          <a:graphicData uri="http://schemas.openxmlformats.org/presentationml/2006/ole">
            <p:oleObj spid="_x0000_s5122" name="Equation" r:id="rId3" imgW="166356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29000" y="1436688"/>
          <a:ext cx="2209800" cy="315912"/>
        </p:xfrm>
        <a:graphic>
          <a:graphicData uri="http://schemas.openxmlformats.org/presentationml/2006/ole">
            <p:oleObj spid="_x0000_s5123" name="Equation" r:id="rId4" imgW="1663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Multilayer Perceptron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of the MLP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Multilayer Perceptron (MLP)</a:t>
            </a:r>
          </a:p>
          <a:p>
            <a:endParaRPr lang="en-US" smtClean="0"/>
          </a:p>
          <a:p>
            <a:r>
              <a:rPr lang="en-US" smtClean="0"/>
              <a:t>Question:- How to find weights for the hidden layers when no target output is available?</a:t>
            </a:r>
          </a:p>
          <a:p>
            <a:endParaRPr lang="en-US" smtClean="0"/>
          </a:p>
          <a:p>
            <a:r>
              <a:rPr lang="en-US" smtClean="0"/>
              <a:t>Credit assignment problem – to be solved by “</a:t>
            </a:r>
            <a:r>
              <a:rPr lang="en-US" i="1" smtClean="0"/>
              <a:t>Gradient Descent</a:t>
            </a:r>
            <a:r>
              <a:rPr lang="en-US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Gradient Descent Technique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smtClean="0"/>
              <a:t>Let E be the error at the output layer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t</a:t>
            </a:r>
            <a:r>
              <a:rPr lang="en-US" sz="2800" baseline="-25000" smtClean="0"/>
              <a:t>i</a:t>
            </a:r>
            <a:r>
              <a:rPr lang="en-US" sz="2800" smtClean="0"/>
              <a:t> = target output; o</a:t>
            </a:r>
            <a:r>
              <a:rPr lang="en-US" sz="2800" baseline="-25000" smtClean="0"/>
              <a:t>i </a:t>
            </a:r>
            <a:r>
              <a:rPr lang="en-US" sz="2800" smtClean="0"/>
              <a:t>= observed output</a:t>
            </a:r>
          </a:p>
          <a:p>
            <a:endParaRPr lang="en-US" sz="2800" smtClean="0"/>
          </a:p>
          <a:p>
            <a:r>
              <a:rPr lang="en-US" sz="2800" smtClean="0"/>
              <a:t>i is the index going over n neurons in the outermost layer</a:t>
            </a:r>
          </a:p>
          <a:p>
            <a:r>
              <a:rPr lang="en-US" sz="2800" smtClean="0"/>
              <a:t>j is the index going over the p patterns (1 to p)</a:t>
            </a:r>
          </a:p>
          <a:p>
            <a:r>
              <a:rPr lang="en-US" sz="2800" smtClean="0"/>
              <a:t>Ex: XOR:–  p=4 and n=1</a:t>
            </a:r>
          </a:p>
          <a:p>
            <a:endParaRPr lang="en-US" sz="2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238375" y="2133600"/>
          <a:ext cx="2990850" cy="1055688"/>
        </p:xfrm>
        <a:graphic>
          <a:graphicData uri="http://schemas.openxmlformats.org/presentationml/2006/ole">
            <p:oleObj spid="_x0000_s6146" name="Equation" r:id="rId3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Weights in a FF NN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3838"/>
            <a:ext cx="5638800" cy="4983162"/>
          </a:xfrm>
        </p:spPr>
        <p:txBody>
          <a:bodyPr/>
          <a:lstStyle/>
          <a:p>
            <a:r>
              <a:rPr lang="en-US" sz="2800" smtClean="0"/>
              <a:t>w</a:t>
            </a:r>
            <a:r>
              <a:rPr lang="en-US" sz="2800" baseline="-25000" smtClean="0"/>
              <a:t>mn</a:t>
            </a:r>
            <a:r>
              <a:rPr lang="en-US" sz="2800" smtClean="0"/>
              <a:t> is the weight of the connection from the n</a:t>
            </a:r>
            <a:r>
              <a:rPr lang="en-US" sz="2800" baseline="30000" smtClean="0"/>
              <a:t>th </a:t>
            </a:r>
            <a:r>
              <a:rPr lang="en-US" sz="2800" smtClean="0"/>
              <a:t>neuron to the m</a:t>
            </a:r>
            <a:r>
              <a:rPr lang="en-US" sz="2800" baseline="30000" smtClean="0"/>
              <a:t>th</a:t>
            </a:r>
            <a:r>
              <a:rPr lang="en-US" sz="2800" smtClean="0"/>
              <a:t> neuron</a:t>
            </a:r>
          </a:p>
          <a:p>
            <a:r>
              <a:rPr lang="en-US" sz="2800" smtClean="0"/>
              <a:t>E </a:t>
            </a:r>
            <a:r>
              <a:rPr lang="en-US" sz="2800" i="1" smtClean="0"/>
              <a:t>vs</a:t>
            </a:r>
            <a:r>
              <a:rPr lang="en-US" sz="2800" smtClean="0"/>
              <a:t>        surface is a complex surface in the space defined by the weights w</a:t>
            </a:r>
            <a:r>
              <a:rPr lang="en-US" sz="2800" baseline="-25000" smtClean="0"/>
              <a:t>ij</a:t>
            </a:r>
          </a:p>
          <a:p>
            <a:r>
              <a:rPr lang="en-US" sz="2800" smtClean="0"/>
              <a:t>        gives the direction in which a movement of the operating point in the w</a:t>
            </a:r>
            <a:r>
              <a:rPr lang="en-US" sz="2800" baseline="-25000" smtClean="0"/>
              <a:t>mn</a:t>
            </a:r>
            <a:r>
              <a:rPr lang="en-US" sz="2800" smtClean="0"/>
              <a:t> co-ordinate space will result in maximum decrease in error</a:t>
            </a:r>
          </a:p>
          <a:p>
            <a:endParaRPr lang="en-US" sz="2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2895600"/>
          <a:ext cx="314325" cy="381000"/>
        </p:xfrm>
        <a:graphic>
          <a:graphicData uri="http://schemas.openxmlformats.org/presentationml/2006/ole">
            <p:oleObj spid="_x0000_s7170" name="Equation" r:id="rId3" imgW="177480" imgH="215640" progId="Equation.3">
              <p:embed/>
            </p:oleObj>
          </a:graphicData>
        </a:graphic>
      </p:graphicFrame>
      <p:sp>
        <p:nvSpPr>
          <p:cNvPr id="2055" name="Oval 5"/>
          <p:cNvSpPr>
            <a:spLocks noChangeArrowheads="1"/>
          </p:cNvSpPr>
          <p:nvPr/>
        </p:nvSpPr>
        <p:spPr bwMode="auto">
          <a:xfrm>
            <a:off x="7620000" y="1600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6"/>
          <p:cNvSpPr>
            <a:spLocks noChangeArrowheads="1"/>
          </p:cNvSpPr>
          <p:nvPr/>
        </p:nvSpPr>
        <p:spPr bwMode="auto">
          <a:xfrm>
            <a:off x="6858000" y="25908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72390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8077200" y="1600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7315200" y="2605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6705600" y="1828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mn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4191000"/>
          <a:ext cx="714375" cy="655638"/>
        </p:xfrm>
        <a:graphic>
          <a:graphicData uri="http://schemas.openxmlformats.org/presentationml/2006/ole">
            <p:oleObj spid="_x0000_s7171" name="Equation" r:id="rId4" imgW="46980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553200" y="4437063"/>
          <a:ext cx="2057400" cy="820737"/>
        </p:xfrm>
        <a:graphic>
          <a:graphicData uri="http://schemas.openxmlformats.org/presentationml/2006/ole">
            <p:oleObj spid="_x0000_s7172" name="Equation" r:id="rId5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Sigmoid neurons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686800" cy="5029200"/>
          </a:xfrm>
        </p:spPr>
        <p:txBody>
          <a:bodyPr/>
          <a:lstStyle/>
          <a:p>
            <a:r>
              <a:rPr lang="en-US" sz="2800" smtClean="0"/>
              <a:t>Gradient Descent needs a derivative computation</a:t>
            </a:r>
          </a:p>
          <a:p>
            <a:pPr lvl="1">
              <a:buFontTx/>
              <a:buNone/>
            </a:pPr>
            <a:r>
              <a:rPr lang="en-US" sz="2400" smtClean="0"/>
              <a:t>	- not possible in perceptron due to the discontinuous step  	function used!</a:t>
            </a:r>
          </a:p>
          <a:p>
            <a:pPr lvl="1">
              <a:buFontTx/>
              <a:buNone/>
            </a:pPr>
            <a:r>
              <a:rPr lang="en-US" sz="2400" smtClean="0">
                <a:sym typeface="Wingdings" pitchFamily="2" charset="2"/>
              </a:rPr>
              <a:t> Sigmoid neurons with easy-to-compute derivatives used!</a:t>
            </a:r>
            <a:endParaRPr lang="en-US" sz="24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Computing power comes from non-linearity of sigmoid function.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280025" y="3733800"/>
          <a:ext cx="2949575" cy="838200"/>
        </p:xfrm>
        <a:graphic>
          <a:graphicData uri="http://schemas.openxmlformats.org/presentationml/2006/ole">
            <p:oleObj spid="_x0000_s8194" name="Equation" r:id="rId3" imgW="1091880" imgH="431640" progId="Equation.3">
              <p:embed/>
            </p:oleObj>
          </a:graphicData>
        </a:graphic>
      </p:graphicFrame>
      <p:pic>
        <p:nvPicPr>
          <p:cNvPr id="3077" name="Picture 5" descr="sigmo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449638"/>
            <a:ext cx="25146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Derivative of Sigmoid function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579563" y="1727200"/>
          <a:ext cx="6345237" cy="3822700"/>
        </p:xfrm>
        <a:graphic>
          <a:graphicData uri="http://schemas.openxmlformats.org/presentationml/2006/ole">
            <p:oleObj spid="_x0000_s9218" name="Equation" r:id="rId3" imgW="2171520" imgH="1307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954713" y="2516188"/>
          <a:ext cx="1425575" cy="2692400"/>
        </p:xfrm>
        <a:graphic>
          <a:graphicData uri="http://schemas.openxmlformats.org/presentationml/2006/ole">
            <p:oleObj spid="_x0000_s9219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Feedforward Network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Training algorithm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Initialize weights to random values.</a:t>
            </a:r>
          </a:p>
          <a:p>
            <a:r>
              <a:rPr lang="en-US" sz="2800" dirty="0" smtClean="0"/>
              <a:t>For input x = &lt;x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,…,x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&gt;, modify weights as follows</a:t>
            </a:r>
          </a:p>
          <a:p>
            <a:pPr>
              <a:buFontTx/>
              <a:buNone/>
            </a:pPr>
            <a:r>
              <a:rPr lang="en-US" sz="2800" dirty="0" smtClean="0"/>
              <a:t>	Target output = t, Observed output = o</a:t>
            </a:r>
          </a:p>
          <a:p>
            <a:pPr>
              <a:buFontTx/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Iterate until E &lt;  </a:t>
            </a:r>
            <a:r>
              <a:rPr lang="en-US" sz="2800" dirty="0" smtClean="0">
                <a:sym typeface="Symbol" pitchFamily="18" charset="2"/>
              </a:rPr>
              <a:t></a:t>
            </a:r>
            <a:r>
              <a:rPr lang="en-US" sz="2800" dirty="0" smtClean="0"/>
              <a:t>        (threshold)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3886200"/>
          <a:ext cx="1905000" cy="973138"/>
        </p:xfrm>
        <a:graphic>
          <a:graphicData uri="http://schemas.openxmlformats.org/presentationml/2006/ole">
            <p:oleObj spid="_x0000_s10242" name="Equation" r:id="rId3" imgW="78732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184400" y="4953000"/>
          <a:ext cx="1654175" cy="788988"/>
        </p:xfrm>
        <a:graphic>
          <a:graphicData uri="http://schemas.openxmlformats.org/presentationml/2006/ole">
            <p:oleObj spid="_x0000_s10243" name="Equation" r:id="rId4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Calculation of ∆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dirty="0" smtClean="0"/>
          </a:p>
        </p:txBody>
      </p:sp>
      <p:graphicFrame>
        <p:nvGraphicFramePr>
          <p:cNvPr id="6146" name="Rectangle 2"/>
          <p:cNvGraphicFramePr>
            <a:graphicFrameLocks/>
          </p:cNvGraphicFramePr>
          <p:nvPr>
            <p:ph sz="half" idx="1"/>
          </p:nvPr>
        </p:nvGraphicFramePr>
        <p:xfrm>
          <a:off x="457200" y="2516188"/>
          <a:ext cx="4038600" cy="2692400"/>
        </p:xfrm>
        <a:graphic>
          <a:graphicData uri="http://schemas.openxmlformats.org/presentationml/2006/ole">
            <p:oleObj spid="_x0000_s11266" name="Equation" r:id="rId3" imgW="0" imgH="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977900" y="1371600"/>
          <a:ext cx="7937500" cy="4562475"/>
        </p:xfrm>
        <a:graphic>
          <a:graphicData uri="http://schemas.openxmlformats.org/presentationml/2006/ole">
            <p:oleObj spid="_x0000_s11267" name="Equation" r:id="rId4" imgW="2819160" imgH="1815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smtClean="0">
                <a:latin typeface="Monotype Corsiva" pitchFamily="66" charset="0"/>
              </a:rPr>
              <a:t>	</a:t>
            </a:r>
            <a:r>
              <a:rPr lang="en-US" sz="3600" i="1" smtClean="0">
                <a:latin typeface="Monotype Corsiva" pitchFamily="66" charset="0"/>
              </a:rPr>
              <a:t>Does the training technique support our intuition?</a:t>
            </a:r>
          </a:p>
          <a:p>
            <a:r>
              <a:rPr lang="en-US" smtClean="0"/>
              <a:t>The larger the x</a:t>
            </a:r>
            <a:r>
              <a:rPr lang="en-US" baseline="-25000" smtClean="0"/>
              <a:t>i</a:t>
            </a:r>
            <a:r>
              <a:rPr lang="en-US" smtClean="0"/>
              <a:t>, larger is </a:t>
            </a:r>
            <a:r>
              <a:rPr lang="en-US" smtClean="0">
                <a:cs typeface="Arial" charset="0"/>
              </a:rPr>
              <a:t>∆w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 </a:t>
            </a:r>
          </a:p>
          <a:p>
            <a:pPr lvl="1"/>
            <a:r>
              <a:rPr lang="en-US" smtClean="0">
                <a:cs typeface="Arial" charset="0"/>
              </a:rPr>
              <a:t>Error burden is borne by the weight values corresponding to large input values</a:t>
            </a:r>
          </a:p>
          <a:p>
            <a:pPr lvl="1">
              <a:buFontTx/>
              <a:buNone/>
            </a:pPr>
            <a:endParaRPr lang="el-GR" smtClean="0">
              <a:cs typeface="Arial" charset="0"/>
            </a:endParaRPr>
          </a:p>
          <a:p>
            <a:pPr lvl="1"/>
            <a:endParaRPr lang="en-US" baseline="-25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perceptron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229600" cy="4525962"/>
          </a:xfrm>
        </p:spPr>
        <p:txBody>
          <a:bodyPr/>
          <a:lstStyle/>
          <a:p>
            <a:r>
              <a:rPr lang="en-US" smtClean="0"/>
              <a:t>Non-linear separability is all pervading</a:t>
            </a:r>
          </a:p>
          <a:p>
            <a:r>
              <a:rPr lang="en-US" smtClean="0"/>
              <a:t>Single perceptron does not have enough computing power</a:t>
            </a:r>
          </a:p>
          <a:p>
            <a:r>
              <a:rPr lang="en-US" smtClean="0"/>
              <a:t>Eg: XOR cannot be computed by perceptron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Solutions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Tolerate error (Ex: </a:t>
            </a:r>
            <a:r>
              <a:rPr lang="en-US" i="1" dirty="0" smtClean="0"/>
              <a:t>pocket algorithm</a:t>
            </a:r>
            <a:r>
              <a:rPr lang="en-US" dirty="0" smtClean="0"/>
              <a:t> used by connectionist expert systems).</a:t>
            </a:r>
          </a:p>
          <a:p>
            <a:pPr lvl="1"/>
            <a:r>
              <a:rPr lang="en-US" dirty="0" smtClean="0"/>
              <a:t>Try to get the best possible </a:t>
            </a:r>
            <a:r>
              <a:rPr lang="en-US" dirty="0" err="1" smtClean="0"/>
              <a:t>hyperplane</a:t>
            </a:r>
            <a:r>
              <a:rPr lang="en-US" dirty="0" smtClean="0"/>
              <a:t> using only </a:t>
            </a:r>
            <a:r>
              <a:rPr lang="en-US" dirty="0" err="1" smtClean="0"/>
              <a:t>perceptrons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 higher dimension surfaces </a:t>
            </a:r>
          </a:p>
          <a:p>
            <a:pPr lvl="1">
              <a:buFontTx/>
              <a:buNone/>
            </a:pPr>
            <a:r>
              <a:rPr lang="en-US" dirty="0" smtClean="0"/>
              <a:t>Ex: Degree - 2 surfaces like parabola</a:t>
            </a:r>
          </a:p>
          <a:p>
            <a:r>
              <a:rPr lang="en-US" dirty="0" smtClean="0"/>
              <a:t>Use layered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Pocket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Algorithm evolved in 1985 – essentially uses PTA</a:t>
            </a:r>
          </a:p>
          <a:p>
            <a:r>
              <a:rPr lang="en-US" smtClean="0"/>
              <a:t>Basic Idea: 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	Always preserve the best weight obtained so far in the “pocket” 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	Change weights, if found better (i.e. changed weights result in reduced error).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XOR using 2 layers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090613" y="2093913"/>
          <a:ext cx="7069137" cy="1106487"/>
        </p:xfrm>
        <a:graphic>
          <a:graphicData uri="http://schemas.openxmlformats.org/presentationml/2006/ole">
            <p:oleObj spid="_x0000_s1026" name="Equation" r:id="rId3" imgW="2920680" imgH="457200" progId="Equation.3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3625850"/>
            <a:ext cx="8467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 Non-LS function expressed as a linearly separable </a:t>
            </a:r>
          </a:p>
          <a:p>
            <a:r>
              <a:rPr lang="en-US" sz="2800"/>
              <a:t>function of individual linearly separable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Example - XOR</a:t>
            </a:r>
          </a:p>
        </p:txBody>
      </p:sp>
      <p:graphicFrame>
        <p:nvGraphicFramePr>
          <p:cNvPr id="292867" name="Group 3"/>
          <p:cNvGraphicFramePr>
            <a:graphicFrameLocks noGrp="1"/>
          </p:cNvGraphicFramePr>
          <p:nvPr>
            <p:ph sz="half" idx="1"/>
          </p:nvPr>
        </p:nvGraphicFramePr>
        <p:xfrm>
          <a:off x="838200" y="3278188"/>
          <a:ext cx="2057400" cy="3073400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2514600" y="3352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Oval 30"/>
          <p:cNvSpPr>
            <a:spLocks noChangeArrowheads="1"/>
          </p:cNvSpPr>
          <p:nvPr/>
        </p:nvSpPr>
        <p:spPr bwMode="auto">
          <a:xfrm>
            <a:off x="4572000" y="433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38862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2"/>
          <p:cNvSpPr>
            <a:spLocks noChangeArrowheads="1"/>
          </p:cNvSpPr>
          <p:nvPr/>
        </p:nvSpPr>
        <p:spPr bwMode="auto">
          <a:xfrm>
            <a:off x="52578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 flipV="1">
            <a:off x="41148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9530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4800600" y="4033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>
            <a:off x="4876800" y="4567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5410200" y="4643438"/>
            <a:ext cx="1279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=1.5</a:t>
            </a:r>
          </a:p>
        </p:txBody>
      </p:sp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3352800" y="4643438"/>
            <a:ext cx="1101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=-1</a:t>
            </a:r>
          </a:p>
        </p:txBody>
      </p:sp>
      <p:sp>
        <p:nvSpPr>
          <p:cNvPr id="2088" name="Text Box 39"/>
          <p:cNvSpPr txBox="1">
            <a:spLocks noChangeArrowheads="1"/>
          </p:cNvSpPr>
          <p:nvPr/>
        </p:nvSpPr>
        <p:spPr bwMode="auto">
          <a:xfrm>
            <a:off x="5394325" y="4098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089" name="Text Box 40"/>
          <p:cNvSpPr txBox="1">
            <a:spLocks noChangeArrowheads="1"/>
          </p:cNvSpPr>
          <p:nvPr/>
        </p:nvSpPr>
        <p:spPr bwMode="auto">
          <a:xfrm>
            <a:off x="5470525" y="4251325"/>
            <a:ext cx="985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1</a:t>
            </a:r>
          </a:p>
        </p:txBody>
      </p:sp>
      <p:sp>
        <p:nvSpPr>
          <p:cNvPr id="2090" name="Text Box 41"/>
          <p:cNvSpPr txBox="1">
            <a:spLocks noChangeArrowheads="1"/>
          </p:cNvSpPr>
          <p:nvPr/>
        </p:nvSpPr>
        <p:spPr bwMode="auto">
          <a:xfrm>
            <a:off x="3429000" y="5267325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5791200" y="5253038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443788" y="4491038"/>
          <a:ext cx="1166812" cy="1300162"/>
        </p:xfrm>
        <a:graphic>
          <a:graphicData uri="http://schemas.openxmlformats.org/presentationml/2006/ole">
            <p:oleObj spid="_x0000_s2050" name="Equation" r:id="rId3" imgW="774360" imgH="863280" progId="Equation.3">
              <p:embed/>
            </p:oleObj>
          </a:graphicData>
        </a:graphic>
      </p:graphicFrame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495800" y="16764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  </a:t>
            </a:r>
            <a:r>
              <a:rPr lang="en-US" sz="2800"/>
              <a:t>Calculation of XOR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5029200" y="3424238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</a:t>
            </a:r>
            <a:r>
              <a:rPr lang="en-US" sz="2800"/>
              <a:t>Calculation of 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7543800" y="3438525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7848600" y="3500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H="1">
            <a:off x="6400800" y="388143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2286000" y="137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600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2971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18288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26670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2514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25908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1242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0668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108325" y="1131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184525" y="12842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838200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838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629025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39624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Example - XOR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962400" y="1600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5052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434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91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67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8006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7432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84725" y="13604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60925" y="15128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146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819775" y="2528888"/>
            <a:ext cx="809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172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766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7244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505200" y="30480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505200" y="30480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927350" y="3581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703513" y="42052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218113" y="4191000"/>
            <a:ext cx="49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505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49530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029200" y="35052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435350" y="3290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68750" y="37480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81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95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179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2895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Terminology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multilayer feedforward neural network has </a:t>
            </a:r>
          </a:p>
          <a:p>
            <a:pPr lvl="1"/>
            <a:r>
              <a:rPr lang="en-US" smtClean="0"/>
              <a:t>Input layer</a:t>
            </a:r>
          </a:p>
          <a:p>
            <a:pPr lvl="1"/>
            <a:r>
              <a:rPr lang="en-US" smtClean="0"/>
              <a:t>Output layer</a:t>
            </a:r>
          </a:p>
          <a:p>
            <a:pPr lvl="1"/>
            <a:r>
              <a:rPr lang="en-US" smtClean="0"/>
              <a:t>Hidden layer (assists computation)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Output units and hidden units are called</a:t>
            </a:r>
          </a:p>
          <a:p>
            <a:pPr lvl="1">
              <a:buFontTx/>
              <a:buNone/>
            </a:pPr>
            <a:r>
              <a:rPr lang="en-US" smtClean="0"/>
              <a:t>computation units.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474</Words>
  <Application>Microsoft Office PowerPoint</Application>
  <PresentationFormat>On-screen Show (4:3)</PresentationFormat>
  <Paragraphs>157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Blends</vt:lpstr>
      <vt:lpstr>Equation</vt:lpstr>
      <vt:lpstr>CS344: Introduction to Artificial Intelligence (associated lab: CS386) </vt:lpstr>
      <vt:lpstr>Feedforward Network</vt:lpstr>
      <vt:lpstr>Limitations of perceptron</vt:lpstr>
      <vt:lpstr>Solutions</vt:lpstr>
      <vt:lpstr>Pocket Algorithm</vt:lpstr>
      <vt:lpstr>XOR using 2 layers</vt:lpstr>
      <vt:lpstr>Example - XOR</vt:lpstr>
      <vt:lpstr>Example - XOR </vt:lpstr>
      <vt:lpstr>Some Terminology</vt:lpstr>
      <vt:lpstr>Training of the MLP</vt:lpstr>
      <vt:lpstr>Slide 11</vt:lpstr>
      <vt:lpstr>Slide 12</vt:lpstr>
      <vt:lpstr>Slide 13</vt:lpstr>
      <vt:lpstr>Multilayer Perceptron</vt:lpstr>
      <vt:lpstr>Training of the MLP</vt:lpstr>
      <vt:lpstr>Gradient Descent Technique</vt:lpstr>
      <vt:lpstr>Weights in a FF NN</vt:lpstr>
      <vt:lpstr>Sigmoid neurons</vt:lpstr>
      <vt:lpstr>Derivative of Sigmoid function</vt:lpstr>
      <vt:lpstr>Training algorithm</vt:lpstr>
      <vt:lpstr>Calculation of ∆wi</vt:lpstr>
      <vt:lpstr>Observations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189</cp:revision>
  <dcterms:created xsi:type="dcterms:W3CDTF">2007-07-27T07:29:18Z</dcterms:created>
  <dcterms:modified xsi:type="dcterms:W3CDTF">2011-03-28T02:40:42Z</dcterms:modified>
</cp:coreProperties>
</file>