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9" r:id="rId9"/>
    <p:sldId id="270" r:id="rId10"/>
    <p:sldId id="271" r:id="rId11"/>
    <p:sldId id="272" r:id="rId12"/>
    <p:sldId id="274" r:id="rId13"/>
    <p:sldId id="275" r:id="rId14"/>
    <p:sldId id="276" r:id="rId15"/>
    <p:sldId id="277" r:id="rId16"/>
    <p:sldId id="278" r:id="rId17"/>
    <p:sldId id="279" r:id="rId18"/>
    <p:sldId id="280" r:id="rId1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C13B24C0-78BB-4A2C-8624-7372A7927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BCC5C-783B-4F2F-B2B7-A0E5D40E94D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2DBFB1B-BC0E-4249-BFA8-93ED7FF44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2C1D-A523-4D33-82D0-B5C41D779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80826-301C-473B-95D9-BD172841F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4D0D-0D3F-478A-98F1-3405F1EBB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8FF49-EB00-4001-94E7-F6AAA1B3B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2ECAD-785D-41D1-9A0C-22348DF29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7F37B-ABB6-404D-AC6D-044F1EA04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E9DE-4933-4A25-96E6-E58E25568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A9701-BEC9-47B6-87F1-6DB148AA2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461ED-BD40-4AB0-A2EC-7D586271A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57B32-9EB4-4A5B-990C-D1E8D48C7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E532-A7FF-4206-ACF6-C2B1A4FB6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1951-7F91-4EDB-A88F-6E24C3706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0002E24-9D71-4902-AEB9-D46CC482A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3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6002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Times New Roman" pitchFamily="18" charset="0"/>
              </a:rPr>
              <a:t>CS344: Introduction to Artificial Intelligence</a:t>
            </a:r>
            <a:br>
              <a:rPr lang="en-US" dirty="0" smtClean="0">
                <a:latin typeface="Times New Roman" pitchFamily="18" charset="0"/>
              </a:rPr>
            </a:br>
            <a:r>
              <a:rPr lang="en-US" dirty="0" smtClean="0">
                <a:latin typeface="Times New Roman" pitchFamily="18" charset="0"/>
              </a:rPr>
              <a:t>(associated lab: CS386)</a:t>
            </a:r>
            <a:br>
              <a:rPr lang="en-US" dirty="0" smtClean="0">
                <a:latin typeface="Times New Roman" pitchFamily="18" charset="0"/>
              </a:rPr>
            </a:br>
            <a:endParaRPr lang="en-US" sz="3200" dirty="0" smtClean="0">
              <a:latin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819400"/>
            <a:ext cx="6400800" cy="2971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Pushpak Bhattacharyya</a:t>
            </a:r>
            <a:b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CSE Dept., </a:t>
            </a:r>
            <a:b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IIT Bombay 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Lecture 32: sigmoid neuron; </a:t>
            </a:r>
            <a:r>
              <a:rPr lang="en-US" sz="2800" dirty="0" err="1" smtClean="0">
                <a:latin typeface="Times New Roman" pitchFamily="18" charset="0"/>
              </a:rPr>
              <a:t>Feedforward</a:t>
            </a:r>
            <a:r>
              <a:rPr lang="en-US" sz="2800" dirty="0" smtClean="0">
                <a:latin typeface="Times New Roman" pitchFamily="18" charset="0"/>
              </a:rPr>
              <a:t> N/W; Error </a:t>
            </a:r>
            <a:r>
              <a:rPr lang="en-US" sz="2800" dirty="0" err="1" smtClean="0">
                <a:latin typeface="Times New Roman" pitchFamily="18" charset="0"/>
              </a:rPr>
              <a:t>Backpropagation</a:t>
            </a:r>
            <a:endParaRPr lang="en-US" sz="2800" dirty="0" smtClean="0">
              <a:latin typeface="Times New Roman" pitchFamily="18" charset="0"/>
            </a:endParaRP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29</a:t>
            </a:r>
            <a:r>
              <a:rPr lang="en-US" sz="2800" baseline="30000" dirty="0" smtClean="0">
                <a:latin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</a:rPr>
              <a:t> March,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68963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	For (1,0), One class:</a:t>
            </a:r>
          </a:p>
          <a:p>
            <a:pPr eaLnBrk="1" hangingPunct="1">
              <a:buFont typeface="Arial" charset="0"/>
              <a:buNone/>
              <a:defRPr/>
            </a:pPr>
            <a:endParaRPr lang="en-US" sz="2000" dirty="0" smtClean="0">
              <a:solidFill>
                <a:prstClr val="black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	For (1,1), Zero class:</a:t>
            </a:r>
          </a:p>
          <a:p>
            <a:pPr eaLnBrk="1" hangingPunct="1">
              <a:buFont typeface="Arial" charset="0"/>
              <a:buNone/>
              <a:defRPr/>
            </a:pPr>
            <a:endParaRPr lang="en-US" sz="2000" dirty="0" smtClean="0">
              <a:solidFill>
                <a:prstClr val="black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	These equations are inconsistent. Hence X-OR can’t be computed.</a:t>
            </a:r>
          </a:p>
          <a:p>
            <a:pPr eaLnBrk="1" hangingPunct="1">
              <a:buFont typeface="Arial" charset="0"/>
              <a:buNone/>
              <a:defRPr/>
            </a:pPr>
            <a:endParaRPr lang="en-US" sz="2000" dirty="0" smtClean="0">
              <a:solidFill>
                <a:prstClr val="black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</a:rPr>
              <a:t>Observations: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 linear neuron can’t compute X-OR.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 multilayer FFN with linear neurons is collapsible to a single linear neuron, hence </a:t>
            </a:r>
            <a:r>
              <a:rPr lang="en-US" sz="2400" b="1" dirty="0" smtClean="0">
                <a:solidFill>
                  <a:prstClr val="black"/>
                </a:solidFill>
              </a:rPr>
              <a:t>no a additional power due to hidden layer.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Non-linearity is essential for power.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429000" y="674688"/>
          <a:ext cx="2209800" cy="315912"/>
        </p:xfrm>
        <a:graphic>
          <a:graphicData uri="http://schemas.openxmlformats.org/presentationml/2006/ole">
            <p:oleObj spid="_x0000_s43010" name="Equation" r:id="rId3" imgW="1663560" imgH="22860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429000" y="1436688"/>
          <a:ext cx="2209800" cy="315912"/>
        </p:xfrm>
        <a:graphic>
          <a:graphicData uri="http://schemas.openxmlformats.org/presentationml/2006/ole">
            <p:oleObj spid="_x0000_s43011" name="Equation" r:id="rId4" imgW="166356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Multilayer Perceptron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r>
              <a:rPr lang="en-US" dirty="0" smtClean="0"/>
              <a:t>Gradient Descent Technique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sz="2800" smtClean="0"/>
              <a:t>Let E be the error at the output layer</a:t>
            </a:r>
          </a:p>
          <a:p>
            <a:endParaRPr lang="en-US" sz="2800" smtClean="0"/>
          </a:p>
          <a:p>
            <a:endParaRPr lang="en-US" sz="2800" smtClean="0"/>
          </a:p>
          <a:p>
            <a:endParaRPr lang="en-US" sz="2800" smtClean="0"/>
          </a:p>
          <a:p>
            <a:r>
              <a:rPr lang="en-US" sz="2800" smtClean="0"/>
              <a:t>t</a:t>
            </a:r>
            <a:r>
              <a:rPr lang="en-US" sz="2800" baseline="-25000" smtClean="0"/>
              <a:t>i</a:t>
            </a:r>
            <a:r>
              <a:rPr lang="en-US" sz="2800" smtClean="0"/>
              <a:t> = target output; o</a:t>
            </a:r>
            <a:r>
              <a:rPr lang="en-US" sz="2800" baseline="-25000" smtClean="0"/>
              <a:t>i </a:t>
            </a:r>
            <a:r>
              <a:rPr lang="en-US" sz="2800" smtClean="0"/>
              <a:t>= observed output</a:t>
            </a:r>
          </a:p>
          <a:p>
            <a:endParaRPr lang="en-US" sz="2800" smtClean="0"/>
          </a:p>
          <a:p>
            <a:r>
              <a:rPr lang="en-US" sz="2800" smtClean="0"/>
              <a:t>i is the index going over n neurons in the outermost layer</a:t>
            </a:r>
          </a:p>
          <a:p>
            <a:r>
              <a:rPr lang="en-US" sz="2800" smtClean="0"/>
              <a:t>j is the index going over the p patterns (1 to p)</a:t>
            </a:r>
          </a:p>
          <a:p>
            <a:r>
              <a:rPr lang="en-US" sz="2800" smtClean="0"/>
              <a:t>Ex: XOR:–  p=4 and n=1</a:t>
            </a:r>
          </a:p>
          <a:p>
            <a:endParaRPr lang="en-US" sz="2800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2238375" y="2133600"/>
          <a:ext cx="2990850" cy="1055688"/>
        </p:xfrm>
        <a:graphic>
          <a:graphicData uri="http://schemas.openxmlformats.org/presentationml/2006/ole">
            <p:oleObj spid="_x0000_s44034" name="Equation" r:id="rId3" imgW="12952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852487"/>
          </a:xfrm>
        </p:spPr>
        <p:txBody>
          <a:bodyPr/>
          <a:lstStyle/>
          <a:p>
            <a:r>
              <a:rPr lang="en-US" dirty="0" smtClean="0"/>
              <a:t>Weights in a FF NN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93838"/>
            <a:ext cx="5638800" cy="4983162"/>
          </a:xfrm>
        </p:spPr>
        <p:txBody>
          <a:bodyPr/>
          <a:lstStyle/>
          <a:p>
            <a:r>
              <a:rPr lang="en-US" sz="2800" smtClean="0"/>
              <a:t>w</a:t>
            </a:r>
            <a:r>
              <a:rPr lang="en-US" sz="2800" baseline="-25000" smtClean="0"/>
              <a:t>mn</a:t>
            </a:r>
            <a:r>
              <a:rPr lang="en-US" sz="2800" smtClean="0"/>
              <a:t> is the weight of the connection from the n</a:t>
            </a:r>
            <a:r>
              <a:rPr lang="en-US" sz="2800" baseline="30000" smtClean="0"/>
              <a:t>th </a:t>
            </a:r>
            <a:r>
              <a:rPr lang="en-US" sz="2800" smtClean="0"/>
              <a:t>neuron to the m</a:t>
            </a:r>
            <a:r>
              <a:rPr lang="en-US" sz="2800" baseline="30000" smtClean="0"/>
              <a:t>th</a:t>
            </a:r>
            <a:r>
              <a:rPr lang="en-US" sz="2800" smtClean="0"/>
              <a:t> neuron</a:t>
            </a:r>
          </a:p>
          <a:p>
            <a:r>
              <a:rPr lang="en-US" sz="2800" smtClean="0"/>
              <a:t>E </a:t>
            </a:r>
            <a:r>
              <a:rPr lang="en-US" sz="2800" i="1" smtClean="0"/>
              <a:t>vs</a:t>
            </a:r>
            <a:r>
              <a:rPr lang="en-US" sz="2800" smtClean="0"/>
              <a:t>        surface is a complex surface in the space defined by the weights w</a:t>
            </a:r>
            <a:r>
              <a:rPr lang="en-US" sz="2800" baseline="-25000" smtClean="0"/>
              <a:t>ij</a:t>
            </a:r>
          </a:p>
          <a:p>
            <a:r>
              <a:rPr lang="en-US" sz="2800" smtClean="0"/>
              <a:t>        gives the direction in which a movement of the operating point in the w</a:t>
            </a:r>
            <a:r>
              <a:rPr lang="en-US" sz="2800" baseline="-25000" smtClean="0"/>
              <a:t>mn</a:t>
            </a:r>
            <a:r>
              <a:rPr lang="en-US" sz="2800" smtClean="0"/>
              <a:t> co-ordinate space will result in maximum decrease in error</a:t>
            </a:r>
          </a:p>
          <a:p>
            <a:endParaRPr lang="en-US" sz="2800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1600200" y="2895600"/>
          <a:ext cx="314325" cy="381000"/>
        </p:xfrm>
        <a:graphic>
          <a:graphicData uri="http://schemas.openxmlformats.org/presentationml/2006/ole">
            <p:oleObj spid="_x0000_s45058" name="Equation" r:id="rId3" imgW="177480" imgH="215640" progId="Equation.3">
              <p:embed/>
            </p:oleObj>
          </a:graphicData>
        </a:graphic>
      </p:graphicFrame>
      <p:sp>
        <p:nvSpPr>
          <p:cNvPr id="2055" name="Oval 5"/>
          <p:cNvSpPr>
            <a:spLocks noChangeArrowheads="1"/>
          </p:cNvSpPr>
          <p:nvPr/>
        </p:nvSpPr>
        <p:spPr bwMode="auto">
          <a:xfrm>
            <a:off x="7620000" y="1600200"/>
            <a:ext cx="533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Oval 6"/>
          <p:cNvSpPr>
            <a:spLocks noChangeArrowheads="1"/>
          </p:cNvSpPr>
          <p:nvPr/>
        </p:nvSpPr>
        <p:spPr bwMode="auto">
          <a:xfrm>
            <a:off x="6858000" y="2590800"/>
            <a:ext cx="533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Line 7"/>
          <p:cNvSpPr>
            <a:spLocks noChangeShapeType="1"/>
          </p:cNvSpPr>
          <p:nvPr/>
        </p:nvSpPr>
        <p:spPr bwMode="auto">
          <a:xfrm flipV="1">
            <a:off x="7239000" y="1981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8" name="Text Box 8"/>
          <p:cNvSpPr txBox="1">
            <a:spLocks noChangeArrowheads="1"/>
          </p:cNvSpPr>
          <p:nvPr/>
        </p:nvSpPr>
        <p:spPr bwMode="auto">
          <a:xfrm>
            <a:off x="8077200" y="16002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m</a:t>
            </a:r>
          </a:p>
        </p:txBody>
      </p:sp>
      <p:sp>
        <p:nvSpPr>
          <p:cNvPr id="2059" name="Text Box 9"/>
          <p:cNvSpPr txBox="1">
            <a:spLocks noChangeArrowheads="1"/>
          </p:cNvSpPr>
          <p:nvPr/>
        </p:nvSpPr>
        <p:spPr bwMode="auto">
          <a:xfrm>
            <a:off x="7315200" y="26050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n</a:t>
            </a:r>
          </a:p>
        </p:txBody>
      </p:sp>
      <p:sp>
        <p:nvSpPr>
          <p:cNvPr id="2060" name="Text Box 10"/>
          <p:cNvSpPr txBox="1">
            <a:spLocks noChangeArrowheads="1"/>
          </p:cNvSpPr>
          <p:nvPr/>
        </p:nvSpPr>
        <p:spPr bwMode="auto">
          <a:xfrm>
            <a:off x="6705600" y="18288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w</a:t>
            </a:r>
            <a:r>
              <a:rPr lang="en-US" sz="2800" baseline="-25000"/>
              <a:t>mn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>
            <p:ph sz="quarter" idx="3"/>
          </p:nvPr>
        </p:nvGraphicFramePr>
        <p:xfrm>
          <a:off x="838200" y="4191000"/>
          <a:ext cx="714375" cy="655638"/>
        </p:xfrm>
        <a:graphic>
          <a:graphicData uri="http://schemas.openxmlformats.org/presentationml/2006/ole">
            <p:oleObj spid="_x0000_s45059" name="Equation" r:id="rId4" imgW="469800" imgH="43164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6553200" y="4437063"/>
          <a:ext cx="2057400" cy="820737"/>
        </p:xfrm>
        <a:graphic>
          <a:graphicData uri="http://schemas.openxmlformats.org/presentationml/2006/ole">
            <p:oleObj spid="_x0000_s45060" name="Equation" r:id="rId5" imgW="9522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r>
              <a:rPr lang="en-US" dirty="0" smtClean="0"/>
              <a:t>Sigmoid neurons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686800" cy="5029200"/>
          </a:xfrm>
        </p:spPr>
        <p:txBody>
          <a:bodyPr/>
          <a:lstStyle/>
          <a:p>
            <a:r>
              <a:rPr lang="en-US" sz="2800" smtClean="0"/>
              <a:t>Gradient Descent needs a derivative computation</a:t>
            </a:r>
          </a:p>
          <a:p>
            <a:pPr lvl="1">
              <a:buFontTx/>
              <a:buNone/>
            </a:pPr>
            <a:r>
              <a:rPr lang="en-US" sz="2400" smtClean="0"/>
              <a:t>	- not possible in perceptron due to the discontinuous step  	function used!</a:t>
            </a:r>
          </a:p>
          <a:p>
            <a:pPr lvl="1">
              <a:buFontTx/>
              <a:buNone/>
            </a:pPr>
            <a:r>
              <a:rPr lang="en-US" sz="2400" smtClean="0">
                <a:sym typeface="Wingdings" pitchFamily="2" charset="2"/>
              </a:rPr>
              <a:t> Sigmoid neurons with easy-to-compute derivatives used!</a:t>
            </a:r>
            <a:endParaRPr lang="en-US" sz="2400" smtClean="0"/>
          </a:p>
          <a:p>
            <a:endParaRPr lang="en-US" sz="2800" smtClean="0"/>
          </a:p>
          <a:p>
            <a:endParaRPr lang="en-US" sz="2800" smtClean="0"/>
          </a:p>
          <a:p>
            <a:endParaRPr lang="en-US" sz="2800" smtClean="0"/>
          </a:p>
          <a:p>
            <a:endParaRPr lang="en-US" sz="2800" smtClean="0"/>
          </a:p>
          <a:p>
            <a:r>
              <a:rPr lang="en-US" sz="2800" smtClean="0"/>
              <a:t>Computing power comes from non-linearity of sigmoid function.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5280025" y="3733800"/>
          <a:ext cx="2949575" cy="838200"/>
        </p:xfrm>
        <a:graphic>
          <a:graphicData uri="http://schemas.openxmlformats.org/presentationml/2006/ole">
            <p:oleObj spid="_x0000_s46082" name="Equation" r:id="rId3" imgW="1091880" imgH="431640" progId="Equation.3">
              <p:embed/>
            </p:oleObj>
          </a:graphicData>
        </a:graphic>
      </p:graphicFrame>
      <p:pic>
        <p:nvPicPr>
          <p:cNvPr id="3077" name="Picture 5" descr="sigmoi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3449638"/>
            <a:ext cx="2514600" cy="173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Derivative of Sigmoid function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ph sz="half" idx="1"/>
          </p:nvPr>
        </p:nvGraphicFramePr>
        <p:xfrm>
          <a:off x="1579563" y="1727200"/>
          <a:ext cx="6345237" cy="3822700"/>
        </p:xfrm>
        <a:graphic>
          <a:graphicData uri="http://schemas.openxmlformats.org/presentationml/2006/ole">
            <p:oleObj spid="_x0000_s47106" name="Equation" r:id="rId3" imgW="2171520" imgH="130788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5954713" y="2516188"/>
          <a:ext cx="1425575" cy="2692400"/>
        </p:xfrm>
        <a:graphic>
          <a:graphicData uri="http://schemas.openxmlformats.org/presentationml/2006/ole">
            <p:oleObj spid="_x0000_s47107" name="Equation" r:id="rId4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852487"/>
          </a:xfrm>
        </p:spPr>
        <p:txBody>
          <a:bodyPr/>
          <a:lstStyle/>
          <a:p>
            <a:r>
              <a:rPr lang="en-US" dirty="0" smtClean="0"/>
              <a:t>Training algorithm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sz="2800" dirty="0" smtClean="0"/>
              <a:t>Initialize weights to random values.</a:t>
            </a:r>
          </a:p>
          <a:p>
            <a:r>
              <a:rPr lang="en-US" sz="2800" dirty="0" smtClean="0"/>
              <a:t>For input x = &lt;x</a:t>
            </a:r>
            <a:r>
              <a:rPr lang="en-US" sz="2800" baseline="-25000" dirty="0" smtClean="0"/>
              <a:t>n</a:t>
            </a:r>
            <a:r>
              <a:rPr lang="en-US" sz="2800" dirty="0" smtClean="0"/>
              <a:t>,x</a:t>
            </a:r>
            <a:r>
              <a:rPr lang="en-US" sz="2800" baseline="-25000" dirty="0" smtClean="0"/>
              <a:t>n-1</a:t>
            </a:r>
            <a:r>
              <a:rPr lang="en-US" sz="2800" dirty="0" smtClean="0"/>
              <a:t>,…,x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&gt;, modify weights as follows</a:t>
            </a:r>
          </a:p>
          <a:p>
            <a:pPr>
              <a:buFontTx/>
              <a:buNone/>
            </a:pPr>
            <a:r>
              <a:rPr lang="en-US" sz="2800" dirty="0" smtClean="0"/>
              <a:t>	Target output = t, Observed output = o</a:t>
            </a:r>
          </a:p>
          <a:p>
            <a:pPr>
              <a:buFontTx/>
              <a:buNone/>
            </a:pPr>
            <a:endParaRPr lang="en-US" sz="2800" dirty="0" smtClean="0"/>
          </a:p>
          <a:p>
            <a:endParaRPr lang="en-US" sz="2800" dirty="0" smtClean="0"/>
          </a:p>
          <a:p>
            <a:pPr>
              <a:buFontTx/>
              <a:buNone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Iterate until E &lt;  </a:t>
            </a:r>
            <a:r>
              <a:rPr lang="en-US" sz="2800" dirty="0" smtClean="0">
                <a:sym typeface="Symbol" pitchFamily="18" charset="2"/>
              </a:rPr>
              <a:t></a:t>
            </a:r>
            <a:r>
              <a:rPr lang="en-US" sz="2800" dirty="0" smtClean="0"/>
              <a:t>        (threshold)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2057400" y="3886200"/>
          <a:ext cx="1905000" cy="973138"/>
        </p:xfrm>
        <a:graphic>
          <a:graphicData uri="http://schemas.openxmlformats.org/presentationml/2006/ole">
            <p:oleObj spid="_x0000_s48130" name="Equation" r:id="rId3" imgW="787320" imgH="43164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>
            <p:ph sz="quarter" idx="3"/>
          </p:nvPr>
        </p:nvGraphicFramePr>
        <p:xfrm>
          <a:off x="2184400" y="4953000"/>
          <a:ext cx="1654175" cy="788988"/>
        </p:xfrm>
        <a:graphic>
          <a:graphicData uri="http://schemas.openxmlformats.org/presentationml/2006/ole">
            <p:oleObj spid="_x0000_s48131" name="Equation" r:id="rId4" imgW="8254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04887"/>
          </a:xfrm>
        </p:spPr>
        <p:txBody>
          <a:bodyPr/>
          <a:lstStyle/>
          <a:p>
            <a:r>
              <a:rPr lang="en-US" dirty="0" smtClean="0"/>
              <a:t>Calculation of ∆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endParaRPr lang="en-US" dirty="0" smtClean="0"/>
          </a:p>
        </p:txBody>
      </p:sp>
      <p:graphicFrame>
        <p:nvGraphicFramePr>
          <p:cNvPr id="6146" name="Rectangle 2"/>
          <p:cNvGraphicFramePr>
            <a:graphicFrameLocks/>
          </p:cNvGraphicFramePr>
          <p:nvPr>
            <p:ph sz="half" idx="1"/>
          </p:nvPr>
        </p:nvGraphicFramePr>
        <p:xfrm>
          <a:off x="457200" y="2516188"/>
          <a:ext cx="4038600" cy="2692400"/>
        </p:xfrm>
        <a:graphic>
          <a:graphicData uri="http://schemas.openxmlformats.org/presentationml/2006/ole">
            <p:oleObj spid="_x0000_s49154" name="Equation" r:id="rId3" imgW="0" imgH="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977900" y="1371600"/>
          <a:ext cx="7937500" cy="4562475"/>
        </p:xfrm>
        <a:graphic>
          <a:graphicData uri="http://schemas.openxmlformats.org/presentationml/2006/ole">
            <p:oleObj spid="_x0000_s49155" name="Equation" r:id="rId4" imgW="2819160" imgH="1815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Observations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i="1" smtClean="0">
                <a:latin typeface="Monotype Corsiva" pitchFamily="66" charset="0"/>
              </a:rPr>
              <a:t>	</a:t>
            </a:r>
            <a:r>
              <a:rPr lang="en-US" sz="3600" i="1" smtClean="0">
                <a:latin typeface="Monotype Corsiva" pitchFamily="66" charset="0"/>
              </a:rPr>
              <a:t>Does the training technique support our intuition?</a:t>
            </a:r>
          </a:p>
          <a:p>
            <a:r>
              <a:rPr lang="en-US" smtClean="0"/>
              <a:t>The larger the x</a:t>
            </a:r>
            <a:r>
              <a:rPr lang="en-US" baseline="-25000" smtClean="0"/>
              <a:t>i</a:t>
            </a:r>
            <a:r>
              <a:rPr lang="en-US" smtClean="0"/>
              <a:t>, larger is </a:t>
            </a:r>
            <a:r>
              <a:rPr lang="en-US" smtClean="0">
                <a:cs typeface="Arial" charset="0"/>
              </a:rPr>
              <a:t>∆w</a:t>
            </a:r>
            <a:r>
              <a:rPr lang="en-US" baseline="-25000" smtClean="0">
                <a:cs typeface="Arial" charset="0"/>
              </a:rPr>
              <a:t>i</a:t>
            </a:r>
            <a:r>
              <a:rPr lang="en-US" smtClean="0">
                <a:cs typeface="Arial" charset="0"/>
              </a:rPr>
              <a:t> </a:t>
            </a:r>
          </a:p>
          <a:p>
            <a:pPr lvl="1"/>
            <a:r>
              <a:rPr lang="en-US" smtClean="0">
                <a:cs typeface="Arial" charset="0"/>
              </a:rPr>
              <a:t>Error burden is borne by the weight values corresponding to large input values</a:t>
            </a:r>
          </a:p>
          <a:p>
            <a:pPr lvl="1">
              <a:buFontTx/>
              <a:buNone/>
            </a:pPr>
            <a:endParaRPr lang="el-GR" smtClean="0">
              <a:cs typeface="Arial" charset="0"/>
            </a:endParaRPr>
          </a:p>
          <a:p>
            <a:pPr lvl="1"/>
            <a:endParaRPr lang="en-US" baseline="-2500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838200" y="685800"/>
            <a:ext cx="7467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The Perceptron Model</a:t>
            </a:r>
          </a:p>
          <a:p>
            <a:endParaRPr lang="en-US" sz="3600" b="1" dirty="0"/>
          </a:p>
          <a:p>
            <a:r>
              <a:rPr lang="en-US" sz="2400" b="1" dirty="0" smtClean="0"/>
              <a:t>.</a:t>
            </a:r>
            <a:endParaRPr lang="en-US" sz="2400" b="1" dirty="0"/>
          </a:p>
        </p:txBody>
      </p:sp>
      <p:sp>
        <p:nvSpPr>
          <p:cNvPr id="18435" name="Oval 3"/>
          <p:cNvSpPr>
            <a:spLocks noChangeArrowheads="1"/>
          </p:cNvSpPr>
          <p:nvPr/>
        </p:nvSpPr>
        <p:spPr bwMode="auto">
          <a:xfrm>
            <a:off x="3983037" y="33528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4440237" y="2743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2611437" y="4038600"/>
            <a:ext cx="1447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H="1">
            <a:off x="3525837" y="4267200"/>
            <a:ext cx="685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4821237" y="4038600"/>
            <a:ext cx="1295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4440237" y="3657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4572000" y="2743200"/>
            <a:ext cx="1697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Output = y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2600325" y="4648200"/>
            <a:ext cx="544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w</a:t>
            </a:r>
            <a:r>
              <a:rPr lang="en-US" sz="2400" b="1" baseline="-25000"/>
              <a:t>n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068637" y="4953000"/>
            <a:ext cx="776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W</a:t>
            </a:r>
            <a:r>
              <a:rPr lang="en-US" sz="2400" b="1" baseline="-25000"/>
              <a:t>n-1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5807075" y="4572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w</a:t>
            </a:r>
            <a:r>
              <a:rPr lang="en-US" sz="2400" b="1" baseline="-25000"/>
              <a:t>1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3019425" y="5638800"/>
            <a:ext cx="69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X</a:t>
            </a:r>
            <a:r>
              <a:rPr lang="en-US" sz="2400" b="1" baseline="-25000"/>
              <a:t>n-1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6026150" y="5257800"/>
            <a:ext cx="466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x</a:t>
            </a:r>
            <a:r>
              <a:rPr lang="en-US" sz="2400" b="1" baseline="-25000"/>
              <a:t>1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5964237" y="3657600"/>
            <a:ext cx="231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Threshold = </a:t>
            </a:r>
            <a:r>
              <a:rPr lang="el-GR" sz="3200"/>
              <a:t>θ</a:t>
            </a:r>
            <a:r>
              <a:rPr lang="en-US" sz="2400" b="1"/>
              <a:t> </a:t>
            </a: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152400" y="2209800"/>
            <a:ext cx="3733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/>
              <a:t>y = </a:t>
            </a:r>
            <a:r>
              <a:rPr lang="en-US" sz="1600" b="1" dirty="0"/>
              <a:t>1 for  </a:t>
            </a:r>
            <a:r>
              <a:rPr lang="el-GR" sz="1600" b="1" dirty="0">
                <a:cs typeface="Arial" charset="0"/>
              </a:rPr>
              <a:t>Σ</a:t>
            </a:r>
            <a:r>
              <a:rPr lang="en-US" sz="1600" b="1" dirty="0" err="1">
                <a:cs typeface="Arial" charset="0"/>
              </a:rPr>
              <a:t>w</a:t>
            </a:r>
            <a:r>
              <a:rPr lang="en-US" sz="1600" b="1" baseline="-25000" dirty="0" err="1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1600" b="1" dirty="0" err="1">
                <a:cs typeface="Arial" charset="0"/>
              </a:rPr>
              <a:t>x</a:t>
            </a:r>
            <a:r>
              <a:rPr lang="en-US" sz="1600" b="1" baseline="-25000" dirty="0" err="1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1600" b="1" dirty="0"/>
              <a:t>	&gt;=</a:t>
            </a:r>
            <a:r>
              <a:rPr lang="el-GR" sz="1600" b="1" dirty="0">
                <a:cs typeface="Arial" charset="0"/>
              </a:rPr>
              <a:t>θ</a:t>
            </a:r>
          </a:p>
          <a:p>
            <a:r>
              <a:rPr lang="en-US" sz="1600" b="1" dirty="0"/>
              <a:t>   </a:t>
            </a:r>
            <a:r>
              <a:rPr lang="en-US" sz="1600" b="1" dirty="0" smtClean="0"/>
              <a:t>= 0 </a:t>
            </a:r>
            <a:r>
              <a:rPr lang="en-US" sz="1600" b="1" dirty="0"/>
              <a:t>otherwise</a:t>
            </a:r>
          </a:p>
          <a:p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 flipH="1">
            <a:off x="1447800" y="304800"/>
            <a:ext cx="76200" cy="3657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838200" y="3124200"/>
            <a:ext cx="6858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3810000" y="1143000"/>
            <a:ext cx="0" cy="1981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3810000" y="1143000"/>
            <a:ext cx="2590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657600" y="321468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3200"/>
              <a:t>θ</a:t>
            </a:r>
            <a:endParaRPr lang="en-US" sz="3200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6518275" y="79057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1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773113" y="45720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/>
              <a:t>y</a:t>
            </a:r>
          </a:p>
        </p:txBody>
      </p:sp>
      <p:sp>
        <p:nvSpPr>
          <p:cNvPr id="19466" name="Rectangle 11"/>
          <p:cNvSpPr>
            <a:spLocks noChangeArrowheads="1"/>
          </p:cNvSpPr>
          <p:nvPr/>
        </p:nvSpPr>
        <p:spPr bwMode="auto">
          <a:xfrm>
            <a:off x="5105400" y="324485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/>
              <a:t>Σ</a:t>
            </a:r>
            <a:r>
              <a:rPr lang="en-US" b="1"/>
              <a:t>w</a:t>
            </a:r>
            <a:r>
              <a:rPr lang="en-US" b="1" baseline="-25000"/>
              <a:t>i</a:t>
            </a:r>
            <a:r>
              <a:rPr lang="en-US" b="1"/>
              <a:t>x</a:t>
            </a:r>
            <a:r>
              <a:rPr lang="en-US" b="1" baseline="-25000"/>
              <a:t>i</a:t>
            </a:r>
            <a:r>
              <a:rPr lang="en-US" b="1"/>
              <a:t>  </a:t>
            </a:r>
          </a:p>
        </p:txBody>
      </p:sp>
      <p:sp>
        <p:nvSpPr>
          <p:cNvPr id="19467" name="Line 12"/>
          <p:cNvSpPr>
            <a:spLocks noChangeShapeType="1"/>
          </p:cNvSpPr>
          <p:nvPr/>
        </p:nvSpPr>
        <p:spPr bwMode="auto">
          <a:xfrm>
            <a:off x="5943600" y="3429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Perceptron Training Algorithm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Start with a random value of w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	ex: &lt;0,0,0…&gt;</a:t>
            </a:r>
          </a:p>
          <a:p>
            <a:pPr marL="609600" indent="-609600" eaLnBrk="1" hangingPunct="1">
              <a:buFontTx/>
              <a:buAutoNum type="arabicPeriod" startAt="2"/>
            </a:pPr>
            <a:r>
              <a:rPr lang="en-US" smtClean="0"/>
              <a:t>Test for wx</a:t>
            </a:r>
            <a:r>
              <a:rPr lang="en-US" baseline="-25000" smtClean="0"/>
              <a:t>i</a:t>
            </a:r>
            <a:r>
              <a:rPr lang="en-US" smtClean="0"/>
              <a:t> &gt; 0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      If the test succeeds for i=1,2,…n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	 then return w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3. 	Modify w, w</a:t>
            </a:r>
            <a:r>
              <a:rPr lang="en-US" baseline="-25000" smtClean="0"/>
              <a:t>next</a:t>
            </a:r>
            <a:r>
              <a:rPr lang="en-US" smtClean="0"/>
              <a:t> = w</a:t>
            </a:r>
            <a:r>
              <a:rPr lang="en-US" baseline="-25000" smtClean="0"/>
              <a:t>prev</a:t>
            </a:r>
            <a:r>
              <a:rPr lang="en-US" smtClean="0"/>
              <a:t> + x</a:t>
            </a:r>
            <a:r>
              <a:rPr lang="en-US" baseline="-25000" smtClean="0"/>
              <a:t>fail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Feedforward Network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r>
              <a:rPr lang="en-US" dirty="0" smtClean="0"/>
              <a:t>Example - XOR</a:t>
            </a:r>
          </a:p>
        </p:txBody>
      </p:sp>
      <p:graphicFrame>
        <p:nvGraphicFramePr>
          <p:cNvPr id="292867" name="Group 3"/>
          <p:cNvGraphicFramePr>
            <a:graphicFrameLocks noGrp="1"/>
          </p:cNvGraphicFramePr>
          <p:nvPr>
            <p:ph sz="half" idx="1"/>
          </p:nvPr>
        </p:nvGraphicFramePr>
        <p:xfrm>
          <a:off x="838200" y="3278188"/>
          <a:ext cx="2057400" cy="3073400"/>
        </p:xfrm>
        <a:graphic>
          <a:graphicData uri="http://schemas.openxmlformats.org/drawingml/2006/table">
            <a:tbl>
              <a:tblPr/>
              <a:tblGrid>
                <a:gridCol w="609600"/>
                <a:gridCol w="685800"/>
                <a:gridCol w="7620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78" name="Line 29"/>
          <p:cNvSpPr>
            <a:spLocks noChangeShapeType="1"/>
          </p:cNvSpPr>
          <p:nvPr/>
        </p:nvSpPr>
        <p:spPr bwMode="auto">
          <a:xfrm>
            <a:off x="2514600" y="3352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" name="Oval 30"/>
          <p:cNvSpPr>
            <a:spLocks noChangeArrowheads="1"/>
          </p:cNvSpPr>
          <p:nvPr/>
        </p:nvSpPr>
        <p:spPr bwMode="auto">
          <a:xfrm>
            <a:off x="4572000" y="4338638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0" name="Rectangle 31"/>
          <p:cNvSpPr>
            <a:spLocks noChangeArrowheads="1"/>
          </p:cNvSpPr>
          <p:nvPr/>
        </p:nvSpPr>
        <p:spPr bwMode="auto">
          <a:xfrm>
            <a:off x="3886200" y="5329238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1" name="Rectangle 32"/>
          <p:cNvSpPr>
            <a:spLocks noChangeArrowheads="1"/>
          </p:cNvSpPr>
          <p:nvPr/>
        </p:nvSpPr>
        <p:spPr bwMode="auto">
          <a:xfrm>
            <a:off x="5257800" y="5329238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2" name="Line 33"/>
          <p:cNvSpPr>
            <a:spLocks noChangeShapeType="1"/>
          </p:cNvSpPr>
          <p:nvPr/>
        </p:nvSpPr>
        <p:spPr bwMode="auto">
          <a:xfrm flipV="1">
            <a:off x="4114800" y="4719638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3" name="Line 34"/>
          <p:cNvSpPr>
            <a:spLocks noChangeShapeType="1"/>
          </p:cNvSpPr>
          <p:nvPr/>
        </p:nvSpPr>
        <p:spPr bwMode="auto">
          <a:xfrm>
            <a:off x="4953000" y="4719638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4" name="Line 35"/>
          <p:cNvSpPr>
            <a:spLocks noChangeShapeType="1"/>
          </p:cNvSpPr>
          <p:nvPr/>
        </p:nvSpPr>
        <p:spPr bwMode="auto">
          <a:xfrm>
            <a:off x="4800600" y="40338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5" name="Line 36"/>
          <p:cNvSpPr>
            <a:spLocks noChangeShapeType="1"/>
          </p:cNvSpPr>
          <p:nvPr/>
        </p:nvSpPr>
        <p:spPr bwMode="auto">
          <a:xfrm>
            <a:off x="4876800" y="456723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6" name="Text Box 37"/>
          <p:cNvSpPr txBox="1">
            <a:spLocks noChangeArrowheads="1"/>
          </p:cNvSpPr>
          <p:nvPr/>
        </p:nvSpPr>
        <p:spPr bwMode="auto">
          <a:xfrm>
            <a:off x="5410200" y="4643438"/>
            <a:ext cx="1279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w</a:t>
            </a:r>
            <a:r>
              <a:rPr lang="en-US" sz="2800" baseline="-25000"/>
              <a:t>2</a:t>
            </a:r>
            <a:r>
              <a:rPr lang="en-US" sz="2800"/>
              <a:t>=1.5</a:t>
            </a:r>
          </a:p>
        </p:txBody>
      </p:sp>
      <p:sp>
        <p:nvSpPr>
          <p:cNvPr id="2087" name="Text Box 38"/>
          <p:cNvSpPr txBox="1">
            <a:spLocks noChangeArrowheads="1"/>
          </p:cNvSpPr>
          <p:nvPr/>
        </p:nvSpPr>
        <p:spPr bwMode="auto">
          <a:xfrm>
            <a:off x="3352800" y="4643438"/>
            <a:ext cx="1101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w</a:t>
            </a:r>
            <a:r>
              <a:rPr lang="en-US" sz="2800" baseline="-25000"/>
              <a:t>1</a:t>
            </a:r>
            <a:r>
              <a:rPr lang="en-US" sz="2800"/>
              <a:t>=-1</a:t>
            </a:r>
          </a:p>
        </p:txBody>
      </p:sp>
      <p:sp>
        <p:nvSpPr>
          <p:cNvPr id="2088" name="Text Box 39"/>
          <p:cNvSpPr txBox="1">
            <a:spLocks noChangeArrowheads="1"/>
          </p:cNvSpPr>
          <p:nvPr/>
        </p:nvSpPr>
        <p:spPr bwMode="auto">
          <a:xfrm>
            <a:off x="5394325" y="40989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/>
          </a:p>
        </p:txBody>
      </p:sp>
      <p:sp>
        <p:nvSpPr>
          <p:cNvPr id="2089" name="Text Box 40"/>
          <p:cNvSpPr txBox="1">
            <a:spLocks noChangeArrowheads="1"/>
          </p:cNvSpPr>
          <p:nvPr/>
        </p:nvSpPr>
        <p:spPr bwMode="auto">
          <a:xfrm>
            <a:off x="5470525" y="4251325"/>
            <a:ext cx="9858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θ"/>
            </a:pPr>
            <a:r>
              <a:rPr lang="en-US" sz="2800"/>
              <a:t> = 1</a:t>
            </a:r>
          </a:p>
        </p:txBody>
      </p:sp>
      <p:sp>
        <p:nvSpPr>
          <p:cNvPr id="2090" name="Text Box 41"/>
          <p:cNvSpPr txBox="1">
            <a:spLocks noChangeArrowheads="1"/>
          </p:cNvSpPr>
          <p:nvPr/>
        </p:nvSpPr>
        <p:spPr bwMode="auto">
          <a:xfrm>
            <a:off x="3429000" y="5267325"/>
            <a:ext cx="4968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</a:p>
        </p:txBody>
      </p:sp>
      <p:sp>
        <p:nvSpPr>
          <p:cNvPr id="2091" name="Text Box 42"/>
          <p:cNvSpPr txBox="1">
            <a:spLocks noChangeArrowheads="1"/>
          </p:cNvSpPr>
          <p:nvPr/>
        </p:nvSpPr>
        <p:spPr bwMode="auto">
          <a:xfrm>
            <a:off x="5791200" y="5253038"/>
            <a:ext cx="4968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2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7443788" y="4491038"/>
          <a:ext cx="1166812" cy="1300162"/>
        </p:xfrm>
        <a:graphic>
          <a:graphicData uri="http://schemas.openxmlformats.org/presentationml/2006/ole">
            <p:oleObj spid="_x0000_s39938" name="Equation" r:id="rId3" imgW="774360" imgH="863280" progId="Equation.3">
              <p:embed/>
            </p:oleObj>
          </a:graphicData>
        </a:graphic>
      </p:graphicFrame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4495800" y="1676400"/>
            <a:ext cx="411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ym typeface="Wingdings" pitchFamily="2" charset="2"/>
              </a:rPr>
              <a:t>  </a:t>
            </a:r>
            <a:r>
              <a:rPr lang="en-US" sz="2800"/>
              <a:t>Calculation of XOR</a:t>
            </a: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5029200" y="3424238"/>
            <a:ext cx="4114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ym typeface="Wingdings" pitchFamily="2" charset="2"/>
              </a:rPr>
              <a:t> </a:t>
            </a:r>
            <a:r>
              <a:rPr lang="en-US" sz="2800"/>
              <a:t>Calculation of </a:t>
            </a: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7543800" y="3438525"/>
            <a:ext cx="809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  <a:r>
              <a:rPr lang="en-US" sz="2800"/>
              <a:t>x</a:t>
            </a:r>
            <a:r>
              <a:rPr lang="en-US" sz="2800" baseline="-25000"/>
              <a:t>2</a:t>
            </a:r>
          </a:p>
        </p:txBody>
      </p:sp>
      <p:sp>
        <p:nvSpPr>
          <p:cNvPr id="2095" name="Line 47"/>
          <p:cNvSpPr>
            <a:spLocks noChangeShapeType="1"/>
          </p:cNvSpPr>
          <p:nvPr/>
        </p:nvSpPr>
        <p:spPr bwMode="auto">
          <a:xfrm>
            <a:off x="7848600" y="350043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6" name="Line 48"/>
          <p:cNvSpPr>
            <a:spLocks noChangeShapeType="1"/>
          </p:cNvSpPr>
          <p:nvPr/>
        </p:nvSpPr>
        <p:spPr bwMode="auto">
          <a:xfrm flipH="1">
            <a:off x="6400800" y="3881438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97" name="Oval 49"/>
          <p:cNvSpPr>
            <a:spLocks noChangeArrowheads="1"/>
          </p:cNvSpPr>
          <p:nvPr/>
        </p:nvSpPr>
        <p:spPr bwMode="auto">
          <a:xfrm>
            <a:off x="2286000" y="137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8" name="Rectangle 50"/>
          <p:cNvSpPr>
            <a:spLocks noChangeArrowheads="1"/>
          </p:cNvSpPr>
          <p:nvPr/>
        </p:nvSpPr>
        <p:spPr bwMode="auto">
          <a:xfrm>
            <a:off x="1600200" y="2362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9" name="Rectangle 51"/>
          <p:cNvSpPr>
            <a:spLocks noChangeArrowheads="1"/>
          </p:cNvSpPr>
          <p:nvPr/>
        </p:nvSpPr>
        <p:spPr bwMode="auto">
          <a:xfrm>
            <a:off x="2971800" y="2362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0" name="Line 52"/>
          <p:cNvSpPr>
            <a:spLocks noChangeShapeType="1"/>
          </p:cNvSpPr>
          <p:nvPr/>
        </p:nvSpPr>
        <p:spPr bwMode="auto">
          <a:xfrm flipV="1">
            <a:off x="1828800" y="1752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1" name="Line 53"/>
          <p:cNvSpPr>
            <a:spLocks noChangeShapeType="1"/>
          </p:cNvSpPr>
          <p:nvPr/>
        </p:nvSpPr>
        <p:spPr bwMode="auto">
          <a:xfrm>
            <a:off x="2667000" y="1752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2" name="Line 54"/>
          <p:cNvSpPr>
            <a:spLocks noChangeShapeType="1"/>
          </p:cNvSpPr>
          <p:nvPr/>
        </p:nvSpPr>
        <p:spPr bwMode="auto">
          <a:xfrm>
            <a:off x="2514600" y="106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3" name="Line 55"/>
          <p:cNvSpPr>
            <a:spLocks noChangeShapeType="1"/>
          </p:cNvSpPr>
          <p:nvPr/>
        </p:nvSpPr>
        <p:spPr bwMode="auto">
          <a:xfrm>
            <a:off x="2590800" y="1600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3124200" y="1676400"/>
            <a:ext cx="982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w</a:t>
            </a:r>
            <a:r>
              <a:rPr lang="en-US" sz="2800" baseline="-25000"/>
              <a:t>2</a:t>
            </a:r>
            <a:r>
              <a:rPr lang="en-US" sz="2800"/>
              <a:t>=1</a:t>
            </a: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1066800" y="1676400"/>
            <a:ext cx="982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w</a:t>
            </a:r>
            <a:r>
              <a:rPr lang="en-US" sz="2800" baseline="-25000"/>
              <a:t>1</a:t>
            </a:r>
            <a:r>
              <a:rPr lang="en-US" sz="2800"/>
              <a:t>=1</a:t>
            </a: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3108325" y="113188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/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3184525" y="1284288"/>
            <a:ext cx="1282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θ"/>
            </a:pPr>
            <a:r>
              <a:rPr lang="en-US" sz="2800"/>
              <a:t> = 0.5</a:t>
            </a: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838200" y="2286000"/>
            <a:ext cx="809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  <a:r>
              <a:rPr lang="en-US" sz="2800"/>
              <a:t>x</a:t>
            </a:r>
            <a:r>
              <a:rPr lang="en-US" sz="2800" baseline="-25000"/>
              <a:t>2</a:t>
            </a:r>
          </a:p>
        </p:txBody>
      </p:sp>
      <p:sp>
        <p:nvSpPr>
          <p:cNvPr id="2109" name="Line 61"/>
          <p:cNvSpPr>
            <a:spLocks noChangeShapeType="1"/>
          </p:cNvSpPr>
          <p:nvPr/>
        </p:nvSpPr>
        <p:spPr bwMode="auto">
          <a:xfrm>
            <a:off x="838200" y="2362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3629025" y="2286000"/>
            <a:ext cx="809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  <a:r>
              <a:rPr lang="en-US" sz="2800"/>
              <a:t>x</a:t>
            </a:r>
            <a:r>
              <a:rPr lang="en-US" sz="2800" baseline="-25000"/>
              <a:t>2</a:t>
            </a:r>
          </a:p>
        </p:txBody>
      </p:sp>
      <p:sp>
        <p:nvSpPr>
          <p:cNvPr id="2111" name="Line 63"/>
          <p:cNvSpPr>
            <a:spLocks noChangeShapeType="1"/>
          </p:cNvSpPr>
          <p:nvPr/>
        </p:nvSpPr>
        <p:spPr bwMode="auto">
          <a:xfrm>
            <a:off x="3962400" y="2362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04887"/>
          </a:xfrm>
        </p:spPr>
        <p:txBody>
          <a:bodyPr/>
          <a:lstStyle/>
          <a:p>
            <a:r>
              <a:rPr lang="en-US" dirty="0" smtClean="0"/>
              <a:t>Example - XOR </a:t>
            </a: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3962400" y="1600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276600" y="2590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648200" y="2590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V="1">
            <a:off x="3505200" y="1981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4343400" y="1981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4191000" y="129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4267200" y="1828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4800600" y="1905000"/>
            <a:ext cx="982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w</a:t>
            </a:r>
            <a:r>
              <a:rPr lang="en-US" sz="2800" baseline="-25000"/>
              <a:t>2</a:t>
            </a:r>
            <a:r>
              <a:rPr lang="en-US" sz="2800"/>
              <a:t>=1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2743200" y="1905000"/>
            <a:ext cx="982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w</a:t>
            </a:r>
            <a:r>
              <a:rPr lang="en-US" sz="2800" baseline="-25000"/>
              <a:t>1</a:t>
            </a:r>
            <a:r>
              <a:rPr lang="en-US" sz="2800"/>
              <a:t>=1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4784725" y="136048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4860925" y="1512888"/>
            <a:ext cx="1282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θ"/>
            </a:pPr>
            <a:r>
              <a:rPr lang="en-US" sz="2800"/>
              <a:t> = 0.5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2514600" y="2514600"/>
            <a:ext cx="809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  <a:r>
              <a:rPr lang="en-US" sz="2800"/>
              <a:t>x</a:t>
            </a:r>
            <a:r>
              <a:rPr lang="en-US" sz="2800" baseline="-25000"/>
              <a:t>2</a:t>
            </a:r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2514600" y="2590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5819775" y="2528888"/>
            <a:ext cx="809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  <a:r>
              <a:rPr lang="en-US" sz="2800"/>
              <a:t>x</a:t>
            </a:r>
            <a:r>
              <a:rPr lang="en-US" sz="2800" baseline="-25000"/>
              <a:t>2</a:t>
            </a: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6172200" y="2590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3276600" y="4267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4724400" y="4267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V="1">
            <a:off x="3505200" y="3048000"/>
            <a:ext cx="1447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3505200" y="3048000"/>
            <a:ext cx="1371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2927350" y="3581400"/>
            <a:ext cx="501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-1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2703513" y="4205288"/>
            <a:ext cx="4968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5218113" y="4191000"/>
            <a:ext cx="496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2</a:t>
            </a:r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 flipH="1">
            <a:off x="3505200" y="3048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 flipH="1">
            <a:off x="4953000" y="3048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5029200" y="3505200"/>
            <a:ext cx="501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-1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3435350" y="3290888"/>
            <a:ext cx="679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1.5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3968750" y="3748088"/>
            <a:ext cx="679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1.5</a:t>
            </a:r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>
            <a:off x="3581400" y="2819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5" name="Line 31"/>
          <p:cNvSpPr>
            <a:spLocks noChangeShapeType="1"/>
          </p:cNvSpPr>
          <p:nvPr/>
        </p:nvSpPr>
        <p:spPr bwMode="auto">
          <a:xfrm>
            <a:off x="4953000" y="2819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3917950" y="2514600"/>
            <a:ext cx="501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5289550" y="2514600"/>
            <a:ext cx="501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516313" y="1512888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78313" y="674688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16513" y="1512888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21113" y="2732088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11713" y="2732088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" name="Straight Arrow Connector 13"/>
          <p:cNvCxnSpPr>
            <a:stCxn id="11" idx="7"/>
            <a:endCxn id="10" idx="3"/>
          </p:cNvCxnSpPr>
          <p:nvPr/>
        </p:nvCxnSpPr>
        <p:spPr>
          <a:xfrm rot="5400000" flipH="1" flipV="1">
            <a:off x="4119563" y="1735138"/>
            <a:ext cx="1003300" cy="1079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7"/>
            <a:endCxn id="9" idx="3"/>
          </p:cNvCxnSpPr>
          <p:nvPr/>
        </p:nvCxnSpPr>
        <p:spPr>
          <a:xfrm rot="5400000" flipH="1" flipV="1">
            <a:off x="3738563" y="973138"/>
            <a:ext cx="622300" cy="546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1"/>
            <a:endCxn id="9" idx="5"/>
          </p:cNvCxnSpPr>
          <p:nvPr/>
        </p:nvCxnSpPr>
        <p:spPr>
          <a:xfrm rot="16200000" flipV="1">
            <a:off x="4538663" y="935038"/>
            <a:ext cx="622300" cy="622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1"/>
            <a:endCxn id="5" idx="5"/>
          </p:cNvCxnSpPr>
          <p:nvPr/>
        </p:nvCxnSpPr>
        <p:spPr>
          <a:xfrm rot="16200000" flipV="1">
            <a:off x="3814763" y="1735138"/>
            <a:ext cx="1003300" cy="1079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2" idx="7"/>
            <a:endCxn id="10" idx="4"/>
          </p:cNvCxnSpPr>
          <p:nvPr/>
        </p:nvCxnSpPr>
        <p:spPr>
          <a:xfrm rot="5400000" flipH="1" flipV="1">
            <a:off x="4691063" y="2198688"/>
            <a:ext cx="958850" cy="196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1"/>
            <a:endCxn id="5" idx="4"/>
          </p:cNvCxnSpPr>
          <p:nvPr/>
        </p:nvCxnSpPr>
        <p:spPr>
          <a:xfrm rot="16200000" flipV="1">
            <a:off x="3287713" y="2198688"/>
            <a:ext cx="958850" cy="196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1" name="TextBox 40"/>
          <p:cNvSpPr txBox="1">
            <a:spLocks noChangeArrowheads="1"/>
          </p:cNvSpPr>
          <p:nvPr/>
        </p:nvSpPr>
        <p:spPr bwMode="auto">
          <a:xfrm>
            <a:off x="3352800" y="2743200"/>
            <a:ext cx="385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2</a:t>
            </a:r>
          </a:p>
        </p:txBody>
      </p:sp>
      <p:sp>
        <p:nvSpPr>
          <p:cNvPr id="3092" name="TextBox 41"/>
          <p:cNvSpPr txBox="1">
            <a:spLocks noChangeArrowheads="1"/>
          </p:cNvSpPr>
          <p:nvPr/>
        </p:nvSpPr>
        <p:spPr bwMode="auto">
          <a:xfrm>
            <a:off x="5176838" y="2819400"/>
            <a:ext cx="3857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1</a:t>
            </a:r>
          </a:p>
        </p:txBody>
      </p:sp>
      <p:sp>
        <p:nvSpPr>
          <p:cNvPr id="3093" name="TextBox 42"/>
          <p:cNvSpPr txBox="1">
            <a:spLocks noChangeArrowheads="1"/>
          </p:cNvSpPr>
          <p:nvPr/>
        </p:nvSpPr>
        <p:spPr bwMode="auto">
          <a:xfrm>
            <a:off x="3505200" y="1143000"/>
            <a:ext cx="398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  <a:r>
              <a:rPr lang="en-US" baseline="-25000"/>
              <a:t>2</a:t>
            </a:r>
          </a:p>
        </p:txBody>
      </p:sp>
      <p:sp>
        <p:nvSpPr>
          <p:cNvPr id="3094" name="TextBox 43"/>
          <p:cNvSpPr txBox="1">
            <a:spLocks noChangeArrowheads="1"/>
          </p:cNvSpPr>
          <p:nvPr/>
        </p:nvSpPr>
        <p:spPr bwMode="auto">
          <a:xfrm>
            <a:off x="5011738" y="1143000"/>
            <a:ext cx="3984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  <a:r>
              <a:rPr lang="en-US" baseline="-25000"/>
              <a:t>1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4648200" y="533400"/>
          <a:ext cx="1581150" cy="360363"/>
        </p:xfrm>
        <a:graphic>
          <a:graphicData uri="http://schemas.openxmlformats.org/presentationml/2006/ole">
            <p:oleObj spid="_x0000_s40962" name="Equation" r:id="rId3" imgW="1002960" imgH="22860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373688" y="1741488"/>
          <a:ext cx="1560512" cy="360362"/>
        </p:xfrm>
        <a:graphic>
          <a:graphicData uri="http://schemas.openxmlformats.org/presentationml/2006/ole">
            <p:oleObj spid="_x0000_s40963" name="Equation" r:id="rId4" imgW="990360" imgH="22860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905000" y="1752600"/>
          <a:ext cx="1601788" cy="360363"/>
        </p:xfrm>
        <a:graphic>
          <a:graphicData uri="http://schemas.openxmlformats.org/presentationml/2006/ole">
            <p:oleObj spid="_x0000_s40964" name="Equation" r:id="rId5" imgW="1015920" imgH="22860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3048000" y="3962400"/>
          <a:ext cx="3429000" cy="477838"/>
        </p:xfrm>
        <a:graphic>
          <a:graphicData uri="http://schemas.openxmlformats.org/presentationml/2006/ole">
            <p:oleObj spid="_x0000_s40965" name="Equation" r:id="rId6" imgW="1917360" imgH="26640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3048000" y="4627563"/>
          <a:ext cx="3429000" cy="477837"/>
        </p:xfrm>
        <a:graphic>
          <a:graphicData uri="http://schemas.openxmlformats.org/presentationml/2006/ole">
            <p:oleObj spid="_x0000_s40966" name="Equation" r:id="rId7" imgW="1917360" imgH="266400" progId="Equation.3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3048000" y="5387975"/>
          <a:ext cx="3451225" cy="957263"/>
        </p:xfrm>
        <a:graphic>
          <a:graphicData uri="http://schemas.openxmlformats.org/presentationml/2006/ole">
            <p:oleObj spid="_x0000_s40967" name="Equation" r:id="rId8" imgW="1930320" imgH="533160" progId="Equation.3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52400" y="152400"/>
            <a:ext cx="4304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Can Linear Neurons Work?</a:t>
            </a:r>
            <a:endParaRPr lang="en-US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534400" cy="5791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b="1" smtClean="0"/>
              <a:t>Note:</a:t>
            </a:r>
            <a:r>
              <a:rPr lang="en-US" sz="2400" smtClean="0"/>
              <a:t> The whole structure shown in earlier slide is reducible to a single neuron with given behavior</a:t>
            </a:r>
          </a:p>
          <a:p>
            <a:pPr eaLnBrk="1" hangingPunct="1">
              <a:buFont typeface="Arial" charset="0"/>
              <a:buNone/>
            </a:pPr>
            <a:endParaRPr lang="en-US" sz="2600" smtClean="0"/>
          </a:p>
          <a:p>
            <a:pPr eaLnBrk="1" hangingPunct="1">
              <a:buFont typeface="Arial" charset="0"/>
              <a:buNone/>
            </a:pPr>
            <a:endParaRPr lang="en-US" sz="2600" smtClean="0"/>
          </a:p>
          <a:p>
            <a:pPr eaLnBrk="1" hangingPunct="1">
              <a:buFont typeface="Arial" charset="0"/>
              <a:buNone/>
            </a:pPr>
            <a:r>
              <a:rPr lang="en-US" sz="2400" b="1" smtClean="0"/>
              <a:t>Claim:</a:t>
            </a:r>
            <a:r>
              <a:rPr lang="en-US" sz="2400" smtClean="0"/>
              <a:t> A neuron with linear I-O behavior can’t compute X-OR.</a:t>
            </a:r>
          </a:p>
          <a:p>
            <a:pPr eaLnBrk="1" hangingPunct="1">
              <a:buFont typeface="Arial" charset="0"/>
              <a:buNone/>
            </a:pPr>
            <a:r>
              <a:rPr lang="en-US" sz="2400" b="1" smtClean="0"/>
              <a:t>Proof: </a:t>
            </a:r>
            <a:r>
              <a:rPr lang="en-US" sz="2400" smtClean="0"/>
              <a:t>Considering all possible cases:</a:t>
            </a:r>
          </a:p>
          <a:p>
            <a:pPr eaLnBrk="1" hangingPunct="1">
              <a:buFont typeface="Arial" charset="0"/>
              <a:buNone/>
            </a:pPr>
            <a:endParaRPr lang="en-US" sz="2400" smtClean="0"/>
          </a:p>
          <a:p>
            <a:pPr eaLnBrk="1" hangingPunct="1">
              <a:buFont typeface="Arial" charset="0"/>
              <a:buNone/>
            </a:pPr>
            <a:r>
              <a:rPr lang="en-US" sz="2000" smtClean="0"/>
              <a:t>	[assuming 0.1 and 0.9 as the lower and upper thresholds]</a:t>
            </a:r>
          </a:p>
          <a:p>
            <a:pPr eaLnBrk="1" hangingPunct="1">
              <a:buFont typeface="Arial" charset="0"/>
              <a:buNone/>
            </a:pPr>
            <a:endParaRPr lang="en-US" sz="2600" smtClean="0"/>
          </a:p>
          <a:p>
            <a:pPr eaLnBrk="1" hangingPunct="1">
              <a:buFont typeface="Arial" charset="0"/>
              <a:buNone/>
            </a:pPr>
            <a:r>
              <a:rPr lang="en-US" sz="2000" smtClean="0"/>
              <a:t>	For (0,0), Zero class:</a:t>
            </a:r>
          </a:p>
          <a:p>
            <a:pPr eaLnBrk="1" hangingPunct="1">
              <a:buFont typeface="Arial" charset="0"/>
              <a:buNone/>
            </a:pPr>
            <a:endParaRPr lang="en-US" sz="2000" smtClean="0"/>
          </a:p>
          <a:p>
            <a:pPr eaLnBrk="1" hangingPunct="1">
              <a:buFont typeface="Arial" charset="0"/>
              <a:buNone/>
            </a:pPr>
            <a:endParaRPr lang="en-US" sz="2000" smtClean="0"/>
          </a:p>
          <a:p>
            <a:pPr eaLnBrk="1" hangingPunct="1">
              <a:buFont typeface="Arial" charset="0"/>
              <a:buNone/>
            </a:pPr>
            <a:r>
              <a:rPr lang="en-US" sz="2000" smtClean="0"/>
              <a:t>	For (0,1), One class:</a:t>
            </a:r>
          </a:p>
          <a:p>
            <a:pPr eaLnBrk="1" hangingPunct="1">
              <a:buFont typeface="Arial" charset="0"/>
              <a:buNone/>
            </a:pPr>
            <a:endParaRPr lang="en-US" sz="2000" smtClean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113088" y="1676400"/>
          <a:ext cx="2906712" cy="384175"/>
        </p:xfrm>
        <a:graphic>
          <a:graphicData uri="http://schemas.openxmlformats.org/presentationml/2006/ole">
            <p:oleObj spid="_x0000_s41986" name="Equation" r:id="rId3" imgW="1726920" imgH="22860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581400" y="4476750"/>
          <a:ext cx="2819400" cy="628650"/>
        </p:xfrm>
        <a:graphic>
          <a:graphicData uri="http://schemas.openxmlformats.org/presentationml/2006/ole">
            <p:oleObj spid="_x0000_s41987" name="Equation" r:id="rId4" imgW="2273040" imgH="50796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581400" y="5627688"/>
          <a:ext cx="2781300" cy="620712"/>
        </p:xfrm>
        <a:graphic>
          <a:graphicData uri="http://schemas.openxmlformats.org/presentationml/2006/ole">
            <p:oleObj spid="_x0000_s41988" name="Equation" r:id="rId5" imgW="227304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1038</TotalTime>
  <Words>311</Words>
  <Application>Microsoft Office PowerPoint</Application>
  <PresentationFormat>On-screen Show (4:3)</PresentationFormat>
  <Paragraphs>142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Blends</vt:lpstr>
      <vt:lpstr>Equation</vt:lpstr>
      <vt:lpstr>CS344: Introduction to Artificial Intelligence (associated lab: CS386) </vt:lpstr>
      <vt:lpstr>Slide 2</vt:lpstr>
      <vt:lpstr>Slide 3</vt:lpstr>
      <vt:lpstr>Perceptron Training Algorithm</vt:lpstr>
      <vt:lpstr>Feedforward Network</vt:lpstr>
      <vt:lpstr>Example - XOR</vt:lpstr>
      <vt:lpstr>Example - XOR </vt:lpstr>
      <vt:lpstr>Slide 8</vt:lpstr>
      <vt:lpstr>Slide 9</vt:lpstr>
      <vt:lpstr>Slide 10</vt:lpstr>
      <vt:lpstr>Multilayer Perceptron</vt:lpstr>
      <vt:lpstr>Gradient Descent Technique</vt:lpstr>
      <vt:lpstr>Weights in a FF NN</vt:lpstr>
      <vt:lpstr>Sigmoid neurons</vt:lpstr>
      <vt:lpstr>Derivative of Sigmoid function</vt:lpstr>
      <vt:lpstr>Training algorithm</vt:lpstr>
      <vt:lpstr>Calculation of ∆wi</vt:lpstr>
      <vt:lpstr>Observations</vt:lpstr>
    </vt:vector>
  </TitlesOfParts>
  <Company>cfdvs,iit bombay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cfdvs</dc:creator>
  <cp:lastModifiedBy>Pushpak </cp:lastModifiedBy>
  <cp:revision>191</cp:revision>
  <dcterms:created xsi:type="dcterms:W3CDTF">2007-07-27T07:29:18Z</dcterms:created>
  <dcterms:modified xsi:type="dcterms:W3CDTF">2011-03-31T05:35:20Z</dcterms:modified>
</cp:coreProperties>
</file>