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60" r:id="rId3"/>
    <p:sldId id="266" r:id="rId4"/>
    <p:sldId id="281" r:id="rId5"/>
    <p:sldId id="292" r:id="rId6"/>
    <p:sldId id="293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73B0B-ECA7-4762-A2FB-6FAA82195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FF49-EB00-4001-94E7-F6AAA1B3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1" r:id="rId13"/>
    <p:sldLayoutId id="214748371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33: Error </a:t>
            </a:r>
            <a:r>
              <a:rPr lang="en-US" sz="2800" dirty="0" err="1" smtClean="0">
                <a:latin typeface="Times New Roman" pitchFamily="18" charset="0"/>
              </a:rPr>
              <a:t>Backpropagation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31</a:t>
            </a:r>
            <a:r>
              <a:rPr lang="en-US" sz="2800" baseline="30000" dirty="0" smtClean="0">
                <a:latin typeface="Times New Roman" pitchFamily="18" charset="0"/>
              </a:rPr>
              <a:t>st</a:t>
            </a:r>
            <a:r>
              <a:rPr lang="en-US" sz="2800" dirty="0" smtClean="0">
                <a:latin typeface="Times New Roman" pitchFamily="18" charset="0"/>
              </a:rPr>
              <a:t> March,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Backpropagation for hidden layers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4478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4478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42672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22098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2672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098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4478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14478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42672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22098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42672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22098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9530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953000" y="2514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4953000" y="2819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5029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172200" y="2590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Hidden layers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248400" y="35052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Input layer            (n i/p neurons)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6248400" y="15240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Output layer    (m o/p neurons)</a:t>
            </a:r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28956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2514600" y="2057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2514600" y="2346325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j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514600" y="3108325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3505200" y="1524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3124200" y="2147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124200" y="2757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124200" y="33670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V="1">
            <a:off x="2362200" y="2651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H="1" flipV="1">
            <a:off x="1752600" y="1965325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V="1">
            <a:off x="2514600" y="1965325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 flipV="1">
            <a:off x="2438400" y="1965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2590800" y="16002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k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914400" y="5043488"/>
            <a:ext cx="792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ym typeface="Symbol" pitchFamily="18" charset="2"/>
              </a:rPr>
              <a:t></a:t>
            </a:r>
            <a:r>
              <a:rPr lang="en-US" sz="2800" i="1" baseline="-25000">
                <a:sym typeface="Symbol" pitchFamily="18" charset="2"/>
              </a:rPr>
              <a:t>k</a:t>
            </a:r>
            <a:r>
              <a:rPr lang="en-US" sz="2800" i="1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is propagated backwards to find value of </a:t>
            </a:r>
            <a:r>
              <a:rPr lang="en-US" sz="2800" i="1">
                <a:sym typeface="Symbol" pitchFamily="18" charset="2"/>
              </a:rPr>
              <a:t></a:t>
            </a:r>
            <a:r>
              <a:rPr lang="en-US" sz="2800" i="1" baseline="-25000">
                <a:sym typeface="Symbol" pitchFamily="18" charset="2"/>
              </a:rPr>
              <a:t>j</a:t>
            </a:r>
            <a:endParaRPr lang="en-US" sz="2800" i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Backpropagation – for hidden layers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ph idx="1"/>
          </p:nvPr>
        </p:nvGraphicFramePr>
        <p:xfrm>
          <a:off x="2330450" y="1447800"/>
          <a:ext cx="4787900" cy="4572000"/>
        </p:xfrm>
        <a:graphic>
          <a:graphicData uri="http://schemas.openxmlformats.org/presentationml/2006/ole">
            <p:oleObj spid="_x0000_s52226" name="Equation" r:id="rId3" imgW="2527200" imgH="241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General </a:t>
            </a:r>
            <a:r>
              <a:rPr lang="en-US" dirty="0" err="1" smtClean="0"/>
              <a:t>Backpropagation</a:t>
            </a:r>
            <a:r>
              <a:rPr lang="en-US" dirty="0" smtClean="0"/>
              <a:t> Rule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1676400" y="4343400"/>
          <a:ext cx="4495800" cy="1006475"/>
        </p:xfrm>
        <a:graphic>
          <a:graphicData uri="http://schemas.openxmlformats.org/presentationml/2006/ole">
            <p:oleObj spid="_x0000_s53250" name="Equation" r:id="rId3" imgW="1587240" imgH="35532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3433763"/>
          <a:ext cx="3657600" cy="638175"/>
        </p:xfrm>
        <a:graphic>
          <a:graphicData uri="http://schemas.openxmlformats.org/presentationml/2006/ole">
            <p:oleObj spid="_x0000_s53251" name="Equation" r:id="rId4" imgW="1384200" imgH="24120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3429000" y="1828800"/>
          <a:ext cx="2314575" cy="1365250"/>
        </p:xfrm>
        <a:graphic>
          <a:graphicData uri="http://schemas.openxmlformats.org/presentationml/2006/ole">
            <p:oleObj spid="_x0000_s53252" name="Equation" r:id="rId5" imgW="774360" imgH="457200" progId="Equation.3">
              <p:embed/>
            </p:oleObj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8600" y="13716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/>
              <a:t>General weight updating rule: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Where </a:t>
            </a:r>
            <a:endParaRPr lang="en-US" sz="3200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257800" y="344328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 outermost layer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96000" y="443388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 hidden layers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does it work?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r>
              <a:rPr lang="en-US" dirty="0" smtClean="0"/>
              <a:t>Input propagation forward and error propagation backward (e.g. XOR)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14600" y="2667000"/>
            <a:ext cx="4114800" cy="3429000"/>
            <a:chOff x="1584" y="816"/>
            <a:chExt cx="2592" cy="2160"/>
          </a:xfrm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2496" y="100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2064" y="163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2928" y="163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 flipV="1">
              <a:off x="2208" y="124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2736" y="124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2640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2688" y="11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3024" y="1200"/>
              <a:ext cx="61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w</a:t>
              </a:r>
              <a:r>
                <a:rPr lang="en-US" sz="2800" baseline="-25000"/>
                <a:t>2</a:t>
              </a:r>
              <a:r>
                <a:rPr lang="en-US" sz="2800"/>
                <a:t>=1</a:t>
              </a:r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1728" y="1200"/>
              <a:ext cx="61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w</a:t>
              </a:r>
              <a:r>
                <a:rPr lang="en-US" sz="2800" baseline="-25000"/>
                <a:t>1</a:t>
              </a:r>
              <a:r>
                <a:rPr lang="en-US" sz="2800"/>
                <a:t>=1</a:t>
              </a: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3014" y="857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800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3062" y="953"/>
              <a:ext cx="8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Char char="θ"/>
              </a:pPr>
              <a:r>
                <a:rPr lang="en-US" sz="2800"/>
                <a:t> = 0.5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1584" y="1584"/>
              <a:ext cx="51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2800" baseline="-25000"/>
                <a:t>1</a:t>
              </a:r>
              <a:r>
                <a:rPr lang="en-US" sz="2800"/>
                <a:t>x</a:t>
              </a:r>
              <a:r>
                <a:rPr lang="en-US" sz="2800" baseline="-25000"/>
                <a:t>2</a:t>
              </a: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1584" y="16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3666" y="1593"/>
              <a:ext cx="51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2800" baseline="-25000"/>
                <a:t>1</a:t>
              </a:r>
              <a:r>
                <a:rPr lang="en-US" sz="2800"/>
                <a:t>x</a:t>
              </a:r>
              <a:r>
                <a:rPr lang="en-US" sz="2800" baseline="-25000"/>
                <a:t>2</a:t>
              </a:r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3888" y="16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2064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2976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91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2208" y="1920"/>
              <a:ext cx="86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Text Box 24"/>
            <p:cNvSpPr txBox="1">
              <a:spLocks noChangeArrowheads="1"/>
            </p:cNvSpPr>
            <p:nvPr/>
          </p:nvSpPr>
          <p:spPr bwMode="auto">
            <a:xfrm>
              <a:off x="1844" y="2256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-1</a:t>
              </a:r>
            </a:p>
          </p:txBody>
        </p:sp>
        <p:sp>
          <p:nvSpPr>
            <p:cNvPr id="21529" name="Text Box 25"/>
            <p:cNvSpPr txBox="1">
              <a:spLocks noChangeArrowheads="1"/>
            </p:cNvSpPr>
            <p:nvPr/>
          </p:nvSpPr>
          <p:spPr bwMode="auto">
            <a:xfrm>
              <a:off x="1703" y="2649"/>
              <a:ext cx="3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2800" baseline="-25000"/>
                <a:t>1</a:t>
              </a:r>
            </a:p>
          </p:txBody>
        </p:sp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3287" y="2640"/>
              <a:ext cx="3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2800" baseline="-25000"/>
                <a:t>2</a:t>
              </a:r>
            </a:p>
          </p:txBody>
        </p:sp>
        <p:sp>
          <p:nvSpPr>
            <p:cNvPr id="21531" name="Line 27"/>
            <p:cNvSpPr>
              <a:spLocks noChangeShapeType="1"/>
            </p:cNvSpPr>
            <p:nvPr/>
          </p:nvSpPr>
          <p:spPr bwMode="auto">
            <a:xfrm flipH="1">
              <a:off x="2208" y="192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 flipH="1">
              <a:off x="3120" y="192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Text Box 29"/>
            <p:cNvSpPr txBox="1">
              <a:spLocks noChangeArrowheads="1"/>
            </p:cNvSpPr>
            <p:nvPr/>
          </p:nvSpPr>
          <p:spPr bwMode="auto">
            <a:xfrm>
              <a:off x="3168" y="2208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-1</a:t>
              </a:r>
            </a:p>
          </p:txBody>
        </p:sp>
        <p:sp>
          <p:nvSpPr>
            <p:cNvPr id="21534" name="Text Box 30"/>
            <p:cNvSpPr txBox="1">
              <a:spLocks noChangeArrowheads="1"/>
            </p:cNvSpPr>
            <p:nvPr/>
          </p:nvSpPr>
          <p:spPr bwMode="auto">
            <a:xfrm>
              <a:off x="2164" y="2073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1.5</a:t>
              </a:r>
            </a:p>
          </p:txBody>
        </p:sp>
        <p:sp>
          <p:nvSpPr>
            <p:cNvPr id="21535" name="Text Box 31"/>
            <p:cNvSpPr txBox="1">
              <a:spLocks noChangeArrowheads="1"/>
            </p:cNvSpPr>
            <p:nvPr/>
          </p:nvSpPr>
          <p:spPr bwMode="auto">
            <a:xfrm>
              <a:off x="2500" y="2361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1.5</a:t>
              </a:r>
            </a:p>
          </p:txBody>
        </p:sp>
        <p:sp>
          <p:nvSpPr>
            <p:cNvPr id="21536" name="Line 32"/>
            <p:cNvSpPr>
              <a:spLocks noChangeShapeType="1"/>
            </p:cNvSpPr>
            <p:nvPr/>
          </p:nvSpPr>
          <p:spPr bwMode="auto">
            <a:xfrm>
              <a:off x="2256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>
              <a:off x="3120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Text Box 34"/>
            <p:cNvSpPr txBox="1">
              <a:spLocks noChangeArrowheads="1"/>
            </p:cNvSpPr>
            <p:nvPr/>
          </p:nvSpPr>
          <p:spPr bwMode="auto">
            <a:xfrm>
              <a:off x="2468" y="1584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1</a:t>
              </a:r>
            </a:p>
          </p:txBody>
        </p:sp>
        <p:sp>
          <p:nvSpPr>
            <p:cNvPr id="21539" name="Text Box 35"/>
            <p:cNvSpPr txBox="1">
              <a:spLocks noChangeArrowheads="1"/>
            </p:cNvSpPr>
            <p:nvPr/>
          </p:nvSpPr>
          <p:spPr bwMode="auto">
            <a:xfrm>
              <a:off x="3332" y="1584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1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516313" y="15128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78313" y="6746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16513" y="15128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21113" y="27320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11713" y="27320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Arrow Connector 13"/>
          <p:cNvCxnSpPr>
            <a:stCxn id="11" idx="7"/>
            <a:endCxn id="10" idx="3"/>
          </p:cNvCxnSpPr>
          <p:nvPr/>
        </p:nvCxnSpPr>
        <p:spPr>
          <a:xfrm rot="5400000" flipH="1" flipV="1">
            <a:off x="4119563" y="1735138"/>
            <a:ext cx="1003300" cy="1079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7"/>
            <a:endCxn id="9" idx="3"/>
          </p:cNvCxnSpPr>
          <p:nvPr/>
        </p:nvCxnSpPr>
        <p:spPr>
          <a:xfrm rot="5400000" flipH="1" flipV="1">
            <a:off x="3738563" y="973138"/>
            <a:ext cx="622300" cy="546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1"/>
            <a:endCxn id="9" idx="5"/>
          </p:cNvCxnSpPr>
          <p:nvPr/>
        </p:nvCxnSpPr>
        <p:spPr>
          <a:xfrm rot="16200000" flipV="1">
            <a:off x="4538663" y="935038"/>
            <a:ext cx="622300" cy="622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1"/>
            <a:endCxn id="5" idx="5"/>
          </p:cNvCxnSpPr>
          <p:nvPr/>
        </p:nvCxnSpPr>
        <p:spPr>
          <a:xfrm rot="16200000" flipV="1">
            <a:off x="3814763" y="1735138"/>
            <a:ext cx="1003300" cy="1079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7"/>
            <a:endCxn id="10" idx="4"/>
          </p:cNvCxnSpPr>
          <p:nvPr/>
        </p:nvCxnSpPr>
        <p:spPr>
          <a:xfrm rot="5400000" flipH="1" flipV="1">
            <a:off x="4691063" y="2198688"/>
            <a:ext cx="958850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1"/>
            <a:endCxn id="5" idx="4"/>
          </p:cNvCxnSpPr>
          <p:nvPr/>
        </p:nvCxnSpPr>
        <p:spPr>
          <a:xfrm rot="16200000" flipV="1">
            <a:off x="3287713" y="2198688"/>
            <a:ext cx="958850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1" name="TextBox 40"/>
          <p:cNvSpPr txBox="1">
            <a:spLocks noChangeArrowheads="1"/>
          </p:cNvSpPr>
          <p:nvPr/>
        </p:nvSpPr>
        <p:spPr bwMode="auto">
          <a:xfrm>
            <a:off x="3352800" y="2743200"/>
            <a:ext cx="38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3092" name="TextBox 41"/>
          <p:cNvSpPr txBox="1">
            <a:spLocks noChangeArrowheads="1"/>
          </p:cNvSpPr>
          <p:nvPr/>
        </p:nvSpPr>
        <p:spPr bwMode="auto">
          <a:xfrm>
            <a:off x="5176838" y="2819400"/>
            <a:ext cx="385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3093" name="TextBox 42"/>
          <p:cNvSpPr txBox="1">
            <a:spLocks noChangeArrowheads="1"/>
          </p:cNvSpPr>
          <p:nvPr/>
        </p:nvSpPr>
        <p:spPr bwMode="auto">
          <a:xfrm>
            <a:off x="3505200" y="1143000"/>
            <a:ext cx="398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2</a:t>
            </a:r>
          </a:p>
        </p:txBody>
      </p:sp>
      <p:sp>
        <p:nvSpPr>
          <p:cNvPr id="3094" name="TextBox 43"/>
          <p:cNvSpPr txBox="1">
            <a:spLocks noChangeArrowheads="1"/>
          </p:cNvSpPr>
          <p:nvPr/>
        </p:nvSpPr>
        <p:spPr bwMode="auto">
          <a:xfrm>
            <a:off x="5011738" y="1143000"/>
            <a:ext cx="398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648200" y="533400"/>
          <a:ext cx="1581150" cy="360363"/>
        </p:xfrm>
        <a:graphic>
          <a:graphicData uri="http://schemas.openxmlformats.org/presentationml/2006/ole">
            <p:oleObj spid="_x0000_s82946" name="Equation" r:id="rId3" imgW="100296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73688" y="1741488"/>
          <a:ext cx="1560512" cy="360362"/>
        </p:xfrm>
        <a:graphic>
          <a:graphicData uri="http://schemas.openxmlformats.org/presentationml/2006/ole">
            <p:oleObj spid="_x0000_s82947" name="Equation" r:id="rId4" imgW="990360" imgH="2286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905000" y="1752600"/>
          <a:ext cx="1601788" cy="360363"/>
        </p:xfrm>
        <a:graphic>
          <a:graphicData uri="http://schemas.openxmlformats.org/presentationml/2006/ole">
            <p:oleObj spid="_x0000_s82948" name="Equation" r:id="rId5" imgW="1015920" imgH="2286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048000" y="3962400"/>
          <a:ext cx="3429000" cy="477838"/>
        </p:xfrm>
        <a:graphic>
          <a:graphicData uri="http://schemas.openxmlformats.org/presentationml/2006/ole">
            <p:oleObj spid="_x0000_s82949" name="Equation" r:id="rId6" imgW="1917360" imgH="2664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048000" y="4627563"/>
          <a:ext cx="3429000" cy="477837"/>
        </p:xfrm>
        <a:graphic>
          <a:graphicData uri="http://schemas.openxmlformats.org/presentationml/2006/ole">
            <p:oleObj spid="_x0000_s82950" name="Equation" r:id="rId7" imgW="1917360" imgH="2664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048000" y="5387975"/>
          <a:ext cx="3451225" cy="957263"/>
        </p:xfrm>
        <a:graphic>
          <a:graphicData uri="http://schemas.openxmlformats.org/presentationml/2006/ole">
            <p:oleObj spid="_x0000_s82951" name="Equation" r:id="rId8" imgW="1930320" imgH="53316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52400" y="152400"/>
            <a:ext cx="4304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Can Linear Neurons Work?</a:t>
            </a:r>
            <a:endParaRPr lang="en-US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791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smtClean="0"/>
              <a:t>Note:</a:t>
            </a:r>
            <a:r>
              <a:rPr lang="en-US" sz="2400" smtClean="0"/>
              <a:t> The whole structure shown in earlier slide is reducible to a single neuron with given behavior</a:t>
            </a:r>
          </a:p>
          <a:p>
            <a:pPr eaLnBrk="1" hangingPunct="1">
              <a:buFont typeface="Arial" charset="0"/>
              <a:buNone/>
            </a:pPr>
            <a:endParaRPr lang="en-US" sz="2600" smtClean="0"/>
          </a:p>
          <a:p>
            <a:pPr eaLnBrk="1" hangingPunct="1">
              <a:buFont typeface="Arial" charset="0"/>
              <a:buNone/>
            </a:pPr>
            <a:endParaRPr lang="en-US" sz="2600" smtClean="0"/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Claim:</a:t>
            </a:r>
            <a:r>
              <a:rPr lang="en-US" sz="2400" smtClean="0"/>
              <a:t> A neuron with linear I-O behavior can’t compute X-OR.</a:t>
            </a:r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Proof: </a:t>
            </a:r>
            <a:r>
              <a:rPr lang="en-US" sz="2400" smtClean="0"/>
              <a:t>Considering all possible cases: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[assuming 0.1 and 0.9 as the lower and upper thresholds]</a:t>
            </a:r>
          </a:p>
          <a:p>
            <a:pPr eaLnBrk="1" hangingPunct="1">
              <a:buFont typeface="Arial" charset="0"/>
              <a:buNone/>
            </a:pPr>
            <a:endParaRPr lang="en-US" sz="26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For (0,0), Zero class: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For (0,1), One class: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113088" y="1676400"/>
          <a:ext cx="2906712" cy="384175"/>
        </p:xfrm>
        <a:graphic>
          <a:graphicData uri="http://schemas.openxmlformats.org/presentationml/2006/ole">
            <p:oleObj spid="_x0000_s83970" name="Equation" r:id="rId3" imgW="1726920" imgH="2286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581400" y="4476750"/>
          <a:ext cx="2819400" cy="628650"/>
        </p:xfrm>
        <a:graphic>
          <a:graphicData uri="http://schemas.openxmlformats.org/presentationml/2006/ole">
            <p:oleObj spid="_x0000_s83971" name="Equation" r:id="rId4" imgW="2273040" imgH="50796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81400" y="5627688"/>
          <a:ext cx="2781300" cy="620712"/>
        </p:xfrm>
        <a:graphic>
          <a:graphicData uri="http://schemas.openxmlformats.org/presentationml/2006/ole">
            <p:oleObj spid="_x0000_s83972" name="Equation" r:id="rId5" imgW="227304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68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	For (1,0), One class: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	For (1,1), Zero class: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	These equations are inconsistent. Hence X-OR can’t be computed.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Observations: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 linear neuron can’t compute X-OR.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 multilayer FFN with linear neurons is collapsible to a single linear neuron, hence </a:t>
            </a:r>
            <a:r>
              <a:rPr lang="en-US" sz="2400" b="1" dirty="0" smtClean="0">
                <a:solidFill>
                  <a:prstClr val="black"/>
                </a:solidFill>
              </a:rPr>
              <a:t>no a additional power due to hidden layer.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Non-linearity is essential for power.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29000" y="674688"/>
          <a:ext cx="2209800" cy="315912"/>
        </p:xfrm>
        <a:graphic>
          <a:graphicData uri="http://schemas.openxmlformats.org/presentationml/2006/ole">
            <p:oleObj spid="_x0000_s84994" name="Equation" r:id="rId3" imgW="1663560" imgH="2286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429000" y="1436688"/>
          <a:ext cx="2209800" cy="315912"/>
        </p:xfrm>
        <a:graphic>
          <a:graphicData uri="http://schemas.openxmlformats.org/presentationml/2006/ole">
            <p:oleObj spid="_x0000_s84995" name="Equation" r:id="rId4" imgW="16635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Feedforward Network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dirty="0" smtClean="0"/>
              <a:t>Example - XOR 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962400" y="1600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76600" y="259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48200" y="259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3505200" y="1981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343400" y="1981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1910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2672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800600" y="19050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2</a:t>
            </a:r>
            <a:r>
              <a:rPr lang="en-US" sz="2800"/>
              <a:t>=1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743200" y="19050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1</a:t>
            </a:r>
            <a:r>
              <a:rPr lang="en-US" sz="2800"/>
              <a:t>=1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784725" y="13604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860925" y="1512888"/>
            <a:ext cx="1282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θ"/>
            </a:pPr>
            <a:r>
              <a:rPr lang="en-US" sz="2800"/>
              <a:t> = 0.5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514600" y="2514600"/>
            <a:ext cx="80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5146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819775" y="2528888"/>
            <a:ext cx="809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1722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3276600" y="4267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724400" y="4267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3505200" y="30480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3505200" y="3048000"/>
            <a:ext cx="137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927350" y="35814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-1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703513" y="4205288"/>
            <a:ext cx="496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218113" y="4191000"/>
            <a:ext cx="496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3505200" y="3048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H="1">
            <a:off x="4953000" y="3048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029200" y="35052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-1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3435350" y="32908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1.5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968750" y="37480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1.5</a:t>
            </a: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814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49530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917950" y="25146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5289550" y="25146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Backpropagation on feedforward network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Gradient Descent Technique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800" smtClean="0"/>
              <a:t>Let E be the error at the output layer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t</a:t>
            </a:r>
            <a:r>
              <a:rPr lang="en-US" sz="2800" baseline="-25000" smtClean="0"/>
              <a:t>i</a:t>
            </a:r>
            <a:r>
              <a:rPr lang="en-US" sz="2800" smtClean="0"/>
              <a:t> = target output; o</a:t>
            </a:r>
            <a:r>
              <a:rPr lang="en-US" sz="2800" baseline="-25000" smtClean="0"/>
              <a:t>i </a:t>
            </a:r>
            <a:r>
              <a:rPr lang="en-US" sz="2800" smtClean="0"/>
              <a:t>= observed output</a:t>
            </a:r>
          </a:p>
          <a:p>
            <a:endParaRPr lang="en-US" sz="2800" smtClean="0"/>
          </a:p>
          <a:p>
            <a:r>
              <a:rPr lang="en-US" sz="2800" smtClean="0"/>
              <a:t>i is the index going over n neurons in the outermost layer</a:t>
            </a:r>
          </a:p>
          <a:p>
            <a:r>
              <a:rPr lang="en-US" sz="2800" smtClean="0"/>
              <a:t>j is the index going over the p patterns (1 to p)</a:t>
            </a:r>
          </a:p>
          <a:p>
            <a:r>
              <a:rPr lang="en-US" sz="2800" smtClean="0"/>
              <a:t>Ex: XOR:–  p=4 and n=1</a:t>
            </a:r>
          </a:p>
          <a:p>
            <a:endParaRPr lang="en-US" sz="280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2238375" y="2133600"/>
          <a:ext cx="2990850" cy="1055688"/>
        </p:xfrm>
        <a:graphic>
          <a:graphicData uri="http://schemas.openxmlformats.org/presentationml/2006/ole">
            <p:oleObj spid="_x0000_s86018" name="Equation" r:id="rId3" imgW="1295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Weights in a FF NN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93838"/>
            <a:ext cx="5638800" cy="4983162"/>
          </a:xfrm>
        </p:spPr>
        <p:txBody>
          <a:bodyPr/>
          <a:lstStyle/>
          <a:p>
            <a:r>
              <a:rPr lang="en-US" sz="2800" smtClean="0"/>
              <a:t>w</a:t>
            </a:r>
            <a:r>
              <a:rPr lang="en-US" sz="2800" baseline="-25000" smtClean="0"/>
              <a:t>mn</a:t>
            </a:r>
            <a:r>
              <a:rPr lang="en-US" sz="2800" smtClean="0"/>
              <a:t> is the weight of the connection from the n</a:t>
            </a:r>
            <a:r>
              <a:rPr lang="en-US" sz="2800" baseline="30000" smtClean="0"/>
              <a:t>th </a:t>
            </a:r>
            <a:r>
              <a:rPr lang="en-US" sz="2800" smtClean="0"/>
              <a:t>neuron to the m</a:t>
            </a:r>
            <a:r>
              <a:rPr lang="en-US" sz="2800" baseline="30000" smtClean="0"/>
              <a:t>th</a:t>
            </a:r>
            <a:r>
              <a:rPr lang="en-US" sz="2800" smtClean="0"/>
              <a:t> neuron</a:t>
            </a:r>
          </a:p>
          <a:p>
            <a:r>
              <a:rPr lang="en-US" sz="2800" smtClean="0"/>
              <a:t>E </a:t>
            </a:r>
            <a:r>
              <a:rPr lang="en-US" sz="2800" i="1" smtClean="0"/>
              <a:t>vs</a:t>
            </a:r>
            <a:r>
              <a:rPr lang="en-US" sz="2800" smtClean="0"/>
              <a:t>        surface is a complex surface in the space defined by the weights w</a:t>
            </a:r>
            <a:r>
              <a:rPr lang="en-US" sz="2800" baseline="-25000" smtClean="0"/>
              <a:t>ij</a:t>
            </a:r>
          </a:p>
          <a:p>
            <a:r>
              <a:rPr lang="en-US" sz="2800" smtClean="0"/>
              <a:t>        gives the direction in which a movement of the operating point in the w</a:t>
            </a:r>
            <a:r>
              <a:rPr lang="en-US" sz="2800" baseline="-25000" smtClean="0"/>
              <a:t>mn</a:t>
            </a:r>
            <a:r>
              <a:rPr lang="en-US" sz="2800" smtClean="0"/>
              <a:t> co-ordinate space will result in maximum decrease in error</a:t>
            </a:r>
          </a:p>
          <a:p>
            <a:endParaRPr lang="en-US" sz="280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600200" y="2895600"/>
          <a:ext cx="314325" cy="381000"/>
        </p:xfrm>
        <a:graphic>
          <a:graphicData uri="http://schemas.openxmlformats.org/presentationml/2006/ole">
            <p:oleObj spid="_x0000_s87042" name="Equation" r:id="rId3" imgW="177480" imgH="215640" progId="Equation.3">
              <p:embed/>
            </p:oleObj>
          </a:graphicData>
        </a:graphic>
      </p:graphicFrame>
      <p:sp>
        <p:nvSpPr>
          <p:cNvPr id="2055" name="Oval 5"/>
          <p:cNvSpPr>
            <a:spLocks noChangeArrowheads="1"/>
          </p:cNvSpPr>
          <p:nvPr/>
        </p:nvSpPr>
        <p:spPr bwMode="auto">
          <a:xfrm>
            <a:off x="7620000" y="16002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Oval 6"/>
          <p:cNvSpPr>
            <a:spLocks noChangeArrowheads="1"/>
          </p:cNvSpPr>
          <p:nvPr/>
        </p:nvSpPr>
        <p:spPr bwMode="auto">
          <a:xfrm>
            <a:off x="6858000" y="25908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7"/>
          <p:cNvSpPr>
            <a:spLocks noChangeShapeType="1"/>
          </p:cNvSpPr>
          <p:nvPr/>
        </p:nvSpPr>
        <p:spPr bwMode="auto">
          <a:xfrm flipV="1">
            <a:off x="7239000" y="1981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8" name="Text Box 8"/>
          <p:cNvSpPr txBox="1">
            <a:spLocks noChangeArrowheads="1"/>
          </p:cNvSpPr>
          <p:nvPr/>
        </p:nvSpPr>
        <p:spPr bwMode="auto">
          <a:xfrm>
            <a:off x="8077200" y="16002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m</a:t>
            </a:r>
          </a:p>
        </p:txBody>
      </p:sp>
      <p:sp>
        <p:nvSpPr>
          <p:cNvPr id="2059" name="Text Box 9"/>
          <p:cNvSpPr txBox="1">
            <a:spLocks noChangeArrowheads="1"/>
          </p:cNvSpPr>
          <p:nvPr/>
        </p:nvSpPr>
        <p:spPr bwMode="auto">
          <a:xfrm>
            <a:off x="7315200" y="2605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2060" name="Text Box 10"/>
          <p:cNvSpPr txBox="1">
            <a:spLocks noChangeArrowheads="1"/>
          </p:cNvSpPr>
          <p:nvPr/>
        </p:nvSpPr>
        <p:spPr bwMode="auto">
          <a:xfrm>
            <a:off x="6705600" y="1828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</a:t>
            </a:r>
            <a:r>
              <a:rPr lang="en-US" sz="2800" baseline="-25000"/>
              <a:t>mn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838200" y="4191000"/>
          <a:ext cx="714375" cy="655638"/>
        </p:xfrm>
        <a:graphic>
          <a:graphicData uri="http://schemas.openxmlformats.org/presentationml/2006/ole">
            <p:oleObj spid="_x0000_s87043" name="Equation" r:id="rId4" imgW="469800" imgH="4316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553200" y="4437063"/>
          <a:ext cx="2057400" cy="820737"/>
        </p:xfrm>
        <a:graphic>
          <a:graphicData uri="http://schemas.openxmlformats.org/presentationml/2006/ole">
            <p:oleObj spid="_x0000_s87044" name="Equation" r:id="rId5" imgW="952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err="1" smtClean="0"/>
              <a:t>Backpropagation</a:t>
            </a:r>
            <a:r>
              <a:rPr lang="en-US" dirty="0" smtClean="0"/>
              <a:t> algorithm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Fully connected feed forward network</a:t>
            </a:r>
          </a:p>
          <a:p>
            <a:pPr>
              <a:lnSpc>
                <a:spcPct val="90000"/>
              </a:lnSpc>
            </a:pPr>
            <a:r>
              <a:rPr lang="en-US" smtClean="0"/>
              <a:t>Pure FF network (no jumping of connections over layers)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447800" y="1600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447800" y="2209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267200" y="2209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2209800" y="2209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2209800" y="1600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4478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1447800" y="3505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4267200" y="3505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2209800" y="3505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42672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22098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4953000" y="175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953000" y="2438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4953000" y="2743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5029200" y="3733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6172200" y="2514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Hidden layers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248400" y="34290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Input layer            (n i/p neurons)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248400" y="14478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Output layer    (m o/p neurons)</a:t>
            </a:r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2895600" y="1600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2514600" y="1981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3276600" y="15240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j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2514600" y="23622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2667000" y="19812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</a:t>
            </a:r>
            <a:r>
              <a:rPr lang="en-US" sz="2000" baseline="-25000"/>
              <a:t>ji</a:t>
            </a:r>
            <a:endParaRPr lang="en-US" sz="2000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3505200" y="1447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3124200" y="20716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3124200" y="26812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124200" y="3290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Gradient Descent Equations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ph idx="1"/>
          </p:nvPr>
        </p:nvGraphicFramePr>
        <p:xfrm>
          <a:off x="1484313" y="1414463"/>
          <a:ext cx="6707187" cy="4224337"/>
        </p:xfrm>
        <a:graphic>
          <a:graphicData uri="http://schemas.openxmlformats.org/presentationml/2006/ole">
            <p:oleObj spid="_x0000_s50178" name="Equation" r:id="rId3" imgW="2984400" imgH="1879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Backpropagation – for outermost layer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ph idx="1"/>
          </p:nvPr>
        </p:nvGraphicFramePr>
        <p:xfrm>
          <a:off x="533400" y="1828800"/>
          <a:ext cx="8610600" cy="3624263"/>
        </p:xfrm>
        <a:graphic>
          <a:graphicData uri="http://schemas.openxmlformats.org/presentationml/2006/ole">
            <p:oleObj spid="_x0000_s51202" name="Equation" r:id="rId3" imgW="342900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</TotalTime>
  <Words>338</Words>
  <Application>Microsoft Office PowerPoint</Application>
  <PresentationFormat>On-screen Show (4:3)</PresentationFormat>
  <Paragraphs>114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Blends</vt:lpstr>
      <vt:lpstr>Equation</vt:lpstr>
      <vt:lpstr>Microsoft Equation 3.0</vt:lpstr>
      <vt:lpstr>CS344: Introduction to Artificial Intelligence (associated lab: CS386) </vt:lpstr>
      <vt:lpstr>Feedforward Network</vt:lpstr>
      <vt:lpstr>Example - XOR </vt:lpstr>
      <vt:lpstr>Backpropagation on feedforward network</vt:lpstr>
      <vt:lpstr>Gradient Descent Technique</vt:lpstr>
      <vt:lpstr>Weights in a FF NN</vt:lpstr>
      <vt:lpstr>Backpropagation algorithm</vt:lpstr>
      <vt:lpstr>Gradient Descent Equations</vt:lpstr>
      <vt:lpstr>Backpropagation – for outermost layer</vt:lpstr>
      <vt:lpstr>Backpropagation for hidden layers</vt:lpstr>
      <vt:lpstr>Backpropagation – for hidden layers</vt:lpstr>
      <vt:lpstr>General Backpropagation Rule</vt:lpstr>
      <vt:lpstr>How does it work?</vt:lpstr>
      <vt:lpstr>Slide 14</vt:lpstr>
      <vt:lpstr>Slide 15</vt:lpstr>
      <vt:lpstr>Slide 16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194</cp:revision>
  <dcterms:created xsi:type="dcterms:W3CDTF">2007-07-27T07:29:18Z</dcterms:created>
  <dcterms:modified xsi:type="dcterms:W3CDTF">2011-04-05T04:39:51Z</dcterms:modified>
</cp:coreProperties>
</file>