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306" r:id="rId9"/>
    <p:sldId id="307" r:id="rId10"/>
    <p:sldId id="292" r:id="rId11"/>
    <p:sldId id="293" r:id="rId12"/>
    <p:sldId id="305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289" r:id="rId25"/>
    <p:sldId id="290" r:id="rId26"/>
    <p:sldId id="291" r:id="rId2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73B0B-ECA7-4762-A2FB-6FAA82195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latin typeface="Times New Roman" pitchFamily="18" charset="0"/>
              </a:rPr>
              <a:t>CS344: Introduction to Artificial Intelligence</a:t>
            </a:r>
            <a:br>
              <a:rPr lang="en-US" sz="4000" dirty="0" smtClean="0">
                <a:latin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</a:rPr>
              <a:t>(associated lab: CS386)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19400"/>
            <a:ext cx="6400800" cy="2971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</a:t>
            </a:r>
            <a:r>
              <a:rPr lang="en-US" sz="2800" dirty="0" smtClean="0">
                <a:latin typeface="Times New Roman" pitchFamily="18" charset="0"/>
              </a:rPr>
              <a:t>34: </a:t>
            </a:r>
            <a:r>
              <a:rPr lang="en-US" sz="2800" dirty="0" err="1" smtClean="0">
                <a:latin typeface="Times New Roman" pitchFamily="18" charset="0"/>
              </a:rPr>
              <a:t>Backpropagation</a:t>
            </a:r>
            <a:r>
              <a:rPr lang="en-US" sz="2800" dirty="0" smtClean="0">
                <a:latin typeface="Times New Roman" pitchFamily="18" charset="0"/>
              </a:rPr>
              <a:t>; need for multiple layers and non linearity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5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April, </a:t>
            </a:r>
            <a:r>
              <a:rPr lang="en-US" sz="2800" dirty="0" smtClean="0">
                <a:latin typeface="Times New Roman" pitchFamily="18" charset="0"/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pPr eaLnBrk="1" hangingPunct="1"/>
            <a:r>
              <a:rPr lang="en-US" dirty="0" err="1" smtClean="0"/>
              <a:t>Hebb’s</a:t>
            </a:r>
            <a:r>
              <a:rPr lang="en-US" dirty="0" smtClean="0"/>
              <a:t> law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8991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If n</a:t>
            </a:r>
            <a:r>
              <a:rPr lang="en-US" sz="2800" baseline="-25000" smtClean="0"/>
              <a:t>j</a:t>
            </a:r>
            <a:r>
              <a:rPr lang="en-US" sz="2800" smtClean="0"/>
              <a:t> and n</a:t>
            </a:r>
            <a:r>
              <a:rPr lang="en-US" sz="2800" baseline="-25000" smtClean="0"/>
              <a:t>i</a:t>
            </a:r>
            <a:r>
              <a:rPr lang="en-US" sz="2800" smtClean="0"/>
              <a:t> are both in excitatory state (+1)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Then the change in weight must be such that it enhances the excitation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change is proportional to both the levels of excitation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	</a:t>
            </a:r>
            <a:r>
              <a:rPr lang="en-US" sz="2400" smtClean="0">
                <a:cs typeface="Arial" pitchFamily="34" charset="0"/>
              </a:rPr>
              <a:t>∆w</a:t>
            </a:r>
            <a:r>
              <a:rPr lang="en-US" sz="2400" baseline="-25000" smtClean="0">
                <a:cs typeface="Arial" pitchFamily="34" charset="0"/>
              </a:rPr>
              <a:t>ji</a:t>
            </a:r>
            <a:r>
              <a:rPr lang="en-US" sz="2400" smtClean="0">
                <a:cs typeface="Arial" pitchFamily="34" charset="0"/>
              </a:rPr>
              <a:t> </a:t>
            </a:r>
            <a:r>
              <a:rPr lang="el-GR" smtClean="0">
                <a:cs typeface="Arial" pitchFamily="34" charset="0"/>
              </a:rPr>
              <a:t>α</a:t>
            </a:r>
            <a:r>
              <a:rPr lang="en-US" smtClean="0">
                <a:cs typeface="Arial" pitchFamily="34" charset="0"/>
              </a:rPr>
              <a:t>  e(n</a:t>
            </a:r>
            <a:r>
              <a:rPr lang="en-US" baseline="-25000" smtClean="0">
                <a:cs typeface="Arial" pitchFamily="34" charset="0"/>
              </a:rPr>
              <a:t>j</a:t>
            </a:r>
            <a:r>
              <a:rPr lang="en-US" smtClean="0">
                <a:cs typeface="Arial" pitchFamily="34" charset="0"/>
              </a:rPr>
              <a:t>) e(n</a:t>
            </a:r>
            <a:r>
              <a:rPr lang="en-US" baseline="-25000" smtClean="0">
                <a:cs typeface="Arial" pitchFamily="34" charset="0"/>
              </a:rPr>
              <a:t>i</a:t>
            </a:r>
            <a:r>
              <a:rPr lang="en-US" smtClean="0">
                <a:cs typeface="Arial" pitchFamily="34" charset="0"/>
              </a:rPr>
              <a:t>)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If n</a:t>
            </a:r>
            <a:r>
              <a:rPr lang="en-US" sz="2800" baseline="-25000" smtClean="0"/>
              <a:t>i</a:t>
            </a:r>
            <a:r>
              <a:rPr lang="en-US" sz="2800" smtClean="0"/>
              <a:t> and n</a:t>
            </a:r>
            <a:r>
              <a:rPr lang="en-US" sz="2800" baseline="-25000" smtClean="0"/>
              <a:t>j</a:t>
            </a:r>
            <a:r>
              <a:rPr lang="en-US" sz="2800" smtClean="0"/>
              <a:t> are in a mutual state of inhibition ( one is +1 and the other is -1),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Then the change in weight is such that the inhibition is enhanced (change in weight is negative)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2590800" y="990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2286000" y="1295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0" y="914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</a:t>
            </a:r>
            <a:r>
              <a:rPr lang="en-US" sz="2400" baseline="-25000"/>
              <a:t>j</a:t>
            </a:r>
            <a:endParaRPr lang="en-US" sz="2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590800" y="1828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</a:t>
            </a:r>
            <a:r>
              <a:rPr lang="en-US" sz="2400" baseline="-25000"/>
              <a:t>i</a:t>
            </a:r>
            <a:endParaRPr lang="en-US" sz="240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057400" y="1219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w</a:t>
            </a:r>
            <a:r>
              <a:rPr lang="en-US" sz="2400" baseline="-25000" dirty="0" err="1"/>
              <a:t>ji</a:t>
            </a:r>
            <a:endParaRPr lang="en-US" sz="2400" baseline="-25000" dirty="0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2057400" y="19050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Saturation behavior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algorithm is iterative and incremental </a:t>
            </a:r>
          </a:p>
          <a:p>
            <a:pPr eaLnBrk="1" hangingPunct="1"/>
            <a:r>
              <a:rPr lang="en-US" smtClean="0"/>
              <a:t>If the weight values or number of input values is very large, the output will be large, then the output will be in saturation region. </a:t>
            </a:r>
          </a:p>
          <a:p>
            <a:pPr eaLnBrk="1" hangingPunct="1"/>
            <a:r>
              <a:rPr lang="en-US" smtClean="0"/>
              <a:t>The weight values hardly change in the saturation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dirty="0" smtClean="0"/>
              <a:t>How does it work?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752600"/>
            <a:ext cx="7772400" cy="4379913"/>
          </a:xfrm>
        </p:spPr>
        <p:txBody>
          <a:bodyPr/>
          <a:lstStyle/>
          <a:p>
            <a:r>
              <a:rPr lang="en-US" dirty="0" smtClean="0"/>
              <a:t>Input propagation forward and error propagation backward (e.g. XOR)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14600" y="2667000"/>
            <a:ext cx="4114800" cy="3429000"/>
            <a:chOff x="1584" y="816"/>
            <a:chExt cx="2592" cy="2160"/>
          </a:xfrm>
        </p:grpSpPr>
        <p:sp>
          <p:nvSpPr>
            <p:cNvPr id="21509" name="Oval 5"/>
            <p:cNvSpPr>
              <a:spLocks noChangeArrowheads="1"/>
            </p:cNvSpPr>
            <p:nvPr/>
          </p:nvSpPr>
          <p:spPr bwMode="auto">
            <a:xfrm>
              <a:off x="2496" y="100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2064" y="163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2928" y="163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 flipV="1">
              <a:off x="2208" y="124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>
              <a:off x="2736" y="124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2640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2688" y="115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3024" y="1200"/>
              <a:ext cx="61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w</a:t>
              </a:r>
              <a:r>
                <a:rPr lang="en-US" sz="2800" baseline="-25000"/>
                <a:t>2</a:t>
              </a:r>
              <a:r>
                <a:rPr lang="en-US" sz="2800"/>
                <a:t>=1</a:t>
              </a:r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1728" y="1200"/>
              <a:ext cx="61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w</a:t>
              </a:r>
              <a:r>
                <a:rPr lang="en-US" sz="2800" baseline="-25000"/>
                <a:t>1</a:t>
              </a:r>
              <a:r>
                <a:rPr lang="en-US" sz="2800"/>
                <a:t>=1</a:t>
              </a:r>
            </a:p>
          </p:txBody>
        </p:sp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3014" y="857"/>
              <a:ext cx="1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800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3062" y="953"/>
              <a:ext cx="8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Arial" charset="0"/>
                <a:buChar char="θ"/>
              </a:pPr>
              <a:r>
                <a:rPr lang="en-US" sz="2800"/>
                <a:t> = 0.5</a:t>
              </a: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>
              <a:off x="1584" y="1584"/>
              <a:ext cx="51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  <a:r>
                <a:rPr lang="en-US" sz="2800" baseline="-25000"/>
                <a:t>1</a:t>
              </a:r>
              <a:r>
                <a:rPr lang="en-US" sz="2800"/>
                <a:t>x</a:t>
              </a:r>
              <a:r>
                <a:rPr lang="en-US" sz="2800" baseline="-25000"/>
                <a:t>2</a:t>
              </a:r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1584" y="16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>
              <a:off x="3666" y="1593"/>
              <a:ext cx="51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  <a:r>
                <a:rPr lang="en-US" sz="2800" baseline="-25000"/>
                <a:t>1</a:t>
              </a:r>
              <a:r>
                <a:rPr lang="en-US" sz="2800"/>
                <a:t>x</a:t>
              </a:r>
              <a:r>
                <a:rPr lang="en-US" sz="2800" baseline="-25000"/>
                <a:t>2</a:t>
              </a:r>
            </a:p>
          </p:txBody>
        </p: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>
              <a:off x="3888" y="16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Rectangle 20"/>
            <p:cNvSpPr>
              <a:spLocks noChangeArrowheads="1"/>
            </p:cNvSpPr>
            <p:nvPr/>
          </p:nvSpPr>
          <p:spPr bwMode="auto">
            <a:xfrm>
              <a:off x="2064" y="26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Rectangle 21"/>
            <p:cNvSpPr>
              <a:spLocks noChangeArrowheads="1"/>
            </p:cNvSpPr>
            <p:nvPr/>
          </p:nvSpPr>
          <p:spPr bwMode="auto">
            <a:xfrm>
              <a:off x="2976" y="26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 flipV="1">
              <a:off x="2208" y="1920"/>
              <a:ext cx="912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Line 23"/>
            <p:cNvSpPr>
              <a:spLocks noChangeShapeType="1"/>
            </p:cNvSpPr>
            <p:nvPr/>
          </p:nvSpPr>
          <p:spPr bwMode="auto">
            <a:xfrm>
              <a:off x="2208" y="1920"/>
              <a:ext cx="86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Text Box 24"/>
            <p:cNvSpPr txBox="1">
              <a:spLocks noChangeArrowheads="1"/>
            </p:cNvSpPr>
            <p:nvPr/>
          </p:nvSpPr>
          <p:spPr bwMode="auto">
            <a:xfrm>
              <a:off x="1844" y="2256"/>
              <a:ext cx="3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-1</a:t>
              </a:r>
            </a:p>
          </p:txBody>
        </p:sp>
        <p:sp>
          <p:nvSpPr>
            <p:cNvPr id="21529" name="Text Box 25"/>
            <p:cNvSpPr txBox="1">
              <a:spLocks noChangeArrowheads="1"/>
            </p:cNvSpPr>
            <p:nvPr/>
          </p:nvSpPr>
          <p:spPr bwMode="auto">
            <a:xfrm>
              <a:off x="1703" y="2649"/>
              <a:ext cx="31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  <a:r>
                <a:rPr lang="en-US" sz="2800" baseline="-25000"/>
                <a:t>1</a:t>
              </a:r>
            </a:p>
          </p:txBody>
        </p:sp>
        <p:sp>
          <p:nvSpPr>
            <p:cNvPr id="21530" name="Text Box 26"/>
            <p:cNvSpPr txBox="1">
              <a:spLocks noChangeArrowheads="1"/>
            </p:cNvSpPr>
            <p:nvPr/>
          </p:nvSpPr>
          <p:spPr bwMode="auto">
            <a:xfrm>
              <a:off x="3287" y="2640"/>
              <a:ext cx="31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  <a:r>
                <a:rPr lang="en-US" sz="2800" baseline="-25000"/>
                <a:t>2</a:t>
              </a:r>
            </a:p>
          </p:txBody>
        </p:sp>
        <p:sp>
          <p:nvSpPr>
            <p:cNvPr id="21531" name="Line 27"/>
            <p:cNvSpPr>
              <a:spLocks noChangeShapeType="1"/>
            </p:cNvSpPr>
            <p:nvPr/>
          </p:nvSpPr>
          <p:spPr bwMode="auto">
            <a:xfrm flipH="1">
              <a:off x="2208" y="192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2" name="Line 28"/>
            <p:cNvSpPr>
              <a:spLocks noChangeShapeType="1"/>
            </p:cNvSpPr>
            <p:nvPr/>
          </p:nvSpPr>
          <p:spPr bwMode="auto">
            <a:xfrm flipH="1">
              <a:off x="3120" y="192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3" name="Text Box 29"/>
            <p:cNvSpPr txBox="1">
              <a:spLocks noChangeArrowheads="1"/>
            </p:cNvSpPr>
            <p:nvPr/>
          </p:nvSpPr>
          <p:spPr bwMode="auto">
            <a:xfrm>
              <a:off x="3168" y="2208"/>
              <a:ext cx="3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-1</a:t>
              </a:r>
            </a:p>
          </p:txBody>
        </p:sp>
        <p:sp>
          <p:nvSpPr>
            <p:cNvPr id="21534" name="Text Box 30"/>
            <p:cNvSpPr txBox="1">
              <a:spLocks noChangeArrowheads="1"/>
            </p:cNvSpPr>
            <p:nvPr/>
          </p:nvSpPr>
          <p:spPr bwMode="auto">
            <a:xfrm>
              <a:off x="2164" y="2073"/>
              <a:ext cx="4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1.5</a:t>
              </a:r>
            </a:p>
          </p:txBody>
        </p:sp>
        <p:sp>
          <p:nvSpPr>
            <p:cNvPr id="21535" name="Text Box 31"/>
            <p:cNvSpPr txBox="1">
              <a:spLocks noChangeArrowheads="1"/>
            </p:cNvSpPr>
            <p:nvPr/>
          </p:nvSpPr>
          <p:spPr bwMode="auto">
            <a:xfrm>
              <a:off x="2500" y="2361"/>
              <a:ext cx="4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1.5</a:t>
              </a:r>
            </a:p>
          </p:txBody>
        </p:sp>
        <p:sp>
          <p:nvSpPr>
            <p:cNvPr id="21536" name="Line 32"/>
            <p:cNvSpPr>
              <a:spLocks noChangeShapeType="1"/>
            </p:cNvSpPr>
            <p:nvPr/>
          </p:nvSpPr>
          <p:spPr bwMode="auto">
            <a:xfrm>
              <a:off x="2256" y="177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Line 33"/>
            <p:cNvSpPr>
              <a:spLocks noChangeShapeType="1"/>
            </p:cNvSpPr>
            <p:nvPr/>
          </p:nvSpPr>
          <p:spPr bwMode="auto">
            <a:xfrm>
              <a:off x="3120" y="177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Text Box 34"/>
            <p:cNvSpPr txBox="1">
              <a:spLocks noChangeArrowheads="1"/>
            </p:cNvSpPr>
            <p:nvPr/>
          </p:nvSpPr>
          <p:spPr bwMode="auto">
            <a:xfrm>
              <a:off x="2468" y="1584"/>
              <a:ext cx="3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1</a:t>
              </a:r>
            </a:p>
          </p:txBody>
        </p:sp>
        <p:sp>
          <p:nvSpPr>
            <p:cNvPr id="21539" name="Text Box 35"/>
            <p:cNvSpPr txBox="1">
              <a:spLocks noChangeArrowheads="1"/>
            </p:cNvSpPr>
            <p:nvPr/>
          </p:nvSpPr>
          <p:spPr bwMode="auto">
            <a:xfrm>
              <a:off x="3332" y="1584"/>
              <a:ext cx="3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1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820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dirty="0" smtClean="0"/>
              <a:t>If Sigmoid Neurons Are Used, Do We Need MLP?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4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Does sigmoid have the power of separating non-linearly separable data?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Can sigmoid solve the X-OR problem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0"/>
          <p:cNvSpPr txBox="1">
            <a:spLocks noChangeArrowheads="1"/>
          </p:cNvSpPr>
          <p:nvPr/>
        </p:nvSpPr>
        <p:spPr bwMode="auto">
          <a:xfrm>
            <a:off x="1066800" y="3505200"/>
            <a:ext cx="7086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O = 1 if  O &gt; y</a:t>
            </a:r>
            <a:r>
              <a:rPr lang="en-US" sz="2800" baseline="-25000"/>
              <a:t>u</a:t>
            </a:r>
          </a:p>
          <a:p>
            <a:pPr algn="ctr"/>
            <a:endParaRPr lang="en-US" sz="2800" baseline="-25000"/>
          </a:p>
          <a:p>
            <a:pPr algn="ctr"/>
            <a:r>
              <a:rPr lang="en-US" sz="2800"/>
              <a:t>O = 0 if  O &lt; y</a:t>
            </a:r>
            <a:r>
              <a:rPr lang="en-US" sz="2800" baseline="-25000"/>
              <a:t>l</a:t>
            </a:r>
          </a:p>
          <a:p>
            <a:pPr algn="ctr"/>
            <a:endParaRPr lang="en-US" sz="2800" baseline="-25000"/>
          </a:p>
          <a:p>
            <a:pPr algn="ctr"/>
            <a:r>
              <a:rPr lang="en-US" sz="2800"/>
              <a:t>Typically y</a:t>
            </a:r>
            <a:r>
              <a:rPr lang="en-US" sz="2800" baseline="-25000"/>
              <a:t>l </a:t>
            </a:r>
            <a:r>
              <a:rPr lang="en-US" sz="2800"/>
              <a:t> &lt;&lt; 0.5 , y</a:t>
            </a:r>
            <a:r>
              <a:rPr lang="en-US" sz="2800" baseline="-25000"/>
              <a:t>u</a:t>
            </a:r>
            <a:r>
              <a:rPr lang="en-US" sz="2800"/>
              <a:t> &gt;&gt; 0.5</a:t>
            </a:r>
          </a:p>
          <a:p>
            <a:pPr algn="ctr"/>
            <a:endParaRPr lang="en-US" sz="2800"/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>
            <a:off x="3257550" y="381000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Line 3"/>
          <p:cNvSpPr>
            <a:spLocks noChangeShapeType="1"/>
          </p:cNvSpPr>
          <p:nvPr/>
        </p:nvSpPr>
        <p:spPr bwMode="auto">
          <a:xfrm>
            <a:off x="1905000" y="2449513"/>
            <a:ext cx="426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>
            <a:off x="3105150" y="83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5103813" y="1230313"/>
            <a:ext cx="257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O = 1 / 1+ e </a:t>
            </a:r>
            <a:r>
              <a:rPr lang="en-US" sz="2800" baseline="30000"/>
              <a:t>-net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1838325" y="638175"/>
            <a:ext cx="55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O </a:t>
            </a:r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 flipV="1">
            <a:off x="2514600" y="533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6121400" y="2619375"/>
            <a:ext cx="679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net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784475" y="5000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608513" y="866775"/>
            <a:ext cx="496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y</a:t>
            </a:r>
            <a:r>
              <a:rPr lang="en-US" sz="2800" baseline="-25000"/>
              <a:t>u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862388" y="1704975"/>
            <a:ext cx="415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y</a:t>
            </a:r>
            <a:r>
              <a:rPr lang="en-US" sz="2800" baseline="-25000"/>
              <a:t>l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4191000" y="106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34290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Freeform 16"/>
          <p:cNvSpPr>
            <a:spLocks/>
          </p:cNvSpPr>
          <p:nvPr/>
        </p:nvSpPr>
        <p:spPr bwMode="auto">
          <a:xfrm>
            <a:off x="2590800" y="762000"/>
            <a:ext cx="3657600" cy="1574800"/>
          </a:xfrm>
          <a:custGeom>
            <a:avLst/>
            <a:gdLst>
              <a:gd name="T0" fmla="*/ 0 w 2304"/>
              <a:gd name="T1" fmla="*/ 992 h 992"/>
              <a:gd name="T2" fmla="*/ 624 w 2304"/>
              <a:gd name="T3" fmla="*/ 848 h 992"/>
              <a:gd name="T4" fmla="*/ 1296 w 2304"/>
              <a:gd name="T5" fmla="*/ 128 h 992"/>
              <a:gd name="T6" fmla="*/ 2304 w 2304"/>
              <a:gd name="T7" fmla="*/ 80 h 992"/>
              <a:gd name="T8" fmla="*/ 0 60000 65536"/>
              <a:gd name="T9" fmla="*/ 0 60000 65536"/>
              <a:gd name="T10" fmla="*/ 0 60000 65536"/>
              <a:gd name="T11" fmla="*/ 0 60000 65536"/>
              <a:gd name="T12" fmla="*/ 0 w 2304"/>
              <a:gd name="T13" fmla="*/ 0 h 992"/>
              <a:gd name="T14" fmla="*/ 2304 w 2304"/>
              <a:gd name="T15" fmla="*/ 992 h 9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04" h="992">
                <a:moveTo>
                  <a:pt x="0" y="992"/>
                </a:moveTo>
                <a:cubicBezTo>
                  <a:pt x="204" y="992"/>
                  <a:pt x="408" y="992"/>
                  <a:pt x="624" y="848"/>
                </a:cubicBezTo>
                <a:cubicBezTo>
                  <a:pt x="840" y="704"/>
                  <a:pt x="1016" y="256"/>
                  <a:pt x="1296" y="128"/>
                </a:cubicBezTo>
                <a:cubicBezTo>
                  <a:pt x="1576" y="0"/>
                  <a:pt x="1940" y="40"/>
                  <a:pt x="2304" y="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7239000" cy="533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smtClean="0"/>
              <a:t>Inequalities</a:t>
            </a:r>
          </a:p>
        </p:txBody>
      </p:sp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3140075" y="1752600"/>
            <a:ext cx="293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O = 1 / (1+ e </a:t>
            </a:r>
            <a:r>
              <a:rPr lang="en-US" sz="2800" baseline="30000"/>
              <a:t>–net </a:t>
            </a:r>
            <a:r>
              <a:rPr lang="en-US" sz="2800"/>
              <a:t>)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447926" y="2576513"/>
            <a:ext cx="4513263" cy="3224212"/>
            <a:chOff x="1542" y="1623"/>
            <a:chExt cx="2843" cy="2031"/>
          </a:xfrm>
        </p:grpSpPr>
        <p:sp>
          <p:nvSpPr>
            <p:cNvPr id="14341" name="Line 2"/>
            <p:cNvSpPr>
              <a:spLocks noChangeShapeType="1"/>
            </p:cNvSpPr>
            <p:nvPr/>
          </p:nvSpPr>
          <p:spPr bwMode="auto">
            <a:xfrm>
              <a:off x="2567" y="2391"/>
              <a:ext cx="0" cy="1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2" name="Line 3"/>
            <p:cNvSpPr>
              <a:spLocks noChangeShapeType="1"/>
            </p:cNvSpPr>
            <p:nvPr/>
          </p:nvSpPr>
          <p:spPr bwMode="auto">
            <a:xfrm flipH="1">
              <a:off x="1655" y="2391"/>
              <a:ext cx="768" cy="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Line 4"/>
            <p:cNvSpPr>
              <a:spLocks noChangeShapeType="1"/>
            </p:cNvSpPr>
            <p:nvPr/>
          </p:nvSpPr>
          <p:spPr bwMode="auto">
            <a:xfrm>
              <a:off x="2711" y="2391"/>
              <a:ext cx="1152" cy="7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Oval 6"/>
            <p:cNvSpPr>
              <a:spLocks noChangeArrowheads="1"/>
            </p:cNvSpPr>
            <p:nvPr/>
          </p:nvSpPr>
          <p:spPr bwMode="auto">
            <a:xfrm>
              <a:off x="2375" y="2151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Line 7"/>
            <p:cNvSpPr>
              <a:spLocks noChangeShapeType="1"/>
            </p:cNvSpPr>
            <p:nvPr/>
          </p:nvSpPr>
          <p:spPr bwMode="auto">
            <a:xfrm>
              <a:off x="2567" y="1623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Text Box 9"/>
            <p:cNvSpPr txBox="1">
              <a:spLocks noChangeArrowheads="1"/>
            </p:cNvSpPr>
            <p:nvPr/>
          </p:nvSpPr>
          <p:spPr bwMode="auto">
            <a:xfrm>
              <a:off x="1724" y="2418"/>
              <a:ext cx="418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W</a:t>
              </a:r>
              <a:r>
                <a:rPr lang="en-US" sz="2800" baseline="-25000">
                  <a:latin typeface="\"/>
                </a:rPr>
                <a:t>2</a:t>
              </a:r>
            </a:p>
          </p:txBody>
        </p:sp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1542" y="3081"/>
              <a:ext cx="39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X2</a:t>
              </a:r>
            </a:p>
          </p:txBody>
        </p:sp>
        <p:sp>
          <p:nvSpPr>
            <p:cNvPr id="14348" name="Text Box 11"/>
            <p:cNvSpPr txBox="1">
              <a:spLocks noChangeArrowheads="1"/>
            </p:cNvSpPr>
            <p:nvPr/>
          </p:nvSpPr>
          <p:spPr bwMode="auto">
            <a:xfrm>
              <a:off x="2549" y="2551"/>
              <a:ext cx="418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W</a:t>
              </a:r>
              <a:r>
                <a:rPr lang="en-US" sz="2800" baseline="-25000"/>
                <a:t>1</a:t>
              </a:r>
            </a:p>
          </p:txBody>
        </p:sp>
        <p:sp>
          <p:nvSpPr>
            <p:cNvPr id="14349" name="Text Box 12"/>
            <p:cNvSpPr txBox="1">
              <a:spLocks noChangeArrowheads="1"/>
            </p:cNvSpPr>
            <p:nvPr/>
          </p:nvSpPr>
          <p:spPr bwMode="auto">
            <a:xfrm>
              <a:off x="2569" y="3321"/>
              <a:ext cx="356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/>
                <a:t>X</a:t>
              </a:r>
              <a:r>
                <a:rPr lang="en-US" sz="2800" baseline="-25000" dirty="0">
                  <a:latin typeface="\"/>
                </a:rPr>
                <a:t>1</a:t>
              </a:r>
            </a:p>
          </p:txBody>
        </p:sp>
        <p:sp>
          <p:nvSpPr>
            <p:cNvPr id="14350" name="Text Box 13"/>
            <p:cNvSpPr txBox="1">
              <a:spLocks noChangeArrowheads="1"/>
            </p:cNvSpPr>
            <p:nvPr/>
          </p:nvSpPr>
          <p:spPr bwMode="auto">
            <a:xfrm>
              <a:off x="3077" y="2359"/>
              <a:ext cx="418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W</a:t>
              </a:r>
              <a:r>
                <a:rPr lang="en-US" sz="2800" baseline="-25000">
                  <a:latin typeface="\"/>
                </a:rPr>
                <a:t>0</a:t>
              </a:r>
            </a:p>
          </p:txBody>
        </p:sp>
        <p:sp>
          <p:nvSpPr>
            <p:cNvPr id="14351" name="Text Box 14"/>
            <p:cNvSpPr txBox="1">
              <a:spLocks noChangeArrowheads="1"/>
            </p:cNvSpPr>
            <p:nvPr/>
          </p:nvSpPr>
          <p:spPr bwMode="auto">
            <a:xfrm>
              <a:off x="3658" y="2889"/>
              <a:ext cx="72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X0=-1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3276600" y="609600"/>
            <a:ext cx="23622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dirty="0" smtClean="0"/>
              <a:t>&lt;0, 0&gt;</a:t>
            </a:r>
          </a:p>
          <a:p>
            <a:pPr eaLnBrk="1" hangingPunct="1">
              <a:buFontTx/>
              <a:buNone/>
            </a:pPr>
            <a:endParaRPr lang="en-US" sz="44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		O = 0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	 </a:t>
            </a:r>
            <a:r>
              <a:rPr lang="en-US" sz="2800" dirty="0" err="1" smtClean="0"/>
              <a:t>i.e</a:t>
            </a:r>
            <a:r>
              <a:rPr lang="en-US" sz="2800" dirty="0" smtClean="0"/>
              <a:t> 0 &lt;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l</a:t>
            </a:r>
            <a:endParaRPr lang="en-US" sz="2800" baseline="-250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			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600200" y="3505200"/>
            <a:ext cx="4341813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/>
              <a:t>1 / 1 + e</a:t>
            </a:r>
            <a:r>
              <a:rPr lang="en-US" sz="2800" baseline="30000"/>
              <a:t>(–w</a:t>
            </a:r>
            <a:r>
              <a:rPr lang="en-US" sz="2800" baseline="-25000"/>
              <a:t>1</a:t>
            </a:r>
            <a:r>
              <a:rPr lang="en-US" sz="2800" baseline="30000"/>
              <a:t>x</a:t>
            </a:r>
            <a:r>
              <a:rPr lang="en-US" sz="2800" baseline="-25000"/>
              <a:t>1</a:t>
            </a:r>
            <a:r>
              <a:rPr lang="en-US" sz="2800" baseline="30000"/>
              <a:t>- w</a:t>
            </a:r>
            <a:r>
              <a:rPr lang="en-US" sz="2800" baseline="-25000"/>
              <a:t>2</a:t>
            </a:r>
            <a:r>
              <a:rPr lang="en-US" sz="2800" baseline="30000"/>
              <a:t>x</a:t>
            </a:r>
            <a:r>
              <a:rPr lang="en-US" sz="2800" baseline="-25000"/>
              <a:t>2</a:t>
            </a:r>
            <a:r>
              <a:rPr lang="en-US" sz="2800" baseline="30000"/>
              <a:t>+w</a:t>
            </a:r>
            <a:r>
              <a:rPr lang="en-US" sz="2800" baseline="-25000"/>
              <a:t>0</a:t>
            </a:r>
            <a:r>
              <a:rPr lang="en-US" sz="2800" baseline="30000"/>
              <a:t>)</a:t>
            </a:r>
            <a:r>
              <a:rPr lang="en-US" sz="2800" baseline="-25000"/>
              <a:t>   </a:t>
            </a:r>
            <a:r>
              <a:rPr lang="en-US" sz="2800"/>
              <a:t>&lt; y</a:t>
            </a:r>
            <a:r>
              <a:rPr lang="en-US" sz="2800" baseline="-25000"/>
              <a:t>l</a:t>
            </a:r>
          </a:p>
          <a:p>
            <a:pPr algn="ctr"/>
            <a:endParaRPr lang="en-US" sz="2800" baseline="-25000"/>
          </a:p>
          <a:p>
            <a:pPr algn="ctr"/>
            <a:endParaRPr lang="en-US" sz="2800" baseline="-25000"/>
          </a:p>
          <a:p>
            <a:pPr algn="ctr"/>
            <a:endParaRPr lang="en-US" sz="2800" baseline="-25000"/>
          </a:p>
          <a:p>
            <a:pPr algn="ctr"/>
            <a:endParaRPr lang="en-US" sz="2800" baseline="-250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392238" y="4268788"/>
            <a:ext cx="3871912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/>
              <a:t>i.e.    (1 / (1+ e</a:t>
            </a:r>
            <a:r>
              <a:rPr lang="en-US" sz="2800" baseline="30000"/>
              <a:t>w</a:t>
            </a:r>
            <a:r>
              <a:rPr lang="en-US" sz="2800" baseline="-25000"/>
              <a:t>o</a:t>
            </a:r>
            <a:r>
              <a:rPr lang="en-US" sz="2800"/>
              <a:t>))</a:t>
            </a:r>
            <a:r>
              <a:rPr lang="en-US" sz="2800" baseline="-25000"/>
              <a:t>   </a:t>
            </a:r>
            <a:r>
              <a:rPr lang="en-US" sz="2800"/>
              <a:t>&lt; y</a:t>
            </a:r>
            <a:r>
              <a:rPr lang="en-US" sz="2800" baseline="-25000"/>
              <a:t>l</a:t>
            </a:r>
          </a:p>
          <a:p>
            <a:pPr algn="ctr"/>
            <a:endParaRPr lang="en-US" sz="2800" baseline="-25000"/>
          </a:p>
          <a:p>
            <a:pPr algn="ctr"/>
            <a:endParaRPr lang="en-US" sz="2800" baseline="-25000">
              <a:solidFill>
                <a:schemeClr val="bg1"/>
              </a:solidFill>
            </a:endParaRPr>
          </a:p>
          <a:p>
            <a:pPr algn="ctr"/>
            <a:endParaRPr lang="en-US" sz="2800" baseline="-25000">
              <a:solidFill>
                <a:schemeClr val="bg1"/>
              </a:solidFill>
            </a:endParaRPr>
          </a:p>
          <a:p>
            <a:pPr algn="ctr"/>
            <a:endParaRPr lang="en-US" sz="2800" baseline="-25000">
              <a:solidFill>
                <a:schemeClr val="bg1"/>
              </a:solidFill>
            </a:endParaRP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6324600" y="4343400"/>
            <a:ext cx="620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3276600" y="609600"/>
            <a:ext cx="23622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57200" y="609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4400" dirty="0"/>
              <a:t>&lt;0, 1&gt;</a:t>
            </a:r>
          </a:p>
          <a:p>
            <a:pPr marL="342900" indent="-342900">
              <a:spcBef>
                <a:spcPct val="20000"/>
              </a:spcBef>
            </a:pPr>
            <a:endParaRPr lang="en-US" sz="4400" dirty="0"/>
          </a:p>
          <a:p>
            <a:pPr marL="342900" indent="-342900">
              <a:spcBef>
                <a:spcPct val="20000"/>
              </a:spcBef>
            </a:pPr>
            <a:r>
              <a:rPr lang="en-US" sz="2800" dirty="0"/>
              <a:t>			O =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/>
              <a:t>			i.e. 0 &gt; </a:t>
            </a:r>
            <a:r>
              <a:rPr lang="en-US" sz="2800" dirty="0" err="1"/>
              <a:t>y</a:t>
            </a:r>
            <a:r>
              <a:rPr lang="en-US" sz="2800" baseline="-25000" dirty="0" err="1"/>
              <a:t>u</a:t>
            </a:r>
            <a:endParaRPr lang="en-US" sz="2800" baseline="-25000" dirty="0"/>
          </a:p>
          <a:p>
            <a:pPr marL="342900" indent="-342900">
              <a:spcBef>
                <a:spcPct val="20000"/>
              </a:spcBef>
            </a:pPr>
            <a:endParaRPr lang="en-US" sz="2800" dirty="0"/>
          </a:p>
          <a:p>
            <a:pPr marL="342900" indent="-342900">
              <a:spcBef>
                <a:spcPct val="20000"/>
              </a:spcBef>
            </a:pPr>
            <a:endParaRPr lang="en-US" sz="2800" dirty="0"/>
          </a:p>
          <a:p>
            <a:pPr marL="342900" indent="-342900">
              <a:spcBef>
                <a:spcPct val="20000"/>
              </a:spcBef>
            </a:pPr>
            <a:r>
              <a:rPr lang="en-US" sz="2800" dirty="0"/>
              <a:t>			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968500" y="3505200"/>
            <a:ext cx="4530725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/>
              <a:t>1/(1+ e </a:t>
            </a:r>
            <a:r>
              <a:rPr lang="en-US" sz="2800" baseline="30000"/>
              <a:t>(–w</a:t>
            </a:r>
            <a:r>
              <a:rPr lang="en-US" sz="2800" baseline="-25000"/>
              <a:t>1</a:t>
            </a:r>
            <a:r>
              <a:rPr lang="en-US" sz="2800" baseline="30000"/>
              <a:t>x</a:t>
            </a:r>
            <a:r>
              <a:rPr lang="en-US" sz="2800" baseline="-25000"/>
              <a:t>1</a:t>
            </a:r>
            <a:r>
              <a:rPr lang="en-US" sz="2800" baseline="30000"/>
              <a:t>- w</a:t>
            </a:r>
            <a:r>
              <a:rPr lang="en-US" sz="2800" baseline="-25000"/>
              <a:t>2</a:t>
            </a:r>
            <a:r>
              <a:rPr lang="en-US" sz="2800" baseline="30000"/>
              <a:t>x</a:t>
            </a:r>
            <a:r>
              <a:rPr lang="en-US" sz="2800" baseline="-25000"/>
              <a:t>2 </a:t>
            </a:r>
            <a:r>
              <a:rPr lang="en-US" sz="2800" baseline="30000"/>
              <a:t>+ w</a:t>
            </a:r>
            <a:r>
              <a:rPr lang="en-US" sz="2800" baseline="-25000"/>
              <a:t>0</a:t>
            </a:r>
            <a:r>
              <a:rPr lang="en-US" sz="2800" baseline="30000"/>
              <a:t>)</a:t>
            </a:r>
            <a:r>
              <a:rPr lang="en-US" sz="2800"/>
              <a:t>)</a:t>
            </a:r>
            <a:r>
              <a:rPr lang="en-US" sz="2800" baseline="-25000"/>
              <a:t>  </a:t>
            </a:r>
            <a:r>
              <a:rPr lang="en-US" sz="2800"/>
              <a:t>&gt; y</a:t>
            </a:r>
            <a:r>
              <a:rPr lang="en-US" sz="2800" baseline="-25000"/>
              <a:t>u</a:t>
            </a:r>
          </a:p>
          <a:p>
            <a:pPr algn="ctr"/>
            <a:endParaRPr lang="en-US" sz="2800" baseline="-25000"/>
          </a:p>
          <a:p>
            <a:pPr algn="ctr"/>
            <a:endParaRPr lang="en-US" sz="2800" baseline="-25000">
              <a:solidFill>
                <a:schemeClr val="bg1"/>
              </a:solidFill>
            </a:endParaRPr>
          </a:p>
          <a:p>
            <a:pPr algn="ctr"/>
            <a:endParaRPr lang="en-US" sz="2800" baseline="-25000">
              <a:solidFill>
                <a:schemeClr val="bg1"/>
              </a:solidFill>
            </a:endParaRPr>
          </a:p>
          <a:p>
            <a:pPr algn="ctr"/>
            <a:endParaRPr lang="en-US" sz="2800" baseline="-25000">
              <a:solidFill>
                <a:schemeClr val="bg1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03450" y="4267200"/>
            <a:ext cx="354965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/>
              <a:t>(1 / (1+ e</a:t>
            </a:r>
            <a:r>
              <a:rPr lang="en-US" sz="2800" baseline="30000"/>
              <a:t>-w</a:t>
            </a:r>
            <a:r>
              <a:rPr lang="en-US" sz="2800" baseline="-25000"/>
              <a:t>2</a:t>
            </a:r>
            <a:r>
              <a:rPr lang="en-US" sz="2800" baseline="30000"/>
              <a:t>+w</a:t>
            </a:r>
            <a:r>
              <a:rPr lang="en-US" sz="2800" baseline="-25000"/>
              <a:t>0</a:t>
            </a:r>
            <a:r>
              <a:rPr lang="en-US" sz="2800"/>
              <a:t>))</a:t>
            </a:r>
            <a:r>
              <a:rPr lang="en-US" sz="2800" baseline="-25000"/>
              <a:t>  </a:t>
            </a:r>
            <a:r>
              <a:rPr lang="en-US" sz="2800"/>
              <a:t>&gt; y</a:t>
            </a:r>
            <a:r>
              <a:rPr lang="en-US" sz="2800" baseline="-25000"/>
              <a:t>u</a:t>
            </a:r>
          </a:p>
          <a:p>
            <a:pPr algn="ctr"/>
            <a:endParaRPr lang="en-US" sz="2800"/>
          </a:p>
          <a:p>
            <a:pPr algn="ctr"/>
            <a:endParaRPr lang="en-US" sz="2800" baseline="-25000"/>
          </a:p>
          <a:p>
            <a:pPr algn="ctr"/>
            <a:endParaRPr lang="en-US" sz="2800" baseline="-25000">
              <a:solidFill>
                <a:schemeClr val="bg1"/>
              </a:solidFill>
            </a:endParaRPr>
          </a:p>
          <a:p>
            <a:pPr algn="ctr"/>
            <a:endParaRPr lang="en-US" sz="2800" baseline="-25000">
              <a:solidFill>
                <a:schemeClr val="bg1"/>
              </a:solidFill>
            </a:endParaRP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7086600" y="4343400"/>
            <a:ext cx="620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3276600" y="609600"/>
            <a:ext cx="23622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57200" y="609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4400"/>
              <a:t>&lt;1, 0&gt;</a:t>
            </a:r>
          </a:p>
          <a:p>
            <a:pPr marL="342900" indent="-342900">
              <a:spcBef>
                <a:spcPct val="20000"/>
              </a:spcBef>
            </a:pPr>
            <a:endParaRPr lang="en-US" sz="4400"/>
          </a:p>
          <a:p>
            <a:pPr marL="342900" indent="-342900">
              <a:spcBef>
                <a:spcPct val="20000"/>
              </a:spcBef>
            </a:pPr>
            <a:r>
              <a:rPr lang="en-US" sz="2800"/>
              <a:t>			O =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/>
              <a:t>			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/>
              <a:t>			</a:t>
            </a:r>
          </a:p>
          <a:p>
            <a:pPr marL="342900" indent="-342900">
              <a:spcBef>
                <a:spcPct val="20000"/>
              </a:spcBef>
            </a:pPr>
            <a:endParaRPr lang="en-US" sz="2800"/>
          </a:p>
          <a:p>
            <a:pPr marL="342900" indent="-342900">
              <a:spcBef>
                <a:spcPct val="20000"/>
              </a:spcBef>
            </a:pPr>
            <a:r>
              <a:rPr lang="en-US" sz="2800"/>
              <a:t>			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362200" y="2598738"/>
            <a:ext cx="373380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i.e.  (1/1+ e</a:t>
            </a:r>
            <a:r>
              <a:rPr lang="en-US" sz="2800" baseline="30000"/>
              <a:t>-w</a:t>
            </a:r>
            <a:r>
              <a:rPr lang="en-US" sz="2800" baseline="-25000"/>
              <a:t>1</a:t>
            </a:r>
            <a:r>
              <a:rPr lang="en-US" sz="2800" baseline="30000"/>
              <a:t>+w</a:t>
            </a:r>
            <a:r>
              <a:rPr lang="en-US" sz="2800" baseline="-25000"/>
              <a:t>0</a:t>
            </a:r>
            <a:r>
              <a:rPr lang="en-US" sz="2800"/>
              <a:t>)</a:t>
            </a:r>
            <a:r>
              <a:rPr lang="en-US" sz="2800" baseline="-25000"/>
              <a:t>  </a:t>
            </a:r>
            <a:r>
              <a:rPr lang="en-US" sz="2800"/>
              <a:t>&gt; y</a:t>
            </a:r>
            <a:r>
              <a:rPr lang="en-US" sz="2800" baseline="-25000"/>
              <a:t>u</a:t>
            </a:r>
          </a:p>
          <a:p>
            <a:pPr algn="ctr"/>
            <a:endParaRPr lang="en-US" sz="2800">
              <a:solidFill>
                <a:schemeClr val="bg1"/>
              </a:solidFill>
            </a:endParaRPr>
          </a:p>
          <a:p>
            <a:pPr algn="ctr"/>
            <a:endParaRPr lang="en-US" sz="2800" baseline="-25000">
              <a:solidFill>
                <a:schemeClr val="bg1"/>
              </a:solidFill>
            </a:endParaRPr>
          </a:p>
          <a:p>
            <a:pPr algn="ctr"/>
            <a:endParaRPr lang="en-US" sz="2800" baseline="-25000">
              <a:solidFill>
                <a:schemeClr val="bg1"/>
              </a:solidFill>
            </a:endParaRPr>
          </a:p>
          <a:p>
            <a:pPr algn="ctr"/>
            <a:endParaRPr lang="en-US" sz="2800" baseline="-25000">
              <a:solidFill>
                <a:schemeClr val="bg1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09600" y="3398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4400"/>
              <a:t>&lt;1, 1&gt;</a:t>
            </a:r>
          </a:p>
          <a:p>
            <a:pPr marL="342900" indent="-342900">
              <a:spcBef>
                <a:spcPct val="20000"/>
              </a:spcBef>
            </a:pPr>
            <a:endParaRPr lang="en-US" sz="2800"/>
          </a:p>
          <a:p>
            <a:pPr marL="342900" indent="-342900">
              <a:spcBef>
                <a:spcPct val="20000"/>
              </a:spcBef>
            </a:pPr>
            <a:r>
              <a:rPr lang="en-US" sz="2800"/>
              <a:t>				O = 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/>
              <a:t>			</a:t>
            </a:r>
          </a:p>
          <a:p>
            <a:pPr marL="342900" indent="-342900">
              <a:spcBef>
                <a:spcPct val="20000"/>
              </a:spcBef>
            </a:pPr>
            <a:endParaRPr lang="en-US" sz="2800"/>
          </a:p>
          <a:p>
            <a:pPr marL="342900" indent="-342900">
              <a:spcBef>
                <a:spcPct val="20000"/>
              </a:spcBef>
            </a:pPr>
            <a:r>
              <a:rPr lang="en-US" sz="2800"/>
              <a:t>			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514600" y="5387975"/>
            <a:ext cx="487680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  </a:t>
            </a:r>
            <a:r>
              <a:rPr lang="en-US" sz="2800"/>
              <a:t>i.e. 1/(1+ e</a:t>
            </a:r>
            <a:r>
              <a:rPr lang="en-US" sz="2800" baseline="30000"/>
              <a:t>-w</a:t>
            </a:r>
            <a:r>
              <a:rPr lang="en-US" sz="2800" baseline="-25000"/>
              <a:t>1</a:t>
            </a:r>
            <a:r>
              <a:rPr lang="en-US" sz="2800" baseline="30000"/>
              <a:t>-w</a:t>
            </a:r>
            <a:r>
              <a:rPr lang="en-US" sz="2800" baseline="-25000"/>
              <a:t>2</a:t>
            </a:r>
            <a:r>
              <a:rPr lang="en-US" sz="2800" baseline="30000"/>
              <a:t>+w</a:t>
            </a:r>
            <a:r>
              <a:rPr lang="en-US" sz="2800" baseline="-25000"/>
              <a:t>0</a:t>
            </a:r>
            <a:r>
              <a:rPr lang="en-US" sz="2800"/>
              <a:t>)</a:t>
            </a:r>
            <a:r>
              <a:rPr lang="en-US" sz="2800" baseline="-25000"/>
              <a:t>  </a:t>
            </a:r>
            <a:r>
              <a:rPr lang="en-US" sz="2800"/>
              <a:t>&lt; y</a:t>
            </a:r>
            <a:r>
              <a:rPr lang="en-US" sz="2800" baseline="-25000"/>
              <a:t>l</a:t>
            </a:r>
          </a:p>
          <a:p>
            <a:pPr algn="ctr"/>
            <a:endParaRPr lang="en-US" sz="2800"/>
          </a:p>
          <a:p>
            <a:pPr algn="ctr"/>
            <a:endParaRPr lang="en-US" sz="2800" baseline="-25000">
              <a:solidFill>
                <a:schemeClr val="bg1"/>
              </a:solidFill>
            </a:endParaRPr>
          </a:p>
          <a:p>
            <a:pPr algn="ctr"/>
            <a:endParaRPr lang="en-US" sz="2800" baseline="-25000">
              <a:solidFill>
                <a:schemeClr val="bg1"/>
              </a:solidFill>
            </a:endParaRPr>
          </a:p>
          <a:p>
            <a:pPr algn="ctr"/>
            <a:endParaRPr lang="en-US" sz="2800" baseline="-25000">
              <a:solidFill>
                <a:schemeClr val="bg1"/>
              </a:solidFill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8020050" y="2716213"/>
            <a:ext cx="6207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(3)</a:t>
            </a: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8153400" y="5459413"/>
            <a:ext cx="6207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47800" y="457200"/>
            <a:ext cx="5638800" cy="609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4400" smtClean="0"/>
              <a:t>Rearranging, 1 gives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438400" y="2438400"/>
            <a:ext cx="4148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i.e.   1+ e</a:t>
            </a:r>
            <a:r>
              <a:rPr lang="en-US" sz="2800" baseline="30000"/>
              <a:t>w</a:t>
            </a:r>
            <a:r>
              <a:rPr lang="en-US" sz="2800" baseline="-25000"/>
              <a:t>o</a:t>
            </a:r>
            <a:r>
              <a:rPr lang="en-US" sz="2800"/>
              <a:t>  &gt;  1 / y</a:t>
            </a:r>
            <a:r>
              <a:rPr lang="en-US" sz="2800" baseline="-25000"/>
              <a:t>l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514600" y="3200400"/>
            <a:ext cx="4175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/>
              <a:t>i.e.  W</a:t>
            </a:r>
            <a:r>
              <a:rPr lang="en-US" sz="2800" baseline="-25000"/>
              <a:t>o</a:t>
            </a:r>
            <a:r>
              <a:rPr lang="en-US" sz="2800"/>
              <a:t>  &gt;  ln ((1- y</a:t>
            </a:r>
            <a:r>
              <a:rPr lang="en-US" sz="2800" baseline="-25000"/>
              <a:t>l</a:t>
            </a:r>
            <a:r>
              <a:rPr lang="en-US" sz="2800"/>
              <a:t>) / y</a:t>
            </a:r>
            <a:r>
              <a:rPr lang="en-US" sz="2800" baseline="-25000"/>
              <a:t>l</a:t>
            </a:r>
            <a:r>
              <a:rPr lang="en-US" sz="2800"/>
              <a:t>)</a:t>
            </a:r>
            <a:endParaRPr lang="en-US" sz="2800" baseline="-25000"/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7162800" y="3276600"/>
            <a:ext cx="620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(5)</a:t>
            </a:r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2495550" y="1646238"/>
            <a:ext cx="3524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1/(1+ e</a:t>
            </a:r>
            <a:r>
              <a:rPr lang="en-US" sz="2800" baseline="30000"/>
              <a:t>w</a:t>
            </a:r>
            <a:r>
              <a:rPr lang="en-US" sz="2800" baseline="-25000"/>
              <a:t>o</a:t>
            </a:r>
            <a:r>
              <a:rPr lang="en-US" sz="2800"/>
              <a:t>)  &lt;   y</a:t>
            </a:r>
            <a:r>
              <a:rPr lang="en-US" sz="2800" baseline="-25000"/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 err="1" smtClean="0"/>
              <a:t>Backpropagation</a:t>
            </a:r>
            <a:r>
              <a:rPr lang="en-US" dirty="0" smtClean="0"/>
              <a:t> algorithm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Fully connected feed forward network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Pure FF network (no jumping of connections over layers)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1447800" y="1600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447800" y="2209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4267200" y="2209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2209800" y="2209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4267200" y="1600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2209800" y="1600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1447800" y="2895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1447800" y="3505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4267200" y="3505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2209800" y="3505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4267200" y="2895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2209800" y="2895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4953000" y="1752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4953000" y="24384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4953000" y="27432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5029200" y="3733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6172200" y="25146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Hidden layers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248400" y="3429000"/>
            <a:ext cx="236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Input layer            (n i/p neurons)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6248400" y="1447800"/>
            <a:ext cx="236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Output layer    (m o/p neurons)</a:t>
            </a:r>
          </a:p>
        </p:txBody>
      </p:sp>
      <p:sp>
        <p:nvSpPr>
          <p:cNvPr id="19479" name="Oval 23"/>
          <p:cNvSpPr>
            <a:spLocks noChangeArrowheads="1"/>
          </p:cNvSpPr>
          <p:nvPr/>
        </p:nvSpPr>
        <p:spPr bwMode="auto">
          <a:xfrm>
            <a:off x="2895600" y="1600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V="1">
            <a:off x="2514600" y="1981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3276600" y="15240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j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2514600" y="23622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2667000" y="19812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</a:t>
            </a:r>
            <a:r>
              <a:rPr lang="en-US" sz="2000" baseline="-25000"/>
              <a:t>ji</a:t>
            </a:r>
            <a:endParaRPr lang="en-US" sz="2000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3505200" y="1447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….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3124200" y="20716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….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3124200" y="26812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….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124200" y="32908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"/>
            <a:ext cx="5638800" cy="609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4400" smtClean="0"/>
              <a:t>2 Gives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7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700" smtClean="0"/>
              <a:t>		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362200" y="1566863"/>
            <a:ext cx="2841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1/1+ e</a:t>
            </a:r>
            <a:r>
              <a:rPr lang="en-US" sz="2800" baseline="30000"/>
              <a:t>-w</a:t>
            </a:r>
            <a:r>
              <a:rPr lang="en-US" sz="2800" baseline="-25000"/>
              <a:t>2</a:t>
            </a:r>
            <a:r>
              <a:rPr lang="en-US" sz="2800" baseline="30000"/>
              <a:t>+w</a:t>
            </a:r>
            <a:r>
              <a:rPr lang="en-US" sz="2800" baseline="-25000"/>
              <a:t>0</a:t>
            </a:r>
            <a:r>
              <a:rPr lang="en-US" sz="2800"/>
              <a:t>  &gt; y</a:t>
            </a:r>
            <a:r>
              <a:rPr lang="en-US" sz="2800" baseline="-25000"/>
              <a:t>u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325688" y="2514600"/>
            <a:ext cx="3906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 i.e.   1+ e</a:t>
            </a:r>
            <a:r>
              <a:rPr lang="en-US" sz="2800" baseline="30000"/>
              <a:t>-w</a:t>
            </a:r>
            <a:r>
              <a:rPr lang="en-US" sz="2800" baseline="-25000"/>
              <a:t>2</a:t>
            </a:r>
            <a:r>
              <a:rPr lang="en-US" sz="2800" baseline="30000"/>
              <a:t>+w</a:t>
            </a:r>
            <a:r>
              <a:rPr lang="en-US" sz="2800" baseline="-25000"/>
              <a:t>0</a:t>
            </a:r>
            <a:r>
              <a:rPr lang="en-US" sz="2800"/>
              <a:t>  &lt; 1 / y</a:t>
            </a:r>
            <a:r>
              <a:rPr lang="en-US" sz="2800" baseline="-25000"/>
              <a:t>u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165350" y="3352800"/>
            <a:ext cx="4411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i.e.   e</a:t>
            </a:r>
            <a:r>
              <a:rPr lang="en-US" sz="2800" baseline="30000"/>
              <a:t>-w</a:t>
            </a:r>
            <a:r>
              <a:rPr lang="en-US" sz="2800" baseline="-25000"/>
              <a:t>2</a:t>
            </a:r>
            <a:r>
              <a:rPr lang="en-US" sz="2800" baseline="30000"/>
              <a:t>+w</a:t>
            </a:r>
            <a:r>
              <a:rPr lang="en-US" sz="2800" baseline="-25000"/>
              <a:t>0</a:t>
            </a:r>
            <a:r>
              <a:rPr lang="en-US" sz="2800"/>
              <a:t>  &lt; 1-y</a:t>
            </a:r>
            <a:r>
              <a:rPr lang="en-US" sz="2800" baseline="-25000"/>
              <a:t>u</a:t>
            </a:r>
            <a:r>
              <a:rPr lang="en-US" sz="2800"/>
              <a:t> / y</a:t>
            </a:r>
            <a:r>
              <a:rPr lang="en-US" sz="2800" baseline="-25000"/>
              <a:t>u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981200" y="4191000"/>
            <a:ext cx="5053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i.e.  -W</a:t>
            </a:r>
            <a:r>
              <a:rPr lang="en-US" sz="2800" baseline="-25000"/>
              <a:t>2</a:t>
            </a:r>
            <a:r>
              <a:rPr lang="en-US" sz="2800"/>
              <a:t> + W</a:t>
            </a:r>
            <a:r>
              <a:rPr lang="en-US" sz="2800" baseline="-25000"/>
              <a:t>o</a:t>
            </a:r>
            <a:r>
              <a:rPr lang="en-US" sz="2800"/>
              <a:t> &lt; ln (1-y</a:t>
            </a:r>
            <a:r>
              <a:rPr lang="en-US" sz="2800" baseline="-25000"/>
              <a:t>u</a:t>
            </a:r>
            <a:r>
              <a:rPr lang="en-US" sz="2800"/>
              <a:t>) / y</a:t>
            </a:r>
            <a:r>
              <a:rPr lang="en-US" sz="2800" baseline="-25000"/>
              <a:t>u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058988" y="5119688"/>
            <a:ext cx="478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i.e.   W</a:t>
            </a:r>
            <a:r>
              <a:rPr lang="en-US" sz="2800" baseline="-25000"/>
              <a:t>2</a:t>
            </a:r>
            <a:r>
              <a:rPr lang="en-US" sz="2800"/>
              <a:t> - W</a:t>
            </a:r>
            <a:r>
              <a:rPr lang="en-US" sz="2800" baseline="-25000"/>
              <a:t>o</a:t>
            </a:r>
            <a:r>
              <a:rPr lang="en-US" sz="2800"/>
              <a:t> &gt; ln (y</a:t>
            </a:r>
            <a:r>
              <a:rPr lang="en-US" sz="2800" baseline="-25000"/>
              <a:t>u</a:t>
            </a:r>
            <a:r>
              <a:rPr lang="en-US" sz="2800"/>
              <a:t> / (1–y</a:t>
            </a:r>
            <a:r>
              <a:rPr lang="en-US" sz="2800" baseline="-25000"/>
              <a:t>u</a:t>
            </a:r>
            <a:r>
              <a:rPr lang="en-US" sz="2800"/>
              <a:t>))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5938838" y="5821363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8153400" y="5105400"/>
            <a:ext cx="620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(6)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643188" y="1828800"/>
            <a:ext cx="5053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W</a:t>
            </a:r>
            <a:r>
              <a:rPr lang="en-US" sz="2800" baseline="-25000"/>
              <a:t>1</a:t>
            </a:r>
            <a:r>
              <a:rPr lang="en-US" sz="2800"/>
              <a:t> - W</a:t>
            </a:r>
            <a:r>
              <a:rPr lang="en-US" sz="2800" baseline="-25000"/>
              <a:t>o</a:t>
            </a:r>
            <a:r>
              <a:rPr lang="en-US" sz="2800"/>
              <a:t> &gt; ln (y</a:t>
            </a:r>
            <a:r>
              <a:rPr lang="en-US" sz="2800" baseline="-25000"/>
              <a:t>u</a:t>
            </a:r>
            <a:r>
              <a:rPr lang="en-US" sz="2800"/>
              <a:t> / (1- y</a:t>
            </a:r>
            <a:r>
              <a:rPr lang="en-US" sz="2800" baseline="-25000"/>
              <a:t>u</a:t>
            </a:r>
            <a:r>
              <a:rPr lang="en-US" sz="2800"/>
              <a:t>))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347788" y="3886200"/>
            <a:ext cx="5053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-W</a:t>
            </a:r>
            <a:r>
              <a:rPr lang="en-US" sz="2800" baseline="-25000"/>
              <a:t>1</a:t>
            </a:r>
            <a:r>
              <a:rPr lang="en-US" sz="2800"/>
              <a:t> – W</a:t>
            </a:r>
            <a:r>
              <a:rPr lang="en-US" sz="2800" baseline="-25000"/>
              <a:t>2 </a:t>
            </a:r>
            <a:r>
              <a:rPr lang="en-US" sz="2800"/>
              <a:t>+ W</a:t>
            </a:r>
            <a:r>
              <a:rPr lang="en-US" sz="2800" baseline="-25000"/>
              <a:t>o</a:t>
            </a:r>
            <a:r>
              <a:rPr lang="en-US" sz="2800"/>
              <a:t> &gt; ln ((1- y</a:t>
            </a:r>
            <a:r>
              <a:rPr lang="en-US" sz="2800" baseline="-25000"/>
              <a:t>l</a:t>
            </a:r>
            <a:r>
              <a:rPr lang="en-US" sz="2800"/>
              <a:t>)/ y</a:t>
            </a:r>
            <a:r>
              <a:rPr lang="en-US" sz="2800" baseline="-25000"/>
              <a:t>l</a:t>
            </a:r>
            <a:r>
              <a:rPr lang="en-US" sz="2800"/>
              <a:t>)</a:t>
            </a:r>
            <a:endParaRPr lang="en-US" sz="2800" baseline="-2500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733800" y="685800"/>
            <a:ext cx="1390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3 Gives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90600" y="2986088"/>
            <a:ext cx="1390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4 Gives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8112125" y="1752600"/>
            <a:ext cx="620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(7)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8035925" y="3886200"/>
            <a:ext cx="620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(8)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690688" y="233363"/>
            <a:ext cx="5083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/>
              <a:t>5 + 6 + 7 + 8 Gives 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43000" y="1905000"/>
            <a:ext cx="7467600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0 &gt; 2ln (1- y</a:t>
            </a:r>
            <a:r>
              <a:rPr lang="en-US" sz="2800" baseline="-25000"/>
              <a:t>l </a:t>
            </a:r>
            <a:r>
              <a:rPr lang="en-US" sz="2800"/>
              <a:t>)/ y</a:t>
            </a:r>
            <a:r>
              <a:rPr lang="en-US" sz="2800" baseline="-25000"/>
              <a:t>l  </a:t>
            </a:r>
            <a:r>
              <a:rPr lang="en-US" sz="2800"/>
              <a:t>+ 2 ln y</a:t>
            </a:r>
            <a:r>
              <a:rPr lang="en-US" sz="2800" baseline="-25000"/>
              <a:t>u</a:t>
            </a:r>
            <a:r>
              <a:rPr lang="en-US" sz="2800"/>
              <a:t> / (1 – y</a:t>
            </a:r>
            <a:r>
              <a:rPr lang="en-US" sz="2800" baseline="-25000"/>
              <a:t>u </a:t>
            </a:r>
            <a:r>
              <a:rPr lang="en-US" sz="2800"/>
              <a:t>)</a:t>
            </a:r>
          </a:p>
          <a:p>
            <a:pPr algn="ctr"/>
            <a:endParaRPr lang="en-US" sz="2800"/>
          </a:p>
          <a:p>
            <a:pPr algn="ctr"/>
            <a:r>
              <a:rPr lang="en-US" sz="2800"/>
              <a:t>i.e. 0 &gt;  ln [ (1- y</a:t>
            </a:r>
            <a:r>
              <a:rPr lang="en-US" sz="2800" baseline="-25000"/>
              <a:t>l</a:t>
            </a:r>
            <a:r>
              <a:rPr lang="en-US" sz="2800"/>
              <a:t> )/ y</a:t>
            </a:r>
            <a:r>
              <a:rPr lang="en-US" sz="2800" baseline="-25000"/>
              <a:t>l</a:t>
            </a:r>
            <a:r>
              <a:rPr lang="en-US" sz="2800"/>
              <a:t> * y</a:t>
            </a:r>
            <a:r>
              <a:rPr lang="en-US" sz="2800" baseline="-25000"/>
              <a:t>u</a:t>
            </a:r>
            <a:r>
              <a:rPr lang="en-US" sz="2800"/>
              <a:t> / (1 – y</a:t>
            </a:r>
            <a:r>
              <a:rPr lang="en-US" sz="2800" baseline="-25000"/>
              <a:t>u</a:t>
            </a:r>
            <a:r>
              <a:rPr lang="en-US" sz="2800"/>
              <a:t> )]</a:t>
            </a:r>
          </a:p>
          <a:p>
            <a:pPr algn="ctr"/>
            <a:endParaRPr lang="en-US" sz="2800"/>
          </a:p>
          <a:p>
            <a:pPr algn="ctr"/>
            <a:endParaRPr lang="en-US" sz="2800" baseline="-25000"/>
          </a:p>
          <a:p>
            <a:pPr algn="ctr"/>
            <a:r>
              <a:rPr lang="en-US" sz="2800"/>
              <a:t> 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008188" y="5105400"/>
            <a:ext cx="5753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 i.e. ((1- y</a:t>
            </a:r>
            <a:r>
              <a:rPr lang="en-US" sz="2800" baseline="-25000"/>
              <a:t>l </a:t>
            </a:r>
            <a:r>
              <a:rPr lang="en-US" sz="2800"/>
              <a:t>) / y</a:t>
            </a:r>
            <a:r>
              <a:rPr lang="en-US" sz="2800" baseline="-25000"/>
              <a:t>l</a:t>
            </a:r>
            <a:r>
              <a:rPr lang="en-US" sz="2800"/>
              <a:t>)  </a:t>
            </a:r>
            <a:r>
              <a:rPr lang="en-US" sz="2800" baseline="-25000"/>
              <a:t>*</a:t>
            </a:r>
            <a:r>
              <a:rPr lang="en-US" sz="2800"/>
              <a:t> (y</a:t>
            </a:r>
            <a:r>
              <a:rPr lang="en-US" sz="2800" baseline="-25000"/>
              <a:t>u</a:t>
            </a:r>
            <a:r>
              <a:rPr lang="en-US" sz="2800"/>
              <a:t> / (1 – y</a:t>
            </a:r>
            <a:r>
              <a:rPr lang="en-US" sz="2800" baseline="-25000"/>
              <a:t>u</a:t>
            </a:r>
            <a:r>
              <a:rPr lang="en-US" sz="2800"/>
              <a:t> )) &lt; 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pPr marL="660400" indent="-660400" eaLnBrk="1" hangingPunct="1">
              <a:lnSpc>
                <a:spcPct val="90000"/>
              </a:lnSpc>
              <a:buFontTx/>
              <a:buAutoNum type="romanLcPeriod"/>
            </a:pPr>
            <a:r>
              <a:rPr lang="en-US" smtClean="0"/>
              <a:t>[(1- y</a:t>
            </a:r>
            <a:r>
              <a:rPr lang="en-US" baseline="-25000" smtClean="0"/>
              <a:t>l</a:t>
            </a:r>
            <a:r>
              <a:rPr lang="en-US" smtClean="0"/>
              <a:t> ) / (1- y</a:t>
            </a:r>
            <a:r>
              <a:rPr lang="en-US" baseline="-25000" smtClean="0"/>
              <a:t>y</a:t>
            </a:r>
            <a:r>
              <a:rPr lang="en-US" smtClean="0"/>
              <a:t> )] *  [y</a:t>
            </a:r>
            <a:r>
              <a:rPr lang="en-US" baseline="-25000" smtClean="0"/>
              <a:t>u</a:t>
            </a:r>
            <a:r>
              <a:rPr lang="en-US" smtClean="0"/>
              <a:t> / y</a:t>
            </a:r>
            <a:r>
              <a:rPr lang="en-US" baseline="-25000" smtClean="0"/>
              <a:t>l</a:t>
            </a:r>
            <a:r>
              <a:rPr lang="en-US" smtClean="0"/>
              <a:t>]  &lt; 1 </a:t>
            </a:r>
          </a:p>
          <a:p>
            <a:pPr marL="660400" indent="-660400" eaLnBrk="1" hangingPunct="1">
              <a:lnSpc>
                <a:spcPct val="90000"/>
              </a:lnSpc>
              <a:buFontTx/>
              <a:buAutoNum type="romanLcPeriod"/>
            </a:pPr>
            <a:endParaRPr lang="en-US" smtClean="0"/>
          </a:p>
          <a:p>
            <a:pPr marL="660400" indent="-660400" eaLnBrk="1" hangingPunct="1">
              <a:lnSpc>
                <a:spcPct val="90000"/>
              </a:lnSpc>
              <a:buFontTx/>
              <a:buAutoNum type="romanLcPeriod"/>
            </a:pPr>
            <a:r>
              <a:rPr lang="en-US" smtClean="0"/>
              <a:t>2) Y</a:t>
            </a:r>
            <a:r>
              <a:rPr lang="en-US" baseline="-25000" smtClean="0"/>
              <a:t>u    </a:t>
            </a:r>
            <a:r>
              <a:rPr lang="en-US" smtClean="0"/>
              <a:t>&gt;&gt; 0.5</a:t>
            </a:r>
          </a:p>
          <a:p>
            <a:pPr marL="660400" indent="-660400" eaLnBrk="1" hangingPunct="1">
              <a:lnSpc>
                <a:spcPct val="90000"/>
              </a:lnSpc>
              <a:buFontTx/>
              <a:buAutoNum type="romanLcPeriod"/>
            </a:pPr>
            <a:endParaRPr lang="en-US" smtClean="0"/>
          </a:p>
          <a:p>
            <a:pPr marL="660400" indent="-660400" eaLnBrk="1" hangingPunct="1">
              <a:lnSpc>
                <a:spcPct val="90000"/>
              </a:lnSpc>
              <a:buFontTx/>
              <a:buAutoNum type="romanLcPeriod"/>
            </a:pPr>
            <a:r>
              <a:rPr lang="en-US" smtClean="0"/>
              <a:t>3) Y</a:t>
            </a:r>
            <a:r>
              <a:rPr lang="en-US" baseline="-25000" smtClean="0"/>
              <a:t>l    </a:t>
            </a:r>
            <a:r>
              <a:rPr lang="en-US" smtClean="0"/>
              <a:t>&lt;&lt;</a:t>
            </a:r>
            <a:r>
              <a:rPr lang="en-US" baseline="-25000" smtClean="0"/>
              <a:t> </a:t>
            </a:r>
            <a:r>
              <a:rPr lang="en-US" smtClean="0"/>
              <a:t>0.5</a:t>
            </a:r>
          </a:p>
          <a:p>
            <a:pPr marL="660400" indent="-660400" eaLnBrk="1" hangingPunct="1">
              <a:lnSpc>
                <a:spcPct val="90000"/>
              </a:lnSpc>
              <a:buFontTx/>
              <a:buAutoNum type="romanLcPeriod"/>
            </a:pPr>
            <a:endParaRPr lang="en-US" smtClean="0"/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From i, ii and iii; Contradiction, hence sigmoid cannot compute X-OR</a:t>
            </a:r>
          </a:p>
          <a:p>
            <a:pPr marL="2241550" lvl="4" indent="-412750" eaLnBrk="1" hangingPunct="1">
              <a:lnSpc>
                <a:spcPct val="90000"/>
              </a:lnSpc>
            </a:pPr>
            <a:endParaRPr lang="en-US" sz="3200" smtClean="0"/>
          </a:p>
          <a:p>
            <a:pPr marL="2241550" lvl="4" indent="-412750" eaLnBrk="1" hangingPunct="1">
              <a:lnSpc>
                <a:spcPct val="90000"/>
              </a:lnSpc>
            </a:pP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516313" y="151288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78313" y="67468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16513" y="151288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21113" y="273208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11713" y="273208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Arrow Connector 13"/>
          <p:cNvCxnSpPr>
            <a:stCxn id="11" idx="7"/>
            <a:endCxn id="10" idx="3"/>
          </p:cNvCxnSpPr>
          <p:nvPr/>
        </p:nvCxnSpPr>
        <p:spPr>
          <a:xfrm rot="5400000" flipH="1" flipV="1">
            <a:off x="4119563" y="1735138"/>
            <a:ext cx="1003300" cy="1079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7"/>
            <a:endCxn id="9" idx="3"/>
          </p:cNvCxnSpPr>
          <p:nvPr/>
        </p:nvCxnSpPr>
        <p:spPr>
          <a:xfrm rot="5400000" flipH="1" flipV="1">
            <a:off x="3738563" y="973138"/>
            <a:ext cx="622300" cy="546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1"/>
            <a:endCxn id="9" idx="5"/>
          </p:cNvCxnSpPr>
          <p:nvPr/>
        </p:nvCxnSpPr>
        <p:spPr>
          <a:xfrm rot="16200000" flipV="1">
            <a:off x="4538663" y="935038"/>
            <a:ext cx="622300" cy="622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1"/>
            <a:endCxn id="5" idx="5"/>
          </p:cNvCxnSpPr>
          <p:nvPr/>
        </p:nvCxnSpPr>
        <p:spPr>
          <a:xfrm rot="16200000" flipV="1">
            <a:off x="3814763" y="1735138"/>
            <a:ext cx="1003300" cy="1079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7"/>
            <a:endCxn id="10" idx="4"/>
          </p:cNvCxnSpPr>
          <p:nvPr/>
        </p:nvCxnSpPr>
        <p:spPr>
          <a:xfrm rot="5400000" flipH="1" flipV="1">
            <a:off x="4691063" y="2198688"/>
            <a:ext cx="958850" cy="196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1"/>
            <a:endCxn id="5" idx="4"/>
          </p:cNvCxnSpPr>
          <p:nvPr/>
        </p:nvCxnSpPr>
        <p:spPr>
          <a:xfrm rot="16200000" flipV="1">
            <a:off x="3287713" y="2198688"/>
            <a:ext cx="958850" cy="196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1" name="TextBox 40"/>
          <p:cNvSpPr txBox="1">
            <a:spLocks noChangeArrowheads="1"/>
          </p:cNvSpPr>
          <p:nvPr/>
        </p:nvSpPr>
        <p:spPr bwMode="auto">
          <a:xfrm>
            <a:off x="3352800" y="2743200"/>
            <a:ext cx="385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3092" name="TextBox 41"/>
          <p:cNvSpPr txBox="1">
            <a:spLocks noChangeArrowheads="1"/>
          </p:cNvSpPr>
          <p:nvPr/>
        </p:nvSpPr>
        <p:spPr bwMode="auto">
          <a:xfrm>
            <a:off x="5176838" y="2819400"/>
            <a:ext cx="385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3093" name="TextBox 42"/>
          <p:cNvSpPr txBox="1">
            <a:spLocks noChangeArrowheads="1"/>
          </p:cNvSpPr>
          <p:nvPr/>
        </p:nvSpPr>
        <p:spPr bwMode="auto">
          <a:xfrm>
            <a:off x="3505200" y="1143000"/>
            <a:ext cx="398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2</a:t>
            </a:r>
          </a:p>
        </p:txBody>
      </p:sp>
      <p:sp>
        <p:nvSpPr>
          <p:cNvPr id="3094" name="TextBox 43"/>
          <p:cNvSpPr txBox="1">
            <a:spLocks noChangeArrowheads="1"/>
          </p:cNvSpPr>
          <p:nvPr/>
        </p:nvSpPr>
        <p:spPr bwMode="auto">
          <a:xfrm>
            <a:off x="5011738" y="1143000"/>
            <a:ext cx="398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1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4648200" y="533400"/>
          <a:ext cx="1581150" cy="360363"/>
        </p:xfrm>
        <a:graphic>
          <a:graphicData uri="http://schemas.openxmlformats.org/presentationml/2006/ole">
            <p:oleObj spid="_x0000_s82946" name="Equation" r:id="rId3" imgW="1002960" imgH="228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373688" y="1741488"/>
          <a:ext cx="1560512" cy="360362"/>
        </p:xfrm>
        <a:graphic>
          <a:graphicData uri="http://schemas.openxmlformats.org/presentationml/2006/ole">
            <p:oleObj spid="_x0000_s82947" name="Equation" r:id="rId4" imgW="990360" imgH="2286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905000" y="1752600"/>
          <a:ext cx="1601788" cy="360363"/>
        </p:xfrm>
        <a:graphic>
          <a:graphicData uri="http://schemas.openxmlformats.org/presentationml/2006/ole">
            <p:oleObj spid="_x0000_s82948" name="Equation" r:id="rId5" imgW="1015920" imgH="2286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048000" y="3962400"/>
          <a:ext cx="3429000" cy="477838"/>
        </p:xfrm>
        <a:graphic>
          <a:graphicData uri="http://schemas.openxmlformats.org/presentationml/2006/ole">
            <p:oleObj spid="_x0000_s82949" name="Equation" r:id="rId6" imgW="1917360" imgH="26640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048000" y="4627563"/>
          <a:ext cx="3429000" cy="477837"/>
        </p:xfrm>
        <a:graphic>
          <a:graphicData uri="http://schemas.openxmlformats.org/presentationml/2006/ole">
            <p:oleObj spid="_x0000_s82950" name="Equation" r:id="rId7" imgW="1917360" imgH="26640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048000" y="5387975"/>
          <a:ext cx="3451225" cy="957263"/>
        </p:xfrm>
        <a:graphic>
          <a:graphicData uri="http://schemas.openxmlformats.org/presentationml/2006/ole">
            <p:oleObj spid="_x0000_s82951" name="Equation" r:id="rId8" imgW="1930320" imgH="53316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52400" y="152400"/>
            <a:ext cx="4304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Can Linear Neurons Work?</a:t>
            </a:r>
            <a:endParaRPr lang="en-US" sz="2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791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b="1" smtClean="0"/>
              <a:t>Note:</a:t>
            </a:r>
            <a:r>
              <a:rPr lang="en-US" sz="2400" smtClean="0"/>
              <a:t> The whole structure shown in earlier slide is reducible to a single neuron with given behavior</a:t>
            </a:r>
          </a:p>
          <a:p>
            <a:pPr eaLnBrk="1" hangingPunct="1">
              <a:buFont typeface="Arial" charset="0"/>
              <a:buNone/>
            </a:pPr>
            <a:endParaRPr lang="en-US" sz="2600" smtClean="0"/>
          </a:p>
          <a:p>
            <a:pPr eaLnBrk="1" hangingPunct="1">
              <a:buFont typeface="Arial" charset="0"/>
              <a:buNone/>
            </a:pPr>
            <a:endParaRPr lang="en-US" sz="2600" smtClean="0"/>
          </a:p>
          <a:p>
            <a:pPr eaLnBrk="1" hangingPunct="1">
              <a:buFont typeface="Arial" charset="0"/>
              <a:buNone/>
            </a:pPr>
            <a:r>
              <a:rPr lang="en-US" sz="2400" b="1" smtClean="0"/>
              <a:t>Claim:</a:t>
            </a:r>
            <a:r>
              <a:rPr lang="en-US" sz="2400" smtClean="0"/>
              <a:t> A neuron with linear I-O behavior can’t compute X-OR.</a:t>
            </a:r>
          </a:p>
          <a:p>
            <a:pPr eaLnBrk="1" hangingPunct="1">
              <a:buFont typeface="Arial" charset="0"/>
              <a:buNone/>
            </a:pPr>
            <a:r>
              <a:rPr lang="en-US" sz="2400" b="1" smtClean="0"/>
              <a:t>Proof: </a:t>
            </a:r>
            <a:r>
              <a:rPr lang="en-US" sz="2400" smtClean="0"/>
              <a:t>Considering all possible cases: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	[assuming 0.1 and 0.9 as the lower and upper thresholds]</a:t>
            </a:r>
          </a:p>
          <a:p>
            <a:pPr eaLnBrk="1" hangingPunct="1">
              <a:buFont typeface="Arial" charset="0"/>
              <a:buNone/>
            </a:pPr>
            <a:endParaRPr lang="en-US" sz="2600" smtClean="0"/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	For (0,0), Zero class:</a:t>
            </a:r>
          </a:p>
          <a:p>
            <a:pPr eaLnBrk="1" hangingPunct="1">
              <a:buFont typeface="Arial" charset="0"/>
              <a:buNone/>
            </a:pPr>
            <a:endParaRPr lang="en-US" sz="2000" smtClean="0"/>
          </a:p>
          <a:p>
            <a:pPr eaLnBrk="1" hangingPunct="1">
              <a:buFont typeface="Arial" charset="0"/>
              <a:buNone/>
            </a:pPr>
            <a:endParaRPr lang="en-US" sz="2000" smtClean="0"/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	For (0,1), One class:</a:t>
            </a:r>
          </a:p>
          <a:p>
            <a:pPr eaLnBrk="1" hangingPunct="1">
              <a:buFont typeface="Arial" charset="0"/>
              <a:buNone/>
            </a:pPr>
            <a:endParaRPr lang="en-US" sz="200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113088" y="1676400"/>
          <a:ext cx="2906712" cy="384175"/>
        </p:xfrm>
        <a:graphic>
          <a:graphicData uri="http://schemas.openxmlformats.org/presentationml/2006/ole">
            <p:oleObj spid="_x0000_s83970" name="Equation" r:id="rId3" imgW="1726920" imgH="2286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581400" y="4476750"/>
          <a:ext cx="2819400" cy="628650"/>
        </p:xfrm>
        <a:graphic>
          <a:graphicData uri="http://schemas.openxmlformats.org/presentationml/2006/ole">
            <p:oleObj spid="_x0000_s83971" name="Equation" r:id="rId4" imgW="2273040" imgH="50796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581400" y="5627688"/>
          <a:ext cx="2781300" cy="620712"/>
        </p:xfrm>
        <a:graphic>
          <a:graphicData uri="http://schemas.openxmlformats.org/presentationml/2006/ole">
            <p:oleObj spid="_x0000_s83972" name="Equation" r:id="rId5" imgW="227304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689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	For (1,0), One class: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	For (1,1), Zero class: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	These equations are inconsistent. Hence X-OR can’t be computed.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</a:rPr>
              <a:t>Observations: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 linear neuron can’t compute X-OR.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 multilayer FFN with linear neurons is collapsible to a single linear neuron, hence </a:t>
            </a:r>
            <a:r>
              <a:rPr lang="en-US" sz="2400" b="1" dirty="0" smtClean="0">
                <a:solidFill>
                  <a:prstClr val="black"/>
                </a:solidFill>
              </a:rPr>
              <a:t>no a additional power due to hidden layer.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Non-linearity is essential for power.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429000" y="674688"/>
          <a:ext cx="2209800" cy="315912"/>
        </p:xfrm>
        <a:graphic>
          <a:graphicData uri="http://schemas.openxmlformats.org/presentationml/2006/ole">
            <p:oleObj spid="_x0000_s84994" name="Equation" r:id="rId3" imgW="1663560" imgH="22860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429000" y="1436688"/>
          <a:ext cx="2209800" cy="315912"/>
        </p:xfrm>
        <a:graphic>
          <a:graphicData uri="http://schemas.openxmlformats.org/presentationml/2006/ole">
            <p:oleObj spid="_x0000_s84995" name="Equation" r:id="rId4" imgW="16635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dirty="0" smtClean="0"/>
              <a:t>Gradient Descent Equations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ph idx="1"/>
          </p:nvPr>
        </p:nvGraphicFramePr>
        <p:xfrm>
          <a:off x="1484313" y="1414463"/>
          <a:ext cx="6707187" cy="4224337"/>
        </p:xfrm>
        <a:graphic>
          <a:graphicData uri="http://schemas.openxmlformats.org/presentationml/2006/ole">
            <p:oleObj spid="_x0000_s50178" name="Equation" r:id="rId3" imgW="2984400" imgH="1879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Backpropagation – for outermost layer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ph idx="1"/>
          </p:nvPr>
        </p:nvGraphicFramePr>
        <p:xfrm>
          <a:off x="533400" y="1828800"/>
          <a:ext cx="8610600" cy="3624263"/>
        </p:xfrm>
        <a:graphic>
          <a:graphicData uri="http://schemas.openxmlformats.org/presentationml/2006/ole">
            <p:oleObj spid="_x0000_s51202" name="Equation" r:id="rId3" imgW="3429000" imgH="1447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Backpropagation for hidden layers</a:t>
            </a: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1447800" y="1676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1447800" y="2286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4267200" y="2286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2209800" y="2286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267200" y="1676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209800" y="1676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1447800" y="2971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1447800" y="3581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4267200" y="3581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2209800" y="3581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Oval 13"/>
          <p:cNvSpPr>
            <a:spLocks noChangeArrowheads="1"/>
          </p:cNvSpPr>
          <p:nvPr/>
        </p:nvSpPr>
        <p:spPr bwMode="auto">
          <a:xfrm>
            <a:off x="4267200" y="2971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2209800" y="2971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4953000" y="182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953000" y="25146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V="1">
            <a:off x="4953000" y="28194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50292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172200" y="2590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Hidden layers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6248400" y="3505200"/>
            <a:ext cx="236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Input layer            (n i/p neurons)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6248400" y="1524000"/>
            <a:ext cx="236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Output layer    (m o/p neurons)</a:t>
            </a:r>
          </a:p>
        </p:txBody>
      </p:sp>
      <p:sp>
        <p:nvSpPr>
          <p:cNvPr id="20502" name="Oval 22"/>
          <p:cNvSpPr>
            <a:spLocks noChangeArrowheads="1"/>
          </p:cNvSpPr>
          <p:nvPr/>
        </p:nvSpPr>
        <p:spPr bwMode="auto">
          <a:xfrm>
            <a:off x="2895600" y="1676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V="1">
            <a:off x="2514600" y="2057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2514600" y="2346325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j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514600" y="3108325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3505200" y="1524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….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3124200" y="21478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….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124200" y="27574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….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124200" y="33670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….</a:t>
            </a:r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flipV="1">
            <a:off x="2362200" y="26511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 flipH="1" flipV="1">
            <a:off x="1752600" y="1965325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 flipV="1">
            <a:off x="2514600" y="1965325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 flipV="1">
            <a:off x="2438400" y="19653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2590800" y="16002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k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914400" y="5043488"/>
            <a:ext cx="792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ym typeface="Symbol" pitchFamily="18" charset="2"/>
              </a:rPr>
              <a:t></a:t>
            </a:r>
            <a:r>
              <a:rPr lang="en-US" sz="2800" i="1" baseline="-25000">
                <a:sym typeface="Symbol" pitchFamily="18" charset="2"/>
              </a:rPr>
              <a:t>k</a:t>
            </a:r>
            <a:r>
              <a:rPr lang="en-US" sz="2800" i="1">
                <a:sym typeface="Symbol" pitchFamily="18" charset="2"/>
              </a:rPr>
              <a:t> </a:t>
            </a:r>
            <a:r>
              <a:rPr lang="en-US" sz="2800">
                <a:sym typeface="Symbol" pitchFamily="18" charset="2"/>
              </a:rPr>
              <a:t>is propagated backwards to find value of </a:t>
            </a:r>
            <a:r>
              <a:rPr lang="en-US" sz="2800" i="1">
                <a:sym typeface="Symbol" pitchFamily="18" charset="2"/>
              </a:rPr>
              <a:t></a:t>
            </a:r>
            <a:r>
              <a:rPr lang="en-US" sz="2800" i="1" baseline="-25000">
                <a:sym typeface="Symbol" pitchFamily="18" charset="2"/>
              </a:rPr>
              <a:t>j</a:t>
            </a:r>
            <a:endParaRPr lang="en-US" sz="2800" i="1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Backpropagation – for hidden layers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ph idx="1"/>
          </p:nvPr>
        </p:nvGraphicFramePr>
        <p:xfrm>
          <a:off x="2330450" y="1447800"/>
          <a:ext cx="4787900" cy="4572000"/>
        </p:xfrm>
        <a:graphic>
          <a:graphicData uri="http://schemas.openxmlformats.org/presentationml/2006/ole">
            <p:oleObj spid="_x0000_s52226" name="Equation" r:id="rId3" imgW="2527200" imgH="241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General </a:t>
            </a:r>
            <a:r>
              <a:rPr lang="en-US" dirty="0" err="1" smtClean="0"/>
              <a:t>Backpropagation</a:t>
            </a:r>
            <a:r>
              <a:rPr lang="en-US" dirty="0" smtClean="0"/>
              <a:t> Rule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1676400" y="4343400"/>
          <a:ext cx="4495800" cy="1006475"/>
        </p:xfrm>
        <a:graphic>
          <a:graphicData uri="http://schemas.openxmlformats.org/presentationml/2006/ole">
            <p:oleObj spid="_x0000_s53250" name="Equation" r:id="rId3" imgW="1587240" imgH="35532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1295400" y="3433763"/>
          <a:ext cx="3657600" cy="638175"/>
        </p:xfrm>
        <a:graphic>
          <a:graphicData uri="http://schemas.openxmlformats.org/presentationml/2006/ole">
            <p:oleObj spid="_x0000_s53251" name="Equation" r:id="rId4" imgW="1384200" imgH="241200" progId="Equation.3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3429000" y="1828800"/>
          <a:ext cx="2314575" cy="1365250"/>
        </p:xfrm>
        <a:graphic>
          <a:graphicData uri="http://schemas.openxmlformats.org/presentationml/2006/ole">
            <p:oleObj spid="_x0000_s53252" name="Equation" r:id="rId5" imgW="774360" imgH="457200" progId="Equation.3">
              <p:embed/>
            </p:oleObj>
          </a:graphicData>
        </a:graphic>
      </p:graphicFrame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8600" y="13716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/>
              <a:t>General weight updating rule: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 smtClean="0"/>
              <a:t>Where </a:t>
            </a:r>
            <a:endParaRPr lang="en-US" sz="3200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257800" y="3443288"/>
            <a:ext cx="3429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for outermost layer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096000" y="4433888"/>
            <a:ext cx="3429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for hidden layers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Observations </a:t>
            </a:r>
            <a:r>
              <a:rPr lang="en-US" smtClean="0"/>
              <a:t>on weight </a:t>
            </a:r>
            <a:r>
              <a:rPr lang="en-US" dirty="0" smtClean="0"/>
              <a:t>change rules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i="1" smtClean="0">
                <a:latin typeface="Monotype Corsiva" pitchFamily="66" charset="0"/>
              </a:rPr>
              <a:t>	</a:t>
            </a:r>
            <a:r>
              <a:rPr lang="en-US" sz="3600" i="1" smtClean="0">
                <a:latin typeface="Monotype Corsiva" pitchFamily="66" charset="0"/>
              </a:rPr>
              <a:t>Does the training technique support our intuition?</a:t>
            </a:r>
          </a:p>
          <a:p>
            <a:pPr eaLnBrk="1" hangingPunct="1"/>
            <a:r>
              <a:rPr lang="en-US" smtClean="0"/>
              <a:t>The larger the x</a:t>
            </a:r>
            <a:r>
              <a:rPr lang="en-US" baseline="-25000" smtClean="0"/>
              <a:t>i</a:t>
            </a:r>
            <a:r>
              <a:rPr lang="en-US" smtClean="0"/>
              <a:t>, larger is </a:t>
            </a:r>
            <a:r>
              <a:rPr lang="en-US" smtClean="0">
                <a:cs typeface="Arial" pitchFamily="34" charset="0"/>
              </a:rPr>
              <a:t>∆w</a:t>
            </a:r>
            <a:r>
              <a:rPr lang="en-US" baseline="-25000" smtClean="0">
                <a:cs typeface="Arial" pitchFamily="34" charset="0"/>
              </a:rPr>
              <a:t>i</a:t>
            </a:r>
            <a:r>
              <a:rPr lang="en-US" smtClean="0">
                <a:cs typeface="Arial" pitchFamily="34" charset="0"/>
              </a:rPr>
              <a:t> </a:t>
            </a:r>
          </a:p>
          <a:p>
            <a:pPr lvl="1" eaLnBrk="1" hangingPunct="1"/>
            <a:r>
              <a:rPr lang="en-US" smtClean="0">
                <a:cs typeface="Arial" pitchFamily="34" charset="0"/>
              </a:rPr>
              <a:t>Error burden is borne by the weight values corresponding to large input values</a:t>
            </a:r>
          </a:p>
          <a:p>
            <a:pPr lvl="1" eaLnBrk="1" hangingPunct="1">
              <a:buFontTx/>
              <a:buNone/>
            </a:pPr>
            <a:endParaRPr lang="el-GR" smtClean="0">
              <a:cs typeface="Arial" pitchFamily="34" charset="0"/>
            </a:endParaRPr>
          </a:p>
          <a:p>
            <a:pPr lvl="1" eaLnBrk="1" hangingPunct="1"/>
            <a:endParaRPr lang="en-US" baseline="-2500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Observations contd.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rial" pitchFamily="34" charset="0"/>
              </a:rPr>
              <a:t>∆w</a:t>
            </a:r>
            <a:r>
              <a:rPr lang="en-US" baseline="-25000" smtClean="0">
                <a:cs typeface="Arial" pitchFamily="34" charset="0"/>
              </a:rPr>
              <a:t>i</a:t>
            </a:r>
            <a:r>
              <a:rPr lang="en-US" smtClean="0">
                <a:cs typeface="Arial" pitchFamily="34" charset="0"/>
              </a:rPr>
              <a:t> is proportional to the departure from target</a:t>
            </a:r>
          </a:p>
          <a:p>
            <a:pPr eaLnBrk="1" hangingPunct="1"/>
            <a:r>
              <a:rPr lang="en-US" smtClean="0">
                <a:cs typeface="Arial" pitchFamily="34" charset="0"/>
              </a:rPr>
              <a:t>Saturation behaviour when o is 0 or 1</a:t>
            </a:r>
          </a:p>
          <a:p>
            <a:pPr eaLnBrk="1" hangingPunct="1"/>
            <a:r>
              <a:rPr lang="en-US" smtClean="0">
                <a:cs typeface="Arial" pitchFamily="34" charset="0"/>
              </a:rPr>
              <a:t>If o &lt; t, ∆w</a:t>
            </a:r>
            <a:r>
              <a:rPr lang="en-US" baseline="-25000" smtClean="0">
                <a:cs typeface="Arial" pitchFamily="34" charset="0"/>
              </a:rPr>
              <a:t>i </a:t>
            </a:r>
            <a:r>
              <a:rPr lang="en-US" smtClean="0">
                <a:cs typeface="Arial" pitchFamily="34" charset="0"/>
              </a:rPr>
              <a:t> &gt; 0 and if o &gt; t, ∆w</a:t>
            </a:r>
            <a:r>
              <a:rPr lang="en-US" baseline="-25000" smtClean="0">
                <a:cs typeface="Arial" pitchFamily="34" charset="0"/>
              </a:rPr>
              <a:t>i </a:t>
            </a:r>
            <a:r>
              <a:rPr lang="en-US" smtClean="0">
                <a:cs typeface="Arial" pitchFamily="34" charset="0"/>
              </a:rPr>
              <a:t> &lt; 0  which is consistent with the </a:t>
            </a:r>
            <a:r>
              <a:rPr lang="en-US" smtClean="0">
                <a:cs typeface="Arial" pitchFamily="34" charset="0"/>
                <a:sym typeface="Wingdings" pitchFamily="2" charset="2"/>
              </a:rPr>
              <a:t>Hebb’s law</a:t>
            </a:r>
            <a:endParaRPr lang="en-US" smtClean="0">
              <a:cs typeface="Arial" pitchFamily="34" charset="0"/>
            </a:endParaRPr>
          </a:p>
          <a:p>
            <a:pPr lvl="1" eaLnBrk="1" hangingPunct="1">
              <a:buFontTx/>
              <a:buNone/>
            </a:pPr>
            <a:endParaRPr lang="el-GR" smtClean="0">
              <a:cs typeface="Arial" pitchFamily="34" charset="0"/>
            </a:endParaRPr>
          </a:p>
          <a:p>
            <a:pPr lvl="1" eaLnBrk="1" hangingPunct="1"/>
            <a:endParaRPr lang="en-US" baseline="-2500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</TotalTime>
  <Words>755</Words>
  <Application>Microsoft Office PowerPoint</Application>
  <PresentationFormat>On-screen Show (4:3)</PresentationFormat>
  <Paragraphs>215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Blends</vt:lpstr>
      <vt:lpstr>Equation</vt:lpstr>
      <vt:lpstr>Microsoft Equation 3.0</vt:lpstr>
      <vt:lpstr>CS344: Introduction to Artificial Intelligence (associated lab: CS386) </vt:lpstr>
      <vt:lpstr>Backpropagation algorithm</vt:lpstr>
      <vt:lpstr>Gradient Descent Equations</vt:lpstr>
      <vt:lpstr>Backpropagation – for outermost layer</vt:lpstr>
      <vt:lpstr>Backpropagation for hidden layers</vt:lpstr>
      <vt:lpstr>Backpropagation – for hidden layers</vt:lpstr>
      <vt:lpstr>General Backpropagation Rule</vt:lpstr>
      <vt:lpstr>Observations on weight change rules</vt:lpstr>
      <vt:lpstr>Observations contd.</vt:lpstr>
      <vt:lpstr>Hebb’s law</vt:lpstr>
      <vt:lpstr>Saturation behavior</vt:lpstr>
      <vt:lpstr>How does it work?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198</cp:revision>
  <dcterms:created xsi:type="dcterms:W3CDTF">2007-07-27T07:29:18Z</dcterms:created>
  <dcterms:modified xsi:type="dcterms:W3CDTF">2011-04-05T04:36:58Z</dcterms:modified>
</cp:coreProperties>
</file>