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7"/>
  </p:notesMasterIdLst>
  <p:sldIdLst>
    <p:sldId id="256" r:id="rId2"/>
    <p:sldId id="285" r:id="rId3"/>
    <p:sldId id="306" r:id="rId4"/>
    <p:sldId id="307" r:id="rId5"/>
    <p:sldId id="292" r:id="rId6"/>
    <p:sldId id="293" r:id="rId7"/>
    <p:sldId id="308" r:id="rId8"/>
    <p:sldId id="309" r:id="rId9"/>
    <p:sldId id="310" r:id="rId10"/>
    <p:sldId id="323" r:id="rId11"/>
    <p:sldId id="324" r:id="rId12"/>
    <p:sldId id="325" r:id="rId13"/>
    <p:sldId id="326" r:id="rId14"/>
    <p:sldId id="311" r:id="rId15"/>
    <p:sldId id="312" r:id="rId16"/>
    <p:sldId id="313" r:id="rId17"/>
    <p:sldId id="314" r:id="rId18"/>
    <p:sldId id="315" r:id="rId19"/>
    <p:sldId id="316" r:id="rId20"/>
    <p:sldId id="317" r:id="rId21"/>
    <p:sldId id="318" r:id="rId22"/>
    <p:sldId id="319" r:id="rId23"/>
    <p:sldId id="320" r:id="rId24"/>
    <p:sldId id="321" r:id="rId25"/>
    <p:sldId id="322" r:id="rId26"/>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eaLnBrk="1" hangingPunct="1">
              <a:defRPr sz="1300">
                <a:latin typeface="Arial" charset="0"/>
              </a:defRPr>
            </a:lvl1pPr>
          </a:lstStyle>
          <a:p>
            <a:pPr>
              <a:defRPr/>
            </a:pPr>
            <a:endParaRPr lang="en-US"/>
          </a:p>
        </p:txBody>
      </p:sp>
      <p:sp>
        <p:nvSpPr>
          <p:cNvPr id="25603"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eaLnBrk="1" hangingPunct="1">
              <a:defRPr sz="1300">
                <a:latin typeface="Arial" charset="0"/>
              </a:defRPr>
            </a:lvl1pPr>
          </a:lstStyle>
          <a:p>
            <a:pPr>
              <a:defRPr/>
            </a:pPr>
            <a:endParaRPr lang="en-US"/>
          </a:p>
        </p:txBody>
      </p:sp>
      <p:sp>
        <p:nvSpPr>
          <p:cNvPr id="5325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731520" y="4560570"/>
            <a:ext cx="5852160" cy="432054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eaLnBrk="1" hangingPunct="1">
              <a:defRPr sz="1300">
                <a:latin typeface="Arial" charset="0"/>
              </a:defRPr>
            </a:lvl1pPr>
          </a:lstStyle>
          <a:p>
            <a:pPr>
              <a:defRPr/>
            </a:pPr>
            <a:endParaRPr lang="en-US"/>
          </a:p>
        </p:txBody>
      </p:sp>
      <p:sp>
        <p:nvSpPr>
          <p:cNvPr id="25607" name="Rectangle 7"/>
          <p:cNvSpPr>
            <a:spLocks noGrp="1" noChangeArrowheads="1"/>
          </p:cNvSpPr>
          <p:nvPr>
            <p:ph type="sldNum" sz="quarter" idx="5"/>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eaLnBrk="1" hangingPunct="1">
              <a:defRPr sz="1300">
                <a:latin typeface="Arial" charset="0"/>
              </a:defRPr>
            </a:lvl1pPr>
          </a:lstStyle>
          <a:p>
            <a:pPr>
              <a:defRPr/>
            </a:pPr>
            <a:fld id="{C13B24C0-78BB-4A2C-8624-7372A792754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18BBCC5C-783B-4F2F-B2B7-A0E5D40E94D3}" type="slidenum">
              <a:rPr lang="en-US" smtClean="0"/>
              <a:pPr/>
              <a:t>1</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A2DBFB1B-BC0E-4249-BFA8-93ED7FF441A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F232C1D-A523-4D33-82D0-B5C41D779F5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C780826-301C-473B-95D9-BD172841F16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F41A4D0D-0D3F-478A-98F1-3405F1EBB76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432ECAD-785D-41D1-9A0C-22348DF2961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17F37B-ABB6-404D-AC6D-044F1EA042D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F70FE9DE-4933-4A25-96E6-E58E25568BB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079A9701-BEC9-47B6-87F1-6DB148AA255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FCA461ED-BD40-4AB0-A2EC-7D586271AE4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F6C57B32-9EB4-4A5B-990C-D1E8D48C7B2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CA09E532-A7FF-4206-ACF6-C2B1A4FB629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60691951-7F91-4EDB-A88F-6E24C3706AD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defRPr/>
            </a:pPr>
            <a:endParaRPr kumimoji="1" lang="en-US" sz="2400"/>
          </a:p>
        </p:txBody>
      </p:sp>
      <p:sp>
        <p:nvSpPr>
          <p:cNvPr id="409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a:p>
        </p:txBody>
      </p:sp>
      <p:sp>
        <p:nvSpPr>
          <p:cNvPr id="4100"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defRPr/>
            </a:pPr>
            <a:endParaRPr kumimoji="1" lang="en-US" sz="2400"/>
          </a:p>
        </p:txBody>
      </p:sp>
      <p:sp>
        <p:nvSpPr>
          <p:cNvPr id="410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a:p>
        </p:txBody>
      </p:sp>
      <p:sp>
        <p:nvSpPr>
          <p:cNvPr id="410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defRPr/>
            </a:pPr>
            <a:endParaRPr kumimoji="1" lang="en-US" sz="2400"/>
          </a:p>
        </p:txBody>
      </p:sp>
      <p:sp>
        <p:nvSpPr>
          <p:cNvPr id="4103"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defRPr/>
            </a:pPr>
            <a:endParaRPr kumimoji="1" lang="en-US" sz="2400"/>
          </a:p>
        </p:txBody>
      </p:sp>
      <p:sp>
        <p:nvSpPr>
          <p:cNvPr id="410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20002E24-9D71-4902-AEB9-D46CC482A6A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2.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85800" y="1600200"/>
            <a:ext cx="7772400" cy="1600200"/>
          </a:xfrm>
        </p:spPr>
        <p:txBody>
          <a:bodyPr/>
          <a:lstStyle/>
          <a:p>
            <a:pPr algn="ctr" eaLnBrk="1" hangingPunct="1"/>
            <a:r>
              <a:rPr lang="en-US" sz="4000" dirty="0" smtClean="0">
                <a:latin typeface="Times New Roman" pitchFamily="18" charset="0"/>
              </a:rPr>
              <a:t>CS344: Introduction to Artificial Intelligence</a:t>
            </a:r>
            <a:br>
              <a:rPr lang="en-US" sz="4000" dirty="0" smtClean="0">
                <a:latin typeface="Times New Roman" pitchFamily="18" charset="0"/>
              </a:rPr>
            </a:br>
            <a:r>
              <a:rPr lang="en-US" sz="4000" dirty="0" smtClean="0">
                <a:latin typeface="Times New Roman" pitchFamily="18" charset="0"/>
              </a:rPr>
              <a:t>(associated lab: CS386)</a:t>
            </a:r>
            <a:br>
              <a:rPr lang="en-US" sz="4000" dirty="0" smtClean="0">
                <a:latin typeface="Times New Roman" pitchFamily="18" charset="0"/>
              </a:rPr>
            </a:br>
            <a:endParaRPr lang="en-US" sz="4000" dirty="0" smtClean="0">
              <a:latin typeface="Times New Roman" pitchFamily="18" charset="0"/>
            </a:endParaRPr>
          </a:p>
        </p:txBody>
      </p:sp>
      <p:sp>
        <p:nvSpPr>
          <p:cNvPr id="14339" name="Rectangle 3"/>
          <p:cNvSpPr>
            <a:spLocks noGrp="1" noChangeArrowheads="1"/>
          </p:cNvSpPr>
          <p:nvPr>
            <p:ph type="subTitle" idx="1"/>
          </p:nvPr>
        </p:nvSpPr>
        <p:spPr>
          <a:xfrm>
            <a:off x="1295400" y="2819400"/>
            <a:ext cx="6400800" cy="2971800"/>
          </a:xfrm>
        </p:spPr>
        <p:txBody>
          <a:bodyPr/>
          <a:lstStyle/>
          <a:p>
            <a:pPr eaLnBrk="1" hangingPunct="1"/>
            <a:r>
              <a:rPr lang="en-US" sz="2800" dirty="0" smtClean="0">
                <a:solidFill>
                  <a:schemeClr val="tx2"/>
                </a:solidFill>
                <a:latin typeface="Times New Roman" pitchFamily="18" charset="0"/>
              </a:rPr>
              <a:t>Pushpak Bhattacharyya</a:t>
            </a:r>
            <a:br>
              <a:rPr lang="en-US" sz="2800" dirty="0" smtClean="0">
                <a:solidFill>
                  <a:schemeClr val="tx2"/>
                </a:solidFill>
                <a:latin typeface="Times New Roman" pitchFamily="18" charset="0"/>
              </a:rPr>
            </a:br>
            <a:r>
              <a:rPr lang="en-US" sz="2800" dirty="0" smtClean="0">
                <a:solidFill>
                  <a:schemeClr val="tx2"/>
                </a:solidFill>
                <a:latin typeface="Times New Roman" pitchFamily="18" charset="0"/>
              </a:rPr>
              <a:t>CSE Dept., </a:t>
            </a:r>
            <a:br>
              <a:rPr lang="en-US" sz="2800" dirty="0" smtClean="0">
                <a:solidFill>
                  <a:schemeClr val="tx2"/>
                </a:solidFill>
                <a:latin typeface="Times New Roman" pitchFamily="18" charset="0"/>
              </a:rPr>
            </a:br>
            <a:r>
              <a:rPr lang="en-US" sz="2800" dirty="0" smtClean="0">
                <a:solidFill>
                  <a:schemeClr val="tx2"/>
                </a:solidFill>
                <a:latin typeface="Times New Roman" pitchFamily="18" charset="0"/>
              </a:rPr>
              <a:t>IIT Bombay </a:t>
            </a:r>
          </a:p>
          <a:p>
            <a:pPr eaLnBrk="1" hangingPunct="1"/>
            <a:r>
              <a:rPr lang="en-US" sz="2800" dirty="0" smtClean="0">
                <a:latin typeface="Times New Roman" pitchFamily="18" charset="0"/>
              </a:rPr>
              <a:t>Lecture </a:t>
            </a:r>
            <a:r>
              <a:rPr lang="en-US" sz="2800" dirty="0" smtClean="0">
                <a:latin typeface="Times New Roman" pitchFamily="18" charset="0"/>
              </a:rPr>
              <a:t>35: </a:t>
            </a:r>
            <a:r>
              <a:rPr lang="en-US" sz="2800" dirty="0" err="1" smtClean="0">
                <a:latin typeface="Times New Roman" pitchFamily="18" charset="0"/>
              </a:rPr>
              <a:t>Backpropagation</a:t>
            </a:r>
            <a:r>
              <a:rPr lang="en-US" sz="2800" dirty="0" smtClean="0">
                <a:latin typeface="Times New Roman" pitchFamily="18" charset="0"/>
              </a:rPr>
              <a:t>; need for multiple layers and non linearity</a:t>
            </a:r>
          </a:p>
          <a:p>
            <a:pPr eaLnBrk="1" hangingPunct="1"/>
            <a:r>
              <a:rPr lang="en-US" sz="2800" dirty="0" smtClean="0">
                <a:latin typeface="Times New Roman" pitchFamily="18" charset="0"/>
              </a:rPr>
              <a:t>7</a:t>
            </a:r>
            <a:r>
              <a:rPr lang="en-US" sz="2800" baseline="30000" dirty="0" smtClean="0">
                <a:latin typeface="Times New Roman" pitchFamily="18" charset="0"/>
              </a:rPr>
              <a:t>th</a:t>
            </a:r>
            <a:r>
              <a:rPr lang="en-US" sz="2800" dirty="0" smtClean="0">
                <a:latin typeface="Times New Roman" pitchFamily="18" charset="0"/>
              </a:rPr>
              <a:t> </a:t>
            </a:r>
            <a:r>
              <a:rPr lang="en-US" sz="2800" dirty="0" smtClean="0">
                <a:latin typeface="Times New Roman" pitchFamily="18" charset="0"/>
              </a:rPr>
              <a:t>April, 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solidFill>
                  <a:schemeClr val="tx2"/>
                </a:solidFill>
              </a:rPr>
              <a:t>Updating Weights</a:t>
            </a:r>
          </a:p>
        </p:txBody>
      </p:sp>
      <p:sp>
        <p:nvSpPr>
          <p:cNvPr id="4099" name="Content Placeholder 2"/>
          <p:cNvSpPr>
            <a:spLocks noGrp="1"/>
          </p:cNvSpPr>
          <p:nvPr>
            <p:ph idx="1"/>
          </p:nvPr>
        </p:nvSpPr>
        <p:spPr/>
        <p:txBody>
          <a:bodyPr/>
          <a:lstStyle/>
          <a:p>
            <a:pPr algn="ctr">
              <a:buFont typeface="Arial" charset="0"/>
              <a:buNone/>
            </a:pPr>
            <a:r>
              <a:rPr lang="en-US" smtClean="0"/>
              <a:t>Change in weight</a:t>
            </a:r>
          </a:p>
          <a:p>
            <a:pPr algn="ctr">
              <a:buFont typeface="Arial" charset="0"/>
              <a:buNone/>
            </a:pPr>
            <a:r>
              <a:rPr lang="en-US" smtClean="0"/>
              <a:t>for multiple patterns </a:t>
            </a:r>
          </a:p>
        </p:txBody>
      </p:sp>
      <p:sp>
        <p:nvSpPr>
          <p:cNvPr id="4100" name="TextBox 4"/>
          <p:cNvSpPr txBox="1">
            <a:spLocks noChangeArrowheads="1"/>
          </p:cNvSpPr>
          <p:nvPr/>
        </p:nvSpPr>
        <p:spPr bwMode="auto">
          <a:xfrm>
            <a:off x="381000" y="3733800"/>
            <a:ext cx="3048000" cy="1754188"/>
          </a:xfrm>
          <a:prstGeom prst="rect">
            <a:avLst/>
          </a:prstGeom>
          <a:noFill/>
          <a:ln w="9525">
            <a:noFill/>
            <a:miter lim="800000"/>
            <a:headEnd/>
            <a:tailEnd/>
          </a:ln>
        </p:spPr>
        <p:txBody>
          <a:bodyPr>
            <a:spAutoFit/>
          </a:bodyPr>
          <a:lstStyle/>
          <a:p>
            <a:pPr algn="ctr"/>
            <a:r>
              <a:rPr lang="en-US" sz="2400">
                <a:latin typeface="Calibri" pitchFamily="34" charset="0"/>
              </a:rPr>
              <a:t>Offline</a:t>
            </a:r>
          </a:p>
          <a:p>
            <a:pPr algn="ctr"/>
            <a:r>
              <a:rPr lang="en-US" sz="2400">
                <a:latin typeface="Calibri" pitchFamily="34" charset="0"/>
              </a:rPr>
              <a:t>(batch)</a:t>
            </a:r>
          </a:p>
          <a:p>
            <a:pPr algn="ctr"/>
            <a:r>
              <a:rPr lang="en-US" sz="2000">
                <a:latin typeface="Calibri" pitchFamily="34" charset="0"/>
              </a:rPr>
              <a:t>accumulate change and </a:t>
            </a:r>
          </a:p>
          <a:p>
            <a:pPr algn="ctr"/>
            <a:r>
              <a:rPr lang="en-US" sz="2000">
                <a:latin typeface="Calibri" pitchFamily="34" charset="0"/>
              </a:rPr>
              <a:t>reflect after an epoch</a:t>
            </a:r>
          </a:p>
          <a:p>
            <a:pPr algn="ctr"/>
            <a:endParaRPr lang="en-US" sz="2000">
              <a:latin typeface="Calibri" pitchFamily="34" charset="0"/>
            </a:endParaRPr>
          </a:p>
        </p:txBody>
      </p:sp>
      <p:sp>
        <p:nvSpPr>
          <p:cNvPr id="4101" name="TextBox 5"/>
          <p:cNvSpPr txBox="1">
            <a:spLocks noChangeArrowheads="1"/>
          </p:cNvSpPr>
          <p:nvPr/>
        </p:nvSpPr>
        <p:spPr bwMode="auto">
          <a:xfrm>
            <a:off x="5257800" y="3733800"/>
            <a:ext cx="3048000" cy="1754188"/>
          </a:xfrm>
          <a:prstGeom prst="rect">
            <a:avLst/>
          </a:prstGeom>
          <a:noFill/>
          <a:ln w="9525">
            <a:noFill/>
            <a:miter lim="800000"/>
            <a:headEnd/>
            <a:tailEnd/>
          </a:ln>
        </p:spPr>
        <p:txBody>
          <a:bodyPr>
            <a:spAutoFit/>
          </a:bodyPr>
          <a:lstStyle/>
          <a:p>
            <a:pPr algn="ctr"/>
            <a:r>
              <a:rPr lang="en-US" sz="2400">
                <a:latin typeface="Calibri" pitchFamily="34" charset="0"/>
              </a:rPr>
              <a:t>Online</a:t>
            </a:r>
          </a:p>
          <a:p>
            <a:pPr algn="ctr"/>
            <a:r>
              <a:rPr lang="en-US" sz="2400">
                <a:latin typeface="Calibri" pitchFamily="34" charset="0"/>
              </a:rPr>
              <a:t>(incremental)</a:t>
            </a:r>
          </a:p>
          <a:p>
            <a:pPr algn="ctr"/>
            <a:r>
              <a:rPr lang="en-US" sz="2000">
                <a:latin typeface="Calibri" pitchFamily="34" charset="0"/>
              </a:rPr>
              <a:t>reflect change after each pattern </a:t>
            </a:r>
          </a:p>
          <a:p>
            <a:pPr algn="ctr"/>
            <a:endParaRPr lang="en-US" sz="2000">
              <a:latin typeface="Calibri" pitchFamily="34" charset="0"/>
            </a:endParaRPr>
          </a:p>
        </p:txBody>
      </p:sp>
      <p:cxnSp>
        <p:nvCxnSpPr>
          <p:cNvPr id="8" name="Straight Arrow Connector 7"/>
          <p:cNvCxnSpPr/>
          <p:nvPr/>
        </p:nvCxnSpPr>
        <p:spPr>
          <a:xfrm rot="10800000" flipV="1">
            <a:off x="2286000" y="2743200"/>
            <a:ext cx="1752600" cy="914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a:off x="4876800" y="2743200"/>
            <a:ext cx="1676400" cy="914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3200" dirty="0" smtClean="0">
                <a:solidFill>
                  <a:schemeClr val="tx2"/>
                </a:solidFill>
              </a:rPr>
              <a:t>Example-1: Digit </a:t>
            </a:r>
            <a:r>
              <a:rPr lang="en-US" sz="3200" dirty="0" smtClean="0">
                <a:solidFill>
                  <a:schemeClr val="tx2"/>
                </a:solidFill>
              </a:rPr>
              <a:t>Recognition </a:t>
            </a:r>
            <a:r>
              <a:rPr lang="en-US" sz="3200" dirty="0" smtClean="0">
                <a:solidFill>
                  <a:schemeClr val="tx2"/>
                </a:solidFill>
              </a:rPr>
              <a:t>System– </a:t>
            </a:r>
            <a:br>
              <a:rPr lang="en-US" sz="3200" dirty="0" smtClean="0">
                <a:solidFill>
                  <a:schemeClr val="tx2"/>
                </a:solidFill>
              </a:rPr>
            </a:br>
            <a:r>
              <a:rPr lang="en-US" sz="3200" dirty="0" smtClean="0">
                <a:solidFill>
                  <a:schemeClr val="tx2"/>
                </a:solidFill>
              </a:rPr>
              <a:t>7-segment </a:t>
            </a:r>
            <a:r>
              <a:rPr lang="en-US" sz="3200" dirty="0" smtClean="0">
                <a:solidFill>
                  <a:schemeClr val="tx2"/>
                </a:solidFill>
              </a:rPr>
              <a:t>display</a:t>
            </a:r>
            <a:endParaRPr lang="en-US" sz="3200" dirty="0">
              <a:solidFill>
                <a:schemeClr val="tx2"/>
              </a:solidFill>
            </a:endParaRPr>
          </a:p>
        </p:txBody>
      </p:sp>
      <p:pic>
        <p:nvPicPr>
          <p:cNvPr id="5123" name="Picture 2" descr="C:\Users\Janardhan\Desktop\LED_Display_7_Segment.jpg"/>
          <p:cNvPicPr>
            <a:picLocks noGrp="1" noChangeAspect="1" noChangeArrowheads="1"/>
          </p:cNvPicPr>
          <p:nvPr>
            <p:ph idx="1"/>
          </p:nvPr>
        </p:nvPicPr>
        <p:blipFill>
          <a:blip r:embed="rId2" cstate="print"/>
          <a:srcRect/>
          <a:stretch>
            <a:fillRect/>
          </a:stretch>
        </p:blipFill>
        <p:spPr>
          <a:xfrm>
            <a:off x="609600" y="2362200"/>
            <a:ext cx="4295775" cy="2533650"/>
          </a:xfrm>
        </p:spPr>
      </p:pic>
      <p:pic>
        <p:nvPicPr>
          <p:cNvPr id="5124" name="Picture 3"/>
          <p:cNvPicPr>
            <a:picLocks noChangeAspect="1" noChangeArrowheads="1"/>
          </p:cNvPicPr>
          <p:nvPr/>
        </p:nvPicPr>
        <p:blipFill>
          <a:blip r:embed="rId3" cstate="print"/>
          <a:srcRect/>
          <a:stretch>
            <a:fillRect/>
          </a:stretch>
        </p:blipFill>
        <p:spPr bwMode="auto">
          <a:xfrm>
            <a:off x="5867400" y="1905000"/>
            <a:ext cx="2641600" cy="39624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solidFill>
                  <a:schemeClr val="tx2"/>
                </a:solidFill>
              </a:rPr>
              <a:t>7 segment display - Network Design</a:t>
            </a:r>
            <a:endParaRPr lang="en-US" dirty="0">
              <a:solidFill>
                <a:schemeClr val="tx2"/>
              </a:solidFill>
            </a:endParaRPr>
          </a:p>
        </p:txBody>
      </p:sp>
      <p:sp>
        <p:nvSpPr>
          <p:cNvPr id="6147" name="TextBox 4"/>
          <p:cNvSpPr txBox="1">
            <a:spLocks noChangeArrowheads="1"/>
          </p:cNvSpPr>
          <p:nvPr/>
        </p:nvSpPr>
        <p:spPr bwMode="auto">
          <a:xfrm>
            <a:off x="3962400" y="1524000"/>
            <a:ext cx="2362200" cy="646113"/>
          </a:xfrm>
          <a:prstGeom prst="rect">
            <a:avLst/>
          </a:prstGeom>
          <a:noFill/>
          <a:ln w="9525">
            <a:noFill/>
            <a:miter lim="800000"/>
            <a:headEnd/>
            <a:tailEnd/>
          </a:ln>
        </p:spPr>
        <p:txBody>
          <a:bodyPr>
            <a:spAutoFit/>
          </a:bodyPr>
          <a:lstStyle/>
          <a:p>
            <a:r>
              <a:rPr lang="en-US">
                <a:latin typeface="Calibri" pitchFamily="34" charset="0"/>
              </a:rPr>
              <a:t>(Centralized Representation)</a:t>
            </a:r>
          </a:p>
        </p:txBody>
      </p:sp>
      <p:cxnSp>
        <p:nvCxnSpPr>
          <p:cNvPr id="7" name="Straight Arrow Connector 6"/>
          <p:cNvCxnSpPr>
            <a:stCxn id="6147" idx="1"/>
          </p:cNvCxnSpPr>
          <p:nvPr/>
        </p:nvCxnSpPr>
        <p:spPr>
          <a:xfrm rot="10800000" flipV="1">
            <a:off x="3581400" y="1847850"/>
            <a:ext cx="381000" cy="361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6149" name="Picture 3"/>
          <p:cNvPicPr>
            <a:picLocks noChangeAspect="1" noChangeArrowheads="1"/>
          </p:cNvPicPr>
          <p:nvPr/>
        </p:nvPicPr>
        <p:blipFill>
          <a:blip r:embed="rId2" cstate="print"/>
          <a:srcRect/>
          <a:stretch>
            <a:fillRect/>
          </a:stretch>
        </p:blipFill>
        <p:spPr bwMode="auto">
          <a:xfrm>
            <a:off x="762000" y="2362200"/>
            <a:ext cx="7199313" cy="381952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solidFill>
                  <a:schemeClr val="tx2"/>
                </a:solidFill>
              </a:rPr>
              <a:t>7 segment display – inputs and target outputs </a:t>
            </a:r>
            <a:endParaRPr lang="en-US" dirty="0">
              <a:solidFill>
                <a:schemeClr val="tx2"/>
              </a:solidFill>
            </a:endParaRPr>
          </a:p>
        </p:txBody>
      </p:sp>
      <p:graphicFrame>
        <p:nvGraphicFramePr>
          <p:cNvPr id="4" name="Content Placeholder 3"/>
          <p:cNvGraphicFramePr>
            <a:graphicFrameLocks noGrp="1"/>
          </p:cNvGraphicFramePr>
          <p:nvPr>
            <p:ph idx="1"/>
          </p:nvPr>
        </p:nvGraphicFramePr>
        <p:xfrm>
          <a:off x="457200" y="1600200"/>
          <a:ext cx="8229600" cy="4719320"/>
        </p:xfrm>
        <a:graphic>
          <a:graphicData uri="http://schemas.openxmlformats.org/drawingml/2006/table">
            <a:tbl>
              <a:tblPr firstRow="1" bandRow="1">
                <a:tableStyleId>{5C22544A-7EE6-4342-B048-85BDC9FD1C3A}</a:tableStyleId>
              </a:tblPr>
              <a:tblGrid>
                <a:gridCol w="457200"/>
                <a:gridCol w="457200"/>
                <a:gridCol w="457200"/>
                <a:gridCol w="457200"/>
                <a:gridCol w="457200"/>
                <a:gridCol w="457200"/>
                <a:gridCol w="457200"/>
                <a:gridCol w="228600"/>
                <a:gridCol w="457200"/>
                <a:gridCol w="457200"/>
                <a:gridCol w="457200"/>
                <a:gridCol w="457200"/>
                <a:gridCol w="457200"/>
                <a:gridCol w="457200"/>
                <a:gridCol w="457200"/>
                <a:gridCol w="457200"/>
                <a:gridCol w="457200"/>
                <a:gridCol w="685800"/>
              </a:tblGrid>
              <a:tr h="370840">
                <a:tc gridSpan="7">
                  <a:txBody>
                    <a:bodyPr/>
                    <a:lstStyle/>
                    <a:p>
                      <a:r>
                        <a:rPr lang="en-US" dirty="0" smtClean="0"/>
                        <a:t>Input</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endParaRPr lang="en-US" dirty="0"/>
                    </a:p>
                  </a:txBody>
                  <a:tcPr/>
                </a:tc>
                <a:tc gridSpan="10">
                  <a:txBody>
                    <a:bodyPr/>
                    <a:lstStyle/>
                    <a:p>
                      <a:r>
                        <a:rPr lang="en-US" dirty="0" smtClean="0"/>
                        <a:t>Target Output</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solidFill>
                            <a:schemeClr val="bg1"/>
                          </a:solidFill>
                        </a:rPr>
                        <a:t>X6</a:t>
                      </a:r>
                      <a:endParaRPr lang="en-US" dirty="0">
                        <a:solidFill>
                          <a:schemeClr val="bg1"/>
                        </a:solidFill>
                      </a:endParaRPr>
                    </a:p>
                  </a:txBody>
                  <a:tcPr>
                    <a:solidFill>
                      <a:schemeClr val="accent1"/>
                    </a:solidFill>
                  </a:tcPr>
                </a:tc>
                <a:tc>
                  <a:txBody>
                    <a:bodyPr/>
                    <a:lstStyle/>
                    <a:p>
                      <a:r>
                        <a:rPr lang="en-US" dirty="0" smtClean="0">
                          <a:solidFill>
                            <a:schemeClr val="bg1"/>
                          </a:solidFill>
                        </a:rPr>
                        <a:t>X5</a:t>
                      </a:r>
                      <a:endParaRPr lang="en-US" dirty="0">
                        <a:solidFill>
                          <a:schemeClr val="bg1"/>
                        </a:solidFill>
                      </a:endParaRPr>
                    </a:p>
                  </a:txBody>
                  <a:tcPr>
                    <a:solidFill>
                      <a:schemeClr val="accent1"/>
                    </a:solidFill>
                  </a:tcPr>
                </a:tc>
                <a:tc>
                  <a:txBody>
                    <a:bodyPr/>
                    <a:lstStyle/>
                    <a:p>
                      <a:r>
                        <a:rPr lang="en-US" dirty="0" smtClean="0">
                          <a:solidFill>
                            <a:schemeClr val="bg1"/>
                          </a:solidFill>
                        </a:rPr>
                        <a:t>X4</a:t>
                      </a:r>
                      <a:endParaRPr lang="en-US" dirty="0">
                        <a:solidFill>
                          <a:schemeClr val="bg1"/>
                        </a:solidFill>
                      </a:endParaRPr>
                    </a:p>
                  </a:txBody>
                  <a:tcPr>
                    <a:solidFill>
                      <a:schemeClr val="accent1"/>
                    </a:solidFill>
                  </a:tcPr>
                </a:tc>
                <a:tc>
                  <a:txBody>
                    <a:bodyPr/>
                    <a:lstStyle/>
                    <a:p>
                      <a:r>
                        <a:rPr lang="en-US" dirty="0" smtClean="0">
                          <a:solidFill>
                            <a:schemeClr val="bg1"/>
                          </a:solidFill>
                        </a:rPr>
                        <a:t>X3</a:t>
                      </a:r>
                      <a:endParaRPr lang="en-US" dirty="0">
                        <a:solidFill>
                          <a:schemeClr val="bg1"/>
                        </a:solidFill>
                      </a:endParaRPr>
                    </a:p>
                  </a:txBody>
                  <a:tcPr>
                    <a:solidFill>
                      <a:schemeClr val="accent1"/>
                    </a:solidFill>
                  </a:tcPr>
                </a:tc>
                <a:tc>
                  <a:txBody>
                    <a:bodyPr/>
                    <a:lstStyle/>
                    <a:p>
                      <a:r>
                        <a:rPr lang="en-US" dirty="0" smtClean="0">
                          <a:solidFill>
                            <a:schemeClr val="bg1"/>
                          </a:solidFill>
                        </a:rPr>
                        <a:t>X2</a:t>
                      </a:r>
                      <a:endParaRPr lang="en-US" dirty="0">
                        <a:solidFill>
                          <a:schemeClr val="bg1"/>
                        </a:solidFill>
                      </a:endParaRPr>
                    </a:p>
                  </a:txBody>
                  <a:tcPr>
                    <a:solidFill>
                      <a:schemeClr val="accent1"/>
                    </a:solidFill>
                  </a:tcPr>
                </a:tc>
                <a:tc>
                  <a:txBody>
                    <a:bodyPr/>
                    <a:lstStyle/>
                    <a:p>
                      <a:r>
                        <a:rPr lang="en-US" dirty="0" smtClean="0">
                          <a:solidFill>
                            <a:schemeClr val="bg1"/>
                          </a:solidFill>
                        </a:rPr>
                        <a:t>X1</a:t>
                      </a:r>
                      <a:endParaRPr lang="en-US" dirty="0">
                        <a:solidFill>
                          <a:schemeClr val="bg1"/>
                        </a:solidFill>
                      </a:endParaRPr>
                    </a:p>
                  </a:txBody>
                  <a:tcPr>
                    <a:solidFill>
                      <a:schemeClr val="accent1"/>
                    </a:solidFill>
                  </a:tcPr>
                </a:tc>
                <a:tc>
                  <a:txBody>
                    <a:bodyPr/>
                    <a:lstStyle/>
                    <a:p>
                      <a:r>
                        <a:rPr lang="en-US" dirty="0" smtClean="0">
                          <a:solidFill>
                            <a:schemeClr val="bg1"/>
                          </a:solidFill>
                        </a:rPr>
                        <a:t>X0</a:t>
                      </a:r>
                      <a:endParaRPr lang="en-US" dirty="0">
                        <a:solidFill>
                          <a:schemeClr val="bg1"/>
                        </a:solidFill>
                      </a:endParaRPr>
                    </a:p>
                  </a:txBody>
                  <a:tcPr>
                    <a:solidFill>
                      <a:schemeClr val="accent1"/>
                    </a:solidFill>
                  </a:tcPr>
                </a:tc>
                <a:tc>
                  <a:txBody>
                    <a:bodyPr/>
                    <a:lstStyle/>
                    <a:p>
                      <a:endParaRPr lang="en-US" dirty="0">
                        <a:solidFill>
                          <a:schemeClr val="bg1"/>
                        </a:solidFill>
                      </a:endParaRPr>
                    </a:p>
                  </a:txBody>
                  <a:tcPr>
                    <a:solidFill>
                      <a:schemeClr val="accent1"/>
                    </a:solidFill>
                  </a:tcPr>
                </a:tc>
                <a:tc>
                  <a:txBody>
                    <a:bodyPr/>
                    <a:lstStyle/>
                    <a:p>
                      <a:r>
                        <a:rPr lang="en-US" dirty="0" smtClean="0">
                          <a:solidFill>
                            <a:schemeClr val="bg1"/>
                          </a:solidFill>
                        </a:rPr>
                        <a:t>O9</a:t>
                      </a:r>
                      <a:endParaRPr lang="en-US" dirty="0">
                        <a:solidFill>
                          <a:schemeClr val="bg1"/>
                        </a:solidFill>
                      </a:endParaRPr>
                    </a:p>
                  </a:txBody>
                  <a:tcPr>
                    <a:solidFill>
                      <a:schemeClr val="accent1"/>
                    </a:solidFill>
                  </a:tcPr>
                </a:tc>
                <a:tc>
                  <a:txBody>
                    <a:bodyPr/>
                    <a:lstStyle/>
                    <a:p>
                      <a:r>
                        <a:rPr lang="en-US" dirty="0" smtClean="0">
                          <a:solidFill>
                            <a:schemeClr val="bg1"/>
                          </a:solidFill>
                        </a:rPr>
                        <a:t>O8</a:t>
                      </a:r>
                      <a:endParaRPr lang="en-US" dirty="0">
                        <a:solidFill>
                          <a:schemeClr val="bg1"/>
                        </a:solidFill>
                      </a:endParaRPr>
                    </a:p>
                  </a:txBody>
                  <a:tcPr>
                    <a:solidFill>
                      <a:schemeClr val="accent1"/>
                    </a:solidFill>
                  </a:tcPr>
                </a:tc>
                <a:tc>
                  <a:txBody>
                    <a:bodyPr/>
                    <a:lstStyle/>
                    <a:p>
                      <a:r>
                        <a:rPr lang="en-US" dirty="0" smtClean="0">
                          <a:solidFill>
                            <a:schemeClr val="bg1"/>
                          </a:solidFill>
                        </a:rPr>
                        <a:t>O7</a:t>
                      </a:r>
                      <a:endParaRPr lang="en-US" dirty="0">
                        <a:solidFill>
                          <a:schemeClr val="bg1"/>
                        </a:solidFill>
                      </a:endParaRPr>
                    </a:p>
                  </a:txBody>
                  <a:tcPr>
                    <a:solidFill>
                      <a:schemeClr val="accent1"/>
                    </a:solidFill>
                  </a:tcPr>
                </a:tc>
                <a:tc>
                  <a:txBody>
                    <a:bodyPr/>
                    <a:lstStyle/>
                    <a:p>
                      <a:r>
                        <a:rPr lang="en-US" dirty="0" smtClean="0">
                          <a:solidFill>
                            <a:schemeClr val="bg1"/>
                          </a:solidFill>
                        </a:rPr>
                        <a:t>O6</a:t>
                      </a:r>
                      <a:endParaRPr lang="en-US" dirty="0">
                        <a:solidFill>
                          <a:schemeClr val="bg1"/>
                        </a:solidFill>
                      </a:endParaRPr>
                    </a:p>
                  </a:txBody>
                  <a:tcPr>
                    <a:solidFill>
                      <a:schemeClr val="accent1"/>
                    </a:solidFill>
                  </a:tcPr>
                </a:tc>
                <a:tc>
                  <a:txBody>
                    <a:bodyPr/>
                    <a:lstStyle/>
                    <a:p>
                      <a:r>
                        <a:rPr lang="en-US" dirty="0" smtClean="0">
                          <a:solidFill>
                            <a:schemeClr val="bg1"/>
                          </a:solidFill>
                        </a:rPr>
                        <a:t>O5</a:t>
                      </a:r>
                      <a:endParaRPr lang="en-US" dirty="0">
                        <a:solidFill>
                          <a:schemeClr val="bg1"/>
                        </a:solidFill>
                      </a:endParaRPr>
                    </a:p>
                  </a:txBody>
                  <a:tcPr>
                    <a:solidFill>
                      <a:schemeClr val="accent1"/>
                    </a:solidFill>
                  </a:tcPr>
                </a:tc>
                <a:tc>
                  <a:txBody>
                    <a:bodyPr/>
                    <a:lstStyle/>
                    <a:p>
                      <a:r>
                        <a:rPr lang="en-US" dirty="0" smtClean="0">
                          <a:solidFill>
                            <a:schemeClr val="bg1"/>
                          </a:solidFill>
                        </a:rPr>
                        <a:t>O4</a:t>
                      </a:r>
                      <a:endParaRPr lang="en-US" dirty="0">
                        <a:solidFill>
                          <a:schemeClr val="bg1"/>
                        </a:solidFill>
                      </a:endParaRPr>
                    </a:p>
                  </a:txBody>
                  <a:tcPr>
                    <a:solidFill>
                      <a:schemeClr val="accent1"/>
                    </a:solidFill>
                  </a:tcPr>
                </a:tc>
                <a:tc>
                  <a:txBody>
                    <a:bodyPr/>
                    <a:lstStyle/>
                    <a:p>
                      <a:r>
                        <a:rPr lang="en-US" dirty="0" smtClean="0">
                          <a:solidFill>
                            <a:schemeClr val="bg1"/>
                          </a:solidFill>
                        </a:rPr>
                        <a:t>O3</a:t>
                      </a:r>
                      <a:endParaRPr lang="en-US" dirty="0">
                        <a:solidFill>
                          <a:schemeClr val="bg1"/>
                        </a:solidFill>
                      </a:endParaRPr>
                    </a:p>
                  </a:txBody>
                  <a:tcPr>
                    <a:solidFill>
                      <a:schemeClr val="accent1"/>
                    </a:solidFill>
                  </a:tcPr>
                </a:tc>
                <a:tc>
                  <a:txBody>
                    <a:bodyPr/>
                    <a:lstStyle/>
                    <a:p>
                      <a:r>
                        <a:rPr lang="en-US" dirty="0" smtClean="0">
                          <a:solidFill>
                            <a:schemeClr val="bg1"/>
                          </a:solidFill>
                        </a:rPr>
                        <a:t>O2</a:t>
                      </a:r>
                      <a:endParaRPr lang="en-US" dirty="0">
                        <a:solidFill>
                          <a:schemeClr val="bg1"/>
                        </a:solidFill>
                      </a:endParaRPr>
                    </a:p>
                  </a:txBody>
                  <a:tcPr>
                    <a:solidFill>
                      <a:schemeClr val="accent1"/>
                    </a:solidFill>
                  </a:tcPr>
                </a:tc>
                <a:tc>
                  <a:txBody>
                    <a:bodyPr/>
                    <a:lstStyle/>
                    <a:p>
                      <a:r>
                        <a:rPr lang="en-US" dirty="0" smtClean="0">
                          <a:solidFill>
                            <a:schemeClr val="bg1"/>
                          </a:solidFill>
                        </a:rPr>
                        <a:t>O1</a:t>
                      </a:r>
                      <a:endParaRPr lang="en-US" dirty="0">
                        <a:solidFill>
                          <a:schemeClr val="bg1"/>
                        </a:solidFill>
                      </a:endParaRPr>
                    </a:p>
                  </a:txBody>
                  <a:tcPr>
                    <a:solidFill>
                      <a:schemeClr val="accent1"/>
                    </a:solidFill>
                  </a:tcPr>
                </a:tc>
                <a:tc>
                  <a:txBody>
                    <a:bodyPr/>
                    <a:lstStyle/>
                    <a:p>
                      <a:r>
                        <a:rPr lang="en-US" dirty="0" smtClean="0">
                          <a:solidFill>
                            <a:schemeClr val="bg1"/>
                          </a:solidFill>
                        </a:rPr>
                        <a:t>O0</a:t>
                      </a:r>
                      <a:endParaRPr lang="en-US" dirty="0">
                        <a:solidFill>
                          <a:schemeClr val="bg1"/>
                        </a:solidFill>
                      </a:endParaRPr>
                    </a:p>
                  </a:txBody>
                  <a:tcPr>
                    <a:solidFill>
                      <a:schemeClr val="accent1"/>
                    </a:solidFill>
                  </a:tcPr>
                </a:tc>
              </a:tr>
              <a:tr h="370840">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endParaRPr lang="en-US"/>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endParaRPr lang="en-US"/>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70840">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endParaRPr lang="en-US"/>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endParaRPr lang="en-US"/>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endParaRPr lang="en-US"/>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endParaRPr lang="en-US"/>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endParaRPr lang="en-US"/>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endParaRPr lang="en-US"/>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dirty="0" smtClean="0"/>
              <a:t>Example-2 </a:t>
            </a:r>
            <a:r>
              <a:rPr lang="en-US" dirty="0" smtClean="0"/>
              <a:t>- Character Recognition</a:t>
            </a:r>
          </a:p>
        </p:txBody>
      </p:sp>
      <p:sp>
        <p:nvSpPr>
          <p:cNvPr id="9219" name="Rectangle 3"/>
          <p:cNvSpPr>
            <a:spLocks noGrp="1" noChangeArrowheads="1"/>
          </p:cNvSpPr>
          <p:nvPr>
            <p:ph type="body" idx="1"/>
          </p:nvPr>
        </p:nvSpPr>
        <p:spPr/>
        <p:txBody>
          <a:bodyPr/>
          <a:lstStyle/>
          <a:p>
            <a:pPr eaLnBrk="1" hangingPunct="1"/>
            <a:r>
              <a:rPr lang="en-US" smtClean="0"/>
              <a:t>Output layer – 26 neurons (all capital)</a:t>
            </a:r>
          </a:p>
          <a:p>
            <a:pPr eaLnBrk="1" hangingPunct="1"/>
            <a:r>
              <a:rPr lang="en-US" smtClean="0"/>
              <a:t>First output neuron has the responsibility of detecting all forms of ‘A’</a:t>
            </a:r>
          </a:p>
          <a:p>
            <a:pPr eaLnBrk="1" hangingPunct="1"/>
            <a:r>
              <a:rPr lang="en-US" smtClean="0"/>
              <a:t>Centralized representation of outputs</a:t>
            </a:r>
          </a:p>
          <a:p>
            <a:pPr eaLnBrk="1" hangingPunct="1"/>
            <a:r>
              <a:rPr lang="en-US" smtClean="0"/>
              <a:t>In distributed representations, all output neurons participate in output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p:txBody>
          <a:bodyPr/>
          <a:lstStyle/>
          <a:p>
            <a:pPr eaLnBrk="1" hangingPunct="1"/>
            <a:r>
              <a:rPr lang="en-US" smtClean="0"/>
              <a:t>An application in Medical Domain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4000" smtClean="0"/>
              <a:t>Expert System for Skin Diseases Diagnosis</a:t>
            </a:r>
          </a:p>
        </p:txBody>
      </p:sp>
      <p:sp>
        <p:nvSpPr>
          <p:cNvPr id="11267" name="Rectangle 3"/>
          <p:cNvSpPr>
            <a:spLocks noGrp="1" noChangeArrowheads="1"/>
          </p:cNvSpPr>
          <p:nvPr>
            <p:ph type="body" idx="1"/>
          </p:nvPr>
        </p:nvSpPr>
        <p:spPr/>
        <p:txBody>
          <a:bodyPr/>
          <a:lstStyle/>
          <a:p>
            <a:pPr eaLnBrk="1" hangingPunct="1"/>
            <a:r>
              <a:rPr lang="en-US" smtClean="0"/>
              <a:t>Bumpiness and scaliness of skin</a:t>
            </a:r>
          </a:p>
          <a:p>
            <a:pPr eaLnBrk="1" hangingPunct="1"/>
            <a:r>
              <a:rPr lang="en-US" smtClean="0"/>
              <a:t>Mostly for symptom gathering and for developing diagnosis skills</a:t>
            </a:r>
          </a:p>
          <a:p>
            <a:pPr eaLnBrk="1" hangingPunct="1"/>
            <a:r>
              <a:rPr lang="en-US" smtClean="0"/>
              <a:t>Not replacing doctor’s diagnosis</a:t>
            </a:r>
          </a:p>
          <a:p>
            <a:pPr eaLnBrk="1" hangingPunct="1">
              <a:buFontTx/>
              <a:buNone/>
            </a:pPr>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Architecture of the FF NN</a:t>
            </a:r>
          </a:p>
        </p:txBody>
      </p:sp>
      <p:sp>
        <p:nvSpPr>
          <p:cNvPr id="12291" name="Rectangle 3"/>
          <p:cNvSpPr>
            <a:spLocks noGrp="1" noChangeArrowheads="1"/>
          </p:cNvSpPr>
          <p:nvPr>
            <p:ph type="body" idx="1"/>
          </p:nvPr>
        </p:nvSpPr>
        <p:spPr/>
        <p:txBody>
          <a:bodyPr/>
          <a:lstStyle/>
          <a:p>
            <a:pPr eaLnBrk="1" hangingPunct="1">
              <a:lnSpc>
                <a:spcPct val="80000"/>
              </a:lnSpc>
            </a:pPr>
            <a:r>
              <a:rPr lang="en-US" sz="2800" smtClean="0"/>
              <a:t>96-20-10</a:t>
            </a:r>
          </a:p>
          <a:p>
            <a:pPr eaLnBrk="1" hangingPunct="1">
              <a:lnSpc>
                <a:spcPct val="80000"/>
              </a:lnSpc>
            </a:pPr>
            <a:r>
              <a:rPr lang="en-US" sz="2800" smtClean="0"/>
              <a:t>96 input neurons, 20 hidden layer neurons, 10 output neurons</a:t>
            </a:r>
          </a:p>
          <a:p>
            <a:pPr eaLnBrk="1" hangingPunct="1">
              <a:lnSpc>
                <a:spcPct val="80000"/>
              </a:lnSpc>
            </a:pPr>
            <a:r>
              <a:rPr lang="en-US" sz="2800" smtClean="0"/>
              <a:t>Inputs: skin disease symptoms and their parameters</a:t>
            </a:r>
          </a:p>
          <a:p>
            <a:pPr lvl="1" eaLnBrk="1" hangingPunct="1">
              <a:lnSpc>
                <a:spcPct val="80000"/>
              </a:lnSpc>
            </a:pPr>
            <a:r>
              <a:rPr lang="en-US" sz="2400" i="1" smtClean="0"/>
              <a:t>Location, distribution, shape, arrangement, pattern, number of lesions, presence of an active norder, amount of scale, elevation of papuls, color, altered pigmentation, itching, pustules, lymphadenopathy, palmer thickening, results of microscopic examination, presence of herald pathc, result of dermatology test called KOH</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Output</a:t>
            </a:r>
          </a:p>
        </p:txBody>
      </p:sp>
      <p:sp>
        <p:nvSpPr>
          <p:cNvPr id="13315" name="Rectangle 3"/>
          <p:cNvSpPr>
            <a:spLocks noGrp="1" noChangeArrowheads="1"/>
          </p:cNvSpPr>
          <p:nvPr>
            <p:ph type="body" idx="1"/>
          </p:nvPr>
        </p:nvSpPr>
        <p:spPr/>
        <p:txBody>
          <a:bodyPr/>
          <a:lstStyle/>
          <a:p>
            <a:pPr eaLnBrk="1" hangingPunct="1"/>
            <a:r>
              <a:rPr lang="en-US" smtClean="0"/>
              <a:t>10 neurons indicative of the diseases:</a:t>
            </a:r>
          </a:p>
          <a:p>
            <a:pPr lvl="1" eaLnBrk="1" hangingPunct="1"/>
            <a:r>
              <a:rPr lang="en-US" i="1" smtClean="0"/>
              <a:t>psoriasis, pityriasis rubra pilaris, lichen planus, pityriasis rosea, tinea versicolor, dermatophytosis, cutaneous T-cell lymphoma, secondery syphilis, chronic contact dermatitis, soberrheic dermatitis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Training data</a:t>
            </a:r>
          </a:p>
        </p:txBody>
      </p:sp>
      <p:sp>
        <p:nvSpPr>
          <p:cNvPr id="14339" name="Rectangle 3"/>
          <p:cNvSpPr>
            <a:spLocks noGrp="1" noChangeArrowheads="1"/>
          </p:cNvSpPr>
          <p:nvPr>
            <p:ph type="body" idx="1"/>
          </p:nvPr>
        </p:nvSpPr>
        <p:spPr/>
        <p:txBody>
          <a:bodyPr/>
          <a:lstStyle/>
          <a:p>
            <a:pPr eaLnBrk="1" hangingPunct="1"/>
            <a:r>
              <a:rPr lang="en-US" smtClean="0"/>
              <a:t>Input specs of 10 model diseases from 250 patients</a:t>
            </a:r>
          </a:p>
          <a:p>
            <a:pPr eaLnBrk="1" hangingPunct="1"/>
            <a:r>
              <a:rPr lang="en-US" smtClean="0"/>
              <a:t>0.5 is some specific symptom value is not knoiwn</a:t>
            </a:r>
          </a:p>
          <a:p>
            <a:pPr eaLnBrk="1" hangingPunct="1"/>
            <a:r>
              <a:rPr lang="en-US" smtClean="0"/>
              <a:t>Trained using standard error backpropagation algorithm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mtClean="0"/>
              <a:t>Backpropagation for hidden layers</a:t>
            </a:r>
          </a:p>
        </p:txBody>
      </p:sp>
      <p:sp>
        <p:nvSpPr>
          <p:cNvPr id="20483" name="Oval 3"/>
          <p:cNvSpPr>
            <a:spLocks noChangeArrowheads="1"/>
          </p:cNvSpPr>
          <p:nvPr/>
        </p:nvSpPr>
        <p:spPr bwMode="auto">
          <a:xfrm>
            <a:off x="1447800" y="1676400"/>
            <a:ext cx="381000" cy="381000"/>
          </a:xfrm>
          <a:prstGeom prst="ellipse">
            <a:avLst/>
          </a:prstGeom>
          <a:noFill/>
          <a:ln w="9525">
            <a:solidFill>
              <a:schemeClr val="tx1"/>
            </a:solidFill>
            <a:round/>
            <a:headEnd/>
            <a:tailEnd/>
          </a:ln>
        </p:spPr>
        <p:txBody>
          <a:bodyPr wrap="none" anchor="ctr"/>
          <a:lstStyle/>
          <a:p>
            <a:endParaRPr lang="en-US"/>
          </a:p>
        </p:txBody>
      </p:sp>
      <p:sp>
        <p:nvSpPr>
          <p:cNvPr id="20484" name="Oval 4"/>
          <p:cNvSpPr>
            <a:spLocks noChangeArrowheads="1"/>
          </p:cNvSpPr>
          <p:nvPr/>
        </p:nvSpPr>
        <p:spPr bwMode="auto">
          <a:xfrm>
            <a:off x="1447800" y="2286000"/>
            <a:ext cx="381000" cy="381000"/>
          </a:xfrm>
          <a:prstGeom prst="ellipse">
            <a:avLst/>
          </a:prstGeom>
          <a:noFill/>
          <a:ln w="9525">
            <a:solidFill>
              <a:schemeClr val="tx1"/>
            </a:solidFill>
            <a:round/>
            <a:headEnd/>
            <a:tailEnd/>
          </a:ln>
        </p:spPr>
        <p:txBody>
          <a:bodyPr wrap="none" anchor="ctr"/>
          <a:lstStyle/>
          <a:p>
            <a:endParaRPr lang="en-US"/>
          </a:p>
        </p:txBody>
      </p:sp>
      <p:sp>
        <p:nvSpPr>
          <p:cNvPr id="20485" name="Oval 5"/>
          <p:cNvSpPr>
            <a:spLocks noChangeArrowheads="1"/>
          </p:cNvSpPr>
          <p:nvPr/>
        </p:nvSpPr>
        <p:spPr bwMode="auto">
          <a:xfrm>
            <a:off x="4267200" y="2286000"/>
            <a:ext cx="381000" cy="381000"/>
          </a:xfrm>
          <a:prstGeom prst="ellipse">
            <a:avLst/>
          </a:prstGeom>
          <a:noFill/>
          <a:ln w="9525">
            <a:solidFill>
              <a:schemeClr val="tx1"/>
            </a:solidFill>
            <a:round/>
            <a:headEnd/>
            <a:tailEnd/>
          </a:ln>
        </p:spPr>
        <p:txBody>
          <a:bodyPr wrap="none" anchor="ctr"/>
          <a:lstStyle/>
          <a:p>
            <a:endParaRPr lang="en-US"/>
          </a:p>
        </p:txBody>
      </p:sp>
      <p:sp>
        <p:nvSpPr>
          <p:cNvPr id="20486" name="Oval 6"/>
          <p:cNvSpPr>
            <a:spLocks noChangeArrowheads="1"/>
          </p:cNvSpPr>
          <p:nvPr/>
        </p:nvSpPr>
        <p:spPr bwMode="auto">
          <a:xfrm>
            <a:off x="2209800" y="2286000"/>
            <a:ext cx="381000" cy="381000"/>
          </a:xfrm>
          <a:prstGeom prst="ellipse">
            <a:avLst/>
          </a:prstGeom>
          <a:noFill/>
          <a:ln w="9525">
            <a:solidFill>
              <a:schemeClr val="tx1"/>
            </a:solidFill>
            <a:round/>
            <a:headEnd/>
            <a:tailEnd/>
          </a:ln>
        </p:spPr>
        <p:txBody>
          <a:bodyPr wrap="none" anchor="ctr"/>
          <a:lstStyle/>
          <a:p>
            <a:endParaRPr lang="en-US"/>
          </a:p>
        </p:txBody>
      </p:sp>
      <p:sp>
        <p:nvSpPr>
          <p:cNvPr id="20487" name="Oval 7"/>
          <p:cNvSpPr>
            <a:spLocks noChangeArrowheads="1"/>
          </p:cNvSpPr>
          <p:nvPr/>
        </p:nvSpPr>
        <p:spPr bwMode="auto">
          <a:xfrm>
            <a:off x="4267200" y="1676400"/>
            <a:ext cx="381000" cy="381000"/>
          </a:xfrm>
          <a:prstGeom prst="ellipse">
            <a:avLst/>
          </a:prstGeom>
          <a:noFill/>
          <a:ln w="9525">
            <a:solidFill>
              <a:schemeClr val="tx1"/>
            </a:solidFill>
            <a:round/>
            <a:headEnd/>
            <a:tailEnd/>
          </a:ln>
        </p:spPr>
        <p:txBody>
          <a:bodyPr wrap="none" anchor="ctr"/>
          <a:lstStyle/>
          <a:p>
            <a:endParaRPr lang="en-US"/>
          </a:p>
        </p:txBody>
      </p:sp>
      <p:sp>
        <p:nvSpPr>
          <p:cNvPr id="20488" name="Oval 8"/>
          <p:cNvSpPr>
            <a:spLocks noChangeArrowheads="1"/>
          </p:cNvSpPr>
          <p:nvPr/>
        </p:nvSpPr>
        <p:spPr bwMode="auto">
          <a:xfrm>
            <a:off x="2209800" y="1676400"/>
            <a:ext cx="381000" cy="381000"/>
          </a:xfrm>
          <a:prstGeom prst="ellipse">
            <a:avLst/>
          </a:prstGeom>
          <a:noFill/>
          <a:ln w="9525">
            <a:solidFill>
              <a:schemeClr val="tx1"/>
            </a:solidFill>
            <a:round/>
            <a:headEnd/>
            <a:tailEnd/>
          </a:ln>
        </p:spPr>
        <p:txBody>
          <a:bodyPr wrap="none" anchor="ctr"/>
          <a:lstStyle/>
          <a:p>
            <a:endParaRPr lang="en-US"/>
          </a:p>
        </p:txBody>
      </p:sp>
      <p:sp>
        <p:nvSpPr>
          <p:cNvPr id="20489" name="Oval 9"/>
          <p:cNvSpPr>
            <a:spLocks noChangeArrowheads="1"/>
          </p:cNvSpPr>
          <p:nvPr/>
        </p:nvSpPr>
        <p:spPr bwMode="auto">
          <a:xfrm>
            <a:off x="1447800" y="2971800"/>
            <a:ext cx="381000" cy="381000"/>
          </a:xfrm>
          <a:prstGeom prst="ellipse">
            <a:avLst/>
          </a:prstGeom>
          <a:noFill/>
          <a:ln w="9525">
            <a:solidFill>
              <a:schemeClr val="tx1"/>
            </a:solidFill>
            <a:round/>
            <a:headEnd/>
            <a:tailEnd/>
          </a:ln>
        </p:spPr>
        <p:txBody>
          <a:bodyPr wrap="none" anchor="ctr"/>
          <a:lstStyle/>
          <a:p>
            <a:endParaRPr lang="en-US"/>
          </a:p>
        </p:txBody>
      </p:sp>
      <p:sp>
        <p:nvSpPr>
          <p:cNvPr id="20490" name="Oval 10"/>
          <p:cNvSpPr>
            <a:spLocks noChangeArrowheads="1"/>
          </p:cNvSpPr>
          <p:nvPr/>
        </p:nvSpPr>
        <p:spPr bwMode="auto">
          <a:xfrm>
            <a:off x="1447800" y="3581400"/>
            <a:ext cx="381000" cy="381000"/>
          </a:xfrm>
          <a:prstGeom prst="ellipse">
            <a:avLst/>
          </a:prstGeom>
          <a:noFill/>
          <a:ln w="9525">
            <a:solidFill>
              <a:schemeClr val="tx1"/>
            </a:solidFill>
            <a:round/>
            <a:headEnd/>
            <a:tailEnd/>
          </a:ln>
        </p:spPr>
        <p:txBody>
          <a:bodyPr wrap="none" anchor="ctr"/>
          <a:lstStyle/>
          <a:p>
            <a:endParaRPr lang="en-US"/>
          </a:p>
        </p:txBody>
      </p:sp>
      <p:sp>
        <p:nvSpPr>
          <p:cNvPr id="20491" name="Oval 11"/>
          <p:cNvSpPr>
            <a:spLocks noChangeArrowheads="1"/>
          </p:cNvSpPr>
          <p:nvPr/>
        </p:nvSpPr>
        <p:spPr bwMode="auto">
          <a:xfrm>
            <a:off x="4267200" y="3581400"/>
            <a:ext cx="381000" cy="381000"/>
          </a:xfrm>
          <a:prstGeom prst="ellipse">
            <a:avLst/>
          </a:prstGeom>
          <a:noFill/>
          <a:ln w="9525">
            <a:solidFill>
              <a:schemeClr val="tx1"/>
            </a:solidFill>
            <a:round/>
            <a:headEnd/>
            <a:tailEnd/>
          </a:ln>
        </p:spPr>
        <p:txBody>
          <a:bodyPr wrap="none" anchor="ctr"/>
          <a:lstStyle/>
          <a:p>
            <a:endParaRPr lang="en-US"/>
          </a:p>
        </p:txBody>
      </p:sp>
      <p:sp>
        <p:nvSpPr>
          <p:cNvPr id="20492" name="Oval 12"/>
          <p:cNvSpPr>
            <a:spLocks noChangeArrowheads="1"/>
          </p:cNvSpPr>
          <p:nvPr/>
        </p:nvSpPr>
        <p:spPr bwMode="auto">
          <a:xfrm>
            <a:off x="2209800" y="3581400"/>
            <a:ext cx="381000" cy="381000"/>
          </a:xfrm>
          <a:prstGeom prst="ellipse">
            <a:avLst/>
          </a:prstGeom>
          <a:noFill/>
          <a:ln w="9525">
            <a:solidFill>
              <a:schemeClr val="tx1"/>
            </a:solidFill>
            <a:round/>
            <a:headEnd/>
            <a:tailEnd/>
          </a:ln>
        </p:spPr>
        <p:txBody>
          <a:bodyPr wrap="none" anchor="ctr"/>
          <a:lstStyle/>
          <a:p>
            <a:endParaRPr lang="en-US"/>
          </a:p>
        </p:txBody>
      </p:sp>
      <p:sp>
        <p:nvSpPr>
          <p:cNvPr id="20493" name="Oval 13"/>
          <p:cNvSpPr>
            <a:spLocks noChangeArrowheads="1"/>
          </p:cNvSpPr>
          <p:nvPr/>
        </p:nvSpPr>
        <p:spPr bwMode="auto">
          <a:xfrm>
            <a:off x="4267200" y="2971800"/>
            <a:ext cx="381000" cy="381000"/>
          </a:xfrm>
          <a:prstGeom prst="ellipse">
            <a:avLst/>
          </a:prstGeom>
          <a:noFill/>
          <a:ln w="9525">
            <a:solidFill>
              <a:schemeClr val="tx1"/>
            </a:solidFill>
            <a:round/>
            <a:headEnd/>
            <a:tailEnd/>
          </a:ln>
        </p:spPr>
        <p:txBody>
          <a:bodyPr wrap="none" anchor="ctr"/>
          <a:lstStyle/>
          <a:p>
            <a:endParaRPr lang="en-US"/>
          </a:p>
        </p:txBody>
      </p:sp>
      <p:sp>
        <p:nvSpPr>
          <p:cNvPr id="20494" name="Oval 14"/>
          <p:cNvSpPr>
            <a:spLocks noChangeArrowheads="1"/>
          </p:cNvSpPr>
          <p:nvPr/>
        </p:nvSpPr>
        <p:spPr bwMode="auto">
          <a:xfrm>
            <a:off x="2209800" y="2971800"/>
            <a:ext cx="381000" cy="381000"/>
          </a:xfrm>
          <a:prstGeom prst="ellipse">
            <a:avLst/>
          </a:prstGeom>
          <a:noFill/>
          <a:ln w="9525">
            <a:solidFill>
              <a:schemeClr val="tx1"/>
            </a:solidFill>
            <a:round/>
            <a:headEnd/>
            <a:tailEnd/>
          </a:ln>
        </p:spPr>
        <p:txBody>
          <a:bodyPr wrap="none" anchor="ctr"/>
          <a:lstStyle/>
          <a:p>
            <a:endParaRPr lang="en-US"/>
          </a:p>
        </p:txBody>
      </p:sp>
      <p:sp>
        <p:nvSpPr>
          <p:cNvPr id="20495" name="Line 15"/>
          <p:cNvSpPr>
            <a:spLocks noChangeShapeType="1"/>
          </p:cNvSpPr>
          <p:nvPr/>
        </p:nvSpPr>
        <p:spPr bwMode="auto">
          <a:xfrm>
            <a:off x="4953000" y="1828800"/>
            <a:ext cx="762000" cy="0"/>
          </a:xfrm>
          <a:prstGeom prst="line">
            <a:avLst/>
          </a:prstGeom>
          <a:noFill/>
          <a:ln w="9525">
            <a:solidFill>
              <a:schemeClr val="tx1"/>
            </a:solidFill>
            <a:round/>
            <a:headEnd/>
            <a:tailEnd type="triangle" w="med" len="med"/>
          </a:ln>
        </p:spPr>
        <p:txBody>
          <a:bodyPr/>
          <a:lstStyle/>
          <a:p>
            <a:endParaRPr lang="en-US"/>
          </a:p>
        </p:txBody>
      </p:sp>
      <p:sp>
        <p:nvSpPr>
          <p:cNvPr id="20496" name="Line 16"/>
          <p:cNvSpPr>
            <a:spLocks noChangeShapeType="1"/>
          </p:cNvSpPr>
          <p:nvPr/>
        </p:nvSpPr>
        <p:spPr bwMode="auto">
          <a:xfrm>
            <a:off x="4953000" y="2514600"/>
            <a:ext cx="838200" cy="228600"/>
          </a:xfrm>
          <a:prstGeom prst="line">
            <a:avLst/>
          </a:prstGeom>
          <a:noFill/>
          <a:ln w="9525">
            <a:solidFill>
              <a:schemeClr val="tx1"/>
            </a:solidFill>
            <a:round/>
            <a:headEnd/>
            <a:tailEnd type="triangle" w="med" len="med"/>
          </a:ln>
        </p:spPr>
        <p:txBody>
          <a:bodyPr/>
          <a:lstStyle/>
          <a:p>
            <a:endParaRPr lang="en-US"/>
          </a:p>
        </p:txBody>
      </p:sp>
      <p:sp>
        <p:nvSpPr>
          <p:cNvPr id="20497" name="Line 17"/>
          <p:cNvSpPr>
            <a:spLocks noChangeShapeType="1"/>
          </p:cNvSpPr>
          <p:nvPr/>
        </p:nvSpPr>
        <p:spPr bwMode="auto">
          <a:xfrm flipV="1">
            <a:off x="4953000" y="2819400"/>
            <a:ext cx="838200" cy="381000"/>
          </a:xfrm>
          <a:prstGeom prst="line">
            <a:avLst/>
          </a:prstGeom>
          <a:noFill/>
          <a:ln w="9525">
            <a:solidFill>
              <a:schemeClr val="tx1"/>
            </a:solidFill>
            <a:round/>
            <a:headEnd/>
            <a:tailEnd type="triangle" w="med" len="med"/>
          </a:ln>
        </p:spPr>
        <p:txBody>
          <a:bodyPr/>
          <a:lstStyle/>
          <a:p>
            <a:endParaRPr lang="en-US"/>
          </a:p>
        </p:txBody>
      </p:sp>
      <p:sp>
        <p:nvSpPr>
          <p:cNvPr id="20498" name="Line 18"/>
          <p:cNvSpPr>
            <a:spLocks noChangeShapeType="1"/>
          </p:cNvSpPr>
          <p:nvPr/>
        </p:nvSpPr>
        <p:spPr bwMode="auto">
          <a:xfrm>
            <a:off x="5029200" y="3810000"/>
            <a:ext cx="762000" cy="0"/>
          </a:xfrm>
          <a:prstGeom prst="line">
            <a:avLst/>
          </a:prstGeom>
          <a:noFill/>
          <a:ln w="9525">
            <a:solidFill>
              <a:schemeClr val="tx1"/>
            </a:solidFill>
            <a:round/>
            <a:headEnd/>
            <a:tailEnd type="triangle" w="med" len="med"/>
          </a:ln>
        </p:spPr>
        <p:txBody>
          <a:bodyPr/>
          <a:lstStyle/>
          <a:p>
            <a:endParaRPr lang="en-US"/>
          </a:p>
        </p:txBody>
      </p:sp>
      <p:sp>
        <p:nvSpPr>
          <p:cNvPr id="20499" name="Text Box 19"/>
          <p:cNvSpPr txBox="1">
            <a:spLocks noChangeArrowheads="1"/>
          </p:cNvSpPr>
          <p:nvPr/>
        </p:nvSpPr>
        <p:spPr bwMode="auto">
          <a:xfrm>
            <a:off x="6172200" y="2590800"/>
            <a:ext cx="2362200" cy="457200"/>
          </a:xfrm>
          <a:prstGeom prst="rect">
            <a:avLst/>
          </a:prstGeom>
          <a:noFill/>
          <a:ln w="9525">
            <a:noFill/>
            <a:miter lim="800000"/>
            <a:headEnd/>
            <a:tailEnd/>
          </a:ln>
        </p:spPr>
        <p:txBody>
          <a:bodyPr>
            <a:spAutoFit/>
          </a:bodyPr>
          <a:lstStyle/>
          <a:p>
            <a:pPr>
              <a:spcBef>
                <a:spcPct val="50000"/>
              </a:spcBef>
            </a:pPr>
            <a:r>
              <a:rPr lang="en-US" sz="2400"/>
              <a:t>Hidden layers</a:t>
            </a:r>
          </a:p>
        </p:txBody>
      </p:sp>
      <p:sp>
        <p:nvSpPr>
          <p:cNvPr id="20500" name="Text Box 20"/>
          <p:cNvSpPr txBox="1">
            <a:spLocks noChangeArrowheads="1"/>
          </p:cNvSpPr>
          <p:nvPr/>
        </p:nvSpPr>
        <p:spPr bwMode="auto">
          <a:xfrm>
            <a:off x="6248400" y="3505200"/>
            <a:ext cx="2362200" cy="822325"/>
          </a:xfrm>
          <a:prstGeom prst="rect">
            <a:avLst/>
          </a:prstGeom>
          <a:noFill/>
          <a:ln w="9525">
            <a:noFill/>
            <a:miter lim="800000"/>
            <a:headEnd/>
            <a:tailEnd/>
          </a:ln>
        </p:spPr>
        <p:txBody>
          <a:bodyPr>
            <a:spAutoFit/>
          </a:bodyPr>
          <a:lstStyle/>
          <a:p>
            <a:pPr>
              <a:spcBef>
                <a:spcPct val="50000"/>
              </a:spcBef>
            </a:pPr>
            <a:r>
              <a:rPr lang="en-US" sz="2400"/>
              <a:t>Input layer            (n i/p neurons)</a:t>
            </a:r>
          </a:p>
        </p:txBody>
      </p:sp>
      <p:sp>
        <p:nvSpPr>
          <p:cNvPr id="20501" name="Text Box 21"/>
          <p:cNvSpPr txBox="1">
            <a:spLocks noChangeArrowheads="1"/>
          </p:cNvSpPr>
          <p:nvPr/>
        </p:nvSpPr>
        <p:spPr bwMode="auto">
          <a:xfrm>
            <a:off x="6248400" y="1524000"/>
            <a:ext cx="2362200" cy="822325"/>
          </a:xfrm>
          <a:prstGeom prst="rect">
            <a:avLst/>
          </a:prstGeom>
          <a:noFill/>
          <a:ln w="9525">
            <a:noFill/>
            <a:miter lim="800000"/>
            <a:headEnd/>
            <a:tailEnd/>
          </a:ln>
        </p:spPr>
        <p:txBody>
          <a:bodyPr>
            <a:spAutoFit/>
          </a:bodyPr>
          <a:lstStyle/>
          <a:p>
            <a:pPr>
              <a:spcBef>
                <a:spcPct val="50000"/>
              </a:spcBef>
            </a:pPr>
            <a:r>
              <a:rPr lang="en-US" sz="2400"/>
              <a:t>Output layer    (m o/p neurons)</a:t>
            </a:r>
          </a:p>
        </p:txBody>
      </p:sp>
      <p:sp>
        <p:nvSpPr>
          <p:cNvPr id="20502" name="Oval 22"/>
          <p:cNvSpPr>
            <a:spLocks noChangeArrowheads="1"/>
          </p:cNvSpPr>
          <p:nvPr/>
        </p:nvSpPr>
        <p:spPr bwMode="auto">
          <a:xfrm>
            <a:off x="2895600" y="1676400"/>
            <a:ext cx="381000" cy="381000"/>
          </a:xfrm>
          <a:prstGeom prst="ellipse">
            <a:avLst/>
          </a:prstGeom>
          <a:noFill/>
          <a:ln w="9525">
            <a:solidFill>
              <a:schemeClr val="tx1"/>
            </a:solidFill>
            <a:round/>
            <a:headEnd/>
            <a:tailEnd/>
          </a:ln>
        </p:spPr>
        <p:txBody>
          <a:bodyPr wrap="none" anchor="ctr"/>
          <a:lstStyle/>
          <a:p>
            <a:endParaRPr lang="en-US"/>
          </a:p>
        </p:txBody>
      </p:sp>
      <p:sp>
        <p:nvSpPr>
          <p:cNvPr id="20503" name="Line 23"/>
          <p:cNvSpPr>
            <a:spLocks noChangeShapeType="1"/>
          </p:cNvSpPr>
          <p:nvPr/>
        </p:nvSpPr>
        <p:spPr bwMode="auto">
          <a:xfrm flipV="1">
            <a:off x="2514600" y="2057400"/>
            <a:ext cx="457200" cy="228600"/>
          </a:xfrm>
          <a:prstGeom prst="line">
            <a:avLst/>
          </a:prstGeom>
          <a:noFill/>
          <a:ln w="9525">
            <a:solidFill>
              <a:schemeClr val="tx1"/>
            </a:solidFill>
            <a:round/>
            <a:headEnd/>
            <a:tailEnd type="triangle" w="med" len="med"/>
          </a:ln>
        </p:spPr>
        <p:txBody>
          <a:bodyPr/>
          <a:lstStyle/>
          <a:p>
            <a:endParaRPr lang="en-US"/>
          </a:p>
        </p:txBody>
      </p:sp>
      <p:sp>
        <p:nvSpPr>
          <p:cNvPr id="20504" name="Text Box 24"/>
          <p:cNvSpPr txBox="1">
            <a:spLocks noChangeArrowheads="1"/>
          </p:cNvSpPr>
          <p:nvPr/>
        </p:nvSpPr>
        <p:spPr bwMode="auto">
          <a:xfrm>
            <a:off x="2514600" y="2346325"/>
            <a:ext cx="228600" cy="396875"/>
          </a:xfrm>
          <a:prstGeom prst="rect">
            <a:avLst/>
          </a:prstGeom>
          <a:noFill/>
          <a:ln w="9525">
            <a:noFill/>
            <a:miter lim="800000"/>
            <a:headEnd/>
            <a:tailEnd/>
          </a:ln>
        </p:spPr>
        <p:txBody>
          <a:bodyPr>
            <a:spAutoFit/>
          </a:bodyPr>
          <a:lstStyle/>
          <a:p>
            <a:pPr>
              <a:spcBef>
                <a:spcPct val="50000"/>
              </a:spcBef>
            </a:pPr>
            <a:r>
              <a:rPr lang="en-US" sz="2000"/>
              <a:t>j</a:t>
            </a:r>
          </a:p>
        </p:txBody>
      </p:sp>
      <p:sp>
        <p:nvSpPr>
          <p:cNvPr id="20505" name="Text Box 25"/>
          <p:cNvSpPr txBox="1">
            <a:spLocks noChangeArrowheads="1"/>
          </p:cNvSpPr>
          <p:nvPr/>
        </p:nvSpPr>
        <p:spPr bwMode="auto">
          <a:xfrm>
            <a:off x="2514600" y="3108325"/>
            <a:ext cx="228600" cy="396875"/>
          </a:xfrm>
          <a:prstGeom prst="rect">
            <a:avLst/>
          </a:prstGeom>
          <a:noFill/>
          <a:ln w="9525">
            <a:noFill/>
            <a:miter lim="800000"/>
            <a:headEnd/>
            <a:tailEnd/>
          </a:ln>
        </p:spPr>
        <p:txBody>
          <a:bodyPr>
            <a:spAutoFit/>
          </a:bodyPr>
          <a:lstStyle/>
          <a:p>
            <a:pPr>
              <a:spcBef>
                <a:spcPct val="50000"/>
              </a:spcBef>
            </a:pPr>
            <a:r>
              <a:rPr lang="en-US" sz="2000"/>
              <a:t>i</a:t>
            </a:r>
          </a:p>
        </p:txBody>
      </p:sp>
      <p:sp>
        <p:nvSpPr>
          <p:cNvPr id="20506" name="Text Box 26"/>
          <p:cNvSpPr txBox="1">
            <a:spLocks noChangeArrowheads="1"/>
          </p:cNvSpPr>
          <p:nvPr/>
        </p:nvSpPr>
        <p:spPr bwMode="auto">
          <a:xfrm>
            <a:off x="3505200" y="1524000"/>
            <a:ext cx="685800" cy="519113"/>
          </a:xfrm>
          <a:prstGeom prst="rect">
            <a:avLst/>
          </a:prstGeom>
          <a:noFill/>
          <a:ln w="9525">
            <a:noFill/>
            <a:miter lim="800000"/>
            <a:headEnd/>
            <a:tailEnd/>
          </a:ln>
        </p:spPr>
        <p:txBody>
          <a:bodyPr>
            <a:spAutoFit/>
          </a:bodyPr>
          <a:lstStyle/>
          <a:p>
            <a:pPr>
              <a:spcBef>
                <a:spcPct val="50000"/>
              </a:spcBef>
            </a:pPr>
            <a:r>
              <a:rPr lang="en-US" sz="2800"/>
              <a:t>….</a:t>
            </a:r>
          </a:p>
        </p:txBody>
      </p:sp>
      <p:sp>
        <p:nvSpPr>
          <p:cNvPr id="20507" name="Text Box 27"/>
          <p:cNvSpPr txBox="1">
            <a:spLocks noChangeArrowheads="1"/>
          </p:cNvSpPr>
          <p:nvPr/>
        </p:nvSpPr>
        <p:spPr bwMode="auto">
          <a:xfrm>
            <a:off x="3124200" y="2147888"/>
            <a:ext cx="685800" cy="519112"/>
          </a:xfrm>
          <a:prstGeom prst="rect">
            <a:avLst/>
          </a:prstGeom>
          <a:noFill/>
          <a:ln w="9525">
            <a:noFill/>
            <a:miter lim="800000"/>
            <a:headEnd/>
            <a:tailEnd/>
          </a:ln>
        </p:spPr>
        <p:txBody>
          <a:bodyPr>
            <a:spAutoFit/>
          </a:bodyPr>
          <a:lstStyle/>
          <a:p>
            <a:pPr>
              <a:spcBef>
                <a:spcPct val="50000"/>
              </a:spcBef>
            </a:pPr>
            <a:r>
              <a:rPr lang="en-US" sz="2800"/>
              <a:t>….</a:t>
            </a:r>
          </a:p>
        </p:txBody>
      </p:sp>
      <p:sp>
        <p:nvSpPr>
          <p:cNvPr id="20508" name="Text Box 28"/>
          <p:cNvSpPr txBox="1">
            <a:spLocks noChangeArrowheads="1"/>
          </p:cNvSpPr>
          <p:nvPr/>
        </p:nvSpPr>
        <p:spPr bwMode="auto">
          <a:xfrm>
            <a:off x="3124200" y="2757488"/>
            <a:ext cx="685800" cy="519112"/>
          </a:xfrm>
          <a:prstGeom prst="rect">
            <a:avLst/>
          </a:prstGeom>
          <a:noFill/>
          <a:ln w="9525">
            <a:noFill/>
            <a:miter lim="800000"/>
            <a:headEnd/>
            <a:tailEnd/>
          </a:ln>
        </p:spPr>
        <p:txBody>
          <a:bodyPr>
            <a:spAutoFit/>
          </a:bodyPr>
          <a:lstStyle/>
          <a:p>
            <a:pPr>
              <a:spcBef>
                <a:spcPct val="50000"/>
              </a:spcBef>
            </a:pPr>
            <a:r>
              <a:rPr lang="en-US" sz="2800"/>
              <a:t>….</a:t>
            </a:r>
          </a:p>
        </p:txBody>
      </p:sp>
      <p:sp>
        <p:nvSpPr>
          <p:cNvPr id="20509" name="Text Box 29"/>
          <p:cNvSpPr txBox="1">
            <a:spLocks noChangeArrowheads="1"/>
          </p:cNvSpPr>
          <p:nvPr/>
        </p:nvSpPr>
        <p:spPr bwMode="auto">
          <a:xfrm>
            <a:off x="3124200" y="3367088"/>
            <a:ext cx="685800" cy="519112"/>
          </a:xfrm>
          <a:prstGeom prst="rect">
            <a:avLst/>
          </a:prstGeom>
          <a:noFill/>
          <a:ln w="9525">
            <a:noFill/>
            <a:miter lim="800000"/>
            <a:headEnd/>
            <a:tailEnd/>
          </a:ln>
        </p:spPr>
        <p:txBody>
          <a:bodyPr>
            <a:spAutoFit/>
          </a:bodyPr>
          <a:lstStyle/>
          <a:p>
            <a:pPr>
              <a:spcBef>
                <a:spcPct val="50000"/>
              </a:spcBef>
            </a:pPr>
            <a:r>
              <a:rPr lang="en-US" sz="2800"/>
              <a:t>….</a:t>
            </a:r>
          </a:p>
        </p:txBody>
      </p:sp>
      <p:sp>
        <p:nvSpPr>
          <p:cNvPr id="20510" name="Line 30"/>
          <p:cNvSpPr>
            <a:spLocks noChangeShapeType="1"/>
          </p:cNvSpPr>
          <p:nvPr/>
        </p:nvSpPr>
        <p:spPr bwMode="auto">
          <a:xfrm flipV="1">
            <a:off x="2362200" y="2651125"/>
            <a:ext cx="0" cy="304800"/>
          </a:xfrm>
          <a:prstGeom prst="line">
            <a:avLst/>
          </a:prstGeom>
          <a:noFill/>
          <a:ln w="9525">
            <a:solidFill>
              <a:schemeClr val="tx1"/>
            </a:solidFill>
            <a:round/>
            <a:headEnd/>
            <a:tailEnd type="triangle" w="med" len="med"/>
          </a:ln>
        </p:spPr>
        <p:txBody>
          <a:bodyPr/>
          <a:lstStyle/>
          <a:p>
            <a:endParaRPr lang="en-US"/>
          </a:p>
        </p:txBody>
      </p:sp>
      <p:sp>
        <p:nvSpPr>
          <p:cNvPr id="20511" name="Line 31"/>
          <p:cNvSpPr>
            <a:spLocks noChangeShapeType="1"/>
          </p:cNvSpPr>
          <p:nvPr/>
        </p:nvSpPr>
        <p:spPr bwMode="auto">
          <a:xfrm flipH="1" flipV="1">
            <a:off x="1752600" y="1965325"/>
            <a:ext cx="609600" cy="304800"/>
          </a:xfrm>
          <a:prstGeom prst="line">
            <a:avLst/>
          </a:prstGeom>
          <a:noFill/>
          <a:ln w="9525">
            <a:solidFill>
              <a:schemeClr val="tx1"/>
            </a:solidFill>
            <a:round/>
            <a:headEnd/>
            <a:tailEnd type="triangle" w="med" len="med"/>
          </a:ln>
        </p:spPr>
        <p:txBody>
          <a:bodyPr/>
          <a:lstStyle/>
          <a:p>
            <a:endParaRPr lang="en-US"/>
          </a:p>
        </p:txBody>
      </p:sp>
      <p:sp>
        <p:nvSpPr>
          <p:cNvPr id="20512" name="Line 32"/>
          <p:cNvSpPr>
            <a:spLocks noChangeShapeType="1"/>
          </p:cNvSpPr>
          <p:nvPr/>
        </p:nvSpPr>
        <p:spPr bwMode="auto">
          <a:xfrm flipV="1">
            <a:off x="2514600" y="1965325"/>
            <a:ext cx="1752600" cy="381000"/>
          </a:xfrm>
          <a:prstGeom prst="line">
            <a:avLst/>
          </a:prstGeom>
          <a:noFill/>
          <a:ln w="9525">
            <a:solidFill>
              <a:schemeClr val="tx1"/>
            </a:solidFill>
            <a:round/>
            <a:headEnd/>
            <a:tailEnd type="triangle" w="med" len="med"/>
          </a:ln>
        </p:spPr>
        <p:txBody>
          <a:bodyPr/>
          <a:lstStyle/>
          <a:p>
            <a:endParaRPr lang="en-US"/>
          </a:p>
        </p:txBody>
      </p:sp>
      <p:sp>
        <p:nvSpPr>
          <p:cNvPr id="20513" name="Line 33"/>
          <p:cNvSpPr>
            <a:spLocks noChangeShapeType="1"/>
          </p:cNvSpPr>
          <p:nvPr/>
        </p:nvSpPr>
        <p:spPr bwMode="auto">
          <a:xfrm flipV="1">
            <a:off x="2438400" y="1965325"/>
            <a:ext cx="0" cy="304800"/>
          </a:xfrm>
          <a:prstGeom prst="line">
            <a:avLst/>
          </a:prstGeom>
          <a:noFill/>
          <a:ln w="9525">
            <a:solidFill>
              <a:schemeClr val="tx1"/>
            </a:solidFill>
            <a:round/>
            <a:headEnd/>
            <a:tailEnd type="triangle" w="med" len="med"/>
          </a:ln>
        </p:spPr>
        <p:txBody>
          <a:bodyPr/>
          <a:lstStyle/>
          <a:p>
            <a:endParaRPr lang="en-US"/>
          </a:p>
        </p:txBody>
      </p:sp>
      <p:sp>
        <p:nvSpPr>
          <p:cNvPr id="20514" name="Text Box 34"/>
          <p:cNvSpPr txBox="1">
            <a:spLocks noChangeArrowheads="1"/>
          </p:cNvSpPr>
          <p:nvPr/>
        </p:nvSpPr>
        <p:spPr bwMode="auto">
          <a:xfrm>
            <a:off x="2590800" y="1600200"/>
            <a:ext cx="228600" cy="396875"/>
          </a:xfrm>
          <a:prstGeom prst="rect">
            <a:avLst/>
          </a:prstGeom>
          <a:noFill/>
          <a:ln w="9525">
            <a:noFill/>
            <a:miter lim="800000"/>
            <a:headEnd/>
            <a:tailEnd/>
          </a:ln>
        </p:spPr>
        <p:txBody>
          <a:bodyPr>
            <a:spAutoFit/>
          </a:bodyPr>
          <a:lstStyle/>
          <a:p>
            <a:pPr>
              <a:spcBef>
                <a:spcPct val="50000"/>
              </a:spcBef>
            </a:pPr>
            <a:r>
              <a:rPr lang="en-US" sz="2000"/>
              <a:t>k</a:t>
            </a:r>
          </a:p>
        </p:txBody>
      </p:sp>
      <p:graphicFrame>
        <p:nvGraphicFramePr>
          <p:cNvPr id="36" name="Object 2"/>
          <p:cNvGraphicFramePr>
            <a:graphicFrameLocks noChangeAspect="1"/>
          </p:cNvGraphicFramePr>
          <p:nvPr>
            <p:ph sz="half" idx="1"/>
          </p:nvPr>
        </p:nvGraphicFramePr>
        <p:xfrm>
          <a:off x="1447800" y="5557837"/>
          <a:ext cx="4495800" cy="1006475"/>
        </p:xfrm>
        <a:graphic>
          <a:graphicData uri="http://schemas.openxmlformats.org/presentationml/2006/ole">
            <p:oleObj spid="_x0000_s70657" name="Equation" r:id="rId3" imgW="1587240" imgH="355320" progId="Equation.3">
              <p:embed/>
            </p:oleObj>
          </a:graphicData>
        </a:graphic>
      </p:graphicFrame>
      <p:graphicFrame>
        <p:nvGraphicFramePr>
          <p:cNvPr id="37" name="Object 3"/>
          <p:cNvGraphicFramePr>
            <a:graphicFrameLocks noChangeAspect="1"/>
          </p:cNvGraphicFramePr>
          <p:nvPr/>
        </p:nvGraphicFramePr>
        <p:xfrm>
          <a:off x="1066800" y="4648200"/>
          <a:ext cx="3657600" cy="638175"/>
        </p:xfrm>
        <a:graphic>
          <a:graphicData uri="http://schemas.openxmlformats.org/presentationml/2006/ole">
            <p:oleObj spid="_x0000_s70658" name="Equation" r:id="rId4" imgW="1384200" imgH="241200" progId="Equation.3">
              <p:embed/>
            </p:oleObj>
          </a:graphicData>
        </a:graphic>
      </p:graphicFrame>
      <p:sp>
        <p:nvSpPr>
          <p:cNvPr id="38" name="Text Box 7"/>
          <p:cNvSpPr txBox="1">
            <a:spLocks noChangeArrowheads="1"/>
          </p:cNvSpPr>
          <p:nvPr/>
        </p:nvSpPr>
        <p:spPr bwMode="auto">
          <a:xfrm>
            <a:off x="5029200" y="4657725"/>
            <a:ext cx="3429000" cy="519112"/>
          </a:xfrm>
          <a:prstGeom prst="rect">
            <a:avLst/>
          </a:prstGeom>
          <a:noFill/>
          <a:ln w="9525">
            <a:noFill/>
            <a:miter lim="800000"/>
            <a:headEnd/>
            <a:tailEnd/>
          </a:ln>
        </p:spPr>
        <p:txBody>
          <a:bodyPr>
            <a:spAutoFit/>
          </a:bodyPr>
          <a:lstStyle/>
          <a:p>
            <a:pPr>
              <a:spcBef>
                <a:spcPct val="50000"/>
              </a:spcBef>
            </a:pPr>
            <a:r>
              <a:rPr lang="en-US" sz="2800"/>
              <a:t>for outermost layer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Testing</a:t>
            </a:r>
          </a:p>
        </p:txBody>
      </p:sp>
      <p:sp>
        <p:nvSpPr>
          <p:cNvPr id="15363" name="Rectangle 3"/>
          <p:cNvSpPr>
            <a:spLocks noGrp="1" noChangeArrowheads="1"/>
          </p:cNvSpPr>
          <p:nvPr>
            <p:ph type="body" idx="1"/>
          </p:nvPr>
        </p:nvSpPr>
        <p:spPr/>
        <p:txBody>
          <a:bodyPr/>
          <a:lstStyle/>
          <a:p>
            <a:pPr eaLnBrk="1" hangingPunct="1">
              <a:lnSpc>
                <a:spcPct val="90000"/>
              </a:lnSpc>
            </a:pPr>
            <a:r>
              <a:rPr lang="en-US" sz="2400" smtClean="0"/>
              <a:t>Previously unused symptom and disease data of 99 patients</a:t>
            </a:r>
          </a:p>
          <a:p>
            <a:pPr eaLnBrk="1" hangingPunct="1">
              <a:lnSpc>
                <a:spcPct val="90000"/>
              </a:lnSpc>
            </a:pPr>
            <a:r>
              <a:rPr lang="en-US" sz="2400" smtClean="0"/>
              <a:t>Result:</a:t>
            </a:r>
          </a:p>
          <a:p>
            <a:pPr eaLnBrk="1" hangingPunct="1">
              <a:lnSpc>
                <a:spcPct val="90000"/>
              </a:lnSpc>
            </a:pPr>
            <a:r>
              <a:rPr lang="en-US" sz="2400" smtClean="0"/>
              <a:t>Correct diagnosis achieved for 70% of papulosquamous group skin diseases</a:t>
            </a:r>
          </a:p>
          <a:p>
            <a:pPr eaLnBrk="1" hangingPunct="1">
              <a:lnSpc>
                <a:spcPct val="90000"/>
              </a:lnSpc>
            </a:pPr>
            <a:r>
              <a:rPr lang="en-US" sz="2400" smtClean="0"/>
              <a:t>Success rate above 80% for the remaining diseases except for psoriasis</a:t>
            </a:r>
          </a:p>
          <a:p>
            <a:pPr eaLnBrk="1" hangingPunct="1">
              <a:lnSpc>
                <a:spcPct val="90000"/>
              </a:lnSpc>
            </a:pPr>
            <a:r>
              <a:rPr lang="en-US" sz="2400" smtClean="0"/>
              <a:t>psoriasis diagnosed correctly only in 30% of the cases</a:t>
            </a:r>
          </a:p>
          <a:p>
            <a:pPr eaLnBrk="1" hangingPunct="1">
              <a:lnSpc>
                <a:spcPct val="90000"/>
              </a:lnSpc>
            </a:pPr>
            <a:r>
              <a:rPr lang="en-US" sz="2400" smtClean="0"/>
              <a:t>Psoriasis resembles other diseases within the papulosquamous group of diseases, and is somewhat difficult even for specialists to recognise.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50938" y="214313"/>
            <a:ext cx="7793037" cy="700087"/>
          </a:xfrm>
        </p:spPr>
        <p:txBody>
          <a:bodyPr/>
          <a:lstStyle/>
          <a:p>
            <a:pPr eaLnBrk="1" hangingPunct="1"/>
            <a:r>
              <a:rPr lang="en-US" dirty="0" smtClean="0"/>
              <a:t>Explanation capability</a:t>
            </a:r>
          </a:p>
        </p:txBody>
      </p:sp>
      <p:sp>
        <p:nvSpPr>
          <p:cNvPr id="16387" name="Rectangle 3"/>
          <p:cNvSpPr>
            <a:spLocks noGrp="1" noChangeArrowheads="1"/>
          </p:cNvSpPr>
          <p:nvPr>
            <p:ph type="body" idx="1"/>
          </p:nvPr>
        </p:nvSpPr>
        <p:spPr>
          <a:xfrm>
            <a:off x="685800" y="1219200"/>
            <a:ext cx="7772400" cy="4114800"/>
          </a:xfrm>
        </p:spPr>
        <p:txBody>
          <a:bodyPr/>
          <a:lstStyle/>
          <a:p>
            <a:pPr eaLnBrk="1" hangingPunct="1">
              <a:lnSpc>
                <a:spcPct val="90000"/>
              </a:lnSpc>
            </a:pPr>
            <a:r>
              <a:rPr lang="en-US" dirty="0" smtClean="0"/>
              <a:t>Rule based systems reveal the explicit path of reasoning through the textual statements</a:t>
            </a:r>
          </a:p>
          <a:p>
            <a:pPr eaLnBrk="1" hangingPunct="1">
              <a:lnSpc>
                <a:spcPct val="90000"/>
              </a:lnSpc>
            </a:pPr>
            <a:r>
              <a:rPr lang="en-US" dirty="0" smtClean="0"/>
              <a:t>Connectionist expert systems reach conclusions through complex, non linear and simultaneous interaction of many units</a:t>
            </a:r>
          </a:p>
          <a:p>
            <a:pPr eaLnBrk="1" hangingPunct="1">
              <a:lnSpc>
                <a:spcPct val="90000"/>
              </a:lnSpc>
            </a:pPr>
            <a:r>
              <a:rPr lang="en-US" dirty="0" err="1" smtClean="0"/>
              <a:t>Analysing</a:t>
            </a:r>
            <a:r>
              <a:rPr lang="en-US" dirty="0" smtClean="0"/>
              <a:t> the effect of a single input or a single group of inputs would be difficult and would yield incor6rect results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Explanation contd.</a:t>
            </a:r>
          </a:p>
        </p:txBody>
      </p:sp>
      <p:sp>
        <p:nvSpPr>
          <p:cNvPr id="17411" name="Rectangle 3"/>
          <p:cNvSpPr>
            <a:spLocks noGrp="1" noChangeArrowheads="1"/>
          </p:cNvSpPr>
          <p:nvPr>
            <p:ph type="body" idx="1"/>
          </p:nvPr>
        </p:nvSpPr>
        <p:spPr/>
        <p:txBody>
          <a:bodyPr/>
          <a:lstStyle/>
          <a:p>
            <a:pPr eaLnBrk="1" hangingPunct="1"/>
            <a:r>
              <a:rPr lang="en-US" smtClean="0"/>
              <a:t>The hidden layer re-represents the data</a:t>
            </a:r>
          </a:p>
          <a:p>
            <a:pPr eaLnBrk="1" hangingPunct="1"/>
            <a:r>
              <a:rPr lang="en-US" smtClean="0"/>
              <a:t>Outputs of hidden neurons are neither symtoms nor decisions</a:t>
            </a:r>
          </a:p>
          <a:p>
            <a:pPr eaLnBrk="1" hangingPunct="1"/>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71438" y="188913"/>
            <a:ext cx="8893175" cy="6597650"/>
            <a:chOff x="45" y="119"/>
            <a:chExt cx="5602" cy="4156"/>
          </a:xfrm>
        </p:grpSpPr>
        <p:sp>
          <p:nvSpPr>
            <p:cNvPr id="18435" name="Rectangle 3"/>
            <p:cNvSpPr>
              <a:spLocks noChangeArrowheads="1"/>
            </p:cNvSpPr>
            <p:nvPr/>
          </p:nvSpPr>
          <p:spPr bwMode="auto">
            <a:xfrm>
              <a:off x="203" y="4093"/>
              <a:ext cx="5444" cy="182"/>
            </a:xfrm>
            <a:prstGeom prst="rect">
              <a:avLst/>
            </a:prstGeom>
            <a:solidFill>
              <a:schemeClr val="bg1"/>
            </a:solidFill>
            <a:ln w="9525">
              <a:solidFill>
                <a:schemeClr val="bg1"/>
              </a:solidFill>
              <a:miter lim="800000"/>
              <a:headEnd/>
              <a:tailEnd/>
            </a:ln>
          </p:spPr>
          <p:txBody>
            <a:bodyPr wrap="none" anchor="ctr"/>
            <a:lstStyle/>
            <a:p>
              <a:pPr algn="ctr"/>
              <a:r>
                <a:rPr lang="en-US" sz="1600" b="1" i="1">
                  <a:solidFill>
                    <a:srgbClr val="0066FF"/>
                  </a:solidFill>
                  <a:cs typeface="Arial" charset="0"/>
                </a:rPr>
                <a:t>Figure : Explanation of dermatophytosis diagnosis using the DESKNET expert system.</a:t>
              </a:r>
            </a:p>
          </p:txBody>
        </p:sp>
        <p:sp>
          <p:nvSpPr>
            <p:cNvPr id="18436" name="Rectangle 4"/>
            <p:cNvSpPr>
              <a:spLocks noChangeArrowheads="1"/>
            </p:cNvSpPr>
            <p:nvPr/>
          </p:nvSpPr>
          <p:spPr bwMode="auto">
            <a:xfrm>
              <a:off x="3923" y="2143"/>
              <a:ext cx="1225" cy="227"/>
            </a:xfrm>
            <a:prstGeom prst="rect">
              <a:avLst/>
            </a:prstGeom>
            <a:solidFill>
              <a:schemeClr val="bg1"/>
            </a:solidFill>
            <a:ln w="9525">
              <a:solidFill>
                <a:schemeClr val="bg1"/>
              </a:solidFill>
              <a:miter lim="800000"/>
              <a:headEnd/>
              <a:tailEnd/>
            </a:ln>
          </p:spPr>
          <p:txBody>
            <a:bodyPr wrap="none" anchor="ctr"/>
            <a:lstStyle/>
            <a:p>
              <a:r>
                <a:rPr lang="en-US" sz="1300" b="1">
                  <a:latin typeface="Times New Roman" pitchFamily="18" charset="0"/>
                  <a:cs typeface="Arial" charset="0"/>
                </a:rPr>
                <a:t>             5</a:t>
              </a:r>
            </a:p>
            <a:p>
              <a:r>
                <a:rPr lang="en-US" sz="1300" b="1">
                  <a:latin typeface="Times New Roman" pitchFamily="18" charset="0"/>
                  <a:cs typeface="Arial" charset="0"/>
                </a:rPr>
                <a:t> (Dermatophytosis node)</a:t>
              </a:r>
            </a:p>
          </p:txBody>
        </p:sp>
        <p:sp>
          <p:nvSpPr>
            <p:cNvPr id="18437" name="Rectangle 5"/>
            <p:cNvSpPr>
              <a:spLocks noChangeArrowheads="1"/>
            </p:cNvSpPr>
            <p:nvPr/>
          </p:nvSpPr>
          <p:spPr bwMode="auto">
            <a:xfrm>
              <a:off x="3787" y="1281"/>
              <a:ext cx="1134" cy="227"/>
            </a:xfrm>
            <a:prstGeom prst="rect">
              <a:avLst/>
            </a:prstGeom>
            <a:solidFill>
              <a:schemeClr val="bg1"/>
            </a:solidFill>
            <a:ln w="9525">
              <a:solidFill>
                <a:schemeClr val="bg1"/>
              </a:solidFill>
              <a:miter lim="800000"/>
              <a:headEnd/>
              <a:tailEnd/>
            </a:ln>
          </p:spPr>
          <p:txBody>
            <a:bodyPr wrap="none" anchor="ctr"/>
            <a:lstStyle/>
            <a:p>
              <a:pPr algn="ctr"/>
              <a:r>
                <a:rPr lang="en-US" sz="1300" b="1">
                  <a:latin typeface="Times New Roman" pitchFamily="18" charset="0"/>
                  <a:cs typeface="Arial" charset="0"/>
                </a:rPr>
                <a:t>0</a:t>
              </a:r>
            </a:p>
            <a:p>
              <a:pPr algn="ctr"/>
              <a:r>
                <a:rPr lang="en-US" sz="1300" b="1">
                  <a:latin typeface="Times New Roman" pitchFamily="18" charset="0"/>
                  <a:cs typeface="Arial" charset="0"/>
                </a:rPr>
                <a:t>( Psoriasis node )</a:t>
              </a:r>
            </a:p>
          </p:txBody>
        </p:sp>
        <p:sp>
          <p:nvSpPr>
            <p:cNvPr id="18438" name="Rectangle 6"/>
            <p:cNvSpPr>
              <a:spLocks noChangeArrowheads="1"/>
            </p:cNvSpPr>
            <p:nvPr/>
          </p:nvSpPr>
          <p:spPr bwMode="auto">
            <a:xfrm>
              <a:off x="4059" y="510"/>
              <a:ext cx="680" cy="318"/>
            </a:xfrm>
            <a:prstGeom prst="rect">
              <a:avLst/>
            </a:prstGeom>
            <a:solidFill>
              <a:schemeClr val="bg1"/>
            </a:solidFill>
            <a:ln w="9525">
              <a:solidFill>
                <a:schemeClr val="bg1"/>
              </a:solidFill>
              <a:miter lim="800000"/>
              <a:headEnd/>
              <a:tailEnd/>
            </a:ln>
          </p:spPr>
          <p:txBody>
            <a:bodyPr wrap="none" anchor="ctr"/>
            <a:lstStyle/>
            <a:p>
              <a:pPr algn="ctr"/>
              <a:r>
                <a:rPr lang="en-US" sz="1300" b="1">
                  <a:latin typeface="Times New Roman" pitchFamily="18" charset="0"/>
                  <a:cs typeface="Arial" charset="0"/>
                </a:rPr>
                <a:t>Disease </a:t>
              </a:r>
            </a:p>
            <a:p>
              <a:pPr algn="ctr"/>
              <a:r>
                <a:rPr lang="en-US" sz="1300" b="1">
                  <a:latin typeface="Times New Roman" pitchFamily="18" charset="0"/>
                  <a:cs typeface="Arial" charset="0"/>
                </a:rPr>
                <a:t>diagnosis</a:t>
              </a:r>
            </a:p>
          </p:txBody>
        </p:sp>
        <p:sp>
          <p:nvSpPr>
            <p:cNvPr id="18439" name="Rectangle 7"/>
            <p:cNvSpPr>
              <a:spLocks noChangeArrowheads="1"/>
            </p:cNvSpPr>
            <p:nvPr/>
          </p:nvSpPr>
          <p:spPr bwMode="auto">
            <a:xfrm rot="-1082057">
              <a:off x="3208" y="2144"/>
              <a:ext cx="318" cy="90"/>
            </a:xfrm>
            <a:prstGeom prst="rect">
              <a:avLst/>
            </a:prstGeom>
            <a:solidFill>
              <a:schemeClr val="bg1"/>
            </a:solidFill>
            <a:ln w="9525">
              <a:solidFill>
                <a:schemeClr val="bg1"/>
              </a:solidFill>
              <a:miter lim="800000"/>
              <a:headEnd/>
              <a:tailEnd/>
            </a:ln>
          </p:spPr>
          <p:txBody>
            <a:bodyPr wrap="none" anchor="ctr"/>
            <a:lstStyle/>
            <a:p>
              <a:pPr algn="ctr"/>
              <a:r>
                <a:rPr lang="en-US" sz="1400" b="1">
                  <a:cs typeface="Arial" charset="0"/>
                </a:rPr>
                <a:t>-2.71</a:t>
              </a:r>
            </a:p>
          </p:txBody>
        </p:sp>
        <p:sp>
          <p:nvSpPr>
            <p:cNvPr id="18440" name="Rectangle 8"/>
            <p:cNvSpPr>
              <a:spLocks noChangeArrowheads="1"/>
            </p:cNvSpPr>
            <p:nvPr/>
          </p:nvSpPr>
          <p:spPr bwMode="auto">
            <a:xfrm rot="2212194">
              <a:off x="2934" y="1500"/>
              <a:ext cx="318" cy="90"/>
            </a:xfrm>
            <a:prstGeom prst="rect">
              <a:avLst/>
            </a:prstGeom>
            <a:solidFill>
              <a:schemeClr val="bg1"/>
            </a:solidFill>
            <a:ln w="9525">
              <a:solidFill>
                <a:schemeClr val="bg1"/>
              </a:solidFill>
              <a:miter lim="800000"/>
              <a:headEnd/>
              <a:tailEnd/>
            </a:ln>
          </p:spPr>
          <p:txBody>
            <a:bodyPr wrap="none" anchor="ctr"/>
            <a:lstStyle/>
            <a:p>
              <a:pPr algn="ctr"/>
              <a:r>
                <a:rPr lang="en-US" sz="1400" b="1">
                  <a:cs typeface="Arial" charset="0"/>
                </a:rPr>
                <a:t>-2.48</a:t>
              </a:r>
            </a:p>
          </p:txBody>
        </p:sp>
        <p:sp>
          <p:nvSpPr>
            <p:cNvPr id="18441" name="Rectangle 9"/>
            <p:cNvSpPr>
              <a:spLocks noChangeArrowheads="1"/>
            </p:cNvSpPr>
            <p:nvPr/>
          </p:nvSpPr>
          <p:spPr bwMode="auto">
            <a:xfrm rot="2212194">
              <a:off x="3072" y="1437"/>
              <a:ext cx="318" cy="90"/>
            </a:xfrm>
            <a:prstGeom prst="rect">
              <a:avLst/>
            </a:prstGeom>
            <a:solidFill>
              <a:schemeClr val="bg1"/>
            </a:solidFill>
            <a:ln w="9525">
              <a:solidFill>
                <a:schemeClr val="bg1"/>
              </a:solidFill>
              <a:miter lim="800000"/>
              <a:headEnd/>
              <a:tailEnd/>
            </a:ln>
          </p:spPr>
          <p:txBody>
            <a:bodyPr wrap="none" anchor="ctr"/>
            <a:lstStyle/>
            <a:p>
              <a:pPr algn="ctr"/>
              <a:r>
                <a:rPr lang="en-US" sz="1400" b="1">
                  <a:cs typeface="Arial" charset="0"/>
                </a:rPr>
                <a:t>-3.46</a:t>
              </a:r>
            </a:p>
          </p:txBody>
        </p:sp>
        <p:sp>
          <p:nvSpPr>
            <p:cNvPr id="18442" name="Rectangle 10"/>
            <p:cNvSpPr>
              <a:spLocks noChangeArrowheads="1"/>
            </p:cNvSpPr>
            <p:nvPr/>
          </p:nvSpPr>
          <p:spPr bwMode="auto">
            <a:xfrm rot="2212194">
              <a:off x="3197" y="1326"/>
              <a:ext cx="318" cy="90"/>
            </a:xfrm>
            <a:prstGeom prst="rect">
              <a:avLst/>
            </a:prstGeom>
            <a:solidFill>
              <a:schemeClr val="bg1"/>
            </a:solidFill>
            <a:ln w="9525">
              <a:solidFill>
                <a:schemeClr val="bg1"/>
              </a:solidFill>
              <a:miter lim="800000"/>
              <a:headEnd/>
              <a:tailEnd/>
            </a:ln>
          </p:spPr>
          <p:txBody>
            <a:bodyPr wrap="none" anchor="ctr"/>
            <a:lstStyle/>
            <a:p>
              <a:pPr algn="ctr"/>
              <a:r>
                <a:rPr lang="en-US" sz="1400" b="1">
                  <a:cs typeface="Arial" charset="0"/>
                </a:rPr>
                <a:t>-2.68</a:t>
              </a:r>
            </a:p>
          </p:txBody>
        </p:sp>
        <p:sp>
          <p:nvSpPr>
            <p:cNvPr id="18443" name="Rectangle 11"/>
            <p:cNvSpPr>
              <a:spLocks noChangeArrowheads="1"/>
            </p:cNvSpPr>
            <p:nvPr/>
          </p:nvSpPr>
          <p:spPr bwMode="auto">
            <a:xfrm>
              <a:off x="2607" y="3413"/>
              <a:ext cx="318" cy="90"/>
            </a:xfrm>
            <a:prstGeom prst="rect">
              <a:avLst/>
            </a:prstGeom>
            <a:solidFill>
              <a:schemeClr val="bg1"/>
            </a:solidFill>
            <a:ln w="9525">
              <a:solidFill>
                <a:schemeClr val="bg1"/>
              </a:solidFill>
              <a:miter lim="800000"/>
              <a:headEnd/>
              <a:tailEnd/>
            </a:ln>
          </p:spPr>
          <p:txBody>
            <a:bodyPr wrap="none" anchor="ctr"/>
            <a:lstStyle/>
            <a:p>
              <a:pPr algn="ctr"/>
              <a:r>
                <a:rPr lang="en-US" sz="1400" b="1">
                  <a:cs typeface="Arial" charset="0"/>
                </a:rPr>
                <a:t>19</a:t>
              </a:r>
            </a:p>
          </p:txBody>
        </p:sp>
        <p:sp>
          <p:nvSpPr>
            <p:cNvPr id="18444" name="Rectangle 12"/>
            <p:cNvSpPr>
              <a:spLocks noChangeArrowheads="1"/>
            </p:cNvSpPr>
            <p:nvPr/>
          </p:nvSpPr>
          <p:spPr bwMode="auto">
            <a:xfrm>
              <a:off x="2562" y="2552"/>
              <a:ext cx="318" cy="90"/>
            </a:xfrm>
            <a:prstGeom prst="rect">
              <a:avLst/>
            </a:prstGeom>
            <a:solidFill>
              <a:schemeClr val="bg1"/>
            </a:solidFill>
            <a:ln w="9525">
              <a:solidFill>
                <a:schemeClr val="bg1"/>
              </a:solidFill>
              <a:miter lim="800000"/>
              <a:headEnd/>
              <a:tailEnd/>
            </a:ln>
          </p:spPr>
          <p:txBody>
            <a:bodyPr wrap="none" anchor="ctr"/>
            <a:lstStyle/>
            <a:p>
              <a:pPr algn="ctr"/>
              <a:r>
                <a:rPr lang="en-US" sz="1400" b="1">
                  <a:cs typeface="Arial" charset="0"/>
                </a:rPr>
                <a:t>14</a:t>
              </a:r>
            </a:p>
          </p:txBody>
        </p:sp>
        <p:sp>
          <p:nvSpPr>
            <p:cNvPr id="18445" name="Rectangle 13"/>
            <p:cNvSpPr>
              <a:spLocks noChangeArrowheads="1"/>
            </p:cNvSpPr>
            <p:nvPr/>
          </p:nvSpPr>
          <p:spPr bwMode="auto">
            <a:xfrm>
              <a:off x="2553" y="1908"/>
              <a:ext cx="318" cy="90"/>
            </a:xfrm>
            <a:prstGeom prst="rect">
              <a:avLst/>
            </a:prstGeom>
            <a:solidFill>
              <a:schemeClr val="bg1"/>
            </a:solidFill>
            <a:ln w="9525">
              <a:solidFill>
                <a:schemeClr val="bg1"/>
              </a:solidFill>
              <a:miter lim="800000"/>
              <a:headEnd/>
              <a:tailEnd/>
            </a:ln>
          </p:spPr>
          <p:txBody>
            <a:bodyPr wrap="none" anchor="ctr"/>
            <a:lstStyle/>
            <a:p>
              <a:pPr algn="ctr"/>
              <a:r>
                <a:rPr lang="en-US" sz="1400" b="1">
                  <a:cs typeface="Arial" charset="0"/>
                </a:rPr>
                <a:t>13</a:t>
              </a:r>
            </a:p>
          </p:txBody>
        </p:sp>
        <p:sp>
          <p:nvSpPr>
            <p:cNvPr id="18446" name="Rectangle 14"/>
            <p:cNvSpPr>
              <a:spLocks noChangeArrowheads="1"/>
            </p:cNvSpPr>
            <p:nvPr/>
          </p:nvSpPr>
          <p:spPr bwMode="auto">
            <a:xfrm>
              <a:off x="2562" y="919"/>
              <a:ext cx="318" cy="90"/>
            </a:xfrm>
            <a:prstGeom prst="rect">
              <a:avLst/>
            </a:prstGeom>
            <a:solidFill>
              <a:schemeClr val="bg1"/>
            </a:solidFill>
            <a:ln w="9525">
              <a:solidFill>
                <a:schemeClr val="bg1"/>
              </a:solidFill>
              <a:miter lim="800000"/>
              <a:headEnd/>
              <a:tailEnd/>
            </a:ln>
          </p:spPr>
          <p:txBody>
            <a:bodyPr wrap="none" anchor="ctr"/>
            <a:lstStyle/>
            <a:p>
              <a:pPr algn="ctr"/>
              <a:r>
                <a:rPr lang="en-US" sz="1400" b="1">
                  <a:cs typeface="Arial" charset="0"/>
                </a:rPr>
                <a:t>0</a:t>
              </a:r>
            </a:p>
          </p:txBody>
        </p:sp>
        <p:sp>
          <p:nvSpPr>
            <p:cNvPr id="18447" name="Rectangle 15"/>
            <p:cNvSpPr>
              <a:spLocks noChangeArrowheads="1"/>
            </p:cNvSpPr>
            <p:nvPr/>
          </p:nvSpPr>
          <p:spPr bwMode="auto">
            <a:xfrm>
              <a:off x="1700" y="2252"/>
              <a:ext cx="272" cy="82"/>
            </a:xfrm>
            <a:prstGeom prst="rect">
              <a:avLst/>
            </a:prstGeom>
            <a:solidFill>
              <a:schemeClr val="bg1"/>
            </a:solidFill>
            <a:ln w="9525">
              <a:solidFill>
                <a:schemeClr val="bg1"/>
              </a:solidFill>
              <a:miter lim="800000"/>
              <a:headEnd/>
              <a:tailEnd/>
            </a:ln>
          </p:spPr>
          <p:txBody>
            <a:bodyPr wrap="none" anchor="ctr"/>
            <a:lstStyle/>
            <a:p>
              <a:pPr algn="ctr"/>
              <a:r>
                <a:rPr lang="en-US" sz="1400" b="1">
                  <a:cs typeface="Arial" charset="0"/>
                </a:rPr>
                <a:t>1.62</a:t>
              </a:r>
            </a:p>
          </p:txBody>
        </p:sp>
        <p:sp>
          <p:nvSpPr>
            <p:cNvPr id="18448" name="Rectangle 16"/>
            <p:cNvSpPr>
              <a:spLocks noChangeArrowheads="1"/>
            </p:cNvSpPr>
            <p:nvPr/>
          </p:nvSpPr>
          <p:spPr bwMode="auto">
            <a:xfrm rot="-1370019">
              <a:off x="1337" y="2106"/>
              <a:ext cx="272" cy="82"/>
            </a:xfrm>
            <a:prstGeom prst="rect">
              <a:avLst/>
            </a:prstGeom>
            <a:solidFill>
              <a:schemeClr val="bg1"/>
            </a:solidFill>
            <a:ln w="9525">
              <a:solidFill>
                <a:schemeClr val="bg1"/>
              </a:solidFill>
              <a:miter lim="800000"/>
              <a:headEnd/>
              <a:tailEnd/>
            </a:ln>
          </p:spPr>
          <p:txBody>
            <a:bodyPr wrap="none" anchor="ctr"/>
            <a:lstStyle/>
            <a:p>
              <a:pPr algn="ctr"/>
              <a:r>
                <a:rPr lang="en-US" sz="1400" b="1">
                  <a:cs typeface="Arial" charset="0"/>
                </a:rPr>
                <a:t>1.43</a:t>
              </a:r>
            </a:p>
          </p:txBody>
        </p:sp>
        <p:sp>
          <p:nvSpPr>
            <p:cNvPr id="18449" name="Rectangle 17"/>
            <p:cNvSpPr>
              <a:spLocks noChangeArrowheads="1"/>
            </p:cNvSpPr>
            <p:nvPr/>
          </p:nvSpPr>
          <p:spPr bwMode="auto">
            <a:xfrm rot="1370019">
              <a:off x="1338" y="1825"/>
              <a:ext cx="272" cy="82"/>
            </a:xfrm>
            <a:prstGeom prst="rect">
              <a:avLst/>
            </a:prstGeom>
            <a:solidFill>
              <a:schemeClr val="bg1"/>
            </a:solidFill>
            <a:ln w="9525">
              <a:solidFill>
                <a:schemeClr val="bg1"/>
              </a:solidFill>
              <a:miter lim="800000"/>
              <a:headEnd/>
              <a:tailEnd/>
            </a:ln>
          </p:spPr>
          <p:txBody>
            <a:bodyPr wrap="none" anchor="ctr"/>
            <a:lstStyle/>
            <a:p>
              <a:pPr algn="ctr"/>
              <a:r>
                <a:rPr lang="en-US" sz="1400" b="1">
                  <a:cs typeface="Arial" charset="0"/>
                </a:rPr>
                <a:t>2.13</a:t>
              </a:r>
            </a:p>
          </p:txBody>
        </p:sp>
        <p:sp>
          <p:nvSpPr>
            <p:cNvPr id="18450" name="Rectangle 18"/>
            <p:cNvSpPr>
              <a:spLocks noChangeArrowheads="1"/>
            </p:cNvSpPr>
            <p:nvPr/>
          </p:nvSpPr>
          <p:spPr bwMode="auto">
            <a:xfrm>
              <a:off x="1292" y="1661"/>
              <a:ext cx="272" cy="82"/>
            </a:xfrm>
            <a:prstGeom prst="rect">
              <a:avLst/>
            </a:prstGeom>
            <a:solidFill>
              <a:schemeClr val="bg1"/>
            </a:solidFill>
            <a:ln w="9525">
              <a:solidFill>
                <a:schemeClr val="bg1"/>
              </a:solidFill>
              <a:miter lim="800000"/>
              <a:headEnd/>
              <a:tailEnd/>
            </a:ln>
          </p:spPr>
          <p:txBody>
            <a:bodyPr wrap="none" anchor="ctr"/>
            <a:lstStyle/>
            <a:p>
              <a:pPr algn="ctr"/>
              <a:r>
                <a:rPr lang="en-US" sz="1400" b="1">
                  <a:cs typeface="Arial" charset="0"/>
                </a:rPr>
                <a:t>1.68</a:t>
              </a:r>
            </a:p>
          </p:txBody>
        </p:sp>
        <p:sp>
          <p:nvSpPr>
            <p:cNvPr id="18451" name="Rectangle 19"/>
            <p:cNvSpPr>
              <a:spLocks noChangeArrowheads="1"/>
            </p:cNvSpPr>
            <p:nvPr/>
          </p:nvSpPr>
          <p:spPr bwMode="auto">
            <a:xfrm rot="2058146">
              <a:off x="1655" y="1190"/>
              <a:ext cx="299" cy="82"/>
            </a:xfrm>
            <a:prstGeom prst="rect">
              <a:avLst/>
            </a:prstGeom>
            <a:solidFill>
              <a:schemeClr val="bg1"/>
            </a:solidFill>
            <a:ln w="9525">
              <a:solidFill>
                <a:schemeClr val="bg1"/>
              </a:solidFill>
              <a:miter lim="800000"/>
              <a:headEnd/>
              <a:tailEnd/>
            </a:ln>
          </p:spPr>
          <p:txBody>
            <a:bodyPr wrap="none" anchor="ctr"/>
            <a:lstStyle/>
            <a:p>
              <a:pPr algn="ctr"/>
              <a:r>
                <a:rPr lang="en-US" sz="1400" b="1">
                  <a:cs typeface="Arial" charset="0"/>
                </a:rPr>
                <a:t>1.58</a:t>
              </a:r>
            </a:p>
          </p:txBody>
        </p:sp>
        <p:sp>
          <p:nvSpPr>
            <p:cNvPr id="18452" name="Rectangle 20"/>
            <p:cNvSpPr>
              <a:spLocks noChangeArrowheads="1"/>
            </p:cNvSpPr>
            <p:nvPr/>
          </p:nvSpPr>
          <p:spPr bwMode="auto">
            <a:xfrm rot="2445850">
              <a:off x="1428" y="1471"/>
              <a:ext cx="272" cy="82"/>
            </a:xfrm>
            <a:prstGeom prst="rect">
              <a:avLst/>
            </a:prstGeom>
            <a:solidFill>
              <a:schemeClr val="bg1"/>
            </a:solidFill>
            <a:ln w="9525">
              <a:solidFill>
                <a:schemeClr val="bg1"/>
              </a:solidFill>
              <a:miter lim="800000"/>
              <a:headEnd/>
              <a:tailEnd/>
            </a:ln>
          </p:spPr>
          <p:txBody>
            <a:bodyPr wrap="none" anchor="ctr"/>
            <a:lstStyle/>
            <a:p>
              <a:pPr algn="ctr"/>
              <a:r>
                <a:rPr lang="en-US" sz="1400" b="1">
                  <a:cs typeface="Arial" charset="0"/>
                </a:rPr>
                <a:t>1.22</a:t>
              </a:r>
            </a:p>
          </p:txBody>
        </p:sp>
        <p:sp>
          <p:nvSpPr>
            <p:cNvPr id="18453" name="Line 21"/>
            <p:cNvSpPr>
              <a:spLocks noChangeShapeType="1"/>
            </p:cNvSpPr>
            <p:nvPr/>
          </p:nvSpPr>
          <p:spPr bwMode="auto">
            <a:xfrm>
              <a:off x="1229" y="973"/>
              <a:ext cx="1179" cy="771"/>
            </a:xfrm>
            <a:prstGeom prst="line">
              <a:avLst/>
            </a:prstGeom>
            <a:noFill/>
            <a:ln w="9525">
              <a:solidFill>
                <a:schemeClr val="tx1"/>
              </a:solidFill>
              <a:round/>
              <a:headEnd/>
              <a:tailEnd/>
            </a:ln>
          </p:spPr>
          <p:txBody>
            <a:bodyPr/>
            <a:lstStyle/>
            <a:p>
              <a:endParaRPr lang="en-US"/>
            </a:p>
          </p:txBody>
        </p:sp>
        <p:sp>
          <p:nvSpPr>
            <p:cNvPr id="18454" name="Line 22"/>
            <p:cNvSpPr>
              <a:spLocks noChangeShapeType="1"/>
            </p:cNvSpPr>
            <p:nvPr/>
          </p:nvSpPr>
          <p:spPr bwMode="auto">
            <a:xfrm>
              <a:off x="940" y="983"/>
              <a:ext cx="317" cy="0"/>
            </a:xfrm>
            <a:prstGeom prst="line">
              <a:avLst/>
            </a:prstGeom>
            <a:noFill/>
            <a:ln w="9525">
              <a:solidFill>
                <a:schemeClr val="tx1"/>
              </a:solidFill>
              <a:round/>
              <a:headEnd/>
              <a:tailEnd/>
            </a:ln>
          </p:spPr>
          <p:txBody>
            <a:bodyPr/>
            <a:lstStyle/>
            <a:p>
              <a:endParaRPr lang="en-US"/>
            </a:p>
          </p:txBody>
        </p:sp>
        <p:sp>
          <p:nvSpPr>
            <p:cNvPr id="18455" name="Line 23"/>
            <p:cNvSpPr>
              <a:spLocks noChangeShapeType="1"/>
            </p:cNvSpPr>
            <p:nvPr/>
          </p:nvSpPr>
          <p:spPr bwMode="auto">
            <a:xfrm>
              <a:off x="948" y="1400"/>
              <a:ext cx="317" cy="0"/>
            </a:xfrm>
            <a:prstGeom prst="line">
              <a:avLst/>
            </a:prstGeom>
            <a:noFill/>
            <a:ln w="9525">
              <a:solidFill>
                <a:schemeClr val="tx1"/>
              </a:solidFill>
              <a:round/>
              <a:headEnd/>
              <a:tailEnd/>
            </a:ln>
          </p:spPr>
          <p:txBody>
            <a:bodyPr/>
            <a:lstStyle/>
            <a:p>
              <a:endParaRPr lang="en-US"/>
            </a:p>
          </p:txBody>
        </p:sp>
        <p:sp>
          <p:nvSpPr>
            <p:cNvPr id="18456" name="Line 24"/>
            <p:cNvSpPr>
              <a:spLocks noChangeShapeType="1"/>
            </p:cNvSpPr>
            <p:nvPr/>
          </p:nvSpPr>
          <p:spPr bwMode="auto">
            <a:xfrm>
              <a:off x="922" y="1766"/>
              <a:ext cx="1495" cy="0"/>
            </a:xfrm>
            <a:prstGeom prst="line">
              <a:avLst/>
            </a:prstGeom>
            <a:noFill/>
            <a:ln w="9525">
              <a:solidFill>
                <a:schemeClr val="tx1"/>
              </a:solidFill>
              <a:round/>
              <a:headEnd/>
              <a:tailEnd/>
            </a:ln>
          </p:spPr>
          <p:txBody>
            <a:bodyPr/>
            <a:lstStyle/>
            <a:p>
              <a:endParaRPr lang="en-US"/>
            </a:p>
          </p:txBody>
        </p:sp>
        <p:sp>
          <p:nvSpPr>
            <p:cNvPr id="18457" name="Line 25"/>
            <p:cNvSpPr>
              <a:spLocks noChangeShapeType="1"/>
            </p:cNvSpPr>
            <p:nvPr/>
          </p:nvSpPr>
          <p:spPr bwMode="auto">
            <a:xfrm>
              <a:off x="914" y="2353"/>
              <a:ext cx="1503" cy="0"/>
            </a:xfrm>
            <a:prstGeom prst="line">
              <a:avLst/>
            </a:prstGeom>
            <a:noFill/>
            <a:ln w="9525">
              <a:solidFill>
                <a:schemeClr val="tx1"/>
              </a:solidFill>
              <a:round/>
              <a:headEnd/>
              <a:tailEnd/>
            </a:ln>
          </p:spPr>
          <p:txBody>
            <a:bodyPr/>
            <a:lstStyle/>
            <a:p>
              <a:endParaRPr lang="en-US"/>
            </a:p>
          </p:txBody>
        </p:sp>
        <p:sp>
          <p:nvSpPr>
            <p:cNvPr id="18458" name="Line 26"/>
            <p:cNvSpPr>
              <a:spLocks noChangeShapeType="1"/>
            </p:cNvSpPr>
            <p:nvPr/>
          </p:nvSpPr>
          <p:spPr bwMode="auto">
            <a:xfrm>
              <a:off x="906" y="2843"/>
              <a:ext cx="317" cy="0"/>
            </a:xfrm>
            <a:prstGeom prst="line">
              <a:avLst/>
            </a:prstGeom>
            <a:noFill/>
            <a:ln w="9525">
              <a:solidFill>
                <a:schemeClr val="tx1"/>
              </a:solidFill>
              <a:round/>
              <a:headEnd/>
              <a:tailEnd/>
            </a:ln>
          </p:spPr>
          <p:txBody>
            <a:bodyPr/>
            <a:lstStyle/>
            <a:p>
              <a:endParaRPr lang="en-US"/>
            </a:p>
          </p:txBody>
        </p:sp>
        <p:sp>
          <p:nvSpPr>
            <p:cNvPr id="18459" name="Line 27"/>
            <p:cNvSpPr>
              <a:spLocks noChangeShapeType="1"/>
            </p:cNvSpPr>
            <p:nvPr/>
          </p:nvSpPr>
          <p:spPr bwMode="auto">
            <a:xfrm>
              <a:off x="889" y="3296"/>
              <a:ext cx="317" cy="0"/>
            </a:xfrm>
            <a:prstGeom prst="line">
              <a:avLst/>
            </a:prstGeom>
            <a:noFill/>
            <a:ln w="9525">
              <a:solidFill>
                <a:schemeClr val="tx1"/>
              </a:solidFill>
              <a:round/>
              <a:headEnd/>
              <a:tailEnd/>
            </a:ln>
          </p:spPr>
          <p:txBody>
            <a:bodyPr/>
            <a:lstStyle/>
            <a:p>
              <a:endParaRPr lang="en-US"/>
            </a:p>
          </p:txBody>
        </p:sp>
        <p:grpSp>
          <p:nvGrpSpPr>
            <p:cNvPr id="3" name="Group 28"/>
            <p:cNvGrpSpPr>
              <a:grpSpLocks/>
            </p:cNvGrpSpPr>
            <p:nvPr/>
          </p:nvGrpSpPr>
          <p:grpSpPr bwMode="auto">
            <a:xfrm>
              <a:off x="957" y="439"/>
              <a:ext cx="644" cy="272"/>
              <a:chOff x="558" y="754"/>
              <a:chExt cx="644" cy="272"/>
            </a:xfrm>
          </p:grpSpPr>
          <p:sp>
            <p:nvSpPr>
              <p:cNvPr id="18581" name="Line 29"/>
              <p:cNvSpPr>
                <a:spLocks noChangeShapeType="1"/>
              </p:cNvSpPr>
              <p:nvPr/>
            </p:nvSpPr>
            <p:spPr bwMode="auto">
              <a:xfrm>
                <a:off x="558" y="754"/>
                <a:ext cx="317" cy="0"/>
              </a:xfrm>
              <a:prstGeom prst="line">
                <a:avLst/>
              </a:prstGeom>
              <a:noFill/>
              <a:ln w="9525">
                <a:solidFill>
                  <a:schemeClr val="tx1"/>
                </a:solidFill>
                <a:round/>
                <a:headEnd/>
                <a:tailEnd/>
              </a:ln>
            </p:spPr>
            <p:txBody>
              <a:bodyPr/>
              <a:lstStyle/>
              <a:p>
                <a:endParaRPr lang="en-US"/>
              </a:p>
            </p:txBody>
          </p:sp>
          <p:sp>
            <p:nvSpPr>
              <p:cNvPr id="18582" name="Line 30"/>
              <p:cNvSpPr>
                <a:spLocks noChangeShapeType="1"/>
              </p:cNvSpPr>
              <p:nvPr/>
            </p:nvSpPr>
            <p:spPr bwMode="auto">
              <a:xfrm>
                <a:off x="839" y="754"/>
                <a:ext cx="363" cy="97"/>
              </a:xfrm>
              <a:prstGeom prst="line">
                <a:avLst/>
              </a:prstGeom>
              <a:noFill/>
              <a:ln w="9525">
                <a:solidFill>
                  <a:schemeClr val="tx1"/>
                </a:solidFill>
                <a:round/>
                <a:headEnd/>
                <a:tailEnd/>
              </a:ln>
            </p:spPr>
            <p:txBody>
              <a:bodyPr/>
              <a:lstStyle/>
              <a:p>
                <a:endParaRPr lang="en-US"/>
              </a:p>
            </p:txBody>
          </p:sp>
          <p:sp>
            <p:nvSpPr>
              <p:cNvPr id="18583" name="Line 31"/>
              <p:cNvSpPr>
                <a:spLocks noChangeShapeType="1"/>
              </p:cNvSpPr>
              <p:nvPr/>
            </p:nvSpPr>
            <p:spPr bwMode="auto">
              <a:xfrm>
                <a:off x="839" y="754"/>
                <a:ext cx="156" cy="272"/>
              </a:xfrm>
              <a:prstGeom prst="line">
                <a:avLst/>
              </a:prstGeom>
              <a:noFill/>
              <a:ln w="9525">
                <a:solidFill>
                  <a:schemeClr val="tx1"/>
                </a:solidFill>
                <a:round/>
                <a:headEnd/>
                <a:tailEnd/>
              </a:ln>
            </p:spPr>
            <p:txBody>
              <a:bodyPr/>
              <a:lstStyle/>
              <a:p>
                <a:endParaRPr lang="en-US"/>
              </a:p>
            </p:txBody>
          </p:sp>
          <p:sp>
            <p:nvSpPr>
              <p:cNvPr id="18584" name="Line 32"/>
              <p:cNvSpPr>
                <a:spLocks noChangeShapeType="1"/>
              </p:cNvSpPr>
              <p:nvPr/>
            </p:nvSpPr>
            <p:spPr bwMode="auto">
              <a:xfrm>
                <a:off x="839" y="754"/>
                <a:ext cx="317" cy="184"/>
              </a:xfrm>
              <a:prstGeom prst="line">
                <a:avLst/>
              </a:prstGeom>
              <a:noFill/>
              <a:ln w="9525">
                <a:solidFill>
                  <a:schemeClr val="tx1"/>
                </a:solidFill>
                <a:round/>
                <a:headEnd/>
                <a:tailEnd/>
              </a:ln>
            </p:spPr>
            <p:txBody>
              <a:bodyPr/>
              <a:lstStyle/>
              <a:p>
                <a:endParaRPr lang="en-US"/>
              </a:p>
            </p:txBody>
          </p:sp>
        </p:grpSp>
        <p:sp>
          <p:nvSpPr>
            <p:cNvPr id="18461" name="AutoShape 33"/>
            <p:cNvSpPr>
              <a:spLocks noChangeArrowheads="1"/>
            </p:cNvSpPr>
            <p:nvPr/>
          </p:nvSpPr>
          <p:spPr bwMode="auto">
            <a:xfrm rot="5400000">
              <a:off x="2405" y="592"/>
              <a:ext cx="429" cy="395"/>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8462" name="AutoShape 34"/>
            <p:cNvSpPr>
              <a:spLocks noChangeArrowheads="1"/>
            </p:cNvSpPr>
            <p:nvPr/>
          </p:nvSpPr>
          <p:spPr bwMode="auto">
            <a:xfrm rot="5400000">
              <a:off x="2414" y="1582"/>
              <a:ext cx="429" cy="395"/>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8463" name="AutoShape 35"/>
            <p:cNvSpPr>
              <a:spLocks noChangeArrowheads="1"/>
            </p:cNvSpPr>
            <p:nvPr/>
          </p:nvSpPr>
          <p:spPr bwMode="auto">
            <a:xfrm rot="5400000">
              <a:off x="2415" y="2168"/>
              <a:ext cx="429" cy="395"/>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8464" name="AutoShape 36"/>
            <p:cNvSpPr>
              <a:spLocks noChangeArrowheads="1"/>
            </p:cNvSpPr>
            <p:nvPr/>
          </p:nvSpPr>
          <p:spPr bwMode="auto">
            <a:xfrm rot="5400000">
              <a:off x="2416" y="3111"/>
              <a:ext cx="429" cy="395"/>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8465" name="Line 37"/>
            <p:cNvSpPr>
              <a:spLocks noChangeShapeType="1"/>
            </p:cNvSpPr>
            <p:nvPr/>
          </p:nvSpPr>
          <p:spPr bwMode="auto">
            <a:xfrm>
              <a:off x="1257" y="1400"/>
              <a:ext cx="1160" cy="953"/>
            </a:xfrm>
            <a:prstGeom prst="line">
              <a:avLst/>
            </a:prstGeom>
            <a:noFill/>
            <a:ln w="9525">
              <a:solidFill>
                <a:schemeClr val="tx1"/>
              </a:solidFill>
              <a:round/>
              <a:headEnd/>
              <a:tailEnd/>
            </a:ln>
          </p:spPr>
          <p:txBody>
            <a:bodyPr/>
            <a:lstStyle/>
            <a:p>
              <a:endParaRPr lang="en-US"/>
            </a:p>
          </p:txBody>
        </p:sp>
        <p:sp>
          <p:nvSpPr>
            <p:cNvPr id="18466" name="Line 38"/>
            <p:cNvSpPr>
              <a:spLocks noChangeShapeType="1"/>
            </p:cNvSpPr>
            <p:nvPr/>
          </p:nvSpPr>
          <p:spPr bwMode="auto">
            <a:xfrm flipH="1">
              <a:off x="1192" y="1754"/>
              <a:ext cx="1225" cy="590"/>
            </a:xfrm>
            <a:prstGeom prst="line">
              <a:avLst/>
            </a:prstGeom>
            <a:noFill/>
            <a:ln w="9525">
              <a:solidFill>
                <a:schemeClr val="tx1"/>
              </a:solidFill>
              <a:round/>
              <a:headEnd/>
              <a:tailEnd/>
            </a:ln>
          </p:spPr>
          <p:txBody>
            <a:bodyPr/>
            <a:lstStyle/>
            <a:p>
              <a:endParaRPr lang="en-US"/>
            </a:p>
          </p:txBody>
        </p:sp>
        <p:sp>
          <p:nvSpPr>
            <p:cNvPr id="18467" name="Line 39"/>
            <p:cNvSpPr>
              <a:spLocks noChangeShapeType="1"/>
            </p:cNvSpPr>
            <p:nvPr/>
          </p:nvSpPr>
          <p:spPr bwMode="auto">
            <a:xfrm flipH="1" flipV="1">
              <a:off x="1147" y="1763"/>
              <a:ext cx="1270" cy="590"/>
            </a:xfrm>
            <a:prstGeom prst="line">
              <a:avLst/>
            </a:prstGeom>
            <a:noFill/>
            <a:ln w="9525">
              <a:solidFill>
                <a:schemeClr val="tx1"/>
              </a:solidFill>
              <a:round/>
              <a:headEnd/>
              <a:tailEnd/>
            </a:ln>
          </p:spPr>
          <p:txBody>
            <a:bodyPr/>
            <a:lstStyle/>
            <a:p>
              <a:endParaRPr lang="en-US"/>
            </a:p>
          </p:txBody>
        </p:sp>
        <p:sp>
          <p:nvSpPr>
            <p:cNvPr id="18468" name="Line 40"/>
            <p:cNvSpPr>
              <a:spLocks noChangeShapeType="1"/>
            </p:cNvSpPr>
            <p:nvPr/>
          </p:nvSpPr>
          <p:spPr bwMode="auto">
            <a:xfrm flipH="1">
              <a:off x="1192" y="2353"/>
              <a:ext cx="1225" cy="490"/>
            </a:xfrm>
            <a:prstGeom prst="line">
              <a:avLst/>
            </a:prstGeom>
            <a:noFill/>
            <a:ln w="9525">
              <a:solidFill>
                <a:schemeClr val="tx1"/>
              </a:solidFill>
              <a:round/>
              <a:headEnd/>
              <a:tailEnd/>
            </a:ln>
          </p:spPr>
          <p:txBody>
            <a:bodyPr/>
            <a:lstStyle/>
            <a:p>
              <a:endParaRPr lang="en-US"/>
            </a:p>
          </p:txBody>
        </p:sp>
        <p:sp>
          <p:nvSpPr>
            <p:cNvPr id="18469" name="Line 41"/>
            <p:cNvSpPr>
              <a:spLocks noChangeShapeType="1"/>
            </p:cNvSpPr>
            <p:nvPr/>
          </p:nvSpPr>
          <p:spPr bwMode="auto">
            <a:xfrm>
              <a:off x="2825" y="1781"/>
              <a:ext cx="1270" cy="291"/>
            </a:xfrm>
            <a:prstGeom prst="line">
              <a:avLst/>
            </a:prstGeom>
            <a:noFill/>
            <a:ln w="9525">
              <a:solidFill>
                <a:schemeClr val="tx1"/>
              </a:solidFill>
              <a:round/>
              <a:headEnd/>
              <a:tailEnd/>
            </a:ln>
          </p:spPr>
          <p:txBody>
            <a:bodyPr/>
            <a:lstStyle/>
            <a:p>
              <a:endParaRPr lang="en-US"/>
            </a:p>
          </p:txBody>
        </p:sp>
        <p:sp>
          <p:nvSpPr>
            <p:cNvPr id="18470" name="Line 42"/>
            <p:cNvSpPr>
              <a:spLocks noChangeShapeType="1"/>
            </p:cNvSpPr>
            <p:nvPr/>
          </p:nvSpPr>
          <p:spPr bwMode="auto">
            <a:xfrm flipV="1">
              <a:off x="2798" y="2072"/>
              <a:ext cx="1297" cy="299"/>
            </a:xfrm>
            <a:prstGeom prst="line">
              <a:avLst/>
            </a:prstGeom>
            <a:noFill/>
            <a:ln w="9525">
              <a:solidFill>
                <a:schemeClr val="tx1"/>
              </a:solidFill>
              <a:round/>
              <a:headEnd/>
              <a:tailEnd/>
            </a:ln>
          </p:spPr>
          <p:txBody>
            <a:bodyPr/>
            <a:lstStyle/>
            <a:p>
              <a:endParaRPr lang="en-US"/>
            </a:p>
          </p:txBody>
        </p:sp>
        <p:sp>
          <p:nvSpPr>
            <p:cNvPr id="18471" name="Line 43"/>
            <p:cNvSpPr>
              <a:spLocks noChangeShapeType="1"/>
            </p:cNvSpPr>
            <p:nvPr/>
          </p:nvSpPr>
          <p:spPr bwMode="auto">
            <a:xfrm flipH="1" flipV="1">
              <a:off x="3098" y="1255"/>
              <a:ext cx="997" cy="817"/>
            </a:xfrm>
            <a:prstGeom prst="line">
              <a:avLst/>
            </a:prstGeom>
            <a:noFill/>
            <a:ln w="9525">
              <a:solidFill>
                <a:schemeClr val="tx1"/>
              </a:solidFill>
              <a:round/>
              <a:headEnd/>
              <a:tailEnd/>
            </a:ln>
          </p:spPr>
          <p:txBody>
            <a:bodyPr/>
            <a:lstStyle/>
            <a:p>
              <a:endParaRPr lang="en-US"/>
            </a:p>
          </p:txBody>
        </p:sp>
        <p:sp>
          <p:nvSpPr>
            <p:cNvPr id="18472" name="Line 44"/>
            <p:cNvSpPr>
              <a:spLocks noChangeShapeType="1"/>
            </p:cNvSpPr>
            <p:nvPr/>
          </p:nvSpPr>
          <p:spPr bwMode="auto">
            <a:xfrm flipH="1" flipV="1">
              <a:off x="2961" y="1391"/>
              <a:ext cx="1134" cy="681"/>
            </a:xfrm>
            <a:prstGeom prst="line">
              <a:avLst/>
            </a:prstGeom>
            <a:noFill/>
            <a:ln w="9525">
              <a:solidFill>
                <a:schemeClr val="tx1"/>
              </a:solidFill>
              <a:round/>
              <a:headEnd/>
              <a:tailEnd/>
            </a:ln>
          </p:spPr>
          <p:txBody>
            <a:bodyPr/>
            <a:lstStyle/>
            <a:p>
              <a:endParaRPr lang="en-US"/>
            </a:p>
          </p:txBody>
        </p:sp>
        <p:sp>
          <p:nvSpPr>
            <p:cNvPr id="18473" name="Line 45"/>
            <p:cNvSpPr>
              <a:spLocks noChangeShapeType="1"/>
            </p:cNvSpPr>
            <p:nvPr/>
          </p:nvSpPr>
          <p:spPr bwMode="auto">
            <a:xfrm flipH="1" flipV="1">
              <a:off x="2825" y="1482"/>
              <a:ext cx="1270" cy="590"/>
            </a:xfrm>
            <a:prstGeom prst="line">
              <a:avLst/>
            </a:prstGeom>
            <a:noFill/>
            <a:ln w="9525">
              <a:solidFill>
                <a:schemeClr val="tx1"/>
              </a:solidFill>
              <a:round/>
              <a:headEnd/>
              <a:tailEnd/>
            </a:ln>
          </p:spPr>
          <p:txBody>
            <a:bodyPr/>
            <a:lstStyle/>
            <a:p>
              <a:endParaRPr lang="en-US"/>
            </a:p>
          </p:txBody>
        </p:sp>
        <p:sp>
          <p:nvSpPr>
            <p:cNvPr id="18474" name="Line 46"/>
            <p:cNvSpPr>
              <a:spLocks noChangeShapeType="1"/>
            </p:cNvSpPr>
            <p:nvPr/>
          </p:nvSpPr>
          <p:spPr bwMode="auto">
            <a:xfrm flipH="1">
              <a:off x="3071" y="2072"/>
              <a:ext cx="1024" cy="626"/>
            </a:xfrm>
            <a:prstGeom prst="line">
              <a:avLst/>
            </a:prstGeom>
            <a:noFill/>
            <a:ln w="9525">
              <a:solidFill>
                <a:schemeClr val="tx1"/>
              </a:solidFill>
              <a:round/>
              <a:headEnd/>
              <a:tailEnd/>
            </a:ln>
          </p:spPr>
          <p:txBody>
            <a:bodyPr/>
            <a:lstStyle/>
            <a:p>
              <a:endParaRPr lang="en-US"/>
            </a:p>
          </p:txBody>
        </p:sp>
        <p:grpSp>
          <p:nvGrpSpPr>
            <p:cNvPr id="4" name="Group 47"/>
            <p:cNvGrpSpPr>
              <a:grpSpLocks/>
            </p:cNvGrpSpPr>
            <p:nvPr/>
          </p:nvGrpSpPr>
          <p:grpSpPr bwMode="auto">
            <a:xfrm>
              <a:off x="4095" y="1845"/>
              <a:ext cx="1152" cy="429"/>
              <a:chOff x="3461" y="1752"/>
              <a:chExt cx="1152" cy="429"/>
            </a:xfrm>
          </p:grpSpPr>
          <p:sp>
            <p:nvSpPr>
              <p:cNvPr id="18579" name="AutoShape 48"/>
              <p:cNvSpPr>
                <a:spLocks noChangeArrowheads="1"/>
              </p:cNvSpPr>
              <p:nvPr/>
            </p:nvSpPr>
            <p:spPr bwMode="auto">
              <a:xfrm rot="5400000">
                <a:off x="3444" y="1769"/>
                <a:ext cx="429" cy="395"/>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8580" name="Line 49"/>
              <p:cNvSpPr>
                <a:spLocks noChangeShapeType="1"/>
              </p:cNvSpPr>
              <p:nvPr/>
            </p:nvSpPr>
            <p:spPr bwMode="auto">
              <a:xfrm>
                <a:off x="3842" y="1960"/>
                <a:ext cx="771" cy="0"/>
              </a:xfrm>
              <a:prstGeom prst="line">
                <a:avLst/>
              </a:prstGeom>
              <a:noFill/>
              <a:ln w="9525">
                <a:solidFill>
                  <a:schemeClr val="tx1"/>
                </a:solidFill>
                <a:round/>
                <a:headEnd/>
                <a:tailEnd type="triangle" w="med" len="med"/>
              </a:ln>
            </p:spPr>
            <p:txBody>
              <a:bodyPr/>
              <a:lstStyle/>
              <a:p>
                <a:endParaRPr lang="en-US"/>
              </a:p>
            </p:txBody>
          </p:sp>
        </p:grpSp>
        <p:grpSp>
          <p:nvGrpSpPr>
            <p:cNvPr id="5" name="Group 50"/>
            <p:cNvGrpSpPr>
              <a:grpSpLocks/>
            </p:cNvGrpSpPr>
            <p:nvPr/>
          </p:nvGrpSpPr>
          <p:grpSpPr bwMode="auto">
            <a:xfrm>
              <a:off x="4123" y="2731"/>
              <a:ext cx="1152" cy="429"/>
              <a:chOff x="3461" y="1752"/>
              <a:chExt cx="1152" cy="429"/>
            </a:xfrm>
          </p:grpSpPr>
          <p:sp>
            <p:nvSpPr>
              <p:cNvPr id="18577" name="AutoShape 51"/>
              <p:cNvSpPr>
                <a:spLocks noChangeArrowheads="1"/>
              </p:cNvSpPr>
              <p:nvPr/>
            </p:nvSpPr>
            <p:spPr bwMode="auto">
              <a:xfrm rot="5400000">
                <a:off x="3444" y="1769"/>
                <a:ext cx="429" cy="395"/>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8578" name="Line 52"/>
              <p:cNvSpPr>
                <a:spLocks noChangeShapeType="1"/>
              </p:cNvSpPr>
              <p:nvPr/>
            </p:nvSpPr>
            <p:spPr bwMode="auto">
              <a:xfrm>
                <a:off x="3842" y="1960"/>
                <a:ext cx="771" cy="0"/>
              </a:xfrm>
              <a:prstGeom prst="line">
                <a:avLst/>
              </a:prstGeom>
              <a:noFill/>
              <a:ln w="9525">
                <a:solidFill>
                  <a:schemeClr val="tx1"/>
                </a:solidFill>
                <a:round/>
                <a:headEnd/>
                <a:tailEnd type="triangle" w="med" len="med"/>
              </a:ln>
            </p:spPr>
            <p:txBody>
              <a:bodyPr/>
              <a:lstStyle/>
              <a:p>
                <a:endParaRPr lang="en-US"/>
              </a:p>
            </p:txBody>
          </p:sp>
        </p:grpSp>
        <p:grpSp>
          <p:nvGrpSpPr>
            <p:cNvPr id="6" name="Group 53"/>
            <p:cNvGrpSpPr>
              <a:grpSpLocks/>
            </p:cNvGrpSpPr>
            <p:nvPr/>
          </p:nvGrpSpPr>
          <p:grpSpPr bwMode="auto">
            <a:xfrm>
              <a:off x="2100" y="665"/>
              <a:ext cx="317" cy="227"/>
              <a:chOff x="1701" y="572"/>
              <a:chExt cx="317" cy="227"/>
            </a:xfrm>
          </p:grpSpPr>
          <p:sp>
            <p:nvSpPr>
              <p:cNvPr id="18574" name="Line 54"/>
              <p:cNvSpPr>
                <a:spLocks noChangeShapeType="1"/>
              </p:cNvSpPr>
              <p:nvPr/>
            </p:nvSpPr>
            <p:spPr bwMode="auto">
              <a:xfrm>
                <a:off x="1701" y="572"/>
                <a:ext cx="317" cy="137"/>
              </a:xfrm>
              <a:prstGeom prst="line">
                <a:avLst/>
              </a:prstGeom>
              <a:noFill/>
              <a:ln w="9525">
                <a:solidFill>
                  <a:schemeClr val="tx1"/>
                </a:solidFill>
                <a:round/>
                <a:headEnd/>
                <a:tailEnd/>
              </a:ln>
            </p:spPr>
            <p:txBody>
              <a:bodyPr/>
              <a:lstStyle/>
              <a:p>
                <a:endParaRPr lang="en-US"/>
              </a:p>
            </p:txBody>
          </p:sp>
          <p:sp>
            <p:nvSpPr>
              <p:cNvPr id="18575" name="Line 55"/>
              <p:cNvSpPr>
                <a:spLocks noChangeShapeType="1"/>
              </p:cNvSpPr>
              <p:nvPr/>
            </p:nvSpPr>
            <p:spPr bwMode="auto">
              <a:xfrm flipV="1">
                <a:off x="1701" y="699"/>
                <a:ext cx="290" cy="10"/>
              </a:xfrm>
              <a:prstGeom prst="line">
                <a:avLst/>
              </a:prstGeom>
              <a:noFill/>
              <a:ln w="9525">
                <a:solidFill>
                  <a:schemeClr val="tx1"/>
                </a:solidFill>
                <a:round/>
                <a:headEnd/>
                <a:tailEnd/>
              </a:ln>
            </p:spPr>
            <p:txBody>
              <a:bodyPr/>
              <a:lstStyle/>
              <a:p>
                <a:endParaRPr lang="en-US"/>
              </a:p>
            </p:txBody>
          </p:sp>
          <p:sp>
            <p:nvSpPr>
              <p:cNvPr id="18576" name="Line 56"/>
              <p:cNvSpPr>
                <a:spLocks noChangeShapeType="1"/>
              </p:cNvSpPr>
              <p:nvPr/>
            </p:nvSpPr>
            <p:spPr bwMode="auto">
              <a:xfrm flipH="1">
                <a:off x="1719" y="709"/>
                <a:ext cx="272" cy="90"/>
              </a:xfrm>
              <a:prstGeom prst="line">
                <a:avLst/>
              </a:prstGeom>
              <a:noFill/>
              <a:ln w="9525">
                <a:solidFill>
                  <a:schemeClr val="tx1"/>
                </a:solidFill>
                <a:round/>
                <a:headEnd/>
                <a:tailEnd/>
              </a:ln>
            </p:spPr>
            <p:txBody>
              <a:bodyPr/>
              <a:lstStyle/>
              <a:p>
                <a:endParaRPr lang="en-US"/>
              </a:p>
            </p:txBody>
          </p:sp>
        </p:grpSp>
        <p:grpSp>
          <p:nvGrpSpPr>
            <p:cNvPr id="7" name="Group 57"/>
            <p:cNvGrpSpPr>
              <a:grpSpLocks/>
            </p:cNvGrpSpPr>
            <p:nvPr/>
          </p:nvGrpSpPr>
          <p:grpSpPr bwMode="auto">
            <a:xfrm>
              <a:off x="3805" y="938"/>
              <a:ext cx="1470" cy="429"/>
              <a:chOff x="3406" y="890"/>
              <a:chExt cx="1470" cy="429"/>
            </a:xfrm>
          </p:grpSpPr>
          <p:grpSp>
            <p:nvGrpSpPr>
              <p:cNvPr id="8" name="Group 58"/>
              <p:cNvGrpSpPr>
                <a:grpSpLocks/>
              </p:cNvGrpSpPr>
              <p:nvPr/>
            </p:nvGrpSpPr>
            <p:grpSpPr bwMode="auto">
              <a:xfrm>
                <a:off x="3724" y="890"/>
                <a:ext cx="1152" cy="429"/>
                <a:chOff x="3461" y="1752"/>
                <a:chExt cx="1152" cy="429"/>
              </a:xfrm>
            </p:grpSpPr>
            <p:sp>
              <p:nvSpPr>
                <p:cNvPr id="18572" name="AutoShape 59"/>
                <p:cNvSpPr>
                  <a:spLocks noChangeArrowheads="1"/>
                </p:cNvSpPr>
                <p:nvPr/>
              </p:nvSpPr>
              <p:spPr bwMode="auto">
                <a:xfrm rot="5400000">
                  <a:off x="3444" y="1769"/>
                  <a:ext cx="429" cy="395"/>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8573" name="Line 60"/>
                <p:cNvSpPr>
                  <a:spLocks noChangeShapeType="1"/>
                </p:cNvSpPr>
                <p:nvPr/>
              </p:nvSpPr>
              <p:spPr bwMode="auto">
                <a:xfrm>
                  <a:off x="3842" y="1960"/>
                  <a:ext cx="771" cy="0"/>
                </a:xfrm>
                <a:prstGeom prst="line">
                  <a:avLst/>
                </a:prstGeom>
                <a:noFill/>
                <a:ln w="9525">
                  <a:solidFill>
                    <a:schemeClr val="tx1"/>
                  </a:solidFill>
                  <a:round/>
                  <a:headEnd/>
                  <a:tailEnd type="triangle" w="med" len="med"/>
                </a:ln>
              </p:spPr>
              <p:txBody>
                <a:bodyPr/>
                <a:lstStyle/>
                <a:p>
                  <a:endParaRPr lang="en-US"/>
                </a:p>
              </p:txBody>
            </p:sp>
          </p:grpSp>
          <p:grpSp>
            <p:nvGrpSpPr>
              <p:cNvPr id="9" name="Group 61"/>
              <p:cNvGrpSpPr>
                <a:grpSpLocks/>
              </p:cNvGrpSpPr>
              <p:nvPr/>
            </p:nvGrpSpPr>
            <p:grpSpPr bwMode="auto">
              <a:xfrm>
                <a:off x="3406" y="972"/>
                <a:ext cx="317" cy="227"/>
                <a:chOff x="1701" y="572"/>
                <a:chExt cx="317" cy="227"/>
              </a:xfrm>
            </p:grpSpPr>
            <p:sp>
              <p:nvSpPr>
                <p:cNvPr id="18569" name="Line 62"/>
                <p:cNvSpPr>
                  <a:spLocks noChangeShapeType="1"/>
                </p:cNvSpPr>
                <p:nvPr/>
              </p:nvSpPr>
              <p:spPr bwMode="auto">
                <a:xfrm>
                  <a:off x="1701" y="572"/>
                  <a:ext cx="317" cy="137"/>
                </a:xfrm>
                <a:prstGeom prst="line">
                  <a:avLst/>
                </a:prstGeom>
                <a:noFill/>
                <a:ln w="9525">
                  <a:solidFill>
                    <a:schemeClr val="tx1"/>
                  </a:solidFill>
                  <a:round/>
                  <a:headEnd/>
                  <a:tailEnd/>
                </a:ln>
              </p:spPr>
              <p:txBody>
                <a:bodyPr/>
                <a:lstStyle/>
                <a:p>
                  <a:endParaRPr lang="en-US"/>
                </a:p>
              </p:txBody>
            </p:sp>
            <p:sp>
              <p:nvSpPr>
                <p:cNvPr id="18570" name="Line 63"/>
                <p:cNvSpPr>
                  <a:spLocks noChangeShapeType="1"/>
                </p:cNvSpPr>
                <p:nvPr/>
              </p:nvSpPr>
              <p:spPr bwMode="auto">
                <a:xfrm flipV="1">
                  <a:off x="1701" y="699"/>
                  <a:ext cx="290" cy="10"/>
                </a:xfrm>
                <a:prstGeom prst="line">
                  <a:avLst/>
                </a:prstGeom>
                <a:noFill/>
                <a:ln w="9525">
                  <a:solidFill>
                    <a:schemeClr val="tx1"/>
                  </a:solidFill>
                  <a:round/>
                  <a:headEnd/>
                  <a:tailEnd/>
                </a:ln>
              </p:spPr>
              <p:txBody>
                <a:bodyPr/>
                <a:lstStyle/>
                <a:p>
                  <a:endParaRPr lang="en-US"/>
                </a:p>
              </p:txBody>
            </p:sp>
            <p:sp>
              <p:nvSpPr>
                <p:cNvPr id="18571" name="Line 64"/>
                <p:cNvSpPr>
                  <a:spLocks noChangeShapeType="1"/>
                </p:cNvSpPr>
                <p:nvPr/>
              </p:nvSpPr>
              <p:spPr bwMode="auto">
                <a:xfrm flipH="1">
                  <a:off x="1719" y="709"/>
                  <a:ext cx="272" cy="90"/>
                </a:xfrm>
                <a:prstGeom prst="line">
                  <a:avLst/>
                </a:prstGeom>
                <a:noFill/>
                <a:ln w="9525">
                  <a:solidFill>
                    <a:schemeClr val="tx1"/>
                  </a:solidFill>
                  <a:round/>
                  <a:headEnd/>
                  <a:tailEnd/>
                </a:ln>
              </p:spPr>
              <p:txBody>
                <a:bodyPr/>
                <a:lstStyle/>
                <a:p>
                  <a:endParaRPr lang="en-US"/>
                </a:p>
              </p:txBody>
            </p:sp>
          </p:grpSp>
        </p:grpSp>
        <p:grpSp>
          <p:nvGrpSpPr>
            <p:cNvPr id="10" name="Group 65"/>
            <p:cNvGrpSpPr>
              <a:grpSpLocks/>
            </p:cNvGrpSpPr>
            <p:nvPr/>
          </p:nvGrpSpPr>
          <p:grpSpPr bwMode="auto">
            <a:xfrm>
              <a:off x="1192" y="3069"/>
              <a:ext cx="363" cy="227"/>
              <a:chOff x="793" y="2976"/>
              <a:chExt cx="363" cy="227"/>
            </a:xfrm>
          </p:grpSpPr>
          <p:sp>
            <p:nvSpPr>
              <p:cNvPr id="18564" name="Line 66"/>
              <p:cNvSpPr>
                <a:spLocks noChangeShapeType="1"/>
              </p:cNvSpPr>
              <p:nvPr/>
            </p:nvSpPr>
            <p:spPr bwMode="auto">
              <a:xfrm flipV="1">
                <a:off x="793" y="2976"/>
                <a:ext cx="227" cy="227"/>
              </a:xfrm>
              <a:prstGeom prst="line">
                <a:avLst/>
              </a:prstGeom>
              <a:noFill/>
              <a:ln w="9525">
                <a:solidFill>
                  <a:schemeClr val="tx1"/>
                </a:solidFill>
                <a:round/>
                <a:headEnd/>
                <a:tailEnd/>
              </a:ln>
            </p:spPr>
            <p:txBody>
              <a:bodyPr/>
              <a:lstStyle/>
              <a:p>
                <a:endParaRPr lang="en-US"/>
              </a:p>
            </p:txBody>
          </p:sp>
          <p:sp>
            <p:nvSpPr>
              <p:cNvPr id="18565" name="Line 67"/>
              <p:cNvSpPr>
                <a:spLocks noChangeShapeType="1"/>
              </p:cNvSpPr>
              <p:nvPr/>
            </p:nvSpPr>
            <p:spPr bwMode="auto">
              <a:xfrm flipV="1">
                <a:off x="793" y="3067"/>
                <a:ext cx="318" cy="136"/>
              </a:xfrm>
              <a:prstGeom prst="line">
                <a:avLst/>
              </a:prstGeom>
              <a:noFill/>
              <a:ln w="9525">
                <a:solidFill>
                  <a:schemeClr val="tx1"/>
                </a:solidFill>
                <a:round/>
                <a:headEnd/>
                <a:tailEnd/>
              </a:ln>
            </p:spPr>
            <p:txBody>
              <a:bodyPr/>
              <a:lstStyle/>
              <a:p>
                <a:endParaRPr lang="en-US"/>
              </a:p>
            </p:txBody>
          </p:sp>
          <p:sp>
            <p:nvSpPr>
              <p:cNvPr id="18566" name="Line 68"/>
              <p:cNvSpPr>
                <a:spLocks noChangeShapeType="1"/>
              </p:cNvSpPr>
              <p:nvPr/>
            </p:nvSpPr>
            <p:spPr bwMode="auto">
              <a:xfrm flipV="1">
                <a:off x="793" y="3203"/>
                <a:ext cx="363" cy="0"/>
              </a:xfrm>
              <a:prstGeom prst="line">
                <a:avLst/>
              </a:prstGeom>
              <a:noFill/>
              <a:ln w="9525">
                <a:solidFill>
                  <a:schemeClr val="tx1"/>
                </a:solidFill>
                <a:round/>
                <a:headEnd/>
                <a:tailEnd/>
              </a:ln>
            </p:spPr>
            <p:txBody>
              <a:bodyPr/>
              <a:lstStyle/>
              <a:p>
                <a:endParaRPr lang="en-US"/>
              </a:p>
            </p:txBody>
          </p:sp>
        </p:grpSp>
        <p:sp>
          <p:nvSpPr>
            <p:cNvPr id="18480" name="Line 69"/>
            <p:cNvSpPr>
              <a:spLocks noChangeShapeType="1"/>
            </p:cNvSpPr>
            <p:nvPr/>
          </p:nvSpPr>
          <p:spPr bwMode="auto">
            <a:xfrm>
              <a:off x="884" y="3831"/>
              <a:ext cx="317" cy="0"/>
            </a:xfrm>
            <a:prstGeom prst="line">
              <a:avLst/>
            </a:prstGeom>
            <a:noFill/>
            <a:ln w="9525">
              <a:solidFill>
                <a:schemeClr val="tx1"/>
              </a:solidFill>
              <a:round/>
              <a:headEnd/>
              <a:tailEnd/>
            </a:ln>
          </p:spPr>
          <p:txBody>
            <a:bodyPr/>
            <a:lstStyle/>
            <a:p>
              <a:endParaRPr lang="en-US"/>
            </a:p>
          </p:txBody>
        </p:sp>
        <p:grpSp>
          <p:nvGrpSpPr>
            <p:cNvPr id="11" name="Group 70"/>
            <p:cNvGrpSpPr>
              <a:grpSpLocks/>
            </p:cNvGrpSpPr>
            <p:nvPr/>
          </p:nvGrpSpPr>
          <p:grpSpPr bwMode="auto">
            <a:xfrm>
              <a:off x="1202" y="3601"/>
              <a:ext cx="363" cy="227"/>
              <a:chOff x="793" y="2976"/>
              <a:chExt cx="363" cy="227"/>
            </a:xfrm>
          </p:grpSpPr>
          <p:sp>
            <p:nvSpPr>
              <p:cNvPr id="18561" name="Line 71"/>
              <p:cNvSpPr>
                <a:spLocks noChangeShapeType="1"/>
              </p:cNvSpPr>
              <p:nvPr/>
            </p:nvSpPr>
            <p:spPr bwMode="auto">
              <a:xfrm flipV="1">
                <a:off x="793" y="2976"/>
                <a:ext cx="227" cy="227"/>
              </a:xfrm>
              <a:prstGeom prst="line">
                <a:avLst/>
              </a:prstGeom>
              <a:noFill/>
              <a:ln w="9525">
                <a:solidFill>
                  <a:schemeClr val="tx1"/>
                </a:solidFill>
                <a:round/>
                <a:headEnd/>
                <a:tailEnd/>
              </a:ln>
            </p:spPr>
            <p:txBody>
              <a:bodyPr/>
              <a:lstStyle/>
              <a:p>
                <a:endParaRPr lang="en-US"/>
              </a:p>
            </p:txBody>
          </p:sp>
          <p:sp>
            <p:nvSpPr>
              <p:cNvPr id="18562" name="Line 72"/>
              <p:cNvSpPr>
                <a:spLocks noChangeShapeType="1"/>
              </p:cNvSpPr>
              <p:nvPr/>
            </p:nvSpPr>
            <p:spPr bwMode="auto">
              <a:xfrm flipV="1">
                <a:off x="793" y="3067"/>
                <a:ext cx="318" cy="136"/>
              </a:xfrm>
              <a:prstGeom prst="line">
                <a:avLst/>
              </a:prstGeom>
              <a:noFill/>
              <a:ln w="9525">
                <a:solidFill>
                  <a:schemeClr val="tx1"/>
                </a:solidFill>
                <a:round/>
                <a:headEnd/>
                <a:tailEnd/>
              </a:ln>
            </p:spPr>
            <p:txBody>
              <a:bodyPr/>
              <a:lstStyle/>
              <a:p>
                <a:endParaRPr lang="en-US"/>
              </a:p>
            </p:txBody>
          </p:sp>
          <p:sp>
            <p:nvSpPr>
              <p:cNvPr id="18563" name="Line 73"/>
              <p:cNvSpPr>
                <a:spLocks noChangeShapeType="1"/>
              </p:cNvSpPr>
              <p:nvPr/>
            </p:nvSpPr>
            <p:spPr bwMode="auto">
              <a:xfrm flipV="1">
                <a:off x="793" y="3203"/>
                <a:ext cx="363" cy="0"/>
              </a:xfrm>
              <a:prstGeom prst="line">
                <a:avLst/>
              </a:prstGeom>
              <a:noFill/>
              <a:ln w="9525">
                <a:solidFill>
                  <a:schemeClr val="tx1"/>
                </a:solidFill>
                <a:round/>
                <a:headEnd/>
                <a:tailEnd/>
              </a:ln>
            </p:spPr>
            <p:txBody>
              <a:bodyPr/>
              <a:lstStyle/>
              <a:p>
                <a:endParaRPr lang="en-US"/>
              </a:p>
            </p:txBody>
          </p:sp>
        </p:grpSp>
        <p:grpSp>
          <p:nvGrpSpPr>
            <p:cNvPr id="12" name="Group 74"/>
            <p:cNvGrpSpPr>
              <a:grpSpLocks/>
            </p:cNvGrpSpPr>
            <p:nvPr/>
          </p:nvGrpSpPr>
          <p:grpSpPr bwMode="auto">
            <a:xfrm>
              <a:off x="2100" y="3206"/>
              <a:ext cx="317" cy="227"/>
              <a:chOff x="1701" y="572"/>
              <a:chExt cx="317" cy="227"/>
            </a:xfrm>
          </p:grpSpPr>
          <p:sp>
            <p:nvSpPr>
              <p:cNvPr id="18558" name="Line 75"/>
              <p:cNvSpPr>
                <a:spLocks noChangeShapeType="1"/>
              </p:cNvSpPr>
              <p:nvPr/>
            </p:nvSpPr>
            <p:spPr bwMode="auto">
              <a:xfrm>
                <a:off x="1701" y="572"/>
                <a:ext cx="317" cy="137"/>
              </a:xfrm>
              <a:prstGeom prst="line">
                <a:avLst/>
              </a:prstGeom>
              <a:noFill/>
              <a:ln w="9525">
                <a:solidFill>
                  <a:schemeClr val="tx1"/>
                </a:solidFill>
                <a:round/>
                <a:headEnd/>
                <a:tailEnd/>
              </a:ln>
            </p:spPr>
            <p:txBody>
              <a:bodyPr/>
              <a:lstStyle/>
              <a:p>
                <a:endParaRPr lang="en-US"/>
              </a:p>
            </p:txBody>
          </p:sp>
          <p:sp>
            <p:nvSpPr>
              <p:cNvPr id="18559" name="Line 76"/>
              <p:cNvSpPr>
                <a:spLocks noChangeShapeType="1"/>
              </p:cNvSpPr>
              <p:nvPr/>
            </p:nvSpPr>
            <p:spPr bwMode="auto">
              <a:xfrm flipV="1">
                <a:off x="1701" y="699"/>
                <a:ext cx="290" cy="10"/>
              </a:xfrm>
              <a:prstGeom prst="line">
                <a:avLst/>
              </a:prstGeom>
              <a:noFill/>
              <a:ln w="9525">
                <a:solidFill>
                  <a:schemeClr val="tx1"/>
                </a:solidFill>
                <a:round/>
                <a:headEnd/>
                <a:tailEnd/>
              </a:ln>
            </p:spPr>
            <p:txBody>
              <a:bodyPr/>
              <a:lstStyle/>
              <a:p>
                <a:endParaRPr lang="en-US"/>
              </a:p>
            </p:txBody>
          </p:sp>
          <p:sp>
            <p:nvSpPr>
              <p:cNvPr id="18560" name="Line 77"/>
              <p:cNvSpPr>
                <a:spLocks noChangeShapeType="1"/>
              </p:cNvSpPr>
              <p:nvPr/>
            </p:nvSpPr>
            <p:spPr bwMode="auto">
              <a:xfrm flipH="1">
                <a:off x="1719" y="709"/>
                <a:ext cx="272" cy="90"/>
              </a:xfrm>
              <a:prstGeom prst="line">
                <a:avLst/>
              </a:prstGeom>
              <a:noFill/>
              <a:ln w="9525">
                <a:solidFill>
                  <a:schemeClr val="tx1"/>
                </a:solidFill>
                <a:round/>
                <a:headEnd/>
                <a:tailEnd/>
              </a:ln>
            </p:spPr>
            <p:txBody>
              <a:bodyPr/>
              <a:lstStyle/>
              <a:p>
                <a:endParaRPr lang="en-US"/>
              </a:p>
            </p:txBody>
          </p:sp>
        </p:grpSp>
        <p:grpSp>
          <p:nvGrpSpPr>
            <p:cNvPr id="13" name="Group 78"/>
            <p:cNvGrpSpPr>
              <a:grpSpLocks/>
            </p:cNvGrpSpPr>
            <p:nvPr/>
          </p:nvGrpSpPr>
          <p:grpSpPr bwMode="auto">
            <a:xfrm>
              <a:off x="2478" y="3595"/>
              <a:ext cx="681" cy="230"/>
              <a:chOff x="485" y="3508"/>
              <a:chExt cx="681" cy="230"/>
            </a:xfrm>
          </p:grpSpPr>
          <p:sp>
            <p:nvSpPr>
              <p:cNvPr id="18553" name="Line 79"/>
              <p:cNvSpPr>
                <a:spLocks noChangeShapeType="1"/>
              </p:cNvSpPr>
              <p:nvPr/>
            </p:nvSpPr>
            <p:spPr bwMode="auto">
              <a:xfrm>
                <a:off x="485" y="3738"/>
                <a:ext cx="317" cy="0"/>
              </a:xfrm>
              <a:prstGeom prst="line">
                <a:avLst/>
              </a:prstGeom>
              <a:noFill/>
              <a:ln w="9525">
                <a:solidFill>
                  <a:schemeClr val="tx1"/>
                </a:solidFill>
                <a:round/>
                <a:headEnd/>
                <a:tailEnd/>
              </a:ln>
            </p:spPr>
            <p:txBody>
              <a:bodyPr/>
              <a:lstStyle/>
              <a:p>
                <a:endParaRPr lang="en-US"/>
              </a:p>
            </p:txBody>
          </p:sp>
          <p:grpSp>
            <p:nvGrpSpPr>
              <p:cNvPr id="14" name="Group 80"/>
              <p:cNvGrpSpPr>
                <a:grpSpLocks/>
              </p:cNvGrpSpPr>
              <p:nvPr/>
            </p:nvGrpSpPr>
            <p:grpSpPr bwMode="auto">
              <a:xfrm>
                <a:off x="803" y="3508"/>
                <a:ext cx="363" cy="227"/>
                <a:chOff x="793" y="2976"/>
                <a:chExt cx="363" cy="227"/>
              </a:xfrm>
            </p:grpSpPr>
            <p:sp>
              <p:nvSpPr>
                <p:cNvPr id="18555" name="Line 81"/>
                <p:cNvSpPr>
                  <a:spLocks noChangeShapeType="1"/>
                </p:cNvSpPr>
                <p:nvPr/>
              </p:nvSpPr>
              <p:spPr bwMode="auto">
                <a:xfrm flipV="1">
                  <a:off x="793" y="2976"/>
                  <a:ext cx="227" cy="227"/>
                </a:xfrm>
                <a:prstGeom prst="line">
                  <a:avLst/>
                </a:prstGeom>
                <a:noFill/>
                <a:ln w="9525">
                  <a:solidFill>
                    <a:schemeClr val="tx1"/>
                  </a:solidFill>
                  <a:round/>
                  <a:headEnd/>
                  <a:tailEnd/>
                </a:ln>
              </p:spPr>
              <p:txBody>
                <a:bodyPr/>
                <a:lstStyle/>
                <a:p>
                  <a:endParaRPr lang="en-US"/>
                </a:p>
              </p:txBody>
            </p:sp>
            <p:sp>
              <p:nvSpPr>
                <p:cNvPr id="18556" name="Line 82"/>
                <p:cNvSpPr>
                  <a:spLocks noChangeShapeType="1"/>
                </p:cNvSpPr>
                <p:nvPr/>
              </p:nvSpPr>
              <p:spPr bwMode="auto">
                <a:xfrm flipV="1">
                  <a:off x="793" y="3067"/>
                  <a:ext cx="318" cy="136"/>
                </a:xfrm>
                <a:prstGeom prst="line">
                  <a:avLst/>
                </a:prstGeom>
                <a:noFill/>
                <a:ln w="9525">
                  <a:solidFill>
                    <a:schemeClr val="tx1"/>
                  </a:solidFill>
                  <a:round/>
                  <a:headEnd/>
                  <a:tailEnd/>
                </a:ln>
              </p:spPr>
              <p:txBody>
                <a:bodyPr/>
                <a:lstStyle/>
                <a:p>
                  <a:endParaRPr lang="en-US"/>
                </a:p>
              </p:txBody>
            </p:sp>
            <p:sp>
              <p:nvSpPr>
                <p:cNvPr id="18557" name="Line 83"/>
                <p:cNvSpPr>
                  <a:spLocks noChangeShapeType="1"/>
                </p:cNvSpPr>
                <p:nvPr/>
              </p:nvSpPr>
              <p:spPr bwMode="auto">
                <a:xfrm flipV="1">
                  <a:off x="793" y="3203"/>
                  <a:ext cx="363" cy="0"/>
                </a:xfrm>
                <a:prstGeom prst="line">
                  <a:avLst/>
                </a:prstGeom>
                <a:noFill/>
                <a:ln w="9525">
                  <a:solidFill>
                    <a:schemeClr val="tx1"/>
                  </a:solidFill>
                  <a:round/>
                  <a:headEnd/>
                  <a:tailEnd/>
                </a:ln>
              </p:spPr>
              <p:txBody>
                <a:bodyPr/>
                <a:lstStyle/>
                <a:p>
                  <a:endParaRPr lang="en-US"/>
                </a:p>
              </p:txBody>
            </p:sp>
          </p:grpSp>
        </p:grpSp>
        <p:grpSp>
          <p:nvGrpSpPr>
            <p:cNvPr id="15" name="Group 84"/>
            <p:cNvGrpSpPr>
              <a:grpSpLocks/>
            </p:cNvGrpSpPr>
            <p:nvPr/>
          </p:nvGrpSpPr>
          <p:grpSpPr bwMode="auto">
            <a:xfrm>
              <a:off x="2825" y="3078"/>
              <a:ext cx="363" cy="227"/>
              <a:chOff x="793" y="2976"/>
              <a:chExt cx="363" cy="227"/>
            </a:xfrm>
          </p:grpSpPr>
          <p:sp>
            <p:nvSpPr>
              <p:cNvPr id="18550" name="Line 85"/>
              <p:cNvSpPr>
                <a:spLocks noChangeShapeType="1"/>
              </p:cNvSpPr>
              <p:nvPr/>
            </p:nvSpPr>
            <p:spPr bwMode="auto">
              <a:xfrm flipV="1">
                <a:off x="793" y="2976"/>
                <a:ext cx="227" cy="227"/>
              </a:xfrm>
              <a:prstGeom prst="line">
                <a:avLst/>
              </a:prstGeom>
              <a:noFill/>
              <a:ln w="9525">
                <a:solidFill>
                  <a:schemeClr val="tx1"/>
                </a:solidFill>
                <a:round/>
                <a:headEnd/>
                <a:tailEnd/>
              </a:ln>
            </p:spPr>
            <p:txBody>
              <a:bodyPr/>
              <a:lstStyle/>
              <a:p>
                <a:endParaRPr lang="en-US"/>
              </a:p>
            </p:txBody>
          </p:sp>
          <p:sp>
            <p:nvSpPr>
              <p:cNvPr id="18551" name="Line 86"/>
              <p:cNvSpPr>
                <a:spLocks noChangeShapeType="1"/>
              </p:cNvSpPr>
              <p:nvPr/>
            </p:nvSpPr>
            <p:spPr bwMode="auto">
              <a:xfrm flipV="1">
                <a:off x="793" y="3067"/>
                <a:ext cx="318" cy="136"/>
              </a:xfrm>
              <a:prstGeom prst="line">
                <a:avLst/>
              </a:prstGeom>
              <a:noFill/>
              <a:ln w="9525">
                <a:solidFill>
                  <a:schemeClr val="tx1"/>
                </a:solidFill>
                <a:round/>
                <a:headEnd/>
                <a:tailEnd/>
              </a:ln>
            </p:spPr>
            <p:txBody>
              <a:bodyPr/>
              <a:lstStyle/>
              <a:p>
                <a:endParaRPr lang="en-US"/>
              </a:p>
            </p:txBody>
          </p:sp>
          <p:sp>
            <p:nvSpPr>
              <p:cNvPr id="18552" name="Line 87"/>
              <p:cNvSpPr>
                <a:spLocks noChangeShapeType="1"/>
              </p:cNvSpPr>
              <p:nvPr/>
            </p:nvSpPr>
            <p:spPr bwMode="auto">
              <a:xfrm flipV="1">
                <a:off x="793" y="3203"/>
                <a:ext cx="363" cy="0"/>
              </a:xfrm>
              <a:prstGeom prst="line">
                <a:avLst/>
              </a:prstGeom>
              <a:noFill/>
              <a:ln w="9525">
                <a:solidFill>
                  <a:schemeClr val="tx1"/>
                </a:solidFill>
                <a:round/>
                <a:headEnd/>
                <a:tailEnd/>
              </a:ln>
            </p:spPr>
            <p:txBody>
              <a:bodyPr/>
              <a:lstStyle/>
              <a:p>
                <a:endParaRPr lang="en-US"/>
              </a:p>
            </p:txBody>
          </p:sp>
        </p:grpSp>
        <p:grpSp>
          <p:nvGrpSpPr>
            <p:cNvPr id="16" name="Group 88"/>
            <p:cNvGrpSpPr>
              <a:grpSpLocks/>
            </p:cNvGrpSpPr>
            <p:nvPr/>
          </p:nvGrpSpPr>
          <p:grpSpPr bwMode="auto">
            <a:xfrm>
              <a:off x="3805" y="2823"/>
              <a:ext cx="317" cy="227"/>
              <a:chOff x="1701" y="572"/>
              <a:chExt cx="317" cy="227"/>
            </a:xfrm>
          </p:grpSpPr>
          <p:sp>
            <p:nvSpPr>
              <p:cNvPr id="18547" name="Line 89"/>
              <p:cNvSpPr>
                <a:spLocks noChangeShapeType="1"/>
              </p:cNvSpPr>
              <p:nvPr/>
            </p:nvSpPr>
            <p:spPr bwMode="auto">
              <a:xfrm>
                <a:off x="1701" y="572"/>
                <a:ext cx="317" cy="137"/>
              </a:xfrm>
              <a:prstGeom prst="line">
                <a:avLst/>
              </a:prstGeom>
              <a:noFill/>
              <a:ln w="9525">
                <a:solidFill>
                  <a:schemeClr val="tx1"/>
                </a:solidFill>
                <a:round/>
                <a:headEnd/>
                <a:tailEnd/>
              </a:ln>
            </p:spPr>
            <p:txBody>
              <a:bodyPr/>
              <a:lstStyle/>
              <a:p>
                <a:endParaRPr lang="en-US"/>
              </a:p>
            </p:txBody>
          </p:sp>
          <p:sp>
            <p:nvSpPr>
              <p:cNvPr id="18548" name="Line 90"/>
              <p:cNvSpPr>
                <a:spLocks noChangeShapeType="1"/>
              </p:cNvSpPr>
              <p:nvPr/>
            </p:nvSpPr>
            <p:spPr bwMode="auto">
              <a:xfrm flipV="1">
                <a:off x="1701" y="699"/>
                <a:ext cx="290" cy="10"/>
              </a:xfrm>
              <a:prstGeom prst="line">
                <a:avLst/>
              </a:prstGeom>
              <a:noFill/>
              <a:ln w="9525">
                <a:solidFill>
                  <a:schemeClr val="tx1"/>
                </a:solidFill>
                <a:round/>
                <a:headEnd/>
                <a:tailEnd/>
              </a:ln>
            </p:spPr>
            <p:txBody>
              <a:bodyPr/>
              <a:lstStyle/>
              <a:p>
                <a:endParaRPr lang="en-US"/>
              </a:p>
            </p:txBody>
          </p:sp>
          <p:sp>
            <p:nvSpPr>
              <p:cNvPr id="18549" name="Line 91"/>
              <p:cNvSpPr>
                <a:spLocks noChangeShapeType="1"/>
              </p:cNvSpPr>
              <p:nvPr/>
            </p:nvSpPr>
            <p:spPr bwMode="auto">
              <a:xfrm flipH="1">
                <a:off x="1719" y="709"/>
                <a:ext cx="272" cy="90"/>
              </a:xfrm>
              <a:prstGeom prst="line">
                <a:avLst/>
              </a:prstGeom>
              <a:noFill/>
              <a:ln w="9525">
                <a:solidFill>
                  <a:schemeClr val="tx1"/>
                </a:solidFill>
                <a:round/>
                <a:headEnd/>
                <a:tailEnd/>
              </a:ln>
            </p:spPr>
            <p:txBody>
              <a:bodyPr/>
              <a:lstStyle/>
              <a:p>
                <a:endParaRPr lang="en-US"/>
              </a:p>
            </p:txBody>
          </p:sp>
        </p:grpSp>
        <p:grpSp>
          <p:nvGrpSpPr>
            <p:cNvPr id="17" name="Group 92"/>
            <p:cNvGrpSpPr>
              <a:grpSpLocks/>
            </p:cNvGrpSpPr>
            <p:nvPr/>
          </p:nvGrpSpPr>
          <p:grpSpPr bwMode="auto">
            <a:xfrm>
              <a:off x="2789" y="784"/>
              <a:ext cx="345" cy="190"/>
              <a:chOff x="2399" y="700"/>
              <a:chExt cx="345" cy="190"/>
            </a:xfrm>
          </p:grpSpPr>
          <p:sp>
            <p:nvSpPr>
              <p:cNvPr id="18544" name="Line 93"/>
              <p:cNvSpPr>
                <a:spLocks noChangeShapeType="1"/>
              </p:cNvSpPr>
              <p:nvPr/>
            </p:nvSpPr>
            <p:spPr bwMode="auto">
              <a:xfrm>
                <a:off x="2399" y="700"/>
                <a:ext cx="327" cy="108"/>
              </a:xfrm>
              <a:prstGeom prst="line">
                <a:avLst/>
              </a:prstGeom>
              <a:noFill/>
              <a:ln w="9525">
                <a:solidFill>
                  <a:schemeClr val="tx1"/>
                </a:solidFill>
                <a:round/>
                <a:headEnd/>
                <a:tailEnd/>
              </a:ln>
            </p:spPr>
            <p:txBody>
              <a:bodyPr/>
              <a:lstStyle/>
              <a:p>
                <a:endParaRPr lang="en-US"/>
              </a:p>
            </p:txBody>
          </p:sp>
          <p:sp>
            <p:nvSpPr>
              <p:cNvPr id="18545" name="Line 94"/>
              <p:cNvSpPr>
                <a:spLocks noChangeShapeType="1"/>
              </p:cNvSpPr>
              <p:nvPr/>
            </p:nvSpPr>
            <p:spPr bwMode="auto">
              <a:xfrm>
                <a:off x="2426" y="709"/>
                <a:ext cx="182" cy="181"/>
              </a:xfrm>
              <a:prstGeom prst="line">
                <a:avLst/>
              </a:prstGeom>
              <a:noFill/>
              <a:ln w="9525">
                <a:solidFill>
                  <a:schemeClr val="tx1"/>
                </a:solidFill>
                <a:round/>
                <a:headEnd/>
                <a:tailEnd/>
              </a:ln>
            </p:spPr>
            <p:txBody>
              <a:bodyPr/>
              <a:lstStyle/>
              <a:p>
                <a:endParaRPr lang="en-US"/>
              </a:p>
            </p:txBody>
          </p:sp>
          <p:sp>
            <p:nvSpPr>
              <p:cNvPr id="18546" name="Line 95"/>
              <p:cNvSpPr>
                <a:spLocks noChangeShapeType="1"/>
              </p:cNvSpPr>
              <p:nvPr/>
            </p:nvSpPr>
            <p:spPr bwMode="auto">
              <a:xfrm>
                <a:off x="2426" y="709"/>
                <a:ext cx="318" cy="0"/>
              </a:xfrm>
              <a:prstGeom prst="line">
                <a:avLst/>
              </a:prstGeom>
              <a:noFill/>
              <a:ln w="9525">
                <a:solidFill>
                  <a:schemeClr val="tx1"/>
                </a:solidFill>
                <a:round/>
                <a:headEnd/>
                <a:tailEnd/>
              </a:ln>
            </p:spPr>
            <p:txBody>
              <a:bodyPr/>
              <a:lstStyle/>
              <a:p>
                <a:endParaRPr lang="en-US"/>
              </a:p>
            </p:txBody>
          </p:sp>
        </p:grpSp>
        <p:sp>
          <p:nvSpPr>
            <p:cNvPr id="18487" name="Line 96"/>
            <p:cNvSpPr>
              <a:spLocks noChangeShapeType="1"/>
            </p:cNvSpPr>
            <p:nvPr/>
          </p:nvSpPr>
          <p:spPr bwMode="auto">
            <a:xfrm flipV="1">
              <a:off x="2826" y="2162"/>
              <a:ext cx="181" cy="190"/>
            </a:xfrm>
            <a:prstGeom prst="line">
              <a:avLst/>
            </a:prstGeom>
            <a:noFill/>
            <a:ln w="9525">
              <a:solidFill>
                <a:schemeClr val="tx1"/>
              </a:solidFill>
              <a:round/>
              <a:headEnd/>
              <a:tailEnd/>
            </a:ln>
          </p:spPr>
          <p:txBody>
            <a:bodyPr/>
            <a:lstStyle/>
            <a:p>
              <a:endParaRPr lang="en-US"/>
            </a:p>
          </p:txBody>
        </p:sp>
        <p:sp>
          <p:nvSpPr>
            <p:cNvPr id="18488" name="Line 97"/>
            <p:cNvSpPr>
              <a:spLocks noChangeShapeType="1"/>
            </p:cNvSpPr>
            <p:nvPr/>
          </p:nvSpPr>
          <p:spPr bwMode="auto">
            <a:xfrm>
              <a:off x="2825" y="2380"/>
              <a:ext cx="182" cy="191"/>
            </a:xfrm>
            <a:prstGeom prst="line">
              <a:avLst/>
            </a:prstGeom>
            <a:noFill/>
            <a:ln w="9525">
              <a:solidFill>
                <a:schemeClr val="tx1"/>
              </a:solidFill>
              <a:round/>
              <a:headEnd/>
              <a:tailEnd/>
            </a:ln>
          </p:spPr>
          <p:txBody>
            <a:bodyPr/>
            <a:lstStyle/>
            <a:p>
              <a:endParaRPr lang="en-US"/>
            </a:p>
          </p:txBody>
        </p:sp>
        <p:sp>
          <p:nvSpPr>
            <p:cNvPr id="18489" name="Line 98"/>
            <p:cNvSpPr>
              <a:spLocks noChangeShapeType="1"/>
            </p:cNvSpPr>
            <p:nvPr/>
          </p:nvSpPr>
          <p:spPr bwMode="auto">
            <a:xfrm flipV="1">
              <a:off x="2825" y="1618"/>
              <a:ext cx="182" cy="145"/>
            </a:xfrm>
            <a:prstGeom prst="line">
              <a:avLst/>
            </a:prstGeom>
            <a:noFill/>
            <a:ln w="9525">
              <a:solidFill>
                <a:schemeClr val="tx1"/>
              </a:solidFill>
              <a:round/>
              <a:headEnd/>
              <a:tailEnd/>
            </a:ln>
          </p:spPr>
          <p:txBody>
            <a:bodyPr/>
            <a:lstStyle/>
            <a:p>
              <a:endParaRPr lang="en-US"/>
            </a:p>
          </p:txBody>
        </p:sp>
        <p:sp>
          <p:nvSpPr>
            <p:cNvPr id="18490" name="Line 99"/>
            <p:cNvSpPr>
              <a:spLocks noChangeShapeType="1"/>
            </p:cNvSpPr>
            <p:nvPr/>
          </p:nvSpPr>
          <p:spPr bwMode="auto">
            <a:xfrm>
              <a:off x="2826" y="1799"/>
              <a:ext cx="135" cy="182"/>
            </a:xfrm>
            <a:prstGeom prst="line">
              <a:avLst/>
            </a:prstGeom>
            <a:noFill/>
            <a:ln w="9525">
              <a:solidFill>
                <a:schemeClr val="tx1"/>
              </a:solidFill>
              <a:round/>
              <a:headEnd/>
              <a:tailEnd/>
            </a:ln>
          </p:spPr>
          <p:txBody>
            <a:bodyPr/>
            <a:lstStyle/>
            <a:p>
              <a:endParaRPr lang="en-US"/>
            </a:p>
          </p:txBody>
        </p:sp>
        <p:sp>
          <p:nvSpPr>
            <p:cNvPr id="18491" name="AutoShape 100"/>
            <p:cNvSpPr>
              <a:spLocks noChangeArrowheads="1"/>
            </p:cNvSpPr>
            <p:nvPr/>
          </p:nvSpPr>
          <p:spPr bwMode="auto">
            <a:xfrm>
              <a:off x="2429" y="1131"/>
              <a:ext cx="46" cy="45"/>
            </a:xfrm>
            <a:prstGeom prst="flowChartConnector">
              <a:avLst/>
            </a:prstGeom>
            <a:solidFill>
              <a:schemeClr val="tx1"/>
            </a:solidFill>
            <a:ln w="9525">
              <a:solidFill>
                <a:schemeClr val="tx1"/>
              </a:solidFill>
              <a:round/>
              <a:headEnd/>
              <a:tailEnd/>
            </a:ln>
          </p:spPr>
          <p:txBody>
            <a:bodyPr wrap="none" anchor="ctr"/>
            <a:lstStyle/>
            <a:p>
              <a:endParaRPr lang="en-US"/>
            </a:p>
          </p:txBody>
        </p:sp>
        <p:sp>
          <p:nvSpPr>
            <p:cNvPr id="18492" name="AutoShape 101"/>
            <p:cNvSpPr>
              <a:spLocks noChangeArrowheads="1"/>
            </p:cNvSpPr>
            <p:nvPr/>
          </p:nvSpPr>
          <p:spPr bwMode="auto">
            <a:xfrm>
              <a:off x="2429" y="1296"/>
              <a:ext cx="46" cy="45"/>
            </a:xfrm>
            <a:prstGeom prst="flowChartConnector">
              <a:avLst/>
            </a:prstGeom>
            <a:solidFill>
              <a:schemeClr val="tx1"/>
            </a:solidFill>
            <a:ln w="9525">
              <a:solidFill>
                <a:schemeClr val="tx1"/>
              </a:solidFill>
              <a:round/>
              <a:headEnd/>
              <a:tailEnd/>
            </a:ln>
          </p:spPr>
          <p:txBody>
            <a:bodyPr wrap="none" anchor="ctr"/>
            <a:lstStyle/>
            <a:p>
              <a:endParaRPr lang="en-US"/>
            </a:p>
          </p:txBody>
        </p:sp>
        <p:sp>
          <p:nvSpPr>
            <p:cNvPr id="18493" name="AutoShape 102"/>
            <p:cNvSpPr>
              <a:spLocks noChangeArrowheads="1"/>
            </p:cNvSpPr>
            <p:nvPr/>
          </p:nvSpPr>
          <p:spPr bwMode="auto">
            <a:xfrm>
              <a:off x="2439" y="2716"/>
              <a:ext cx="46" cy="45"/>
            </a:xfrm>
            <a:prstGeom prst="flowChartConnector">
              <a:avLst/>
            </a:prstGeom>
            <a:solidFill>
              <a:schemeClr val="tx1"/>
            </a:solidFill>
            <a:ln w="9525">
              <a:solidFill>
                <a:schemeClr val="tx1"/>
              </a:solidFill>
              <a:round/>
              <a:headEnd/>
              <a:tailEnd/>
            </a:ln>
          </p:spPr>
          <p:txBody>
            <a:bodyPr wrap="none" anchor="ctr"/>
            <a:lstStyle/>
            <a:p>
              <a:endParaRPr lang="en-US"/>
            </a:p>
          </p:txBody>
        </p:sp>
        <p:sp>
          <p:nvSpPr>
            <p:cNvPr id="18494" name="AutoShape 103"/>
            <p:cNvSpPr>
              <a:spLocks noChangeArrowheads="1"/>
            </p:cNvSpPr>
            <p:nvPr/>
          </p:nvSpPr>
          <p:spPr bwMode="auto">
            <a:xfrm>
              <a:off x="2439" y="2881"/>
              <a:ext cx="46" cy="45"/>
            </a:xfrm>
            <a:prstGeom prst="flowChartConnector">
              <a:avLst/>
            </a:prstGeom>
            <a:solidFill>
              <a:schemeClr val="tx1"/>
            </a:solidFill>
            <a:ln w="9525">
              <a:solidFill>
                <a:schemeClr val="tx1"/>
              </a:solidFill>
              <a:round/>
              <a:headEnd/>
              <a:tailEnd/>
            </a:ln>
          </p:spPr>
          <p:txBody>
            <a:bodyPr wrap="none" anchor="ctr"/>
            <a:lstStyle/>
            <a:p>
              <a:endParaRPr lang="en-US"/>
            </a:p>
          </p:txBody>
        </p:sp>
        <p:sp>
          <p:nvSpPr>
            <p:cNvPr id="18495" name="AutoShape 104"/>
            <p:cNvSpPr>
              <a:spLocks noChangeArrowheads="1"/>
            </p:cNvSpPr>
            <p:nvPr/>
          </p:nvSpPr>
          <p:spPr bwMode="auto">
            <a:xfrm>
              <a:off x="4123" y="1519"/>
              <a:ext cx="46" cy="45"/>
            </a:xfrm>
            <a:prstGeom prst="flowChartConnector">
              <a:avLst/>
            </a:prstGeom>
            <a:solidFill>
              <a:schemeClr val="tx1"/>
            </a:solidFill>
            <a:ln w="9525">
              <a:solidFill>
                <a:schemeClr val="tx1"/>
              </a:solidFill>
              <a:round/>
              <a:headEnd/>
              <a:tailEnd/>
            </a:ln>
          </p:spPr>
          <p:txBody>
            <a:bodyPr wrap="none" anchor="ctr"/>
            <a:lstStyle/>
            <a:p>
              <a:endParaRPr lang="en-US"/>
            </a:p>
          </p:txBody>
        </p:sp>
        <p:sp>
          <p:nvSpPr>
            <p:cNvPr id="18496" name="AutoShape 105"/>
            <p:cNvSpPr>
              <a:spLocks noChangeArrowheads="1"/>
            </p:cNvSpPr>
            <p:nvPr/>
          </p:nvSpPr>
          <p:spPr bwMode="auto">
            <a:xfrm>
              <a:off x="4123" y="1684"/>
              <a:ext cx="46" cy="45"/>
            </a:xfrm>
            <a:prstGeom prst="flowChartConnector">
              <a:avLst/>
            </a:prstGeom>
            <a:solidFill>
              <a:schemeClr val="tx1"/>
            </a:solidFill>
            <a:ln w="9525">
              <a:solidFill>
                <a:schemeClr val="tx1"/>
              </a:solidFill>
              <a:round/>
              <a:headEnd/>
              <a:tailEnd/>
            </a:ln>
          </p:spPr>
          <p:txBody>
            <a:bodyPr wrap="none" anchor="ctr"/>
            <a:lstStyle/>
            <a:p>
              <a:endParaRPr lang="en-US"/>
            </a:p>
          </p:txBody>
        </p:sp>
        <p:sp>
          <p:nvSpPr>
            <p:cNvPr id="18497" name="AutoShape 106"/>
            <p:cNvSpPr>
              <a:spLocks noChangeArrowheads="1"/>
            </p:cNvSpPr>
            <p:nvPr/>
          </p:nvSpPr>
          <p:spPr bwMode="auto">
            <a:xfrm>
              <a:off x="4124" y="2366"/>
              <a:ext cx="46" cy="45"/>
            </a:xfrm>
            <a:prstGeom prst="flowChartConnector">
              <a:avLst/>
            </a:prstGeom>
            <a:solidFill>
              <a:schemeClr val="tx1"/>
            </a:solidFill>
            <a:ln w="9525">
              <a:solidFill>
                <a:schemeClr val="tx1"/>
              </a:solidFill>
              <a:round/>
              <a:headEnd/>
              <a:tailEnd/>
            </a:ln>
          </p:spPr>
          <p:txBody>
            <a:bodyPr wrap="none" anchor="ctr"/>
            <a:lstStyle/>
            <a:p>
              <a:endParaRPr lang="en-US"/>
            </a:p>
          </p:txBody>
        </p:sp>
        <p:sp>
          <p:nvSpPr>
            <p:cNvPr id="18498" name="AutoShape 107"/>
            <p:cNvSpPr>
              <a:spLocks noChangeArrowheads="1"/>
            </p:cNvSpPr>
            <p:nvPr/>
          </p:nvSpPr>
          <p:spPr bwMode="auto">
            <a:xfrm>
              <a:off x="4124" y="2531"/>
              <a:ext cx="46" cy="45"/>
            </a:xfrm>
            <a:prstGeom prst="flowChartConnector">
              <a:avLst/>
            </a:prstGeom>
            <a:solidFill>
              <a:schemeClr val="tx1"/>
            </a:solidFill>
            <a:ln w="9525">
              <a:solidFill>
                <a:schemeClr val="tx1"/>
              </a:solidFill>
              <a:round/>
              <a:headEnd/>
              <a:tailEnd/>
            </a:ln>
          </p:spPr>
          <p:txBody>
            <a:bodyPr wrap="none" anchor="ctr"/>
            <a:lstStyle/>
            <a:p>
              <a:endParaRPr lang="en-US"/>
            </a:p>
          </p:txBody>
        </p:sp>
        <p:sp>
          <p:nvSpPr>
            <p:cNvPr id="18499" name="Rectangle 108"/>
            <p:cNvSpPr>
              <a:spLocks noChangeArrowheads="1"/>
            </p:cNvSpPr>
            <p:nvPr/>
          </p:nvSpPr>
          <p:spPr bwMode="auto">
            <a:xfrm>
              <a:off x="566" y="119"/>
              <a:ext cx="1634" cy="255"/>
            </a:xfrm>
            <a:prstGeom prst="rect">
              <a:avLst/>
            </a:prstGeom>
            <a:solidFill>
              <a:schemeClr val="bg1"/>
            </a:solidFill>
            <a:ln w="9525">
              <a:solidFill>
                <a:schemeClr val="bg1"/>
              </a:solidFill>
              <a:miter lim="800000"/>
              <a:headEnd/>
              <a:tailEnd/>
            </a:ln>
          </p:spPr>
          <p:txBody>
            <a:bodyPr wrap="none" anchor="ctr"/>
            <a:lstStyle/>
            <a:p>
              <a:pPr algn="ctr"/>
              <a:endParaRPr lang="en-US" sz="1000" b="1">
                <a:latin typeface="Times New Roman" pitchFamily="18" charset="0"/>
                <a:cs typeface="Arial" charset="0"/>
              </a:endParaRPr>
            </a:p>
            <a:p>
              <a:pPr algn="ctr"/>
              <a:endParaRPr lang="en-US" sz="1000" b="1">
                <a:latin typeface="Times New Roman" pitchFamily="18" charset="0"/>
                <a:cs typeface="Arial" charset="0"/>
              </a:endParaRPr>
            </a:p>
            <a:p>
              <a:pPr algn="ctr"/>
              <a:r>
                <a:rPr lang="en-US" sz="1300" b="1">
                  <a:latin typeface="Times New Roman" pitchFamily="18" charset="0"/>
                  <a:cs typeface="Arial" charset="0"/>
                </a:rPr>
                <a:t>              Symptoms &amp; parameters</a:t>
              </a:r>
            </a:p>
          </p:txBody>
        </p:sp>
        <p:sp>
          <p:nvSpPr>
            <p:cNvPr id="18500" name="Rectangle 109"/>
            <p:cNvSpPr>
              <a:spLocks noChangeArrowheads="1"/>
            </p:cNvSpPr>
            <p:nvPr/>
          </p:nvSpPr>
          <p:spPr bwMode="auto">
            <a:xfrm>
              <a:off x="45" y="329"/>
              <a:ext cx="839" cy="272"/>
            </a:xfrm>
            <a:prstGeom prst="rect">
              <a:avLst/>
            </a:prstGeom>
            <a:solidFill>
              <a:schemeClr val="bg1"/>
            </a:solidFill>
            <a:ln w="9525">
              <a:solidFill>
                <a:schemeClr val="bg1"/>
              </a:solidFill>
              <a:miter lim="800000"/>
              <a:headEnd/>
              <a:tailEnd/>
            </a:ln>
          </p:spPr>
          <p:txBody>
            <a:bodyPr wrap="none" anchor="ctr"/>
            <a:lstStyle/>
            <a:p>
              <a:pPr algn="ctr"/>
              <a:r>
                <a:rPr lang="en-US" sz="1300" b="1">
                  <a:latin typeface="Times New Roman" pitchFamily="18" charset="0"/>
                  <a:cs typeface="Arial" charset="0"/>
                </a:rPr>
                <a:t>Duration </a:t>
              </a:r>
            </a:p>
            <a:p>
              <a:pPr algn="ctr"/>
              <a:r>
                <a:rPr lang="en-US" sz="1300" b="1">
                  <a:latin typeface="Times New Roman" pitchFamily="18" charset="0"/>
                  <a:cs typeface="Arial" charset="0"/>
                </a:rPr>
                <a:t>of lesions : weeks</a:t>
              </a:r>
            </a:p>
          </p:txBody>
        </p:sp>
        <p:sp>
          <p:nvSpPr>
            <p:cNvPr id="18501" name="Rectangle 110"/>
            <p:cNvSpPr>
              <a:spLocks noChangeArrowheads="1"/>
            </p:cNvSpPr>
            <p:nvPr/>
          </p:nvSpPr>
          <p:spPr bwMode="auto">
            <a:xfrm>
              <a:off x="975" y="510"/>
              <a:ext cx="181" cy="45"/>
            </a:xfrm>
            <a:prstGeom prst="rect">
              <a:avLst/>
            </a:prstGeom>
            <a:solidFill>
              <a:schemeClr val="bg1"/>
            </a:solidFill>
            <a:ln w="9525">
              <a:solidFill>
                <a:schemeClr val="bg1"/>
              </a:solidFill>
              <a:miter lim="800000"/>
              <a:headEnd/>
              <a:tailEnd/>
            </a:ln>
          </p:spPr>
          <p:txBody>
            <a:bodyPr wrap="none" anchor="ctr"/>
            <a:lstStyle/>
            <a:p>
              <a:pPr algn="ctr"/>
              <a:r>
                <a:rPr lang="en-US" sz="1400" b="1">
                  <a:cs typeface="Arial" charset="0"/>
                </a:rPr>
                <a:t>0</a:t>
              </a:r>
            </a:p>
          </p:txBody>
        </p:sp>
        <p:sp>
          <p:nvSpPr>
            <p:cNvPr id="18502" name="AutoShape 111"/>
            <p:cNvSpPr>
              <a:spLocks noChangeArrowheads="1"/>
            </p:cNvSpPr>
            <p:nvPr/>
          </p:nvSpPr>
          <p:spPr bwMode="auto">
            <a:xfrm>
              <a:off x="1247" y="2959"/>
              <a:ext cx="46" cy="45"/>
            </a:xfrm>
            <a:prstGeom prst="flowChartConnector">
              <a:avLst/>
            </a:prstGeom>
            <a:solidFill>
              <a:schemeClr val="tx1"/>
            </a:solidFill>
            <a:ln w="9525">
              <a:solidFill>
                <a:schemeClr val="tx1"/>
              </a:solidFill>
              <a:round/>
              <a:headEnd/>
              <a:tailEnd/>
            </a:ln>
          </p:spPr>
          <p:txBody>
            <a:bodyPr wrap="none" anchor="ctr"/>
            <a:lstStyle/>
            <a:p>
              <a:endParaRPr lang="en-US"/>
            </a:p>
          </p:txBody>
        </p:sp>
        <p:sp>
          <p:nvSpPr>
            <p:cNvPr id="18503" name="AutoShape 112"/>
            <p:cNvSpPr>
              <a:spLocks noChangeArrowheads="1"/>
            </p:cNvSpPr>
            <p:nvPr/>
          </p:nvSpPr>
          <p:spPr bwMode="auto">
            <a:xfrm>
              <a:off x="1247" y="3124"/>
              <a:ext cx="46" cy="45"/>
            </a:xfrm>
            <a:prstGeom prst="flowChartConnector">
              <a:avLst/>
            </a:prstGeom>
            <a:solidFill>
              <a:schemeClr val="tx1"/>
            </a:solidFill>
            <a:ln w="9525">
              <a:solidFill>
                <a:schemeClr val="tx1"/>
              </a:solidFill>
              <a:round/>
              <a:headEnd/>
              <a:tailEnd/>
            </a:ln>
          </p:spPr>
          <p:txBody>
            <a:bodyPr wrap="none" anchor="ctr"/>
            <a:lstStyle/>
            <a:p>
              <a:endParaRPr lang="en-US"/>
            </a:p>
          </p:txBody>
        </p:sp>
        <p:sp>
          <p:nvSpPr>
            <p:cNvPr id="18504" name="AutoShape 113"/>
            <p:cNvSpPr>
              <a:spLocks noChangeArrowheads="1"/>
            </p:cNvSpPr>
            <p:nvPr/>
          </p:nvSpPr>
          <p:spPr bwMode="auto">
            <a:xfrm>
              <a:off x="1247" y="2460"/>
              <a:ext cx="46" cy="45"/>
            </a:xfrm>
            <a:prstGeom prst="flowChartConnector">
              <a:avLst/>
            </a:prstGeom>
            <a:solidFill>
              <a:schemeClr val="tx1"/>
            </a:solidFill>
            <a:ln w="9525">
              <a:solidFill>
                <a:schemeClr val="tx1"/>
              </a:solidFill>
              <a:round/>
              <a:headEnd/>
              <a:tailEnd/>
            </a:ln>
          </p:spPr>
          <p:txBody>
            <a:bodyPr wrap="none" anchor="ctr"/>
            <a:lstStyle/>
            <a:p>
              <a:endParaRPr lang="en-US"/>
            </a:p>
          </p:txBody>
        </p:sp>
        <p:sp>
          <p:nvSpPr>
            <p:cNvPr id="18505" name="AutoShape 114"/>
            <p:cNvSpPr>
              <a:spLocks noChangeArrowheads="1"/>
            </p:cNvSpPr>
            <p:nvPr/>
          </p:nvSpPr>
          <p:spPr bwMode="auto">
            <a:xfrm>
              <a:off x="1247" y="2625"/>
              <a:ext cx="46" cy="45"/>
            </a:xfrm>
            <a:prstGeom prst="flowChartConnector">
              <a:avLst/>
            </a:prstGeom>
            <a:solidFill>
              <a:schemeClr val="tx1"/>
            </a:solidFill>
            <a:ln w="9525">
              <a:solidFill>
                <a:schemeClr val="tx1"/>
              </a:solidFill>
              <a:round/>
              <a:headEnd/>
              <a:tailEnd/>
            </a:ln>
          </p:spPr>
          <p:txBody>
            <a:bodyPr wrap="none" anchor="ctr"/>
            <a:lstStyle/>
            <a:p>
              <a:endParaRPr lang="en-US"/>
            </a:p>
          </p:txBody>
        </p:sp>
        <p:sp>
          <p:nvSpPr>
            <p:cNvPr id="18506" name="AutoShape 115"/>
            <p:cNvSpPr>
              <a:spLocks noChangeArrowheads="1"/>
            </p:cNvSpPr>
            <p:nvPr/>
          </p:nvSpPr>
          <p:spPr bwMode="auto">
            <a:xfrm>
              <a:off x="1247" y="1933"/>
              <a:ext cx="46" cy="45"/>
            </a:xfrm>
            <a:prstGeom prst="flowChartConnector">
              <a:avLst/>
            </a:prstGeom>
            <a:solidFill>
              <a:schemeClr val="tx1"/>
            </a:solidFill>
            <a:ln w="9525">
              <a:solidFill>
                <a:schemeClr val="tx1"/>
              </a:solidFill>
              <a:round/>
              <a:headEnd/>
              <a:tailEnd/>
            </a:ln>
          </p:spPr>
          <p:txBody>
            <a:bodyPr wrap="none" anchor="ctr"/>
            <a:lstStyle/>
            <a:p>
              <a:endParaRPr lang="en-US"/>
            </a:p>
          </p:txBody>
        </p:sp>
        <p:sp>
          <p:nvSpPr>
            <p:cNvPr id="18507" name="AutoShape 116"/>
            <p:cNvSpPr>
              <a:spLocks noChangeArrowheads="1"/>
            </p:cNvSpPr>
            <p:nvPr/>
          </p:nvSpPr>
          <p:spPr bwMode="auto">
            <a:xfrm>
              <a:off x="1247" y="2098"/>
              <a:ext cx="46" cy="45"/>
            </a:xfrm>
            <a:prstGeom prst="flowChartConnector">
              <a:avLst/>
            </a:prstGeom>
            <a:solidFill>
              <a:schemeClr val="tx1"/>
            </a:solidFill>
            <a:ln w="9525">
              <a:solidFill>
                <a:schemeClr val="tx1"/>
              </a:solidFill>
              <a:round/>
              <a:headEnd/>
              <a:tailEnd/>
            </a:ln>
          </p:spPr>
          <p:txBody>
            <a:bodyPr wrap="none" anchor="ctr"/>
            <a:lstStyle/>
            <a:p>
              <a:pPr algn="ctr"/>
              <a:endParaRPr lang="en-US">
                <a:cs typeface="Arial" charset="0"/>
              </a:endParaRPr>
            </a:p>
          </p:txBody>
        </p:sp>
        <p:sp>
          <p:nvSpPr>
            <p:cNvPr id="18508" name="AutoShape 117"/>
            <p:cNvSpPr>
              <a:spLocks noChangeArrowheads="1"/>
            </p:cNvSpPr>
            <p:nvPr/>
          </p:nvSpPr>
          <p:spPr bwMode="auto">
            <a:xfrm>
              <a:off x="1247" y="1479"/>
              <a:ext cx="46" cy="45"/>
            </a:xfrm>
            <a:prstGeom prst="flowChartConnector">
              <a:avLst/>
            </a:prstGeom>
            <a:solidFill>
              <a:schemeClr val="tx1"/>
            </a:solidFill>
            <a:ln w="9525">
              <a:solidFill>
                <a:schemeClr val="tx1"/>
              </a:solidFill>
              <a:round/>
              <a:headEnd/>
              <a:tailEnd/>
            </a:ln>
          </p:spPr>
          <p:txBody>
            <a:bodyPr wrap="none" anchor="ctr"/>
            <a:lstStyle/>
            <a:p>
              <a:endParaRPr lang="en-US"/>
            </a:p>
          </p:txBody>
        </p:sp>
        <p:sp>
          <p:nvSpPr>
            <p:cNvPr id="18509" name="AutoShape 118"/>
            <p:cNvSpPr>
              <a:spLocks noChangeArrowheads="1"/>
            </p:cNvSpPr>
            <p:nvPr/>
          </p:nvSpPr>
          <p:spPr bwMode="auto">
            <a:xfrm>
              <a:off x="1247" y="1644"/>
              <a:ext cx="46" cy="45"/>
            </a:xfrm>
            <a:prstGeom prst="flowChartConnector">
              <a:avLst/>
            </a:prstGeom>
            <a:solidFill>
              <a:schemeClr val="tx1"/>
            </a:solidFill>
            <a:ln w="9525">
              <a:solidFill>
                <a:schemeClr val="tx1"/>
              </a:solidFill>
              <a:round/>
              <a:headEnd/>
              <a:tailEnd/>
            </a:ln>
          </p:spPr>
          <p:txBody>
            <a:bodyPr wrap="none" anchor="ctr"/>
            <a:lstStyle/>
            <a:p>
              <a:endParaRPr lang="en-US"/>
            </a:p>
          </p:txBody>
        </p:sp>
        <p:sp>
          <p:nvSpPr>
            <p:cNvPr id="18510" name="AutoShape 119"/>
            <p:cNvSpPr>
              <a:spLocks noChangeArrowheads="1"/>
            </p:cNvSpPr>
            <p:nvPr/>
          </p:nvSpPr>
          <p:spPr bwMode="auto">
            <a:xfrm>
              <a:off x="1247" y="1071"/>
              <a:ext cx="46" cy="45"/>
            </a:xfrm>
            <a:prstGeom prst="flowChartConnector">
              <a:avLst/>
            </a:prstGeom>
            <a:solidFill>
              <a:schemeClr val="tx1"/>
            </a:solidFill>
            <a:ln w="9525">
              <a:solidFill>
                <a:schemeClr val="tx1"/>
              </a:solidFill>
              <a:round/>
              <a:headEnd/>
              <a:tailEnd/>
            </a:ln>
          </p:spPr>
          <p:txBody>
            <a:bodyPr wrap="none" anchor="ctr"/>
            <a:lstStyle/>
            <a:p>
              <a:pPr algn="ctr"/>
              <a:endParaRPr lang="en-US">
                <a:cs typeface="Arial" charset="0"/>
              </a:endParaRPr>
            </a:p>
          </p:txBody>
        </p:sp>
        <p:sp>
          <p:nvSpPr>
            <p:cNvPr id="18511" name="AutoShape 120"/>
            <p:cNvSpPr>
              <a:spLocks noChangeArrowheads="1"/>
            </p:cNvSpPr>
            <p:nvPr/>
          </p:nvSpPr>
          <p:spPr bwMode="auto">
            <a:xfrm>
              <a:off x="1247" y="1236"/>
              <a:ext cx="46" cy="45"/>
            </a:xfrm>
            <a:prstGeom prst="flowChartConnector">
              <a:avLst/>
            </a:prstGeom>
            <a:solidFill>
              <a:schemeClr val="tx1"/>
            </a:solidFill>
            <a:ln w="9525">
              <a:solidFill>
                <a:schemeClr val="tx1"/>
              </a:solidFill>
              <a:round/>
              <a:headEnd/>
              <a:tailEnd/>
            </a:ln>
          </p:spPr>
          <p:txBody>
            <a:bodyPr wrap="none" anchor="ctr"/>
            <a:lstStyle/>
            <a:p>
              <a:endParaRPr lang="en-US"/>
            </a:p>
          </p:txBody>
        </p:sp>
        <p:sp>
          <p:nvSpPr>
            <p:cNvPr id="18512" name="Rectangle 121"/>
            <p:cNvSpPr>
              <a:spLocks noChangeArrowheads="1"/>
            </p:cNvSpPr>
            <p:nvPr/>
          </p:nvSpPr>
          <p:spPr bwMode="auto">
            <a:xfrm>
              <a:off x="975" y="1009"/>
              <a:ext cx="136" cy="136"/>
            </a:xfrm>
            <a:prstGeom prst="rect">
              <a:avLst/>
            </a:prstGeom>
            <a:solidFill>
              <a:schemeClr val="bg1"/>
            </a:solidFill>
            <a:ln w="9525">
              <a:solidFill>
                <a:schemeClr val="bg1"/>
              </a:solidFill>
              <a:miter lim="800000"/>
              <a:headEnd/>
              <a:tailEnd/>
            </a:ln>
          </p:spPr>
          <p:txBody>
            <a:bodyPr wrap="none" anchor="ctr"/>
            <a:lstStyle/>
            <a:p>
              <a:pPr algn="ctr"/>
              <a:r>
                <a:rPr lang="en-US" sz="1400" b="1">
                  <a:cs typeface="Arial" charset="0"/>
                </a:rPr>
                <a:t>1</a:t>
              </a:r>
            </a:p>
          </p:txBody>
        </p:sp>
        <p:sp>
          <p:nvSpPr>
            <p:cNvPr id="18513" name="Rectangle 122"/>
            <p:cNvSpPr>
              <a:spLocks noChangeArrowheads="1"/>
            </p:cNvSpPr>
            <p:nvPr/>
          </p:nvSpPr>
          <p:spPr bwMode="auto">
            <a:xfrm>
              <a:off x="975" y="1481"/>
              <a:ext cx="136" cy="136"/>
            </a:xfrm>
            <a:prstGeom prst="rect">
              <a:avLst/>
            </a:prstGeom>
            <a:solidFill>
              <a:schemeClr val="bg1"/>
            </a:solidFill>
            <a:ln w="9525">
              <a:solidFill>
                <a:schemeClr val="bg1"/>
              </a:solidFill>
              <a:miter lim="800000"/>
              <a:headEnd/>
              <a:tailEnd/>
            </a:ln>
          </p:spPr>
          <p:txBody>
            <a:bodyPr wrap="none" anchor="ctr"/>
            <a:lstStyle/>
            <a:p>
              <a:pPr algn="ctr"/>
              <a:r>
                <a:rPr lang="en-US" sz="1400" b="1">
                  <a:cs typeface="Arial" charset="0"/>
                </a:rPr>
                <a:t>6</a:t>
              </a:r>
            </a:p>
          </p:txBody>
        </p:sp>
        <p:sp>
          <p:nvSpPr>
            <p:cNvPr id="18514" name="Rectangle 123"/>
            <p:cNvSpPr>
              <a:spLocks noChangeArrowheads="1"/>
            </p:cNvSpPr>
            <p:nvPr/>
          </p:nvSpPr>
          <p:spPr bwMode="auto">
            <a:xfrm>
              <a:off x="957" y="1825"/>
              <a:ext cx="136" cy="136"/>
            </a:xfrm>
            <a:prstGeom prst="rect">
              <a:avLst/>
            </a:prstGeom>
            <a:solidFill>
              <a:schemeClr val="bg1"/>
            </a:solidFill>
            <a:ln w="9525">
              <a:solidFill>
                <a:schemeClr val="bg1"/>
              </a:solidFill>
              <a:miter lim="800000"/>
              <a:headEnd/>
              <a:tailEnd/>
            </a:ln>
          </p:spPr>
          <p:txBody>
            <a:bodyPr wrap="none" anchor="ctr"/>
            <a:lstStyle/>
            <a:p>
              <a:pPr algn="ctr"/>
              <a:r>
                <a:rPr lang="en-US" sz="1400" b="1">
                  <a:cs typeface="Arial" charset="0"/>
                </a:rPr>
                <a:t>10</a:t>
              </a:r>
            </a:p>
          </p:txBody>
        </p:sp>
        <p:sp>
          <p:nvSpPr>
            <p:cNvPr id="18515" name="Rectangle 124"/>
            <p:cNvSpPr>
              <a:spLocks noChangeArrowheads="1"/>
            </p:cNvSpPr>
            <p:nvPr/>
          </p:nvSpPr>
          <p:spPr bwMode="auto">
            <a:xfrm>
              <a:off x="966" y="2425"/>
              <a:ext cx="136" cy="136"/>
            </a:xfrm>
            <a:prstGeom prst="rect">
              <a:avLst/>
            </a:prstGeom>
            <a:solidFill>
              <a:schemeClr val="bg1"/>
            </a:solidFill>
            <a:ln w="9525">
              <a:solidFill>
                <a:schemeClr val="bg1"/>
              </a:solidFill>
              <a:miter lim="800000"/>
              <a:headEnd/>
              <a:tailEnd/>
            </a:ln>
          </p:spPr>
          <p:txBody>
            <a:bodyPr wrap="none" anchor="ctr"/>
            <a:lstStyle/>
            <a:p>
              <a:pPr algn="ctr"/>
              <a:r>
                <a:rPr lang="en-US" sz="1400" b="1">
                  <a:cs typeface="Arial" charset="0"/>
                </a:rPr>
                <a:t>36</a:t>
              </a:r>
            </a:p>
          </p:txBody>
        </p:sp>
        <p:sp>
          <p:nvSpPr>
            <p:cNvPr id="18516" name="Rectangle 125"/>
            <p:cNvSpPr>
              <a:spLocks noChangeArrowheads="1"/>
            </p:cNvSpPr>
            <p:nvPr/>
          </p:nvSpPr>
          <p:spPr bwMode="auto">
            <a:xfrm>
              <a:off x="956" y="2896"/>
              <a:ext cx="136" cy="136"/>
            </a:xfrm>
            <a:prstGeom prst="rect">
              <a:avLst/>
            </a:prstGeom>
            <a:solidFill>
              <a:schemeClr val="bg1"/>
            </a:solidFill>
            <a:ln w="9525">
              <a:solidFill>
                <a:schemeClr val="bg1"/>
              </a:solidFill>
              <a:miter lim="800000"/>
              <a:headEnd/>
              <a:tailEnd/>
            </a:ln>
          </p:spPr>
          <p:txBody>
            <a:bodyPr wrap="none" anchor="ctr"/>
            <a:lstStyle/>
            <a:p>
              <a:pPr algn="ctr"/>
              <a:r>
                <a:rPr lang="en-US" sz="1400" b="1">
                  <a:cs typeface="Arial" charset="0"/>
                </a:rPr>
                <a:t>1</a:t>
              </a:r>
            </a:p>
          </p:txBody>
        </p:sp>
        <p:sp>
          <p:nvSpPr>
            <p:cNvPr id="18517" name="Rectangle 126"/>
            <p:cNvSpPr>
              <a:spLocks noChangeArrowheads="1"/>
            </p:cNvSpPr>
            <p:nvPr/>
          </p:nvSpPr>
          <p:spPr bwMode="auto">
            <a:xfrm>
              <a:off x="956" y="2869"/>
              <a:ext cx="136" cy="136"/>
            </a:xfrm>
            <a:prstGeom prst="rect">
              <a:avLst/>
            </a:prstGeom>
            <a:solidFill>
              <a:schemeClr val="bg1"/>
            </a:solidFill>
            <a:ln w="9525">
              <a:solidFill>
                <a:schemeClr val="bg1"/>
              </a:solidFill>
              <a:miter lim="800000"/>
              <a:headEnd/>
              <a:tailEnd/>
            </a:ln>
          </p:spPr>
          <p:txBody>
            <a:bodyPr wrap="none" anchor="ctr"/>
            <a:lstStyle/>
            <a:p>
              <a:pPr algn="ctr"/>
              <a:r>
                <a:rPr lang="en-US" sz="1400" b="1">
                  <a:cs typeface="Arial" charset="0"/>
                </a:rPr>
                <a:t>71</a:t>
              </a:r>
            </a:p>
          </p:txBody>
        </p:sp>
        <p:sp>
          <p:nvSpPr>
            <p:cNvPr id="18518" name="Rectangle 127"/>
            <p:cNvSpPr>
              <a:spLocks noChangeArrowheads="1"/>
            </p:cNvSpPr>
            <p:nvPr/>
          </p:nvSpPr>
          <p:spPr bwMode="auto">
            <a:xfrm>
              <a:off x="956" y="3343"/>
              <a:ext cx="136" cy="136"/>
            </a:xfrm>
            <a:prstGeom prst="rect">
              <a:avLst/>
            </a:prstGeom>
            <a:solidFill>
              <a:schemeClr val="bg1"/>
            </a:solidFill>
            <a:ln w="9525">
              <a:solidFill>
                <a:schemeClr val="bg1"/>
              </a:solidFill>
              <a:miter lim="800000"/>
              <a:headEnd/>
              <a:tailEnd/>
            </a:ln>
          </p:spPr>
          <p:txBody>
            <a:bodyPr wrap="none" anchor="ctr"/>
            <a:lstStyle/>
            <a:p>
              <a:pPr algn="ctr"/>
              <a:r>
                <a:rPr lang="en-US" sz="1400" b="1">
                  <a:cs typeface="Arial" charset="0"/>
                </a:rPr>
                <a:t>95</a:t>
              </a:r>
            </a:p>
          </p:txBody>
        </p:sp>
        <p:sp>
          <p:nvSpPr>
            <p:cNvPr id="18519" name="Rectangle 128"/>
            <p:cNvSpPr>
              <a:spLocks noChangeArrowheads="1"/>
            </p:cNvSpPr>
            <p:nvPr/>
          </p:nvSpPr>
          <p:spPr bwMode="auto">
            <a:xfrm>
              <a:off x="957" y="3912"/>
              <a:ext cx="136" cy="136"/>
            </a:xfrm>
            <a:prstGeom prst="rect">
              <a:avLst/>
            </a:prstGeom>
            <a:solidFill>
              <a:schemeClr val="bg1"/>
            </a:solidFill>
            <a:ln w="9525">
              <a:solidFill>
                <a:schemeClr val="bg1"/>
              </a:solidFill>
              <a:miter lim="800000"/>
              <a:headEnd/>
              <a:tailEnd/>
            </a:ln>
          </p:spPr>
          <p:txBody>
            <a:bodyPr wrap="none" anchor="ctr"/>
            <a:lstStyle/>
            <a:p>
              <a:pPr algn="ctr"/>
              <a:r>
                <a:rPr lang="en-US" sz="1400" b="1">
                  <a:cs typeface="Arial" charset="0"/>
                </a:rPr>
                <a:t>96</a:t>
              </a:r>
            </a:p>
          </p:txBody>
        </p:sp>
        <p:sp>
          <p:nvSpPr>
            <p:cNvPr id="18520" name="Rectangle 129"/>
            <p:cNvSpPr>
              <a:spLocks noChangeArrowheads="1"/>
            </p:cNvSpPr>
            <p:nvPr/>
          </p:nvSpPr>
          <p:spPr bwMode="auto">
            <a:xfrm>
              <a:off x="82" y="836"/>
              <a:ext cx="839" cy="272"/>
            </a:xfrm>
            <a:prstGeom prst="rect">
              <a:avLst/>
            </a:prstGeom>
            <a:solidFill>
              <a:schemeClr val="bg1"/>
            </a:solidFill>
            <a:ln w="9525">
              <a:solidFill>
                <a:schemeClr val="bg1"/>
              </a:solidFill>
              <a:miter lim="800000"/>
              <a:headEnd/>
              <a:tailEnd/>
            </a:ln>
          </p:spPr>
          <p:txBody>
            <a:bodyPr wrap="none" anchor="ctr"/>
            <a:lstStyle/>
            <a:p>
              <a:pPr algn="ctr"/>
              <a:r>
                <a:rPr lang="en-US" sz="1300" b="1">
                  <a:latin typeface="Times New Roman" pitchFamily="18" charset="0"/>
                  <a:cs typeface="Arial" charset="0"/>
                </a:rPr>
                <a:t>Duration </a:t>
              </a:r>
            </a:p>
            <a:p>
              <a:pPr algn="ctr"/>
              <a:r>
                <a:rPr lang="en-US" sz="1300" b="1">
                  <a:latin typeface="Times New Roman" pitchFamily="18" charset="0"/>
                  <a:cs typeface="Arial" charset="0"/>
                </a:rPr>
                <a:t>of  lesions : weeks</a:t>
              </a:r>
            </a:p>
          </p:txBody>
        </p:sp>
        <p:sp>
          <p:nvSpPr>
            <p:cNvPr id="18521" name="Rectangle 130"/>
            <p:cNvSpPr>
              <a:spLocks noChangeArrowheads="1"/>
            </p:cNvSpPr>
            <p:nvPr/>
          </p:nvSpPr>
          <p:spPr bwMode="auto">
            <a:xfrm>
              <a:off x="45" y="1263"/>
              <a:ext cx="816" cy="272"/>
            </a:xfrm>
            <a:prstGeom prst="rect">
              <a:avLst/>
            </a:prstGeom>
            <a:solidFill>
              <a:schemeClr val="bg1"/>
            </a:solidFill>
            <a:ln w="9525">
              <a:solidFill>
                <a:schemeClr val="bg1"/>
              </a:solidFill>
              <a:miter lim="800000"/>
              <a:headEnd/>
              <a:tailEnd/>
            </a:ln>
          </p:spPr>
          <p:txBody>
            <a:bodyPr wrap="none" anchor="ctr"/>
            <a:lstStyle/>
            <a:p>
              <a:pPr algn="ctr"/>
              <a:r>
                <a:rPr lang="en-US" sz="1300" b="1">
                  <a:latin typeface="Times New Roman" pitchFamily="18" charset="0"/>
                  <a:cs typeface="Arial" charset="0"/>
                </a:rPr>
                <a:t>Minimal itching</a:t>
              </a:r>
            </a:p>
          </p:txBody>
        </p:sp>
        <p:sp>
          <p:nvSpPr>
            <p:cNvPr id="18522" name="Rectangle 131"/>
            <p:cNvSpPr>
              <a:spLocks noChangeArrowheads="1"/>
            </p:cNvSpPr>
            <p:nvPr/>
          </p:nvSpPr>
          <p:spPr bwMode="auto">
            <a:xfrm>
              <a:off x="91" y="1635"/>
              <a:ext cx="816" cy="272"/>
            </a:xfrm>
            <a:prstGeom prst="rect">
              <a:avLst/>
            </a:prstGeom>
            <a:solidFill>
              <a:schemeClr val="bg1"/>
            </a:solidFill>
            <a:ln w="9525">
              <a:solidFill>
                <a:schemeClr val="bg1"/>
              </a:solidFill>
              <a:miter lim="800000"/>
              <a:headEnd/>
              <a:tailEnd/>
            </a:ln>
          </p:spPr>
          <p:txBody>
            <a:bodyPr wrap="none" anchor="ctr"/>
            <a:lstStyle/>
            <a:p>
              <a:pPr algn="ctr"/>
              <a:r>
                <a:rPr lang="en-US" sz="1300" b="1">
                  <a:latin typeface="Times New Roman" pitchFamily="18" charset="0"/>
                  <a:cs typeface="Arial" charset="0"/>
                </a:rPr>
                <a:t>Positive </a:t>
              </a:r>
            </a:p>
            <a:p>
              <a:pPr algn="ctr"/>
              <a:r>
                <a:rPr lang="en-US" sz="1300" b="1">
                  <a:latin typeface="Times New Roman" pitchFamily="18" charset="0"/>
                  <a:cs typeface="Arial" charset="0"/>
                </a:rPr>
                <a:t>KOH test </a:t>
              </a:r>
            </a:p>
          </p:txBody>
        </p:sp>
        <p:sp>
          <p:nvSpPr>
            <p:cNvPr id="18523" name="Rectangle 132"/>
            <p:cNvSpPr>
              <a:spLocks noChangeArrowheads="1"/>
            </p:cNvSpPr>
            <p:nvPr/>
          </p:nvSpPr>
          <p:spPr bwMode="auto">
            <a:xfrm>
              <a:off x="83" y="2215"/>
              <a:ext cx="816" cy="291"/>
            </a:xfrm>
            <a:prstGeom prst="rect">
              <a:avLst/>
            </a:prstGeom>
            <a:solidFill>
              <a:schemeClr val="bg1"/>
            </a:solidFill>
            <a:ln w="9525">
              <a:solidFill>
                <a:schemeClr val="bg1"/>
              </a:solidFill>
              <a:miter lim="800000"/>
              <a:headEnd/>
              <a:tailEnd/>
            </a:ln>
          </p:spPr>
          <p:txBody>
            <a:bodyPr wrap="none" anchor="ctr"/>
            <a:lstStyle/>
            <a:p>
              <a:pPr algn="ctr"/>
              <a:r>
                <a:rPr lang="en-US" sz="1300" b="1">
                  <a:latin typeface="Times New Roman" pitchFamily="18" charset="0"/>
                  <a:cs typeface="Arial" charset="0"/>
                </a:rPr>
                <a:t>Lesions located</a:t>
              </a:r>
            </a:p>
            <a:p>
              <a:pPr algn="ctr"/>
              <a:r>
                <a:rPr lang="en-US" sz="1300" b="1">
                  <a:latin typeface="Times New Roman" pitchFamily="18" charset="0"/>
                  <a:cs typeface="Arial" charset="0"/>
                </a:rPr>
                <a:t>on feet</a:t>
              </a:r>
            </a:p>
          </p:txBody>
        </p:sp>
        <p:sp>
          <p:nvSpPr>
            <p:cNvPr id="18524" name="Rectangle 133"/>
            <p:cNvSpPr>
              <a:spLocks noChangeArrowheads="1"/>
            </p:cNvSpPr>
            <p:nvPr/>
          </p:nvSpPr>
          <p:spPr bwMode="auto">
            <a:xfrm>
              <a:off x="122" y="2687"/>
              <a:ext cx="816" cy="291"/>
            </a:xfrm>
            <a:prstGeom prst="rect">
              <a:avLst/>
            </a:prstGeom>
            <a:solidFill>
              <a:schemeClr val="bg1"/>
            </a:solidFill>
            <a:ln w="9525">
              <a:solidFill>
                <a:schemeClr val="bg1"/>
              </a:solidFill>
              <a:miter lim="800000"/>
              <a:headEnd/>
              <a:tailEnd/>
            </a:ln>
          </p:spPr>
          <p:txBody>
            <a:bodyPr wrap="none" anchor="ctr"/>
            <a:lstStyle/>
            <a:p>
              <a:pPr algn="ctr"/>
              <a:r>
                <a:rPr lang="en-US" sz="1300" b="1">
                  <a:latin typeface="Times New Roman" pitchFamily="18" charset="0"/>
                  <a:cs typeface="Arial" charset="0"/>
                </a:rPr>
                <a:t>Minimal</a:t>
              </a:r>
            </a:p>
            <a:p>
              <a:pPr algn="ctr"/>
              <a:r>
                <a:rPr lang="en-US" sz="1300" b="1">
                  <a:latin typeface="Times New Roman" pitchFamily="18" charset="0"/>
                  <a:cs typeface="Arial" charset="0"/>
                </a:rPr>
                <a:t>increase</a:t>
              </a:r>
            </a:p>
            <a:p>
              <a:pPr algn="ctr"/>
              <a:r>
                <a:rPr lang="en-US" sz="1300" b="1">
                  <a:latin typeface="Times New Roman" pitchFamily="18" charset="0"/>
                  <a:cs typeface="Arial" charset="0"/>
                </a:rPr>
                <a:t>in pigmentation</a:t>
              </a:r>
            </a:p>
          </p:txBody>
        </p:sp>
        <p:sp>
          <p:nvSpPr>
            <p:cNvPr id="18525" name="Rectangle 134"/>
            <p:cNvSpPr>
              <a:spLocks noChangeArrowheads="1"/>
            </p:cNvSpPr>
            <p:nvPr/>
          </p:nvSpPr>
          <p:spPr bwMode="auto">
            <a:xfrm>
              <a:off x="141" y="3158"/>
              <a:ext cx="816" cy="291"/>
            </a:xfrm>
            <a:prstGeom prst="rect">
              <a:avLst/>
            </a:prstGeom>
            <a:solidFill>
              <a:schemeClr val="bg1"/>
            </a:solidFill>
            <a:ln w="9525">
              <a:solidFill>
                <a:schemeClr val="bg1"/>
              </a:solidFill>
              <a:miter lim="800000"/>
              <a:headEnd/>
              <a:tailEnd/>
            </a:ln>
          </p:spPr>
          <p:txBody>
            <a:bodyPr wrap="none" anchor="ctr"/>
            <a:lstStyle/>
            <a:p>
              <a:pPr algn="ctr"/>
              <a:r>
                <a:rPr lang="en-US" sz="1300" b="1">
                  <a:latin typeface="Times New Roman" pitchFamily="18" charset="0"/>
                  <a:cs typeface="Arial" charset="0"/>
                </a:rPr>
                <a:t>Positive test for</a:t>
              </a:r>
            </a:p>
            <a:p>
              <a:pPr algn="ctr"/>
              <a:r>
                <a:rPr lang="en-US" sz="1300" b="1">
                  <a:latin typeface="Times New Roman" pitchFamily="18" charset="0"/>
                  <a:cs typeface="Arial" charset="0"/>
                </a:rPr>
                <a:t>pseudohyphae</a:t>
              </a:r>
            </a:p>
            <a:p>
              <a:pPr algn="ctr"/>
              <a:r>
                <a:rPr lang="en-US" sz="1300" b="1">
                  <a:latin typeface="Times New Roman" pitchFamily="18" charset="0"/>
                  <a:cs typeface="Arial" charset="0"/>
                </a:rPr>
                <a:t>And spores</a:t>
              </a:r>
            </a:p>
          </p:txBody>
        </p:sp>
        <p:sp>
          <p:nvSpPr>
            <p:cNvPr id="18526" name="Rectangle 135"/>
            <p:cNvSpPr>
              <a:spLocks noChangeArrowheads="1"/>
            </p:cNvSpPr>
            <p:nvPr/>
          </p:nvSpPr>
          <p:spPr bwMode="auto">
            <a:xfrm>
              <a:off x="106" y="3684"/>
              <a:ext cx="816" cy="291"/>
            </a:xfrm>
            <a:prstGeom prst="rect">
              <a:avLst/>
            </a:prstGeom>
            <a:solidFill>
              <a:schemeClr val="bg1"/>
            </a:solidFill>
            <a:ln w="9525">
              <a:solidFill>
                <a:schemeClr val="bg1"/>
              </a:solidFill>
              <a:miter lim="800000"/>
              <a:headEnd/>
              <a:tailEnd/>
            </a:ln>
          </p:spPr>
          <p:txBody>
            <a:bodyPr wrap="none" anchor="ctr"/>
            <a:lstStyle/>
            <a:p>
              <a:pPr algn="ctr"/>
              <a:r>
                <a:rPr lang="en-US" sz="1300" b="1">
                  <a:latin typeface="Times New Roman" pitchFamily="18" charset="0"/>
                  <a:cs typeface="Arial" charset="0"/>
                </a:rPr>
                <a:t>                  Bias</a:t>
              </a:r>
            </a:p>
          </p:txBody>
        </p:sp>
        <p:sp>
          <p:nvSpPr>
            <p:cNvPr id="18527" name="Rectangle 136"/>
            <p:cNvSpPr>
              <a:spLocks noChangeArrowheads="1"/>
            </p:cNvSpPr>
            <p:nvPr/>
          </p:nvSpPr>
          <p:spPr bwMode="auto">
            <a:xfrm>
              <a:off x="2426" y="329"/>
              <a:ext cx="816" cy="226"/>
            </a:xfrm>
            <a:prstGeom prst="rect">
              <a:avLst/>
            </a:prstGeom>
            <a:solidFill>
              <a:schemeClr val="bg1"/>
            </a:solidFill>
            <a:ln w="9525">
              <a:solidFill>
                <a:schemeClr val="bg1"/>
              </a:solidFill>
              <a:miter lim="800000"/>
              <a:headEnd/>
              <a:tailEnd/>
            </a:ln>
          </p:spPr>
          <p:txBody>
            <a:bodyPr wrap="none" anchor="ctr"/>
            <a:lstStyle/>
            <a:p>
              <a:pPr algn="ctr"/>
              <a:r>
                <a:rPr lang="en-US" sz="1300" b="1">
                  <a:latin typeface="Times New Roman" pitchFamily="18" charset="0"/>
                  <a:cs typeface="Arial" charset="0"/>
                </a:rPr>
                <a:t>Internal</a:t>
              </a:r>
            </a:p>
            <a:p>
              <a:pPr algn="ctr"/>
              <a:r>
                <a:rPr lang="en-US" sz="1300" b="1">
                  <a:latin typeface="Times New Roman" pitchFamily="18" charset="0"/>
                  <a:cs typeface="Arial" charset="0"/>
                </a:rPr>
                <a:t>representation </a:t>
              </a:r>
            </a:p>
          </p:txBody>
        </p:sp>
        <p:sp>
          <p:nvSpPr>
            <p:cNvPr id="18528" name="Rectangle 137"/>
            <p:cNvSpPr>
              <a:spLocks noChangeArrowheads="1"/>
            </p:cNvSpPr>
            <p:nvPr/>
          </p:nvSpPr>
          <p:spPr bwMode="auto">
            <a:xfrm rot="-1630866">
              <a:off x="1564" y="2515"/>
              <a:ext cx="272" cy="82"/>
            </a:xfrm>
            <a:prstGeom prst="rect">
              <a:avLst/>
            </a:prstGeom>
            <a:solidFill>
              <a:schemeClr val="bg1"/>
            </a:solidFill>
            <a:ln w="9525">
              <a:solidFill>
                <a:schemeClr val="bg1"/>
              </a:solidFill>
              <a:miter lim="800000"/>
              <a:headEnd/>
              <a:tailEnd/>
            </a:ln>
          </p:spPr>
          <p:txBody>
            <a:bodyPr wrap="none" anchor="ctr"/>
            <a:lstStyle/>
            <a:p>
              <a:pPr algn="ctr"/>
              <a:r>
                <a:rPr lang="en-US" sz="1400" b="1">
                  <a:cs typeface="Arial" charset="0"/>
                </a:rPr>
                <a:t>1.46</a:t>
              </a:r>
            </a:p>
          </p:txBody>
        </p:sp>
        <p:sp>
          <p:nvSpPr>
            <p:cNvPr id="18529" name="AutoShape 138"/>
            <p:cNvSpPr>
              <a:spLocks noChangeArrowheads="1"/>
            </p:cNvSpPr>
            <p:nvPr/>
          </p:nvSpPr>
          <p:spPr bwMode="auto">
            <a:xfrm>
              <a:off x="2462" y="3794"/>
              <a:ext cx="46" cy="45"/>
            </a:xfrm>
            <a:prstGeom prst="flowChartConnector">
              <a:avLst/>
            </a:prstGeom>
            <a:solidFill>
              <a:schemeClr val="tx1"/>
            </a:solidFill>
            <a:ln w="9525">
              <a:solidFill>
                <a:schemeClr val="tx1"/>
              </a:solidFill>
              <a:round/>
              <a:headEnd/>
              <a:tailEnd/>
            </a:ln>
          </p:spPr>
          <p:txBody>
            <a:bodyPr wrap="none" anchor="ctr"/>
            <a:lstStyle/>
            <a:p>
              <a:endParaRPr lang="en-US"/>
            </a:p>
          </p:txBody>
        </p:sp>
        <p:sp>
          <p:nvSpPr>
            <p:cNvPr id="18530" name="AutoShape 139"/>
            <p:cNvSpPr>
              <a:spLocks noChangeArrowheads="1"/>
            </p:cNvSpPr>
            <p:nvPr/>
          </p:nvSpPr>
          <p:spPr bwMode="auto">
            <a:xfrm>
              <a:off x="902" y="3813"/>
              <a:ext cx="46" cy="45"/>
            </a:xfrm>
            <a:prstGeom prst="flowChartConnector">
              <a:avLst/>
            </a:prstGeom>
            <a:solidFill>
              <a:schemeClr val="tx1"/>
            </a:solidFill>
            <a:ln w="9525">
              <a:solidFill>
                <a:schemeClr val="tx1"/>
              </a:solidFill>
              <a:round/>
              <a:headEnd/>
              <a:tailEnd/>
            </a:ln>
          </p:spPr>
          <p:txBody>
            <a:bodyPr wrap="none" anchor="ctr"/>
            <a:lstStyle/>
            <a:p>
              <a:endParaRPr lang="en-US"/>
            </a:p>
          </p:txBody>
        </p:sp>
        <p:sp>
          <p:nvSpPr>
            <p:cNvPr id="18531" name="AutoShape 140"/>
            <p:cNvSpPr>
              <a:spLocks noChangeArrowheads="1"/>
            </p:cNvSpPr>
            <p:nvPr/>
          </p:nvSpPr>
          <p:spPr bwMode="auto">
            <a:xfrm>
              <a:off x="911" y="3277"/>
              <a:ext cx="46" cy="45"/>
            </a:xfrm>
            <a:prstGeom prst="flowChartConnector">
              <a:avLst/>
            </a:prstGeom>
            <a:solidFill>
              <a:schemeClr val="tx1"/>
            </a:solidFill>
            <a:ln w="9525">
              <a:solidFill>
                <a:schemeClr val="tx1"/>
              </a:solidFill>
              <a:round/>
              <a:headEnd/>
              <a:tailEnd/>
            </a:ln>
          </p:spPr>
          <p:txBody>
            <a:bodyPr wrap="none" anchor="ctr"/>
            <a:lstStyle/>
            <a:p>
              <a:endParaRPr lang="en-US"/>
            </a:p>
          </p:txBody>
        </p:sp>
        <p:sp>
          <p:nvSpPr>
            <p:cNvPr id="18532" name="AutoShape 141"/>
            <p:cNvSpPr>
              <a:spLocks noChangeArrowheads="1"/>
            </p:cNvSpPr>
            <p:nvPr/>
          </p:nvSpPr>
          <p:spPr bwMode="auto">
            <a:xfrm>
              <a:off x="920" y="2815"/>
              <a:ext cx="46" cy="45"/>
            </a:xfrm>
            <a:prstGeom prst="flowChartConnector">
              <a:avLst/>
            </a:prstGeom>
            <a:solidFill>
              <a:schemeClr val="tx1"/>
            </a:solidFill>
            <a:ln w="9525">
              <a:solidFill>
                <a:schemeClr val="tx1"/>
              </a:solidFill>
              <a:round/>
              <a:headEnd/>
              <a:tailEnd/>
            </a:ln>
          </p:spPr>
          <p:txBody>
            <a:bodyPr wrap="none" anchor="ctr"/>
            <a:lstStyle/>
            <a:p>
              <a:endParaRPr lang="en-US"/>
            </a:p>
          </p:txBody>
        </p:sp>
        <p:sp>
          <p:nvSpPr>
            <p:cNvPr id="18533" name="AutoShape 142"/>
            <p:cNvSpPr>
              <a:spLocks noChangeArrowheads="1"/>
            </p:cNvSpPr>
            <p:nvPr/>
          </p:nvSpPr>
          <p:spPr bwMode="auto">
            <a:xfrm>
              <a:off x="903" y="2334"/>
              <a:ext cx="46" cy="45"/>
            </a:xfrm>
            <a:prstGeom prst="flowChartConnector">
              <a:avLst/>
            </a:prstGeom>
            <a:solidFill>
              <a:schemeClr val="tx1"/>
            </a:solidFill>
            <a:ln w="9525">
              <a:solidFill>
                <a:schemeClr val="tx1"/>
              </a:solidFill>
              <a:round/>
              <a:headEnd/>
              <a:tailEnd/>
            </a:ln>
          </p:spPr>
          <p:txBody>
            <a:bodyPr wrap="none" anchor="ctr"/>
            <a:lstStyle/>
            <a:p>
              <a:endParaRPr lang="en-US"/>
            </a:p>
          </p:txBody>
        </p:sp>
        <p:sp>
          <p:nvSpPr>
            <p:cNvPr id="18534" name="AutoShape 143"/>
            <p:cNvSpPr>
              <a:spLocks noChangeArrowheads="1"/>
            </p:cNvSpPr>
            <p:nvPr/>
          </p:nvSpPr>
          <p:spPr bwMode="auto">
            <a:xfrm>
              <a:off x="895" y="1750"/>
              <a:ext cx="46" cy="45"/>
            </a:xfrm>
            <a:prstGeom prst="flowChartConnector">
              <a:avLst/>
            </a:prstGeom>
            <a:solidFill>
              <a:schemeClr val="tx1"/>
            </a:solidFill>
            <a:ln w="9525">
              <a:solidFill>
                <a:schemeClr val="tx1"/>
              </a:solidFill>
              <a:round/>
              <a:headEnd/>
              <a:tailEnd/>
            </a:ln>
          </p:spPr>
          <p:txBody>
            <a:bodyPr wrap="none" anchor="ctr"/>
            <a:lstStyle/>
            <a:p>
              <a:endParaRPr lang="en-US"/>
            </a:p>
          </p:txBody>
        </p:sp>
        <p:sp>
          <p:nvSpPr>
            <p:cNvPr id="18535" name="AutoShape 144"/>
            <p:cNvSpPr>
              <a:spLocks noChangeArrowheads="1"/>
            </p:cNvSpPr>
            <p:nvPr/>
          </p:nvSpPr>
          <p:spPr bwMode="auto">
            <a:xfrm>
              <a:off x="923" y="1382"/>
              <a:ext cx="46" cy="45"/>
            </a:xfrm>
            <a:prstGeom prst="flowChartConnector">
              <a:avLst/>
            </a:prstGeom>
            <a:solidFill>
              <a:schemeClr val="tx1"/>
            </a:solidFill>
            <a:ln w="9525">
              <a:solidFill>
                <a:schemeClr val="tx1"/>
              </a:solidFill>
              <a:round/>
              <a:headEnd/>
              <a:tailEnd/>
            </a:ln>
          </p:spPr>
          <p:txBody>
            <a:bodyPr wrap="none" anchor="ctr"/>
            <a:lstStyle/>
            <a:p>
              <a:endParaRPr lang="en-US"/>
            </a:p>
          </p:txBody>
        </p:sp>
        <p:sp>
          <p:nvSpPr>
            <p:cNvPr id="18536" name="AutoShape 145"/>
            <p:cNvSpPr>
              <a:spLocks noChangeArrowheads="1"/>
            </p:cNvSpPr>
            <p:nvPr/>
          </p:nvSpPr>
          <p:spPr bwMode="auto">
            <a:xfrm>
              <a:off x="897" y="960"/>
              <a:ext cx="46" cy="45"/>
            </a:xfrm>
            <a:prstGeom prst="flowChartConnector">
              <a:avLst/>
            </a:prstGeom>
            <a:solidFill>
              <a:schemeClr val="tx1"/>
            </a:solidFill>
            <a:ln w="9525">
              <a:solidFill>
                <a:schemeClr val="tx1"/>
              </a:solidFill>
              <a:round/>
              <a:headEnd/>
              <a:tailEnd/>
            </a:ln>
          </p:spPr>
          <p:txBody>
            <a:bodyPr wrap="none" anchor="ctr"/>
            <a:lstStyle/>
            <a:p>
              <a:endParaRPr lang="en-US"/>
            </a:p>
          </p:txBody>
        </p:sp>
        <p:sp>
          <p:nvSpPr>
            <p:cNvPr id="18537" name="AutoShape 146"/>
            <p:cNvSpPr>
              <a:spLocks noChangeArrowheads="1"/>
            </p:cNvSpPr>
            <p:nvPr/>
          </p:nvSpPr>
          <p:spPr bwMode="auto">
            <a:xfrm>
              <a:off x="898" y="412"/>
              <a:ext cx="46" cy="45"/>
            </a:xfrm>
            <a:prstGeom prst="flowChartConnector">
              <a:avLst/>
            </a:prstGeom>
            <a:solidFill>
              <a:schemeClr val="tx1"/>
            </a:solidFill>
            <a:ln w="9525">
              <a:solidFill>
                <a:schemeClr val="tx1"/>
              </a:solidFill>
              <a:round/>
              <a:headEnd/>
              <a:tailEnd/>
            </a:ln>
          </p:spPr>
          <p:txBody>
            <a:bodyPr wrap="none" anchor="ctr"/>
            <a:lstStyle/>
            <a:p>
              <a:endParaRPr lang="en-US"/>
            </a:p>
          </p:txBody>
        </p:sp>
        <p:sp>
          <p:nvSpPr>
            <p:cNvPr id="18538" name="Rectangle 147"/>
            <p:cNvSpPr>
              <a:spLocks noChangeArrowheads="1"/>
            </p:cNvSpPr>
            <p:nvPr/>
          </p:nvSpPr>
          <p:spPr bwMode="auto">
            <a:xfrm>
              <a:off x="2545" y="3868"/>
              <a:ext cx="318" cy="90"/>
            </a:xfrm>
            <a:prstGeom prst="rect">
              <a:avLst/>
            </a:prstGeom>
            <a:solidFill>
              <a:schemeClr val="bg1"/>
            </a:solidFill>
            <a:ln w="9525">
              <a:solidFill>
                <a:schemeClr val="bg1"/>
              </a:solidFill>
              <a:miter lim="800000"/>
              <a:headEnd/>
              <a:tailEnd/>
            </a:ln>
          </p:spPr>
          <p:txBody>
            <a:bodyPr wrap="none" anchor="ctr"/>
            <a:lstStyle/>
            <a:p>
              <a:pPr algn="ctr"/>
              <a:r>
                <a:rPr lang="en-US" sz="1400" b="1">
                  <a:cs typeface="Arial" charset="0"/>
                </a:rPr>
                <a:t>20</a:t>
              </a:r>
            </a:p>
          </p:txBody>
        </p:sp>
        <p:sp>
          <p:nvSpPr>
            <p:cNvPr id="18539" name="Rectangle 148"/>
            <p:cNvSpPr>
              <a:spLocks noChangeArrowheads="1"/>
            </p:cNvSpPr>
            <p:nvPr/>
          </p:nvSpPr>
          <p:spPr bwMode="auto">
            <a:xfrm>
              <a:off x="1555" y="3676"/>
              <a:ext cx="816" cy="291"/>
            </a:xfrm>
            <a:prstGeom prst="rect">
              <a:avLst/>
            </a:prstGeom>
            <a:solidFill>
              <a:schemeClr val="bg1"/>
            </a:solidFill>
            <a:ln w="9525">
              <a:solidFill>
                <a:schemeClr val="bg1"/>
              </a:solidFill>
              <a:miter lim="800000"/>
              <a:headEnd/>
              <a:tailEnd/>
            </a:ln>
          </p:spPr>
          <p:txBody>
            <a:bodyPr wrap="none" anchor="ctr"/>
            <a:lstStyle/>
            <a:p>
              <a:pPr algn="ctr"/>
              <a:r>
                <a:rPr lang="en-US" sz="1300" b="1">
                  <a:latin typeface="Times New Roman" pitchFamily="18" charset="0"/>
                  <a:cs typeface="Arial" charset="0"/>
                </a:rPr>
                <a:t>                  Bias</a:t>
              </a:r>
            </a:p>
          </p:txBody>
        </p:sp>
        <p:sp>
          <p:nvSpPr>
            <p:cNvPr id="18540" name="Rectangle 149"/>
            <p:cNvSpPr>
              <a:spLocks noChangeArrowheads="1"/>
            </p:cNvSpPr>
            <p:nvPr/>
          </p:nvSpPr>
          <p:spPr bwMode="auto">
            <a:xfrm rot="820279">
              <a:off x="3208" y="1917"/>
              <a:ext cx="318" cy="90"/>
            </a:xfrm>
            <a:prstGeom prst="rect">
              <a:avLst/>
            </a:prstGeom>
            <a:solidFill>
              <a:schemeClr val="bg1"/>
            </a:solidFill>
            <a:ln w="9525">
              <a:solidFill>
                <a:schemeClr val="bg1"/>
              </a:solidFill>
              <a:miter lim="800000"/>
              <a:headEnd/>
              <a:tailEnd/>
            </a:ln>
          </p:spPr>
          <p:txBody>
            <a:bodyPr wrap="none" anchor="ctr"/>
            <a:lstStyle/>
            <a:p>
              <a:pPr algn="ctr"/>
              <a:r>
                <a:rPr lang="en-US" sz="1400" b="1">
                  <a:cs typeface="Arial" charset="0"/>
                </a:rPr>
                <a:t>-2.86</a:t>
              </a:r>
            </a:p>
          </p:txBody>
        </p:sp>
        <p:sp>
          <p:nvSpPr>
            <p:cNvPr id="18541" name="Rectangle 150"/>
            <p:cNvSpPr>
              <a:spLocks noChangeArrowheads="1"/>
            </p:cNvSpPr>
            <p:nvPr/>
          </p:nvSpPr>
          <p:spPr bwMode="auto">
            <a:xfrm rot="-1612566">
              <a:off x="3173" y="2406"/>
              <a:ext cx="318" cy="90"/>
            </a:xfrm>
            <a:prstGeom prst="rect">
              <a:avLst/>
            </a:prstGeom>
            <a:solidFill>
              <a:schemeClr val="bg1"/>
            </a:solidFill>
            <a:ln w="9525">
              <a:solidFill>
                <a:schemeClr val="bg1"/>
              </a:solidFill>
              <a:miter lim="800000"/>
              <a:headEnd/>
              <a:tailEnd/>
            </a:ln>
          </p:spPr>
          <p:txBody>
            <a:bodyPr wrap="none" anchor="ctr"/>
            <a:lstStyle/>
            <a:p>
              <a:pPr algn="ctr"/>
              <a:r>
                <a:rPr lang="en-US" sz="1400" b="1">
                  <a:cs typeface="Arial" charset="0"/>
                </a:rPr>
                <a:t>-3.31</a:t>
              </a:r>
            </a:p>
          </p:txBody>
        </p:sp>
        <p:sp>
          <p:nvSpPr>
            <p:cNvPr id="18542" name="Rectangle 151"/>
            <p:cNvSpPr>
              <a:spLocks noChangeArrowheads="1"/>
            </p:cNvSpPr>
            <p:nvPr/>
          </p:nvSpPr>
          <p:spPr bwMode="auto">
            <a:xfrm>
              <a:off x="3651" y="3186"/>
              <a:ext cx="1542" cy="227"/>
            </a:xfrm>
            <a:prstGeom prst="rect">
              <a:avLst/>
            </a:prstGeom>
            <a:solidFill>
              <a:schemeClr val="bg1"/>
            </a:solidFill>
            <a:ln w="9525">
              <a:solidFill>
                <a:schemeClr val="bg1"/>
              </a:solidFill>
              <a:miter lim="800000"/>
              <a:headEnd/>
              <a:tailEnd/>
            </a:ln>
          </p:spPr>
          <p:txBody>
            <a:bodyPr wrap="none" anchor="ctr"/>
            <a:lstStyle/>
            <a:p>
              <a:pPr algn="ctr"/>
              <a:r>
                <a:rPr lang="en-US" sz="1300" b="1">
                  <a:latin typeface="Times New Roman" pitchFamily="18" charset="0"/>
                  <a:cs typeface="Arial" charset="0"/>
                </a:rPr>
                <a:t>9</a:t>
              </a:r>
            </a:p>
            <a:p>
              <a:pPr algn="ctr"/>
              <a:r>
                <a:rPr lang="en-US" sz="1300" b="1">
                  <a:latin typeface="Times New Roman" pitchFamily="18" charset="0"/>
                  <a:cs typeface="Arial" charset="0"/>
                </a:rPr>
                <a:t> (Seborrheic dermatitis node)</a:t>
              </a:r>
            </a:p>
          </p:txBody>
        </p:sp>
        <p:sp>
          <p:nvSpPr>
            <p:cNvPr id="18543" name="Line 152"/>
            <p:cNvSpPr>
              <a:spLocks noChangeShapeType="1"/>
            </p:cNvSpPr>
            <p:nvPr/>
          </p:nvSpPr>
          <p:spPr bwMode="auto">
            <a:xfrm flipH="1">
              <a:off x="3923" y="2098"/>
              <a:ext cx="136" cy="226"/>
            </a:xfrm>
            <a:prstGeom prst="line">
              <a:avLst/>
            </a:prstGeom>
            <a:noFill/>
            <a:ln w="9525">
              <a:solidFill>
                <a:schemeClr val="tx1"/>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Discussion</a:t>
            </a:r>
          </a:p>
        </p:txBody>
      </p:sp>
      <p:sp>
        <p:nvSpPr>
          <p:cNvPr id="19459" name="Rectangle 3"/>
          <p:cNvSpPr>
            <a:spLocks noGrp="1" noChangeArrowheads="1"/>
          </p:cNvSpPr>
          <p:nvPr>
            <p:ph type="body" idx="1"/>
          </p:nvPr>
        </p:nvSpPr>
        <p:spPr/>
        <p:txBody>
          <a:bodyPr/>
          <a:lstStyle/>
          <a:p>
            <a:pPr eaLnBrk="1" hangingPunct="1"/>
            <a:r>
              <a:rPr lang="en-US" smtClean="0"/>
              <a:t>Symptoms and parameters contributing to the diagnosis found from the n/w </a:t>
            </a:r>
          </a:p>
          <a:p>
            <a:pPr eaLnBrk="1" hangingPunct="1"/>
            <a:r>
              <a:rPr lang="en-US" smtClean="0"/>
              <a:t>Standard deviation, mean and other tests of significance used to arrive at the importance of contributing parameters</a:t>
            </a:r>
          </a:p>
          <a:p>
            <a:pPr eaLnBrk="1" hangingPunct="1"/>
            <a:r>
              <a:rPr lang="en-US" smtClean="0"/>
              <a:t>The n/w acts as apprentice to the expert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Exercise</a:t>
            </a:r>
          </a:p>
        </p:txBody>
      </p:sp>
      <p:sp>
        <p:nvSpPr>
          <p:cNvPr id="20483" name="Rectangle 3"/>
          <p:cNvSpPr>
            <a:spLocks noGrp="1" noChangeArrowheads="1"/>
          </p:cNvSpPr>
          <p:nvPr>
            <p:ph type="body" idx="1"/>
          </p:nvPr>
        </p:nvSpPr>
        <p:spPr/>
        <p:txBody>
          <a:bodyPr/>
          <a:lstStyle/>
          <a:p>
            <a:pPr eaLnBrk="1" hangingPunct="1"/>
            <a:r>
              <a:rPr lang="en-US" smtClean="0"/>
              <a:t>Find the weakest condition for symmetry breaking. It is not the case that only when ALL weights are equal, the network faces the symmetry problem.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smtClean="0"/>
              <a:t>Observations </a:t>
            </a:r>
            <a:r>
              <a:rPr lang="en-US" smtClean="0"/>
              <a:t>on weight </a:t>
            </a:r>
            <a:r>
              <a:rPr lang="en-US" dirty="0" smtClean="0"/>
              <a:t>change rules</a:t>
            </a:r>
          </a:p>
        </p:txBody>
      </p:sp>
      <p:sp>
        <p:nvSpPr>
          <p:cNvPr id="8195" name="Rectangle 3"/>
          <p:cNvSpPr>
            <a:spLocks noGrp="1" noChangeArrowheads="1"/>
          </p:cNvSpPr>
          <p:nvPr>
            <p:ph type="body" idx="1"/>
          </p:nvPr>
        </p:nvSpPr>
        <p:spPr/>
        <p:txBody>
          <a:bodyPr/>
          <a:lstStyle/>
          <a:p>
            <a:pPr eaLnBrk="1" hangingPunct="1">
              <a:buFontTx/>
              <a:buNone/>
            </a:pPr>
            <a:r>
              <a:rPr lang="en-US" i="1" smtClean="0">
                <a:latin typeface="Monotype Corsiva" pitchFamily="66" charset="0"/>
              </a:rPr>
              <a:t>	</a:t>
            </a:r>
            <a:r>
              <a:rPr lang="en-US" sz="3600" i="1" smtClean="0">
                <a:latin typeface="Monotype Corsiva" pitchFamily="66" charset="0"/>
              </a:rPr>
              <a:t>Does the training technique support our intuition?</a:t>
            </a:r>
          </a:p>
          <a:p>
            <a:pPr eaLnBrk="1" hangingPunct="1"/>
            <a:r>
              <a:rPr lang="en-US" smtClean="0"/>
              <a:t>The larger the x</a:t>
            </a:r>
            <a:r>
              <a:rPr lang="en-US" baseline="-25000" smtClean="0"/>
              <a:t>i</a:t>
            </a:r>
            <a:r>
              <a:rPr lang="en-US" smtClean="0"/>
              <a:t>, larger is </a:t>
            </a:r>
            <a:r>
              <a:rPr lang="en-US" smtClean="0">
                <a:cs typeface="Arial" pitchFamily="34" charset="0"/>
              </a:rPr>
              <a:t>∆w</a:t>
            </a:r>
            <a:r>
              <a:rPr lang="en-US" baseline="-25000" smtClean="0">
                <a:cs typeface="Arial" pitchFamily="34" charset="0"/>
              </a:rPr>
              <a:t>i</a:t>
            </a:r>
            <a:r>
              <a:rPr lang="en-US" smtClean="0">
                <a:cs typeface="Arial" pitchFamily="34" charset="0"/>
              </a:rPr>
              <a:t> </a:t>
            </a:r>
          </a:p>
          <a:p>
            <a:pPr lvl="1" eaLnBrk="1" hangingPunct="1"/>
            <a:r>
              <a:rPr lang="en-US" smtClean="0">
                <a:cs typeface="Arial" pitchFamily="34" charset="0"/>
              </a:rPr>
              <a:t>Error burden is borne by the weight values corresponding to large input values</a:t>
            </a:r>
          </a:p>
          <a:p>
            <a:pPr lvl="1" eaLnBrk="1" hangingPunct="1">
              <a:buFontTx/>
              <a:buNone/>
            </a:pPr>
            <a:endParaRPr lang="el-GR" smtClean="0">
              <a:cs typeface="Arial" pitchFamily="34" charset="0"/>
            </a:endParaRPr>
          </a:p>
          <a:p>
            <a:pPr lvl="1" eaLnBrk="1" hangingPunct="1"/>
            <a:endParaRPr lang="en-US" baseline="-25000" smtClean="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Observations contd.</a:t>
            </a:r>
          </a:p>
        </p:txBody>
      </p:sp>
      <p:sp>
        <p:nvSpPr>
          <p:cNvPr id="9219" name="Rectangle 3"/>
          <p:cNvSpPr>
            <a:spLocks noGrp="1" noChangeArrowheads="1"/>
          </p:cNvSpPr>
          <p:nvPr>
            <p:ph type="body" idx="1"/>
          </p:nvPr>
        </p:nvSpPr>
        <p:spPr/>
        <p:txBody>
          <a:bodyPr/>
          <a:lstStyle/>
          <a:p>
            <a:pPr eaLnBrk="1" hangingPunct="1"/>
            <a:r>
              <a:rPr lang="en-US" smtClean="0">
                <a:cs typeface="Arial" pitchFamily="34" charset="0"/>
              </a:rPr>
              <a:t>∆w</a:t>
            </a:r>
            <a:r>
              <a:rPr lang="en-US" baseline="-25000" smtClean="0">
                <a:cs typeface="Arial" pitchFamily="34" charset="0"/>
              </a:rPr>
              <a:t>i</a:t>
            </a:r>
            <a:r>
              <a:rPr lang="en-US" smtClean="0">
                <a:cs typeface="Arial" pitchFamily="34" charset="0"/>
              </a:rPr>
              <a:t> is proportional to the departure from target</a:t>
            </a:r>
          </a:p>
          <a:p>
            <a:pPr eaLnBrk="1" hangingPunct="1"/>
            <a:r>
              <a:rPr lang="en-US" smtClean="0">
                <a:cs typeface="Arial" pitchFamily="34" charset="0"/>
              </a:rPr>
              <a:t>Saturation behaviour when o is 0 or 1</a:t>
            </a:r>
          </a:p>
          <a:p>
            <a:pPr eaLnBrk="1" hangingPunct="1"/>
            <a:r>
              <a:rPr lang="en-US" smtClean="0">
                <a:cs typeface="Arial" pitchFamily="34" charset="0"/>
              </a:rPr>
              <a:t>If o &lt; t, ∆w</a:t>
            </a:r>
            <a:r>
              <a:rPr lang="en-US" baseline="-25000" smtClean="0">
                <a:cs typeface="Arial" pitchFamily="34" charset="0"/>
              </a:rPr>
              <a:t>i </a:t>
            </a:r>
            <a:r>
              <a:rPr lang="en-US" smtClean="0">
                <a:cs typeface="Arial" pitchFamily="34" charset="0"/>
              </a:rPr>
              <a:t> &gt; 0 and if o &gt; t, ∆w</a:t>
            </a:r>
            <a:r>
              <a:rPr lang="en-US" baseline="-25000" smtClean="0">
                <a:cs typeface="Arial" pitchFamily="34" charset="0"/>
              </a:rPr>
              <a:t>i </a:t>
            </a:r>
            <a:r>
              <a:rPr lang="en-US" smtClean="0">
                <a:cs typeface="Arial" pitchFamily="34" charset="0"/>
              </a:rPr>
              <a:t> &lt; 0  which is consistent with the </a:t>
            </a:r>
            <a:r>
              <a:rPr lang="en-US" smtClean="0">
                <a:cs typeface="Arial" pitchFamily="34" charset="0"/>
                <a:sym typeface="Wingdings" pitchFamily="2" charset="2"/>
              </a:rPr>
              <a:t>Hebb’s law</a:t>
            </a:r>
            <a:endParaRPr lang="en-US" smtClean="0">
              <a:cs typeface="Arial" pitchFamily="34" charset="0"/>
            </a:endParaRPr>
          </a:p>
          <a:p>
            <a:pPr lvl="1" eaLnBrk="1" hangingPunct="1">
              <a:buFontTx/>
              <a:buNone/>
            </a:pPr>
            <a:endParaRPr lang="el-GR" smtClean="0">
              <a:cs typeface="Arial" pitchFamily="34" charset="0"/>
            </a:endParaRPr>
          </a:p>
          <a:p>
            <a:pPr lvl="1" eaLnBrk="1" hangingPunct="1"/>
            <a:endParaRPr lang="en-US" baseline="-25000" smtClean="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150938" y="214313"/>
            <a:ext cx="7793037" cy="776287"/>
          </a:xfrm>
        </p:spPr>
        <p:txBody>
          <a:bodyPr/>
          <a:lstStyle/>
          <a:p>
            <a:pPr eaLnBrk="1" hangingPunct="1"/>
            <a:r>
              <a:rPr lang="en-US" dirty="0" err="1" smtClean="0"/>
              <a:t>Hebb’s</a:t>
            </a:r>
            <a:r>
              <a:rPr lang="en-US" dirty="0" smtClean="0"/>
              <a:t> law</a:t>
            </a:r>
          </a:p>
        </p:txBody>
      </p:sp>
      <p:sp>
        <p:nvSpPr>
          <p:cNvPr id="10243" name="Rectangle 3"/>
          <p:cNvSpPr>
            <a:spLocks noGrp="1" noChangeArrowheads="1"/>
          </p:cNvSpPr>
          <p:nvPr>
            <p:ph type="body" idx="1"/>
          </p:nvPr>
        </p:nvSpPr>
        <p:spPr>
          <a:xfrm>
            <a:off x="0" y="2362200"/>
            <a:ext cx="8991600" cy="4267200"/>
          </a:xfrm>
        </p:spPr>
        <p:txBody>
          <a:bodyPr/>
          <a:lstStyle/>
          <a:p>
            <a:pPr eaLnBrk="1" hangingPunct="1">
              <a:lnSpc>
                <a:spcPct val="90000"/>
              </a:lnSpc>
            </a:pPr>
            <a:r>
              <a:rPr lang="en-US" sz="2800" smtClean="0"/>
              <a:t>If n</a:t>
            </a:r>
            <a:r>
              <a:rPr lang="en-US" sz="2800" baseline="-25000" smtClean="0"/>
              <a:t>j</a:t>
            </a:r>
            <a:r>
              <a:rPr lang="en-US" sz="2800" smtClean="0"/>
              <a:t> and n</a:t>
            </a:r>
            <a:r>
              <a:rPr lang="en-US" sz="2800" baseline="-25000" smtClean="0"/>
              <a:t>i</a:t>
            </a:r>
            <a:r>
              <a:rPr lang="en-US" sz="2800" smtClean="0"/>
              <a:t> are both in excitatory state (+1)</a:t>
            </a:r>
          </a:p>
          <a:p>
            <a:pPr lvl="1" eaLnBrk="1" hangingPunct="1">
              <a:lnSpc>
                <a:spcPct val="90000"/>
              </a:lnSpc>
            </a:pPr>
            <a:r>
              <a:rPr lang="en-US" sz="2400" smtClean="0"/>
              <a:t>Then the change in weight must be such that it enhances the excitation</a:t>
            </a:r>
          </a:p>
          <a:p>
            <a:pPr lvl="1" eaLnBrk="1" hangingPunct="1">
              <a:lnSpc>
                <a:spcPct val="90000"/>
              </a:lnSpc>
            </a:pPr>
            <a:r>
              <a:rPr lang="en-US" sz="2400" smtClean="0"/>
              <a:t>The change is proportional to both the levels of excitation</a:t>
            </a:r>
          </a:p>
          <a:p>
            <a:pPr lvl="1" eaLnBrk="1" hangingPunct="1">
              <a:lnSpc>
                <a:spcPct val="90000"/>
              </a:lnSpc>
              <a:buFontTx/>
              <a:buNone/>
            </a:pPr>
            <a:r>
              <a:rPr lang="en-US" sz="2400" smtClean="0"/>
              <a:t>			</a:t>
            </a:r>
            <a:r>
              <a:rPr lang="en-US" sz="2400" smtClean="0">
                <a:cs typeface="Arial" pitchFamily="34" charset="0"/>
              </a:rPr>
              <a:t>∆w</a:t>
            </a:r>
            <a:r>
              <a:rPr lang="en-US" sz="2400" baseline="-25000" smtClean="0">
                <a:cs typeface="Arial" pitchFamily="34" charset="0"/>
              </a:rPr>
              <a:t>ji</a:t>
            </a:r>
            <a:r>
              <a:rPr lang="en-US" sz="2400" smtClean="0">
                <a:cs typeface="Arial" pitchFamily="34" charset="0"/>
              </a:rPr>
              <a:t> </a:t>
            </a:r>
            <a:r>
              <a:rPr lang="el-GR" smtClean="0">
                <a:cs typeface="Arial" pitchFamily="34" charset="0"/>
              </a:rPr>
              <a:t>α</a:t>
            </a:r>
            <a:r>
              <a:rPr lang="en-US" smtClean="0">
                <a:cs typeface="Arial" pitchFamily="34" charset="0"/>
              </a:rPr>
              <a:t>  e(n</a:t>
            </a:r>
            <a:r>
              <a:rPr lang="en-US" baseline="-25000" smtClean="0">
                <a:cs typeface="Arial" pitchFamily="34" charset="0"/>
              </a:rPr>
              <a:t>j</a:t>
            </a:r>
            <a:r>
              <a:rPr lang="en-US" smtClean="0">
                <a:cs typeface="Arial" pitchFamily="34" charset="0"/>
              </a:rPr>
              <a:t>) e(n</a:t>
            </a:r>
            <a:r>
              <a:rPr lang="en-US" baseline="-25000" smtClean="0">
                <a:cs typeface="Arial" pitchFamily="34" charset="0"/>
              </a:rPr>
              <a:t>i</a:t>
            </a:r>
            <a:r>
              <a:rPr lang="en-US" smtClean="0">
                <a:cs typeface="Arial" pitchFamily="34" charset="0"/>
              </a:rPr>
              <a:t>) </a:t>
            </a:r>
          </a:p>
          <a:p>
            <a:pPr lvl="1" eaLnBrk="1" hangingPunct="1">
              <a:lnSpc>
                <a:spcPct val="90000"/>
              </a:lnSpc>
              <a:buFontTx/>
              <a:buNone/>
            </a:pPr>
            <a:endParaRPr lang="en-US" sz="2400" smtClean="0"/>
          </a:p>
          <a:p>
            <a:pPr eaLnBrk="1" hangingPunct="1">
              <a:lnSpc>
                <a:spcPct val="90000"/>
              </a:lnSpc>
            </a:pPr>
            <a:r>
              <a:rPr lang="en-US" sz="2800" smtClean="0"/>
              <a:t>If n</a:t>
            </a:r>
            <a:r>
              <a:rPr lang="en-US" sz="2800" baseline="-25000" smtClean="0"/>
              <a:t>i</a:t>
            </a:r>
            <a:r>
              <a:rPr lang="en-US" sz="2800" smtClean="0"/>
              <a:t> and n</a:t>
            </a:r>
            <a:r>
              <a:rPr lang="en-US" sz="2800" baseline="-25000" smtClean="0"/>
              <a:t>j</a:t>
            </a:r>
            <a:r>
              <a:rPr lang="en-US" sz="2800" smtClean="0"/>
              <a:t> are in a mutual state of inhibition ( one is +1 and the other is -1),</a:t>
            </a:r>
          </a:p>
          <a:p>
            <a:pPr lvl="1" eaLnBrk="1" hangingPunct="1">
              <a:lnSpc>
                <a:spcPct val="90000"/>
              </a:lnSpc>
            </a:pPr>
            <a:r>
              <a:rPr lang="en-US" sz="2400" smtClean="0"/>
              <a:t>Then the change in weight is such that the inhibition is enhanced (change in weight is negative)</a:t>
            </a:r>
          </a:p>
        </p:txBody>
      </p:sp>
      <p:sp>
        <p:nvSpPr>
          <p:cNvPr id="10244" name="Oval 4"/>
          <p:cNvSpPr>
            <a:spLocks noChangeArrowheads="1"/>
          </p:cNvSpPr>
          <p:nvPr/>
        </p:nvSpPr>
        <p:spPr bwMode="auto">
          <a:xfrm>
            <a:off x="2590800" y="990600"/>
            <a:ext cx="457200" cy="304800"/>
          </a:xfrm>
          <a:prstGeom prst="ellipse">
            <a:avLst/>
          </a:prstGeom>
          <a:noFill/>
          <a:ln w="9525">
            <a:solidFill>
              <a:schemeClr val="tx1"/>
            </a:solidFill>
            <a:round/>
            <a:headEnd/>
            <a:tailEnd/>
          </a:ln>
        </p:spPr>
        <p:txBody>
          <a:bodyPr wrap="none" anchor="ctr"/>
          <a:lstStyle/>
          <a:p>
            <a:endParaRPr lang="en-US"/>
          </a:p>
        </p:txBody>
      </p:sp>
      <p:sp>
        <p:nvSpPr>
          <p:cNvPr id="10245" name="Line 5"/>
          <p:cNvSpPr>
            <a:spLocks noChangeShapeType="1"/>
          </p:cNvSpPr>
          <p:nvPr/>
        </p:nvSpPr>
        <p:spPr bwMode="auto">
          <a:xfrm flipV="1">
            <a:off x="2286000" y="1295400"/>
            <a:ext cx="457200" cy="609600"/>
          </a:xfrm>
          <a:prstGeom prst="line">
            <a:avLst/>
          </a:prstGeom>
          <a:noFill/>
          <a:ln w="9525">
            <a:solidFill>
              <a:schemeClr val="tx1"/>
            </a:solidFill>
            <a:round/>
            <a:headEnd/>
            <a:tailEnd type="triangle" w="med" len="med"/>
          </a:ln>
        </p:spPr>
        <p:txBody>
          <a:bodyPr/>
          <a:lstStyle/>
          <a:p>
            <a:endParaRPr lang="en-US"/>
          </a:p>
        </p:txBody>
      </p:sp>
      <p:sp>
        <p:nvSpPr>
          <p:cNvPr id="10246" name="Text Box 6"/>
          <p:cNvSpPr txBox="1">
            <a:spLocks noChangeArrowheads="1"/>
          </p:cNvSpPr>
          <p:nvPr/>
        </p:nvSpPr>
        <p:spPr bwMode="auto">
          <a:xfrm>
            <a:off x="3048000" y="914400"/>
            <a:ext cx="457200" cy="457200"/>
          </a:xfrm>
          <a:prstGeom prst="rect">
            <a:avLst/>
          </a:prstGeom>
          <a:noFill/>
          <a:ln w="9525">
            <a:noFill/>
            <a:miter lim="800000"/>
            <a:headEnd/>
            <a:tailEnd/>
          </a:ln>
        </p:spPr>
        <p:txBody>
          <a:bodyPr>
            <a:spAutoFit/>
          </a:bodyPr>
          <a:lstStyle/>
          <a:p>
            <a:pPr>
              <a:spcBef>
                <a:spcPct val="50000"/>
              </a:spcBef>
            </a:pPr>
            <a:r>
              <a:rPr lang="en-US" sz="2400"/>
              <a:t>n</a:t>
            </a:r>
            <a:r>
              <a:rPr lang="en-US" sz="2400" baseline="-25000"/>
              <a:t>j</a:t>
            </a:r>
            <a:endParaRPr lang="en-US" sz="2400"/>
          </a:p>
        </p:txBody>
      </p:sp>
      <p:sp>
        <p:nvSpPr>
          <p:cNvPr id="10247" name="Text Box 7"/>
          <p:cNvSpPr txBox="1">
            <a:spLocks noChangeArrowheads="1"/>
          </p:cNvSpPr>
          <p:nvPr/>
        </p:nvSpPr>
        <p:spPr bwMode="auto">
          <a:xfrm>
            <a:off x="2590800" y="1828800"/>
            <a:ext cx="457200" cy="457200"/>
          </a:xfrm>
          <a:prstGeom prst="rect">
            <a:avLst/>
          </a:prstGeom>
          <a:noFill/>
          <a:ln w="9525">
            <a:noFill/>
            <a:miter lim="800000"/>
            <a:headEnd/>
            <a:tailEnd/>
          </a:ln>
        </p:spPr>
        <p:txBody>
          <a:bodyPr>
            <a:spAutoFit/>
          </a:bodyPr>
          <a:lstStyle/>
          <a:p>
            <a:pPr>
              <a:spcBef>
                <a:spcPct val="50000"/>
              </a:spcBef>
            </a:pPr>
            <a:r>
              <a:rPr lang="en-US" sz="2400"/>
              <a:t>n</a:t>
            </a:r>
            <a:r>
              <a:rPr lang="en-US" sz="2400" baseline="-25000"/>
              <a:t>i</a:t>
            </a:r>
            <a:endParaRPr lang="en-US" sz="2400"/>
          </a:p>
        </p:txBody>
      </p:sp>
      <p:sp>
        <p:nvSpPr>
          <p:cNvPr id="10248" name="Text Box 8"/>
          <p:cNvSpPr txBox="1">
            <a:spLocks noChangeArrowheads="1"/>
          </p:cNvSpPr>
          <p:nvPr/>
        </p:nvSpPr>
        <p:spPr bwMode="auto">
          <a:xfrm>
            <a:off x="2057400" y="1219200"/>
            <a:ext cx="838200" cy="457200"/>
          </a:xfrm>
          <a:prstGeom prst="rect">
            <a:avLst/>
          </a:prstGeom>
          <a:noFill/>
          <a:ln w="9525">
            <a:noFill/>
            <a:miter lim="800000"/>
            <a:headEnd/>
            <a:tailEnd/>
          </a:ln>
        </p:spPr>
        <p:txBody>
          <a:bodyPr>
            <a:spAutoFit/>
          </a:bodyPr>
          <a:lstStyle/>
          <a:p>
            <a:pPr>
              <a:spcBef>
                <a:spcPct val="50000"/>
              </a:spcBef>
            </a:pPr>
            <a:r>
              <a:rPr lang="en-US" sz="2400" dirty="0" err="1"/>
              <a:t>w</a:t>
            </a:r>
            <a:r>
              <a:rPr lang="en-US" sz="2400" baseline="-25000" dirty="0" err="1"/>
              <a:t>ji</a:t>
            </a:r>
            <a:endParaRPr lang="en-US" sz="2400" baseline="-25000" dirty="0"/>
          </a:p>
        </p:txBody>
      </p:sp>
      <p:sp>
        <p:nvSpPr>
          <p:cNvPr id="10249" name="Oval 9"/>
          <p:cNvSpPr>
            <a:spLocks noChangeArrowheads="1"/>
          </p:cNvSpPr>
          <p:nvPr/>
        </p:nvSpPr>
        <p:spPr bwMode="auto">
          <a:xfrm>
            <a:off x="2057400" y="1905000"/>
            <a:ext cx="457200" cy="304800"/>
          </a:xfrm>
          <a:prstGeom prst="ellipse">
            <a:avLst/>
          </a:prstGeom>
          <a:noFill/>
          <a:ln w="9525">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Saturation behavior</a:t>
            </a:r>
          </a:p>
        </p:txBody>
      </p:sp>
      <p:sp>
        <p:nvSpPr>
          <p:cNvPr id="11267" name="Rectangle 3"/>
          <p:cNvSpPr>
            <a:spLocks noGrp="1" noChangeArrowheads="1"/>
          </p:cNvSpPr>
          <p:nvPr>
            <p:ph type="body" idx="1"/>
          </p:nvPr>
        </p:nvSpPr>
        <p:spPr/>
        <p:txBody>
          <a:bodyPr/>
          <a:lstStyle/>
          <a:p>
            <a:pPr eaLnBrk="1" hangingPunct="1"/>
            <a:r>
              <a:rPr lang="en-US" smtClean="0"/>
              <a:t>The algorithm is iterative and incremental </a:t>
            </a:r>
          </a:p>
          <a:p>
            <a:pPr eaLnBrk="1" hangingPunct="1"/>
            <a:r>
              <a:rPr lang="en-US" smtClean="0"/>
              <a:t>If the weight values or number of input values is very large, the output will be large, then the output will be in saturation region. </a:t>
            </a:r>
          </a:p>
          <a:p>
            <a:pPr eaLnBrk="1" hangingPunct="1"/>
            <a:r>
              <a:rPr lang="en-US" smtClean="0"/>
              <a:t>The weight values hardly change in the saturation region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150938" y="214313"/>
            <a:ext cx="7793037" cy="928687"/>
          </a:xfrm>
        </p:spPr>
        <p:txBody>
          <a:bodyPr/>
          <a:lstStyle/>
          <a:p>
            <a:pPr eaLnBrk="1" hangingPunct="1"/>
            <a:r>
              <a:rPr lang="en-US" dirty="0" smtClean="0"/>
              <a:t>Local Minima</a:t>
            </a:r>
          </a:p>
        </p:txBody>
      </p:sp>
      <p:sp>
        <p:nvSpPr>
          <p:cNvPr id="7171" name="Rectangle 3"/>
          <p:cNvSpPr>
            <a:spLocks noGrp="1" noChangeArrowheads="1"/>
          </p:cNvSpPr>
          <p:nvPr>
            <p:ph type="body" sz="half" idx="1"/>
          </p:nvPr>
        </p:nvSpPr>
        <p:spPr>
          <a:xfrm>
            <a:off x="457200" y="1600200"/>
            <a:ext cx="4041775" cy="4525963"/>
          </a:xfrm>
        </p:spPr>
        <p:txBody>
          <a:bodyPr/>
          <a:lstStyle/>
          <a:p>
            <a:pPr eaLnBrk="1" hangingPunct="1">
              <a:buFontTx/>
              <a:buNone/>
            </a:pPr>
            <a:r>
              <a:rPr lang="en-US" sz="2800" smtClean="0"/>
              <a:t>Due to the Greedy nature of BP, it can get stuck in local minimum </a:t>
            </a:r>
            <a:r>
              <a:rPr lang="en-US" sz="2800" i="1" smtClean="0"/>
              <a:t>m </a:t>
            </a:r>
            <a:r>
              <a:rPr lang="en-US" sz="2800" smtClean="0"/>
              <a:t>and will never be able to reach the global minimum </a:t>
            </a:r>
            <a:r>
              <a:rPr lang="en-US" sz="2800" i="1" smtClean="0"/>
              <a:t>g</a:t>
            </a:r>
            <a:r>
              <a:rPr lang="en-US" sz="2800" smtClean="0"/>
              <a:t> as the error can only decrease by weight change.</a:t>
            </a:r>
          </a:p>
          <a:p>
            <a:pPr eaLnBrk="1" hangingPunct="1">
              <a:buFontTx/>
              <a:buNone/>
            </a:pPr>
            <a:endParaRPr lang="en-US" sz="2800" smtClean="0"/>
          </a:p>
          <a:p>
            <a:pPr eaLnBrk="1" hangingPunct="1"/>
            <a:endParaRPr lang="en-US" sz="2800" smtClean="0"/>
          </a:p>
        </p:txBody>
      </p:sp>
      <p:pic>
        <p:nvPicPr>
          <p:cNvPr id="7172" name="Picture 4" descr="local_min"/>
          <p:cNvPicPr>
            <a:picLocks noChangeAspect="1" noChangeArrowheads="1"/>
          </p:cNvPicPr>
          <p:nvPr>
            <p:ph sz="half" idx="2"/>
          </p:nvPr>
        </p:nvPicPr>
        <p:blipFill>
          <a:blip r:embed="rId2" cstate="print"/>
          <a:srcRect/>
          <a:stretch>
            <a:fillRect/>
          </a:stretch>
        </p:blipFill>
        <p:spPr>
          <a:xfrm>
            <a:off x="5178425" y="3009900"/>
            <a:ext cx="2974975" cy="1706563"/>
          </a:xfr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en-US" smtClean="0"/>
              <a:t>Momentum factor</a:t>
            </a:r>
          </a:p>
        </p:txBody>
      </p:sp>
      <p:sp>
        <p:nvSpPr>
          <p:cNvPr id="2052" name="Rectangle 3"/>
          <p:cNvSpPr>
            <a:spLocks noGrp="1" noChangeArrowheads="1"/>
          </p:cNvSpPr>
          <p:nvPr>
            <p:ph type="body" sz="half" idx="1"/>
          </p:nvPr>
        </p:nvSpPr>
        <p:spPr>
          <a:xfrm>
            <a:off x="457200" y="1752600"/>
            <a:ext cx="8382000" cy="4343400"/>
          </a:xfrm>
        </p:spPr>
        <p:txBody>
          <a:bodyPr/>
          <a:lstStyle/>
          <a:p>
            <a:pPr marL="533400" indent="-533400" eaLnBrk="1" hangingPunct="1">
              <a:buFontTx/>
              <a:buAutoNum type="arabicPeriod"/>
            </a:pPr>
            <a:r>
              <a:rPr lang="en-US" sz="2800" smtClean="0"/>
              <a:t>Introduce momentum factor.</a:t>
            </a:r>
          </a:p>
          <a:p>
            <a:pPr marL="533400" indent="-533400" eaLnBrk="1" hangingPunct="1">
              <a:buFontTx/>
              <a:buAutoNum type="arabicPeriod"/>
            </a:pPr>
            <a:endParaRPr lang="en-US" sz="2800" smtClean="0"/>
          </a:p>
          <a:p>
            <a:pPr marL="533400" indent="-533400" eaLnBrk="1" hangingPunct="1">
              <a:buFont typeface="Wingdings" pitchFamily="2" charset="2"/>
              <a:buChar char="Ø"/>
            </a:pPr>
            <a:endParaRPr lang="en-US" sz="2800" smtClean="0"/>
          </a:p>
          <a:p>
            <a:pPr marL="533400" indent="-533400" eaLnBrk="1" hangingPunct="1">
              <a:buFont typeface="Wingdings" pitchFamily="2" charset="2"/>
              <a:buChar char="Ø"/>
            </a:pPr>
            <a:r>
              <a:rPr lang="en-US" sz="2800" smtClean="0"/>
              <a:t>Accelerates the movement out of the trough.</a:t>
            </a:r>
          </a:p>
          <a:p>
            <a:pPr marL="533400" indent="-533400" eaLnBrk="1" hangingPunct="1">
              <a:buFont typeface="Wingdings" pitchFamily="2" charset="2"/>
              <a:buChar char="Ø"/>
            </a:pPr>
            <a:r>
              <a:rPr lang="en-US" sz="2800" smtClean="0"/>
              <a:t>Dampens oscillation inside the trough.</a:t>
            </a:r>
          </a:p>
          <a:p>
            <a:pPr marL="533400" indent="-533400" eaLnBrk="1" hangingPunct="1">
              <a:buFont typeface="Wingdings" pitchFamily="2" charset="2"/>
              <a:buChar char="Ø"/>
            </a:pPr>
            <a:r>
              <a:rPr lang="en-US" sz="2800" smtClean="0"/>
              <a:t> Choosing  </a:t>
            </a:r>
            <a:r>
              <a:rPr lang="el-GR" sz="2800" i="1" smtClean="0">
                <a:cs typeface="Arial" charset="0"/>
              </a:rPr>
              <a:t>β</a:t>
            </a:r>
            <a:r>
              <a:rPr lang="en-US" sz="2800" i="1" smtClean="0"/>
              <a:t> </a:t>
            </a:r>
            <a:r>
              <a:rPr lang="en-US" sz="2800" smtClean="0"/>
              <a:t>  : If </a:t>
            </a:r>
            <a:r>
              <a:rPr lang="el-GR" sz="2800" i="1" smtClean="0">
                <a:cs typeface="Arial" charset="0"/>
              </a:rPr>
              <a:t>β</a:t>
            </a:r>
            <a:r>
              <a:rPr lang="en-US" sz="2800" i="1" smtClean="0"/>
              <a:t> </a:t>
            </a:r>
            <a:r>
              <a:rPr lang="en-US" sz="2800" smtClean="0"/>
              <a:t>is large, we may jump over the minimum.</a:t>
            </a:r>
          </a:p>
        </p:txBody>
      </p:sp>
      <p:graphicFrame>
        <p:nvGraphicFramePr>
          <p:cNvPr id="2050" name="Object 4"/>
          <p:cNvGraphicFramePr>
            <a:graphicFrameLocks noChangeAspect="1"/>
          </p:cNvGraphicFramePr>
          <p:nvPr>
            <p:ph sz="half" idx="2"/>
          </p:nvPr>
        </p:nvGraphicFramePr>
        <p:xfrm>
          <a:off x="1600200" y="2438400"/>
          <a:ext cx="5483225" cy="477838"/>
        </p:xfrm>
        <a:graphic>
          <a:graphicData uri="http://schemas.openxmlformats.org/presentationml/2006/ole">
            <p:oleObj spid="_x0000_s102402" name="Equation" r:id="rId3" imgW="2768400" imgH="24120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150938" y="214313"/>
            <a:ext cx="7793037" cy="776287"/>
          </a:xfrm>
        </p:spPr>
        <p:txBody>
          <a:bodyPr/>
          <a:lstStyle/>
          <a:p>
            <a:pPr eaLnBrk="1" hangingPunct="1"/>
            <a:r>
              <a:rPr lang="en-US" dirty="0" smtClean="0"/>
              <a:t>Symmetry breaking</a:t>
            </a:r>
          </a:p>
        </p:txBody>
      </p:sp>
      <p:sp>
        <p:nvSpPr>
          <p:cNvPr id="8195" name="Rectangle 3"/>
          <p:cNvSpPr>
            <a:spLocks noGrp="1" noChangeArrowheads="1"/>
          </p:cNvSpPr>
          <p:nvPr>
            <p:ph type="body" idx="1"/>
          </p:nvPr>
        </p:nvSpPr>
        <p:spPr>
          <a:xfrm>
            <a:off x="1219200" y="1524000"/>
            <a:ext cx="7772400" cy="4114800"/>
          </a:xfrm>
        </p:spPr>
        <p:txBody>
          <a:bodyPr/>
          <a:lstStyle/>
          <a:p>
            <a:pPr eaLnBrk="1" hangingPunct="1">
              <a:lnSpc>
                <a:spcPct val="90000"/>
              </a:lnSpc>
            </a:pPr>
            <a:r>
              <a:rPr lang="en-US" sz="2400" dirty="0" smtClean="0"/>
              <a:t>If mapping demands different weights, but we start with the same weights 	everywhere, then BP will  never converge.</a:t>
            </a:r>
          </a:p>
        </p:txBody>
      </p:sp>
      <p:grpSp>
        <p:nvGrpSpPr>
          <p:cNvPr id="2" name="Group 35"/>
          <p:cNvGrpSpPr>
            <a:grpSpLocks/>
          </p:cNvGrpSpPr>
          <p:nvPr/>
        </p:nvGrpSpPr>
        <p:grpSpPr bwMode="auto">
          <a:xfrm>
            <a:off x="2514600" y="2667000"/>
            <a:ext cx="4114800" cy="3429000"/>
            <a:chOff x="1584" y="816"/>
            <a:chExt cx="2592" cy="2160"/>
          </a:xfrm>
        </p:grpSpPr>
        <p:sp>
          <p:nvSpPr>
            <p:cNvPr id="8198" name="Oval 36"/>
            <p:cNvSpPr>
              <a:spLocks noChangeArrowheads="1"/>
            </p:cNvSpPr>
            <p:nvPr/>
          </p:nvSpPr>
          <p:spPr bwMode="auto">
            <a:xfrm>
              <a:off x="2496" y="1008"/>
              <a:ext cx="288" cy="28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8199" name="Rectangle 37"/>
            <p:cNvSpPr>
              <a:spLocks noChangeArrowheads="1"/>
            </p:cNvSpPr>
            <p:nvPr/>
          </p:nvSpPr>
          <p:spPr bwMode="auto">
            <a:xfrm>
              <a:off x="2064" y="1632"/>
              <a:ext cx="288" cy="288"/>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8200" name="Rectangle 38"/>
            <p:cNvSpPr>
              <a:spLocks noChangeArrowheads="1"/>
            </p:cNvSpPr>
            <p:nvPr/>
          </p:nvSpPr>
          <p:spPr bwMode="auto">
            <a:xfrm>
              <a:off x="2928" y="1632"/>
              <a:ext cx="288" cy="288"/>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8201" name="Line 39"/>
            <p:cNvSpPr>
              <a:spLocks noChangeShapeType="1"/>
            </p:cNvSpPr>
            <p:nvPr/>
          </p:nvSpPr>
          <p:spPr bwMode="auto">
            <a:xfrm flipV="1">
              <a:off x="2208" y="1248"/>
              <a:ext cx="336" cy="384"/>
            </a:xfrm>
            <a:prstGeom prst="line">
              <a:avLst/>
            </a:prstGeom>
            <a:noFill/>
            <a:ln w="9525">
              <a:solidFill>
                <a:schemeClr val="tx1"/>
              </a:solidFill>
              <a:round/>
              <a:headEnd/>
              <a:tailEnd/>
            </a:ln>
          </p:spPr>
          <p:txBody>
            <a:bodyPr/>
            <a:lstStyle/>
            <a:p>
              <a:endParaRPr lang="en-US"/>
            </a:p>
          </p:txBody>
        </p:sp>
        <p:sp>
          <p:nvSpPr>
            <p:cNvPr id="8202" name="Line 40"/>
            <p:cNvSpPr>
              <a:spLocks noChangeShapeType="1"/>
            </p:cNvSpPr>
            <p:nvPr/>
          </p:nvSpPr>
          <p:spPr bwMode="auto">
            <a:xfrm>
              <a:off x="2736" y="1248"/>
              <a:ext cx="336" cy="384"/>
            </a:xfrm>
            <a:prstGeom prst="line">
              <a:avLst/>
            </a:prstGeom>
            <a:noFill/>
            <a:ln w="9525">
              <a:solidFill>
                <a:schemeClr val="tx1"/>
              </a:solidFill>
              <a:round/>
              <a:headEnd/>
              <a:tailEnd/>
            </a:ln>
          </p:spPr>
          <p:txBody>
            <a:bodyPr/>
            <a:lstStyle/>
            <a:p>
              <a:endParaRPr lang="en-US"/>
            </a:p>
          </p:txBody>
        </p:sp>
        <p:sp>
          <p:nvSpPr>
            <p:cNvPr id="8203" name="Line 41"/>
            <p:cNvSpPr>
              <a:spLocks noChangeShapeType="1"/>
            </p:cNvSpPr>
            <p:nvPr/>
          </p:nvSpPr>
          <p:spPr bwMode="auto">
            <a:xfrm>
              <a:off x="2640" y="816"/>
              <a:ext cx="0" cy="192"/>
            </a:xfrm>
            <a:prstGeom prst="line">
              <a:avLst/>
            </a:prstGeom>
            <a:noFill/>
            <a:ln w="9525">
              <a:solidFill>
                <a:schemeClr val="tx1"/>
              </a:solidFill>
              <a:round/>
              <a:headEnd/>
              <a:tailEnd/>
            </a:ln>
          </p:spPr>
          <p:txBody>
            <a:bodyPr/>
            <a:lstStyle/>
            <a:p>
              <a:endParaRPr lang="en-US"/>
            </a:p>
          </p:txBody>
        </p:sp>
        <p:sp>
          <p:nvSpPr>
            <p:cNvPr id="8204" name="Line 42"/>
            <p:cNvSpPr>
              <a:spLocks noChangeShapeType="1"/>
            </p:cNvSpPr>
            <p:nvPr/>
          </p:nvSpPr>
          <p:spPr bwMode="auto">
            <a:xfrm>
              <a:off x="2688" y="1152"/>
              <a:ext cx="288" cy="0"/>
            </a:xfrm>
            <a:prstGeom prst="line">
              <a:avLst/>
            </a:prstGeom>
            <a:noFill/>
            <a:ln w="9525">
              <a:solidFill>
                <a:schemeClr val="tx1"/>
              </a:solidFill>
              <a:round/>
              <a:headEnd/>
              <a:tailEnd/>
            </a:ln>
          </p:spPr>
          <p:txBody>
            <a:bodyPr/>
            <a:lstStyle/>
            <a:p>
              <a:endParaRPr lang="en-US"/>
            </a:p>
          </p:txBody>
        </p:sp>
        <p:sp>
          <p:nvSpPr>
            <p:cNvPr id="8205" name="Text Box 43"/>
            <p:cNvSpPr txBox="1">
              <a:spLocks noChangeArrowheads="1"/>
            </p:cNvSpPr>
            <p:nvPr/>
          </p:nvSpPr>
          <p:spPr bwMode="auto">
            <a:xfrm>
              <a:off x="3024" y="1200"/>
              <a:ext cx="619" cy="327"/>
            </a:xfrm>
            <a:prstGeom prst="rect">
              <a:avLst/>
            </a:prstGeom>
            <a:noFill/>
            <a:ln w="9525">
              <a:noFill/>
              <a:miter lim="800000"/>
              <a:headEnd/>
              <a:tailEnd/>
            </a:ln>
          </p:spPr>
          <p:txBody>
            <a:bodyPr wrap="none">
              <a:spAutoFit/>
            </a:bodyPr>
            <a:lstStyle/>
            <a:p>
              <a:r>
                <a:rPr lang="en-US" sz="2800"/>
                <a:t>w</a:t>
              </a:r>
              <a:r>
                <a:rPr lang="en-US" sz="2800" baseline="-25000"/>
                <a:t>2</a:t>
              </a:r>
              <a:r>
                <a:rPr lang="en-US" sz="2800"/>
                <a:t>=1</a:t>
              </a:r>
            </a:p>
          </p:txBody>
        </p:sp>
        <p:sp>
          <p:nvSpPr>
            <p:cNvPr id="8206" name="Text Box 44"/>
            <p:cNvSpPr txBox="1">
              <a:spLocks noChangeArrowheads="1"/>
            </p:cNvSpPr>
            <p:nvPr/>
          </p:nvSpPr>
          <p:spPr bwMode="auto">
            <a:xfrm>
              <a:off x="1728" y="1200"/>
              <a:ext cx="619" cy="327"/>
            </a:xfrm>
            <a:prstGeom prst="rect">
              <a:avLst/>
            </a:prstGeom>
            <a:noFill/>
            <a:ln w="9525">
              <a:noFill/>
              <a:miter lim="800000"/>
              <a:headEnd/>
              <a:tailEnd/>
            </a:ln>
          </p:spPr>
          <p:txBody>
            <a:bodyPr wrap="none">
              <a:spAutoFit/>
            </a:bodyPr>
            <a:lstStyle/>
            <a:p>
              <a:r>
                <a:rPr lang="en-US" sz="2800"/>
                <a:t>w</a:t>
              </a:r>
              <a:r>
                <a:rPr lang="en-US" sz="2800" baseline="-25000"/>
                <a:t>1</a:t>
              </a:r>
              <a:r>
                <a:rPr lang="en-US" sz="2800"/>
                <a:t>=1</a:t>
              </a:r>
            </a:p>
          </p:txBody>
        </p:sp>
        <p:sp>
          <p:nvSpPr>
            <p:cNvPr id="8207" name="Text Box 45"/>
            <p:cNvSpPr txBox="1">
              <a:spLocks noChangeArrowheads="1"/>
            </p:cNvSpPr>
            <p:nvPr/>
          </p:nvSpPr>
          <p:spPr bwMode="auto">
            <a:xfrm>
              <a:off x="3014" y="857"/>
              <a:ext cx="116" cy="327"/>
            </a:xfrm>
            <a:prstGeom prst="rect">
              <a:avLst/>
            </a:prstGeom>
            <a:noFill/>
            <a:ln w="9525">
              <a:noFill/>
              <a:miter lim="800000"/>
              <a:headEnd/>
              <a:tailEnd/>
            </a:ln>
          </p:spPr>
          <p:txBody>
            <a:bodyPr wrap="none">
              <a:spAutoFit/>
            </a:bodyPr>
            <a:lstStyle/>
            <a:p>
              <a:endParaRPr lang="en-US" sz="2800"/>
            </a:p>
          </p:txBody>
        </p:sp>
        <p:sp>
          <p:nvSpPr>
            <p:cNvPr id="8208" name="Text Box 46"/>
            <p:cNvSpPr txBox="1">
              <a:spLocks noChangeArrowheads="1"/>
            </p:cNvSpPr>
            <p:nvPr/>
          </p:nvSpPr>
          <p:spPr bwMode="auto">
            <a:xfrm>
              <a:off x="3062" y="953"/>
              <a:ext cx="808" cy="327"/>
            </a:xfrm>
            <a:prstGeom prst="rect">
              <a:avLst/>
            </a:prstGeom>
            <a:noFill/>
            <a:ln w="9525">
              <a:noFill/>
              <a:miter lim="800000"/>
              <a:headEnd/>
              <a:tailEnd/>
            </a:ln>
          </p:spPr>
          <p:txBody>
            <a:bodyPr wrap="none">
              <a:spAutoFit/>
            </a:bodyPr>
            <a:lstStyle/>
            <a:p>
              <a:pPr>
                <a:buFont typeface="Arial" charset="0"/>
                <a:buChar char="θ"/>
              </a:pPr>
              <a:r>
                <a:rPr lang="en-US" sz="2800"/>
                <a:t> = 0.5</a:t>
              </a:r>
            </a:p>
          </p:txBody>
        </p:sp>
        <p:sp>
          <p:nvSpPr>
            <p:cNvPr id="8209" name="Text Box 47"/>
            <p:cNvSpPr txBox="1">
              <a:spLocks noChangeArrowheads="1"/>
            </p:cNvSpPr>
            <p:nvPr/>
          </p:nvSpPr>
          <p:spPr bwMode="auto">
            <a:xfrm>
              <a:off x="1584" y="1584"/>
              <a:ext cx="510" cy="327"/>
            </a:xfrm>
            <a:prstGeom prst="rect">
              <a:avLst/>
            </a:prstGeom>
            <a:noFill/>
            <a:ln w="9525">
              <a:noFill/>
              <a:miter lim="800000"/>
              <a:headEnd/>
              <a:tailEnd/>
            </a:ln>
          </p:spPr>
          <p:txBody>
            <a:bodyPr wrap="none">
              <a:spAutoFit/>
            </a:bodyPr>
            <a:lstStyle/>
            <a:p>
              <a:r>
                <a:rPr lang="en-US" sz="2800"/>
                <a:t>x</a:t>
              </a:r>
              <a:r>
                <a:rPr lang="en-US" sz="2800" baseline="-25000"/>
                <a:t>1</a:t>
              </a:r>
              <a:r>
                <a:rPr lang="en-US" sz="2800"/>
                <a:t>x</a:t>
              </a:r>
              <a:r>
                <a:rPr lang="en-US" sz="2800" baseline="-25000"/>
                <a:t>2</a:t>
              </a:r>
            </a:p>
          </p:txBody>
        </p:sp>
        <p:sp>
          <p:nvSpPr>
            <p:cNvPr id="8210" name="Line 48"/>
            <p:cNvSpPr>
              <a:spLocks noChangeShapeType="1"/>
            </p:cNvSpPr>
            <p:nvPr/>
          </p:nvSpPr>
          <p:spPr bwMode="auto">
            <a:xfrm>
              <a:off x="1584" y="1632"/>
              <a:ext cx="192" cy="0"/>
            </a:xfrm>
            <a:prstGeom prst="line">
              <a:avLst/>
            </a:prstGeom>
            <a:noFill/>
            <a:ln w="9525">
              <a:solidFill>
                <a:schemeClr val="tx1"/>
              </a:solidFill>
              <a:round/>
              <a:headEnd/>
              <a:tailEnd/>
            </a:ln>
          </p:spPr>
          <p:txBody>
            <a:bodyPr/>
            <a:lstStyle/>
            <a:p>
              <a:endParaRPr lang="en-US"/>
            </a:p>
          </p:txBody>
        </p:sp>
        <p:sp>
          <p:nvSpPr>
            <p:cNvPr id="8211" name="Text Box 49"/>
            <p:cNvSpPr txBox="1">
              <a:spLocks noChangeArrowheads="1"/>
            </p:cNvSpPr>
            <p:nvPr/>
          </p:nvSpPr>
          <p:spPr bwMode="auto">
            <a:xfrm>
              <a:off x="3666" y="1593"/>
              <a:ext cx="510" cy="327"/>
            </a:xfrm>
            <a:prstGeom prst="rect">
              <a:avLst/>
            </a:prstGeom>
            <a:noFill/>
            <a:ln w="9525">
              <a:noFill/>
              <a:miter lim="800000"/>
              <a:headEnd/>
              <a:tailEnd/>
            </a:ln>
          </p:spPr>
          <p:txBody>
            <a:bodyPr wrap="none">
              <a:spAutoFit/>
            </a:bodyPr>
            <a:lstStyle/>
            <a:p>
              <a:r>
                <a:rPr lang="en-US" sz="2800"/>
                <a:t>x</a:t>
              </a:r>
              <a:r>
                <a:rPr lang="en-US" sz="2800" baseline="-25000"/>
                <a:t>1</a:t>
              </a:r>
              <a:r>
                <a:rPr lang="en-US" sz="2800"/>
                <a:t>x</a:t>
              </a:r>
              <a:r>
                <a:rPr lang="en-US" sz="2800" baseline="-25000"/>
                <a:t>2</a:t>
              </a:r>
            </a:p>
          </p:txBody>
        </p:sp>
        <p:sp>
          <p:nvSpPr>
            <p:cNvPr id="8212" name="Line 50"/>
            <p:cNvSpPr>
              <a:spLocks noChangeShapeType="1"/>
            </p:cNvSpPr>
            <p:nvPr/>
          </p:nvSpPr>
          <p:spPr bwMode="auto">
            <a:xfrm>
              <a:off x="3888" y="1632"/>
              <a:ext cx="192" cy="0"/>
            </a:xfrm>
            <a:prstGeom prst="line">
              <a:avLst/>
            </a:prstGeom>
            <a:noFill/>
            <a:ln w="9525">
              <a:solidFill>
                <a:schemeClr val="tx1"/>
              </a:solidFill>
              <a:round/>
              <a:headEnd/>
              <a:tailEnd/>
            </a:ln>
          </p:spPr>
          <p:txBody>
            <a:bodyPr/>
            <a:lstStyle/>
            <a:p>
              <a:endParaRPr lang="en-US"/>
            </a:p>
          </p:txBody>
        </p:sp>
        <p:sp>
          <p:nvSpPr>
            <p:cNvPr id="8213" name="Rectangle 51"/>
            <p:cNvSpPr>
              <a:spLocks noChangeArrowheads="1"/>
            </p:cNvSpPr>
            <p:nvPr/>
          </p:nvSpPr>
          <p:spPr bwMode="auto">
            <a:xfrm>
              <a:off x="2064" y="2688"/>
              <a:ext cx="288" cy="288"/>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8214" name="Rectangle 52"/>
            <p:cNvSpPr>
              <a:spLocks noChangeArrowheads="1"/>
            </p:cNvSpPr>
            <p:nvPr/>
          </p:nvSpPr>
          <p:spPr bwMode="auto">
            <a:xfrm>
              <a:off x="2976" y="2688"/>
              <a:ext cx="288" cy="288"/>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8215" name="Line 53"/>
            <p:cNvSpPr>
              <a:spLocks noChangeShapeType="1"/>
            </p:cNvSpPr>
            <p:nvPr/>
          </p:nvSpPr>
          <p:spPr bwMode="auto">
            <a:xfrm flipV="1">
              <a:off x="2208" y="1920"/>
              <a:ext cx="912" cy="768"/>
            </a:xfrm>
            <a:prstGeom prst="line">
              <a:avLst/>
            </a:prstGeom>
            <a:noFill/>
            <a:ln w="9525">
              <a:solidFill>
                <a:schemeClr val="tx1"/>
              </a:solidFill>
              <a:round/>
              <a:headEnd/>
              <a:tailEnd/>
            </a:ln>
          </p:spPr>
          <p:txBody>
            <a:bodyPr/>
            <a:lstStyle/>
            <a:p>
              <a:endParaRPr lang="en-US"/>
            </a:p>
          </p:txBody>
        </p:sp>
        <p:sp>
          <p:nvSpPr>
            <p:cNvPr id="8216" name="Line 54"/>
            <p:cNvSpPr>
              <a:spLocks noChangeShapeType="1"/>
            </p:cNvSpPr>
            <p:nvPr/>
          </p:nvSpPr>
          <p:spPr bwMode="auto">
            <a:xfrm>
              <a:off x="2208" y="1920"/>
              <a:ext cx="864" cy="768"/>
            </a:xfrm>
            <a:prstGeom prst="line">
              <a:avLst/>
            </a:prstGeom>
            <a:noFill/>
            <a:ln w="9525">
              <a:solidFill>
                <a:schemeClr val="tx1"/>
              </a:solidFill>
              <a:round/>
              <a:headEnd/>
              <a:tailEnd/>
            </a:ln>
          </p:spPr>
          <p:txBody>
            <a:bodyPr/>
            <a:lstStyle/>
            <a:p>
              <a:endParaRPr lang="en-US"/>
            </a:p>
          </p:txBody>
        </p:sp>
        <p:sp>
          <p:nvSpPr>
            <p:cNvPr id="8217" name="Text Box 55"/>
            <p:cNvSpPr txBox="1">
              <a:spLocks noChangeArrowheads="1"/>
            </p:cNvSpPr>
            <p:nvPr/>
          </p:nvSpPr>
          <p:spPr bwMode="auto">
            <a:xfrm>
              <a:off x="1844" y="2256"/>
              <a:ext cx="316" cy="327"/>
            </a:xfrm>
            <a:prstGeom prst="rect">
              <a:avLst/>
            </a:prstGeom>
            <a:noFill/>
            <a:ln w="9525">
              <a:noFill/>
              <a:miter lim="800000"/>
              <a:headEnd/>
              <a:tailEnd/>
            </a:ln>
          </p:spPr>
          <p:txBody>
            <a:bodyPr wrap="none">
              <a:spAutoFit/>
            </a:bodyPr>
            <a:lstStyle/>
            <a:p>
              <a:r>
                <a:rPr lang="en-US" sz="2800"/>
                <a:t>-1</a:t>
              </a:r>
            </a:p>
          </p:txBody>
        </p:sp>
        <p:sp>
          <p:nvSpPr>
            <p:cNvPr id="8218" name="Text Box 56"/>
            <p:cNvSpPr txBox="1">
              <a:spLocks noChangeArrowheads="1"/>
            </p:cNvSpPr>
            <p:nvPr/>
          </p:nvSpPr>
          <p:spPr bwMode="auto">
            <a:xfrm>
              <a:off x="1703" y="2649"/>
              <a:ext cx="313" cy="327"/>
            </a:xfrm>
            <a:prstGeom prst="rect">
              <a:avLst/>
            </a:prstGeom>
            <a:noFill/>
            <a:ln w="9525">
              <a:noFill/>
              <a:miter lim="800000"/>
              <a:headEnd/>
              <a:tailEnd/>
            </a:ln>
          </p:spPr>
          <p:txBody>
            <a:bodyPr wrap="none">
              <a:spAutoFit/>
            </a:bodyPr>
            <a:lstStyle/>
            <a:p>
              <a:r>
                <a:rPr lang="en-US" sz="2800"/>
                <a:t>x</a:t>
              </a:r>
              <a:r>
                <a:rPr lang="en-US" sz="2800" baseline="-25000"/>
                <a:t>1</a:t>
              </a:r>
            </a:p>
          </p:txBody>
        </p:sp>
        <p:sp>
          <p:nvSpPr>
            <p:cNvPr id="8219" name="Text Box 57"/>
            <p:cNvSpPr txBox="1">
              <a:spLocks noChangeArrowheads="1"/>
            </p:cNvSpPr>
            <p:nvPr/>
          </p:nvSpPr>
          <p:spPr bwMode="auto">
            <a:xfrm>
              <a:off x="3287" y="2640"/>
              <a:ext cx="313" cy="327"/>
            </a:xfrm>
            <a:prstGeom prst="rect">
              <a:avLst/>
            </a:prstGeom>
            <a:noFill/>
            <a:ln w="9525">
              <a:noFill/>
              <a:miter lim="800000"/>
              <a:headEnd/>
              <a:tailEnd/>
            </a:ln>
          </p:spPr>
          <p:txBody>
            <a:bodyPr wrap="none">
              <a:spAutoFit/>
            </a:bodyPr>
            <a:lstStyle/>
            <a:p>
              <a:r>
                <a:rPr lang="en-US" sz="2800"/>
                <a:t>x</a:t>
              </a:r>
              <a:r>
                <a:rPr lang="en-US" sz="2800" baseline="-25000"/>
                <a:t>2</a:t>
              </a:r>
            </a:p>
          </p:txBody>
        </p:sp>
        <p:sp>
          <p:nvSpPr>
            <p:cNvPr id="8220" name="Line 58"/>
            <p:cNvSpPr>
              <a:spLocks noChangeShapeType="1"/>
            </p:cNvSpPr>
            <p:nvPr/>
          </p:nvSpPr>
          <p:spPr bwMode="auto">
            <a:xfrm flipH="1">
              <a:off x="2208" y="1920"/>
              <a:ext cx="0" cy="768"/>
            </a:xfrm>
            <a:prstGeom prst="line">
              <a:avLst/>
            </a:prstGeom>
            <a:noFill/>
            <a:ln w="9525">
              <a:solidFill>
                <a:schemeClr val="tx1"/>
              </a:solidFill>
              <a:round/>
              <a:headEnd/>
              <a:tailEnd/>
            </a:ln>
          </p:spPr>
          <p:txBody>
            <a:bodyPr/>
            <a:lstStyle/>
            <a:p>
              <a:endParaRPr lang="en-US"/>
            </a:p>
          </p:txBody>
        </p:sp>
        <p:sp>
          <p:nvSpPr>
            <p:cNvPr id="8221" name="Line 59"/>
            <p:cNvSpPr>
              <a:spLocks noChangeShapeType="1"/>
            </p:cNvSpPr>
            <p:nvPr/>
          </p:nvSpPr>
          <p:spPr bwMode="auto">
            <a:xfrm flipH="1">
              <a:off x="3120" y="1920"/>
              <a:ext cx="0" cy="768"/>
            </a:xfrm>
            <a:prstGeom prst="line">
              <a:avLst/>
            </a:prstGeom>
            <a:noFill/>
            <a:ln w="9525">
              <a:solidFill>
                <a:schemeClr val="tx1"/>
              </a:solidFill>
              <a:round/>
              <a:headEnd/>
              <a:tailEnd/>
            </a:ln>
          </p:spPr>
          <p:txBody>
            <a:bodyPr/>
            <a:lstStyle/>
            <a:p>
              <a:endParaRPr lang="en-US"/>
            </a:p>
          </p:txBody>
        </p:sp>
        <p:sp>
          <p:nvSpPr>
            <p:cNvPr id="8222" name="Text Box 60"/>
            <p:cNvSpPr txBox="1">
              <a:spLocks noChangeArrowheads="1"/>
            </p:cNvSpPr>
            <p:nvPr/>
          </p:nvSpPr>
          <p:spPr bwMode="auto">
            <a:xfrm>
              <a:off x="3168" y="2208"/>
              <a:ext cx="316" cy="327"/>
            </a:xfrm>
            <a:prstGeom prst="rect">
              <a:avLst/>
            </a:prstGeom>
            <a:noFill/>
            <a:ln w="9525">
              <a:noFill/>
              <a:miter lim="800000"/>
              <a:headEnd/>
              <a:tailEnd/>
            </a:ln>
          </p:spPr>
          <p:txBody>
            <a:bodyPr wrap="none">
              <a:spAutoFit/>
            </a:bodyPr>
            <a:lstStyle/>
            <a:p>
              <a:r>
                <a:rPr lang="en-US" sz="2800"/>
                <a:t>-1</a:t>
              </a:r>
            </a:p>
          </p:txBody>
        </p:sp>
        <p:sp>
          <p:nvSpPr>
            <p:cNvPr id="8223" name="Text Box 61"/>
            <p:cNvSpPr txBox="1">
              <a:spLocks noChangeArrowheads="1"/>
            </p:cNvSpPr>
            <p:nvPr/>
          </p:nvSpPr>
          <p:spPr bwMode="auto">
            <a:xfrm>
              <a:off x="2164" y="2073"/>
              <a:ext cx="428" cy="327"/>
            </a:xfrm>
            <a:prstGeom prst="rect">
              <a:avLst/>
            </a:prstGeom>
            <a:noFill/>
            <a:ln w="9525">
              <a:noFill/>
              <a:miter lim="800000"/>
              <a:headEnd/>
              <a:tailEnd/>
            </a:ln>
          </p:spPr>
          <p:txBody>
            <a:bodyPr wrap="none">
              <a:spAutoFit/>
            </a:bodyPr>
            <a:lstStyle/>
            <a:p>
              <a:r>
                <a:rPr lang="en-US" sz="2800"/>
                <a:t>1.5</a:t>
              </a:r>
            </a:p>
          </p:txBody>
        </p:sp>
        <p:sp>
          <p:nvSpPr>
            <p:cNvPr id="8224" name="Text Box 62"/>
            <p:cNvSpPr txBox="1">
              <a:spLocks noChangeArrowheads="1"/>
            </p:cNvSpPr>
            <p:nvPr/>
          </p:nvSpPr>
          <p:spPr bwMode="auto">
            <a:xfrm>
              <a:off x="2500" y="2361"/>
              <a:ext cx="428" cy="327"/>
            </a:xfrm>
            <a:prstGeom prst="rect">
              <a:avLst/>
            </a:prstGeom>
            <a:noFill/>
            <a:ln w="9525">
              <a:noFill/>
              <a:miter lim="800000"/>
              <a:headEnd/>
              <a:tailEnd/>
            </a:ln>
          </p:spPr>
          <p:txBody>
            <a:bodyPr wrap="none">
              <a:spAutoFit/>
            </a:bodyPr>
            <a:lstStyle/>
            <a:p>
              <a:r>
                <a:rPr lang="en-US" sz="2800"/>
                <a:t>1.5</a:t>
              </a:r>
            </a:p>
          </p:txBody>
        </p:sp>
        <p:sp>
          <p:nvSpPr>
            <p:cNvPr id="8225" name="Line 63"/>
            <p:cNvSpPr>
              <a:spLocks noChangeShapeType="1"/>
            </p:cNvSpPr>
            <p:nvPr/>
          </p:nvSpPr>
          <p:spPr bwMode="auto">
            <a:xfrm>
              <a:off x="2256" y="1776"/>
              <a:ext cx="288" cy="0"/>
            </a:xfrm>
            <a:prstGeom prst="line">
              <a:avLst/>
            </a:prstGeom>
            <a:noFill/>
            <a:ln w="9525">
              <a:solidFill>
                <a:schemeClr val="tx1"/>
              </a:solidFill>
              <a:round/>
              <a:headEnd/>
              <a:tailEnd/>
            </a:ln>
          </p:spPr>
          <p:txBody>
            <a:bodyPr/>
            <a:lstStyle/>
            <a:p>
              <a:endParaRPr lang="en-US"/>
            </a:p>
          </p:txBody>
        </p:sp>
        <p:sp>
          <p:nvSpPr>
            <p:cNvPr id="8226" name="Line 64"/>
            <p:cNvSpPr>
              <a:spLocks noChangeShapeType="1"/>
            </p:cNvSpPr>
            <p:nvPr/>
          </p:nvSpPr>
          <p:spPr bwMode="auto">
            <a:xfrm>
              <a:off x="3120" y="1776"/>
              <a:ext cx="288" cy="0"/>
            </a:xfrm>
            <a:prstGeom prst="line">
              <a:avLst/>
            </a:prstGeom>
            <a:noFill/>
            <a:ln w="9525">
              <a:solidFill>
                <a:schemeClr val="tx1"/>
              </a:solidFill>
              <a:round/>
              <a:headEnd/>
              <a:tailEnd/>
            </a:ln>
          </p:spPr>
          <p:txBody>
            <a:bodyPr/>
            <a:lstStyle/>
            <a:p>
              <a:endParaRPr lang="en-US"/>
            </a:p>
          </p:txBody>
        </p:sp>
        <p:sp>
          <p:nvSpPr>
            <p:cNvPr id="8227" name="Text Box 65"/>
            <p:cNvSpPr txBox="1">
              <a:spLocks noChangeArrowheads="1"/>
            </p:cNvSpPr>
            <p:nvPr/>
          </p:nvSpPr>
          <p:spPr bwMode="auto">
            <a:xfrm>
              <a:off x="2468" y="1584"/>
              <a:ext cx="316" cy="327"/>
            </a:xfrm>
            <a:prstGeom prst="rect">
              <a:avLst/>
            </a:prstGeom>
            <a:noFill/>
            <a:ln w="9525">
              <a:noFill/>
              <a:miter lim="800000"/>
              <a:headEnd/>
              <a:tailEnd/>
            </a:ln>
          </p:spPr>
          <p:txBody>
            <a:bodyPr>
              <a:spAutoFit/>
            </a:bodyPr>
            <a:lstStyle/>
            <a:p>
              <a:r>
                <a:rPr lang="en-US" sz="2800"/>
                <a:t>1</a:t>
              </a:r>
            </a:p>
          </p:txBody>
        </p:sp>
        <p:sp>
          <p:nvSpPr>
            <p:cNvPr id="8228" name="Text Box 66"/>
            <p:cNvSpPr txBox="1">
              <a:spLocks noChangeArrowheads="1"/>
            </p:cNvSpPr>
            <p:nvPr/>
          </p:nvSpPr>
          <p:spPr bwMode="auto">
            <a:xfrm>
              <a:off x="3332" y="1584"/>
              <a:ext cx="316" cy="327"/>
            </a:xfrm>
            <a:prstGeom prst="rect">
              <a:avLst/>
            </a:prstGeom>
            <a:noFill/>
            <a:ln w="9525">
              <a:noFill/>
              <a:miter lim="800000"/>
              <a:headEnd/>
              <a:tailEnd/>
            </a:ln>
          </p:spPr>
          <p:txBody>
            <a:bodyPr>
              <a:spAutoFit/>
            </a:bodyPr>
            <a:lstStyle/>
            <a:p>
              <a:r>
                <a:rPr lang="en-US" sz="2800"/>
                <a:t>1</a:t>
              </a:r>
            </a:p>
          </p:txBody>
        </p:sp>
      </p:grpSp>
      <p:sp>
        <p:nvSpPr>
          <p:cNvPr id="8197" name="Text Box 67"/>
          <p:cNvSpPr txBox="1">
            <a:spLocks noChangeArrowheads="1"/>
          </p:cNvSpPr>
          <p:nvPr/>
        </p:nvSpPr>
        <p:spPr bwMode="auto">
          <a:xfrm>
            <a:off x="6461125" y="5294313"/>
            <a:ext cx="2586862" cy="1200329"/>
          </a:xfrm>
          <a:prstGeom prst="rect">
            <a:avLst/>
          </a:prstGeom>
          <a:noFill/>
          <a:ln w="9525">
            <a:noFill/>
            <a:miter lim="800000"/>
            <a:headEnd/>
            <a:tailEnd/>
          </a:ln>
        </p:spPr>
        <p:txBody>
          <a:bodyPr wrap="none">
            <a:spAutoFit/>
          </a:bodyPr>
          <a:lstStyle/>
          <a:p>
            <a:r>
              <a:rPr lang="en-US" dirty="0"/>
              <a:t>XOR n/w: if we </a:t>
            </a:r>
            <a:r>
              <a:rPr lang="en-US" dirty="0" smtClean="0"/>
              <a:t>started </a:t>
            </a:r>
          </a:p>
          <a:p>
            <a:r>
              <a:rPr lang="en-US" dirty="0" smtClean="0"/>
              <a:t>with </a:t>
            </a:r>
            <a:r>
              <a:rPr lang="en-US" dirty="0"/>
              <a:t>identical</a:t>
            </a:r>
          </a:p>
          <a:p>
            <a:r>
              <a:rPr lang="en-US" dirty="0"/>
              <a:t>weight everywhere, BP</a:t>
            </a:r>
          </a:p>
          <a:p>
            <a:r>
              <a:rPr lang="en-US" dirty="0"/>
              <a:t>will not converge</a:t>
            </a:r>
          </a:p>
        </p:txBody>
      </p:sp>
    </p:spTree>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1062</TotalTime>
  <Words>1065</Words>
  <Application>Microsoft Office PowerPoint</Application>
  <PresentationFormat>On-screen Show (4:3)</PresentationFormat>
  <Paragraphs>371</Paragraphs>
  <Slides>25</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28" baseType="lpstr">
      <vt:lpstr>Blends</vt:lpstr>
      <vt:lpstr>Equation</vt:lpstr>
      <vt:lpstr>Microsoft Equation 3.0</vt:lpstr>
      <vt:lpstr>CS344: Introduction to Artificial Intelligence (associated lab: CS386) </vt:lpstr>
      <vt:lpstr>Backpropagation for hidden layers</vt:lpstr>
      <vt:lpstr>Observations on weight change rules</vt:lpstr>
      <vt:lpstr>Observations contd.</vt:lpstr>
      <vt:lpstr>Hebb’s law</vt:lpstr>
      <vt:lpstr>Saturation behavior</vt:lpstr>
      <vt:lpstr>Local Minima</vt:lpstr>
      <vt:lpstr>Momentum factor</vt:lpstr>
      <vt:lpstr>Symmetry breaking</vt:lpstr>
      <vt:lpstr>Updating Weights</vt:lpstr>
      <vt:lpstr>Example-1: Digit Recognition System–  7-segment display</vt:lpstr>
      <vt:lpstr>7 segment display - Network Design</vt:lpstr>
      <vt:lpstr>7 segment display – inputs and target outputs </vt:lpstr>
      <vt:lpstr>Example-2 - Character Recognition</vt:lpstr>
      <vt:lpstr>An application in Medical Domain</vt:lpstr>
      <vt:lpstr>Expert System for Skin Diseases Diagnosis</vt:lpstr>
      <vt:lpstr>Architecture of the FF NN</vt:lpstr>
      <vt:lpstr>Output</vt:lpstr>
      <vt:lpstr>Training data</vt:lpstr>
      <vt:lpstr>Testing</vt:lpstr>
      <vt:lpstr>Explanation capability</vt:lpstr>
      <vt:lpstr>Explanation contd.</vt:lpstr>
      <vt:lpstr>Slide 23</vt:lpstr>
      <vt:lpstr>Discussion</vt:lpstr>
      <vt:lpstr>Exercise</vt:lpstr>
    </vt:vector>
  </TitlesOfParts>
  <Company>cfdvs,iit bombay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Resources</dc:title>
  <dc:creator>cfdvs</dc:creator>
  <cp:lastModifiedBy>Pushpak </cp:lastModifiedBy>
  <cp:revision>200</cp:revision>
  <dcterms:created xsi:type="dcterms:W3CDTF">2007-07-27T07:29:18Z</dcterms:created>
  <dcterms:modified xsi:type="dcterms:W3CDTF">2011-04-07T05:46:06Z</dcterms:modified>
</cp:coreProperties>
</file>