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5"/>
  </p:notesMasterIdLst>
  <p:sldIdLst>
    <p:sldId id="256" r:id="rId2"/>
    <p:sldId id="285" r:id="rId3"/>
    <p:sldId id="347" r:id="rId4"/>
    <p:sldId id="348" r:id="rId5"/>
    <p:sldId id="350" r:id="rId6"/>
    <p:sldId id="351" r:id="rId7"/>
    <p:sldId id="349" r:id="rId8"/>
    <p:sldId id="344" r:id="rId9"/>
    <p:sldId id="345" r:id="rId10"/>
    <p:sldId id="346" r:id="rId11"/>
    <p:sldId id="311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61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40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41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9" r:id="rId57"/>
    <p:sldId id="334" r:id="rId58"/>
    <p:sldId id="335" r:id="rId59"/>
    <p:sldId id="336" r:id="rId60"/>
    <p:sldId id="337" r:id="rId61"/>
    <p:sldId id="338" r:id="rId62"/>
    <p:sldId id="352" r:id="rId63"/>
    <p:sldId id="353" r:id="rId6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3F9A2220-4E1E-4905-AAAE-52E72274626D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20</a:t>
            </a:fld>
            <a:endParaRPr lang="en-GB">
              <a:latin typeface="Arial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A17B97D4-3C79-414B-9B90-F29BF420F195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21</a:t>
            </a:fld>
            <a:endParaRPr lang="en-GB">
              <a:latin typeface="Arial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9AA9713F-1BD8-470F-BF3E-71E6246B8E08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22</a:t>
            </a:fld>
            <a:endParaRPr lang="en-GB">
              <a:latin typeface="Arial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B22FEB65-46FB-4513-8CDD-E2F87718FB30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23</a:t>
            </a:fld>
            <a:endParaRPr lang="en-GB">
              <a:latin typeface="Arial" charset="0"/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9561D2C-F34C-4EAF-821C-A8C04DF8D48A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24</a:t>
            </a:fld>
            <a:endParaRPr lang="en-GB">
              <a:latin typeface="Arial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E3077658-E475-497D-B058-8B86DA332FE9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25</a:t>
            </a:fld>
            <a:endParaRPr lang="en-GB">
              <a:latin typeface="Arial" charset="0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630FCDA1-EAE8-454A-8703-43D7764557A4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26</a:t>
            </a:fld>
            <a:endParaRPr lang="en-GB">
              <a:latin typeface="Arial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19ED3EBC-C175-454D-AD0D-F0867A04D610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27</a:t>
            </a:fld>
            <a:endParaRPr lang="en-GB">
              <a:latin typeface="Arial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6FA7736-2024-41C6-AA3E-5214FF0063A3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37</a:t>
            </a:fld>
            <a:endParaRPr lang="en-GB">
              <a:latin typeface="Arial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219200" y="720090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07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6086C8B0-DAC8-447A-9671-F3BBD71E11E9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38</a:t>
            </a:fld>
            <a:endParaRPr lang="en-GB">
              <a:latin typeface="Arial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17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E3B00227-59E4-4C9B-B325-95253BBBB68A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12</a:t>
            </a:fld>
            <a:endParaRPr lang="en-GB">
              <a:latin typeface="Arial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2C3BD983-DF36-4DF8-9C2E-CE6C807CB5C6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39</a:t>
            </a:fld>
            <a:endParaRPr lang="en-GB">
              <a:latin typeface="Arial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31547CF2-86EA-4322-B7CF-F5C72D77CAA3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40</a:t>
            </a:fld>
            <a:endParaRPr lang="en-GB">
              <a:latin typeface="Arial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37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7010C11-1263-47B9-8B66-D6D691471139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41</a:t>
            </a:fld>
            <a:endParaRPr lang="en-GB">
              <a:latin typeface="Arial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48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44CF616F-8946-465F-AE78-3AA7C4A87EAF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42</a:t>
            </a:fld>
            <a:endParaRPr lang="en-GB">
              <a:latin typeface="Arial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58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499EE266-F40E-4A7A-B34B-BEB06E3BDDAE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43</a:t>
            </a:fld>
            <a:endParaRPr lang="en-GB">
              <a:latin typeface="Arial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6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A3FACBA0-1A17-4E13-91AA-EF4FEFC3F2C6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44</a:t>
            </a:fld>
            <a:endParaRPr lang="en-GB">
              <a:latin typeface="Arial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78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A75E172B-47A5-4C6E-BEE9-F8908C6CAF9B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45</a:t>
            </a:fld>
            <a:endParaRPr lang="en-GB">
              <a:latin typeface="Arial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219201" y="728425"/>
            <a:ext cx="487510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89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FC40CDB7-D484-453E-B830-81C6A5F2F138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46</a:t>
            </a:fld>
            <a:endParaRPr lang="en-GB">
              <a:latin typeface="Arial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399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5DB03FDA-9AAC-45DB-9187-8F8DF0A95591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47</a:t>
            </a:fld>
            <a:endParaRPr lang="en-GB">
              <a:latin typeface="Arial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09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20538E25-C591-46A6-B2F7-7C9C631F08E3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49</a:t>
            </a:fld>
            <a:endParaRPr lang="en-GB">
              <a:latin typeface="Arial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19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34F78B7-AFEA-4FAF-B6DA-9DC38724AFC3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13</a:t>
            </a:fld>
            <a:endParaRPr lang="en-GB">
              <a:latin typeface="Arial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FF6C2E6B-C25B-463D-8D46-909A95AD5ABE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50</a:t>
            </a:fld>
            <a:endParaRPr lang="en-GB">
              <a:latin typeface="Arial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30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F90D5853-0193-4756-A630-7818E80AB7B9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51</a:t>
            </a:fld>
            <a:endParaRPr lang="en-GB">
              <a:latin typeface="Arial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40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4A7911F9-E3DA-4066-8FC3-C272725A0B2B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52</a:t>
            </a:fld>
            <a:endParaRPr lang="en-GB">
              <a:latin typeface="Arial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572A381-4323-4DF6-8BF3-DD3B4547A514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53</a:t>
            </a:fld>
            <a:endParaRPr lang="en-GB">
              <a:latin typeface="Arial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60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DC2F27DF-88DD-4C05-A297-DFE3F88027B2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54</a:t>
            </a:fld>
            <a:endParaRPr lang="en-GB">
              <a:latin typeface="Arial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776C46AB-47BD-40F0-A961-0E6EA8264D16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55</a:t>
            </a:fld>
            <a:endParaRPr lang="en-GB">
              <a:latin typeface="Arial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81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0BBB8-FB51-4133-A758-4FBD1CC8A1B4}" type="slidenum">
              <a:rPr lang="en-US">
                <a:latin typeface="Arial" charset="0"/>
              </a:rPr>
              <a:pPr/>
              <a:t>56</a:t>
            </a:fld>
            <a:endParaRPr lang="en-US">
              <a:latin typeface="Arial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A348C683-189C-4CD8-ABEC-8483455BF823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57</a:t>
            </a:fld>
            <a:endParaRPr lang="en-GB">
              <a:latin typeface="Arial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290321" y="728425"/>
            <a:ext cx="473286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491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0737C58-0796-407E-8424-C0EA02DBB1B6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58</a:t>
            </a:fld>
            <a:endParaRPr lang="en-GB">
              <a:latin typeface="Arial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290321" y="728425"/>
            <a:ext cx="473286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501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89931A13-72E8-4BF3-904A-AE5E38899EE9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59</a:t>
            </a:fld>
            <a:endParaRPr lang="en-GB">
              <a:latin typeface="Arial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290321" y="728425"/>
            <a:ext cx="473286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6F7FB13A-3757-4EB2-98CD-8C3844BEE680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14</a:t>
            </a:fld>
            <a:endParaRPr lang="en-GB">
              <a:latin typeface="Arial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C69D56BA-B91C-4746-AC24-8F5DFA7CC78D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60</a:t>
            </a:fld>
            <a:endParaRPr lang="en-GB">
              <a:latin typeface="Arial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290321" y="728425"/>
            <a:ext cx="473286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522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AD7ACEF7-C44A-4E33-BF8B-6019D335A8AC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61</a:t>
            </a:fld>
            <a:endParaRPr lang="en-GB">
              <a:latin typeface="Arial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290321" y="728425"/>
            <a:ext cx="4732867" cy="359878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ea typeface="HG Mincho Light J" charset="0"/>
              <a:cs typeface="HG Mincho Light J" charset="0"/>
            </a:endParaRPr>
          </a:p>
        </p:txBody>
      </p:sp>
      <p:sp>
        <p:nvSpPr>
          <p:cNvPr id="532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521" y="4560570"/>
            <a:ext cx="5848773" cy="432054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7A8FE7DA-14C3-40A1-BD89-D609CFD32B0B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15</a:t>
            </a:fld>
            <a:endParaRPr lang="en-GB">
              <a:latin typeface="Arial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BDEF540-E376-49E1-9FBF-5B5F2759819B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16</a:t>
            </a:fld>
            <a:endParaRPr lang="en-GB">
              <a:latin typeface="Arial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9D42AAD8-F410-46AB-91E2-BF4065CD3EF4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17</a:t>
            </a:fld>
            <a:endParaRPr lang="en-GB">
              <a:latin typeface="Arial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6DDF2E21-3156-4F80-B434-C3B6E1AE27BB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18</a:t>
            </a:fld>
            <a:endParaRPr lang="en-GB">
              <a:latin typeface="Arial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8BBBFD71-AB27-4C2E-B3E3-612609A82212}" type="slidenum">
              <a:rPr lang="en-GB">
                <a:latin typeface="Arial" charset="0"/>
              </a:rPr>
              <a:pPr>
                <a:buFont typeface="Arial" charset="0"/>
                <a:buNone/>
              </a:pPr>
              <a:t>19</a:t>
            </a:fld>
            <a:endParaRPr lang="en-GB">
              <a:latin typeface="Arial" charset="0"/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2D80-F392-4167-A259-6D729C5D1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pb" TargetMode="External"/><Relationship Id="rId2" Type="http://schemas.openxmlformats.org/officeDocument/2006/relationships/hyperlink" Target="http://www.cfilt.iitb.ac.i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CS344: Introduction to Artificial Intelligence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(associated lab: CS386)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36, 37: Hardness of training feed forward neural nets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11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 and 12</a:t>
            </a:r>
            <a:r>
              <a:rPr lang="en-US" sz="2800" baseline="30000" dirty="0" smtClean="0">
                <a:latin typeface="Times New Roman" pitchFamily="18" charset="0"/>
              </a:rPr>
              <a:t>th </a:t>
            </a:r>
            <a:r>
              <a:rPr lang="en-US" sz="2800" dirty="0" smtClean="0">
                <a:latin typeface="Times New Roman" pitchFamily="18" charset="0"/>
              </a:rPr>
              <a:t>April,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1676400" y="2971800"/>
            <a:ext cx="3661642" cy="762000"/>
            <a:chOff x="1828800" y="1905000"/>
            <a:chExt cx="3661642" cy="762000"/>
          </a:xfrm>
        </p:grpSpPr>
        <p:grpSp>
          <p:nvGrpSpPr>
            <p:cNvPr id="3" name="Group 12"/>
            <p:cNvGrpSpPr/>
            <p:nvPr/>
          </p:nvGrpSpPr>
          <p:grpSpPr>
            <a:xfrm>
              <a:off x="1905000" y="2286000"/>
              <a:ext cx="3581400" cy="381000"/>
              <a:chOff x="2057400" y="2209800"/>
              <a:chExt cx="3581400" cy="3810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4290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0574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2578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4114800" y="2438400"/>
                <a:ext cx="762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828800" y="1905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k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4600" y="190500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k-1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00400" y="190500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k-2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grpSp>
        <p:nvGrpSpPr>
          <p:cNvPr id="4" name="Group 25"/>
          <p:cNvGrpSpPr/>
          <p:nvPr/>
        </p:nvGrpSpPr>
        <p:grpSpPr>
          <a:xfrm rot="5400000">
            <a:off x="2911352" y="1692152"/>
            <a:ext cx="1949692" cy="609603"/>
            <a:chOff x="1973142" y="1687944"/>
            <a:chExt cx="3038264" cy="979069"/>
          </a:xfrm>
        </p:grpSpPr>
        <p:grpSp>
          <p:nvGrpSpPr>
            <p:cNvPr id="5" name="Group 12"/>
            <p:cNvGrpSpPr/>
            <p:nvPr/>
          </p:nvGrpSpPr>
          <p:grpSpPr>
            <a:xfrm>
              <a:off x="2050409" y="2286000"/>
              <a:ext cx="2960997" cy="381013"/>
              <a:chOff x="2202809" y="2209800"/>
              <a:chExt cx="2960997" cy="381013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202809" y="2209811"/>
                <a:ext cx="380999" cy="3810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298393" y="2209811"/>
                <a:ext cx="380999" cy="381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782807" y="2209810"/>
                <a:ext cx="380999" cy="381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892115" y="2438410"/>
                <a:ext cx="761999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1973142" y="1687944"/>
              <a:ext cx="460381" cy="3693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m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0925" y="1687947"/>
              <a:ext cx="415498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096000" y="1600200"/>
            <a:ext cx="141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Layer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57342" y="3429000"/>
            <a:ext cx="150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 Layers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2200" y="5105400"/>
            <a:ext cx="1238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Layer</a:t>
            </a:r>
          </a:p>
        </p:txBody>
      </p:sp>
      <p:grpSp>
        <p:nvGrpSpPr>
          <p:cNvPr id="6" name="Group 44"/>
          <p:cNvGrpSpPr/>
          <p:nvPr/>
        </p:nvGrpSpPr>
        <p:grpSpPr>
          <a:xfrm rot="5400000">
            <a:off x="2708352" y="4841956"/>
            <a:ext cx="2362201" cy="603089"/>
            <a:chOff x="1616904" y="1698408"/>
            <a:chExt cx="3681090" cy="968605"/>
          </a:xfrm>
        </p:grpSpPr>
        <p:grpSp>
          <p:nvGrpSpPr>
            <p:cNvPr id="7" name="Group 12"/>
            <p:cNvGrpSpPr/>
            <p:nvPr/>
          </p:nvGrpSpPr>
          <p:grpSpPr>
            <a:xfrm>
              <a:off x="2050409" y="2286000"/>
              <a:ext cx="2960997" cy="381013"/>
              <a:chOff x="2202809" y="2209800"/>
              <a:chExt cx="2960997" cy="381013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2202809" y="2209811"/>
                <a:ext cx="380999" cy="3810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98393" y="2209811"/>
                <a:ext cx="380999" cy="381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782807" y="2209810"/>
                <a:ext cx="380999" cy="381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3892115" y="2438410"/>
                <a:ext cx="761999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616904" y="1698408"/>
              <a:ext cx="562551" cy="593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baseline="-25000" dirty="0" err="1" smtClean="0"/>
                <a:t>m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05387" y="1717143"/>
              <a:ext cx="492607" cy="593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cxnSp>
        <p:nvCxnSpPr>
          <p:cNvPr id="59" name="Curved Connector 58"/>
          <p:cNvCxnSpPr>
            <a:stCxn id="21" idx="4"/>
            <a:endCxn id="49" idx="4"/>
          </p:cNvCxnSpPr>
          <p:nvPr/>
        </p:nvCxnSpPr>
        <p:spPr>
          <a:xfrm rot="16200000" flipH="1">
            <a:off x="3136788" y="3911712"/>
            <a:ext cx="629032" cy="273208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21" idx="4"/>
            <a:endCxn id="51" idx="4"/>
          </p:cNvCxnSpPr>
          <p:nvPr/>
        </p:nvCxnSpPr>
        <p:spPr>
          <a:xfrm rot="16200000" flipH="1">
            <a:off x="2963404" y="4085096"/>
            <a:ext cx="975808" cy="273216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21" idx="4"/>
            <a:endCxn id="50" idx="4"/>
          </p:cNvCxnSpPr>
          <p:nvPr/>
        </p:nvCxnSpPr>
        <p:spPr>
          <a:xfrm rot="16200000" flipH="1">
            <a:off x="2785264" y="4263236"/>
            <a:ext cx="1332081" cy="273208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24" idx="4"/>
            <a:endCxn id="49" idx="0"/>
          </p:cNvCxnSpPr>
          <p:nvPr/>
        </p:nvCxnSpPr>
        <p:spPr>
          <a:xfrm rot="5400000">
            <a:off x="4169801" y="3389133"/>
            <a:ext cx="629032" cy="1318366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24" idx="4"/>
            <a:endCxn id="51" idx="0"/>
          </p:cNvCxnSpPr>
          <p:nvPr/>
        </p:nvCxnSpPr>
        <p:spPr>
          <a:xfrm rot="5400000">
            <a:off x="3996417" y="3562525"/>
            <a:ext cx="975808" cy="1318359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24" idx="4"/>
            <a:endCxn id="50" idx="0"/>
          </p:cNvCxnSpPr>
          <p:nvPr/>
        </p:nvCxnSpPr>
        <p:spPr>
          <a:xfrm rot="5400000">
            <a:off x="3818277" y="3740657"/>
            <a:ext cx="1332081" cy="1318366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hape 75"/>
          <p:cNvCxnSpPr>
            <a:stCxn id="24" idx="4"/>
            <a:endCxn id="52" idx="0"/>
          </p:cNvCxnSpPr>
          <p:nvPr/>
        </p:nvCxnSpPr>
        <p:spPr>
          <a:xfrm rot="5400000">
            <a:off x="3341993" y="4216941"/>
            <a:ext cx="2284648" cy="1318366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22" idx="4"/>
            <a:endCxn id="52" idx="4"/>
          </p:cNvCxnSpPr>
          <p:nvPr/>
        </p:nvCxnSpPr>
        <p:spPr>
          <a:xfrm rot="16200000" flipH="1">
            <a:off x="1623180" y="4053720"/>
            <a:ext cx="2284648" cy="1644808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2009104" y="3721994"/>
            <a:ext cx="105177" cy="448614"/>
          </a:xfrm>
          <a:custGeom>
            <a:avLst/>
            <a:gdLst>
              <a:gd name="connsiteX0" fmla="*/ 51516 w 105177"/>
              <a:gd name="connsiteY0" fmla="*/ 0 h 448614"/>
              <a:gd name="connsiteX1" fmla="*/ 12879 w 105177"/>
              <a:gd name="connsiteY1" fmla="*/ 128789 h 448614"/>
              <a:gd name="connsiteX2" fmla="*/ 12879 w 105177"/>
              <a:gd name="connsiteY2" fmla="*/ 296214 h 448614"/>
              <a:gd name="connsiteX3" fmla="*/ 90152 w 105177"/>
              <a:gd name="connsiteY3" fmla="*/ 425003 h 448614"/>
              <a:gd name="connsiteX4" fmla="*/ 103031 w 105177"/>
              <a:gd name="connsiteY4" fmla="*/ 437882 h 44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77" h="448614">
                <a:moveTo>
                  <a:pt x="51516" y="0"/>
                </a:moveTo>
                <a:cubicBezTo>
                  <a:pt x="35417" y="39710"/>
                  <a:pt x="19318" y="79420"/>
                  <a:pt x="12879" y="128789"/>
                </a:cubicBezTo>
                <a:cubicBezTo>
                  <a:pt x="6440" y="178158"/>
                  <a:pt x="0" y="246845"/>
                  <a:pt x="12879" y="296214"/>
                </a:cubicBezTo>
                <a:cubicBezTo>
                  <a:pt x="25758" y="345583"/>
                  <a:pt x="75127" y="401392"/>
                  <a:pt x="90152" y="425003"/>
                </a:cubicBezTo>
                <a:cubicBezTo>
                  <a:pt x="105177" y="448614"/>
                  <a:pt x="104104" y="443248"/>
                  <a:pt x="103031" y="437882"/>
                </a:cubicBezTo>
              </a:path>
            </a:pathLst>
          </a:cu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107842" y="3721994"/>
            <a:ext cx="133082" cy="425003"/>
          </a:xfrm>
          <a:custGeom>
            <a:avLst/>
            <a:gdLst>
              <a:gd name="connsiteX0" fmla="*/ 30051 w 133082"/>
              <a:gd name="connsiteY0" fmla="*/ 0 h 425003"/>
              <a:gd name="connsiteX1" fmla="*/ 17172 w 133082"/>
              <a:gd name="connsiteY1" fmla="*/ 218941 h 425003"/>
              <a:gd name="connsiteX2" fmla="*/ 133082 w 133082"/>
              <a:gd name="connsiteY2" fmla="*/ 425003 h 4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082" h="425003">
                <a:moveTo>
                  <a:pt x="30051" y="0"/>
                </a:moveTo>
                <a:cubicBezTo>
                  <a:pt x="15025" y="74053"/>
                  <a:pt x="0" y="148107"/>
                  <a:pt x="17172" y="218941"/>
                </a:cubicBezTo>
                <a:cubicBezTo>
                  <a:pt x="34344" y="289775"/>
                  <a:pt x="83713" y="357389"/>
                  <a:pt x="133082" y="425003"/>
                </a:cubicBezTo>
              </a:path>
            </a:pathLst>
          </a:cu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189408" y="3696237"/>
            <a:ext cx="231820" cy="450760"/>
          </a:xfrm>
          <a:custGeom>
            <a:avLst/>
            <a:gdLst>
              <a:gd name="connsiteX0" fmla="*/ 0 w 231820"/>
              <a:gd name="connsiteY0" fmla="*/ 0 h 450760"/>
              <a:gd name="connsiteX1" fmla="*/ 38637 w 231820"/>
              <a:gd name="connsiteY1" fmla="*/ 180304 h 450760"/>
              <a:gd name="connsiteX2" fmla="*/ 193184 w 231820"/>
              <a:gd name="connsiteY2" fmla="*/ 399245 h 450760"/>
              <a:gd name="connsiteX3" fmla="*/ 231820 w 231820"/>
              <a:gd name="connsiteY3" fmla="*/ 450760 h 45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820" h="450760">
                <a:moveTo>
                  <a:pt x="0" y="0"/>
                </a:moveTo>
                <a:cubicBezTo>
                  <a:pt x="3220" y="56881"/>
                  <a:pt x="6440" y="113763"/>
                  <a:pt x="38637" y="180304"/>
                </a:cubicBezTo>
                <a:cubicBezTo>
                  <a:pt x="70834" y="246845"/>
                  <a:pt x="160987" y="354169"/>
                  <a:pt x="193184" y="399245"/>
                </a:cubicBezTo>
                <a:cubicBezTo>
                  <a:pt x="225381" y="444321"/>
                  <a:pt x="228600" y="447540"/>
                  <a:pt x="231820" y="450760"/>
                </a:cubicBezTo>
              </a:path>
            </a:pathLst>
          </a:cu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Bent Arrow 85"/>
          <p:cNvSpPr/>
          <p:nvPr/>
        </p:nvSpPr>
        <p:spPr>
          <a:xfrm rot="6095019">
            <a:off x="3934406" y="1719228"/>
            <a:ext cx="1688850" cy="1009504"/>
          </a:xfrm>
          <a:prstGeom prst="bentArrow">
            <a:avLst>
              <a:gd name="adj1" fmla="val 25443"/>
              <a:gd name="adj2" fmla="val 22865"/>
              <a:gd name="adj3" fmla="val 25000"/>
              <a:gd name="adj4" fmla="val 8896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Bent Arrow 86"/>
          <p:cNvSpPr/>
          <p:nvPr/>
        </p:nvSpPr>
        <p:spPr>
          <a:xfrm rot="15841395" flipH="1">
            <a:off x="1631985" y="1191589"/>
            <a:ext cx="1676400" cy="1752600"/>
          </a:xfrm>
          <a:prstGeom prst="bentArrow">
            <a:avLst>
              <a:gd name="adj1" fmla="val 16246"/>
              <a:gd name="adj2" fmla="val 17597"/>
              <a:gd name="adj3" fmla="val 25000"/>
              <a:gd name="adj4" fmla="val 75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04800" y="228600"/>
            <a:ext cx="5638800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 layer and Input Layer form an axis. </a:t>
            </a:r>
          </a:p>
          <a:p>
            <a:r>
              <a:rPr lang="en-US" sz="2000" dirty="0" smtClean="0"/>
              <a:t>Around the axis symmetry needs to be broken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of FF NN takes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 + FFNN combination applied for many problems from diverse disciplines</a:t>
            </a:r>
          </a:p>
          <a:p>
            <a:r>
              <a:rPr lang="en-US" dirty="0" smtClean="0"/>
              <a:t>Consistent observation: the training takes time as the problem size increases</a:t>
            </a:r>
          </a:p>
          <a:p>
            <a:r>
              <a:rPr lang="en-US" dirty="0" smtClean="0"/>
              <a:t>Is there a hardness hidden </a:t>
            </a:r>
            <a:r>
              <a:rPr lang="en-US" dirty="0" err="1" smtClean="0"/>
              <a:t>soemwhere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Hardness of Training Feedforward NN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NP-completeness result: 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Avrim Blum, Ronald L. Rivest: Training a 3-node neural network is NP-complete. Neural Networks 5(1): 117-127 (1992)</a:t>
            </a:r>
            <a:r>
              <a:rPr lang="en-GB" smtClean="0"/>
              <a:t>Showed that the </a:t>
            </a:r>
            <a:r>
              <a:rPr lang="en-GB" i="1" smtClean="0"/>
              <a:t>loading problem </a:t>
            </a:r>
            <a:r>
              <a:rPr lang="en-GB" smtClean="0"/>
              <a:t>is hard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As the number of training example increases, so does the training time EXPONENTIALLY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 primer on NP-completeness theory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30650"/>
            <a:ext cx="6400800" cy="1754188"/>
          </a:xfrm>
        </p:spPr>
        <p:txBody>
          <a:bodyPr lIns="0" tIns="0" rIns="0" bIns="0" anchor="ctr">
            <a:spAutoFit/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Turing Machine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 lIns="0" tIns="0" rIns="0" bIns="0">
            <a:spAutoFit/>
          </a:bodyPr>
          <a:lstStyle/>
          <a:p>
            <a:pPr eaLnBrk="1" hangingPunct="1"/>
            <a:endParaRPr lang="en-US" smtClean="0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1905000" y="4419600"/>
            <a:ext cx="4953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1981200" y="4953000"/>
            <a:ext cx="4953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2590800" y="44196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3657600" y="44196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4724400" y="44196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5715000" y="44196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6553200" y="44196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5622925" y="5065713"/>
            <a:ext cx="1438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Infinite Tape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2971800" y="2743200"/>
            <a:ext cx="1588" cy="1676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36925" y="2551113"/>
            <a:ext cx="1868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Finite state head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2879725" y="4456113"/>
            <a:ext cx="4175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</a:t>
            </a:r>
            <a:r>
              <a:rPr lang="en-GB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3962400" y="4495800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946525" y="4456113"/>
            <a:ext cx="4191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5013325" y="4456113"/>
            <a:ext cx="4191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5927725" y="4456113"/>
            <a:ext cx="4095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6689725" y="4456113"/>
            <a:ext cx="4191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</a:t>
            </a:r>
            <a:r>
              <a:rPr lang="en-GB" baseline="-25000">
                <a:solidFill>
                  <a:srgbClr val="000000"/>
                </a:solidFill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Formal Definition </a:t>
            </a:r>
            <a:r>
              <a:rPr lang="en-GB" sz="2800" smtClean="0"/>
              <a:t>(vide: Hopcroft and Ullmann, 1978)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5289550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 Turing machine is a 7-tuple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&lt;</a:t>
            </a:r>
            <a:r>
              <a:rPr lang="en-GB" sz="2400" b="1" i="1" smtClean="0"/>
              <a:t>Q, Γ, b, </a:t>
            </a:r>
            <a:r>
              <a:rPr lang="en-GB" sz="2400" b="1" smtClean="0"/>
              <a:t>Σ, </a:t>
            </a:r>
            <a:r>
              <a:rPr lang="en-GB" sz="2400" b="1" i="1" smtClean="0">
                <a:cs typeface="Arial" charset="0"/>
              </a:rPr>
              <a:t>δ, q</a:t>
            </a:r>
            <a:r>
              <a:rPr lang="en-GB" sz="2400" b="1" i="1" baseline="-25000" smtClean="0">
                <a:cs typeface="Arial" charset="0"/>
              </a:rPr>
              <a:t>0</a:t>
            </a:r>
            <a:r>
              <a:rPr lang="en-GB" sz="2400" b="1" i="1" smtClean="0">
                <a:cs typeface="Arial" charset="0"/>
              </a:rPr>
              <a:t>, F&gt;</a:t>
            </a:r>
            <a:r>
              <a:rPr lang="en-GB" sz="2400" i="1" smtClean="0">
                <a:cs typeface="Arial" charset="0"/>
              </a:rPr>
              <a:t>, </a:t>
            </a:r>
            <a:r>
              <a:rPr lang="en-GB" sz="2400" smtClean="0">
                <a:cs typeface="Arial" charset="0"/>
              </a:rPr>
              <a:t> where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smtClean="0"/>
              <a:t>Q</a:t>
            </a:r>
            <a:r>
              <a:rPr lang="en-GB" smtClean="0"/>
              <a:t> is a finite set of </a:t>
            </a:r>
            <a:r>
              <a:rPr lang="en-GB" i="1" smtClean="0"/>
              <a:t>states</a:t>
            </a:r>
            <a:r>
              <a:rPr lang="en-GB" smtClean="0"/>
              <a:t>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smtClean="0"/>
              <a:t>Γ</a:t>
            </a:r>
            <a:r>
              <a:rPr lang="en-GB" i="1" smtClean="0"/>
              <a:t> </a:t>
            </a:r>
            <a:r>
              <a:rPr lang="en-GB" smtClean="0"/>
              <a:t>is a finite set of the </a:t>
            </a:r>
            <a:r>
              <a:rPr lang="en-GB" i="1" smtClean="0"/>
              <a:t>tape alphabet/symbols</a:t>
            </a:r>
            <a:r>
              <a:rPr lang="en-GB" smtClean="0"/>
              <a:t>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smtClean="0"/>
              <a:t>b</a:t>
            </a:r>
            <a:r>
              <a:rPr lang="en-GB" smtClean="0"/>
              <a:t> is the </a:t>
            </a:r>
            <a:r>
              <a:rPr lang="en-GB" i="1" smtClean="0"/>
              <a:t>blank symbol</a:t>
            </a:r>
            <a:r>
              <a:rPr lang="en-GB" smtClean="0"/>
              <a:t> (the only symbol allowed to occur on the tape infinitely often at any step during the computation)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smtClean="0"/>
              <a:t>Σ</a:t>
            </a:r>
            <a:r>
              <a:rPr lang="en-GB" smtClean="0"/>
              <a:t>, a subset of </a:t>
            </a:r>
            <a:r>
              <a:rPr lang="en-GB" b="1" i="1" smtClean="0"/>
              <a:t>Γ</a:t>
            </a:r>
            <a:r>
              <a:rPr lang="en-GB" smtClean="0"/>
              <a:t> not including </a:t>
            </a:r>
            <a:r>
              <a:rPr lang="en-GB" b="1" i="1" smtClean="0"/>
              <a:t>b</a:t>
            </a:r>
            <a:r>
              <a:rPr lang="en-GB" smtClean="0"/>
              <a:t> is the set of </a:t>
            </a:r>
            <a:r>
              <a:rPr lang="en-GB" i="1" smtClean="0"/>
              <a:t>input symbols</a:t>
            </a:r>
            <a:r>
              <a:rPr lang="en-GB" smtClean="0"/>
              <a:t>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smtClean="0">
                <a:cs typeface="Arial" charset="0"/>
              </a:rPr>
              <a:t>δ : </a:t>
            </a:r>
            <a:r>
              <a:rPr lang="en-GB" sz="2000" b="1" i="1" smtClean="0"/>
              <a:t>Q X Γ </a:t>
            </a:r>
            <a:r>
              <a:rPr lang="en-GB" sz="2000" b="1" i="1" smtClean="0">
                <a:latin typeface="Wingdings" pitchFamily="2" charset="2"/>
              </a:rPr>
              <a:t></a:t>
            </a:r>
            <a:r>
              <a:rPr lang="en-GB" sz="2000" b="1" i="1" smtClean="0"/>
              <a:t> Q X Γ</a:t>
            </a:r>
            <a:r>
              <a:rPr lang="en-GB" smtClean="0"/>
              <a:t> </a:t>
            </a:r>
            <a:r>
              <a:rPr lang="en-GB" b="1" i="1" smtClean="0"/>
              <a:t>X {L, R} </a:t>
            </a:r>
            <a:r>
              <a:rPr lang="en-GB" smtClean="0"/>
              <a:t>is a partial function called the </a:t>
            </a:r>
            <a:r>
              <a:rPr lang="en-GB" i="1" smtClean="0"/>
              <a:t>transition function</a:t>
            </a:r>
            <a:r>
              <a:rPr lang="en-GB" smtClean="0"/>
              <a:t>, where </a:t>
            </a:r>
            <a:r>
              <a:rPr lang="en-GB" b="1" i="1" smtClean="0"/>
              <a:t>L</a:t>
            </a:r>
            <a:r>
              <a:rPr lang="en-GB" smtClean="0"/>
              <a:t> is left shift, </a:t>
            </a:r>
            <a:r>
              <a:rPr lang="en-GB" b="1" i="1" smtClean="0"/>
              <a:t>R</a:t>
            </a:r>
            <a:r>
              <a:rPr lang="en-GB" smtClean="0"/>
              <a:t> is right shift.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smtClean="0">
                <a:cs typeface="Arial" charset="0"/>
              </a:rPr>
              <a:t>q</a:t>
            </a:r>
            <a:r>
              <a:rPr lang="en-GB" sz="2000" b="1" i="1" baseline="-25000" smtClean="0">
                <a:cs typeface="Arial" charset="0"/>
              </a:rPr>
              <a:t>0</a:t>
            </a:r>
            <a:r>
              <a:rPr lang="en-GB" smtClean="0"/>
              <a:t> </a:t>
            </a:r>
            <a:r>
              <a:rPr lang="en-GB" b="1" i="1" smtClean="0">
                <a:cs typeface="Arial" charset="0"/>
              </a:rPr>
              <a:t>Є Q </a:t>
            </a:r>
            <a:r>
              <a:rPr lang="en-GB" smtClean="0"/>
              <a:t>is the </a:t>
            </a:r>
            <a:r>
              <a:rPr lang="en-GB" i="1" smtClean="0"/>
              <a:t>initial state</a:t>
            </a:r>
            <a:r>
              <a:rPr lang="en-GB" smtClean="0"/>
              <a:t> </a:t>
            </a:r>
          </a:p>
          <a:p>
            <a:pPr lvl="2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smtClean="0">
                <a:cs typeface="Arial" charset="0"/>
              </a:rPr>
              <a:t>F</a:t>
            </a:r>
            <a:r>
              <a:rPr lang="en-GB" smtClean="0"/>
              <a:t> is the set of </a:t>
            </a:r>
            <a:r>
              <a:rPr lang="en-GB" i="1" smtClean="0"/>
              <a:t>final</a:t>
            </a:r>
            <a:r>
              <a:rPr lang="en-GB" smtClean="0"/>
              <a:t> or </a:t>
            </a:r>
            <a:r>
              <a:rPr lang="en-GB" i="1" smtClean="0"/>
              <a:t>accepting states</a:t>
            </a:r>
            <a:r>
              <a:rPr lang="en-GB" smtClean="0"/>
              <a:t>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Non-deterministic and Deterministic Turing Machines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smtClean="0"/>
              <a:t>If</a:t>
            </a:r>
            <a:r>
              <a:rPr lang="en-GB" smtClean="0"/>
              <a:t> </a:t>
            </a:r>
            <a:r>
              <a:rPr lang="en-GB" i="1" smtClean="0">
                <a:cs typeface="Arial" charset="0"/>
              </a:rPr>
              <a:t>δ </a:t>
            </a:r>
            <a:r>
              <a:rPr lang="en-GB" smtClean="0">
                <a:cs typeface="Arial" charset="0"/>
              </a:rPr>
              <a:t>is to a number of possibilities</a:t>
            </a:r>
          </a:p>
          <a:p>
            <a:pPr lvl="1" eaLnBrk="1" hangingPunct="1">
              <a:lnSpc>
                <a:spcPct val="100000"/>
              </a:lnSpc>
              <a:spcBef>
                <a:spcPts val="10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 </a:t>
            </a:r>
            <a:r>
              <a:rPr lang="en-GB" sz="3600" b="1" i="1" smtClean="0">
                <a:cs typeface="Arial" charset="0"/>
              </a:rPr>
              <a:t>δ : </a:t>
            </a:r>
            <a:r>
              <a:rPr lang="en-GB" sz="3600" b="1" i="1" smtClean="0"/>
              <a:t>Q X Γ </a:t>
            </a:r>
            <a:r>
              <a:rPr lang="en-GB" sz="3600" b="1" i="1" smtClean="0">
                <a:latin typeface="Wingdings" pitchFamily="2" charset="2"/>
              </a:rPr>
              <a:t></a:t>
            </a:r>
            <a:r>
              <a:rPr lang="en-GB" sz="3600" b="1" i="1" smtClean="0"/>
              <a:t> {Q X Γ</a:t>
            </a:r>
            <a:r>
              <a:rPr lang="en-GB" sz="4000" smtClean="0"/>
              <a:t> </a:t>
            </a:r>
            <a:r>
              <a:rPr lang="en-GB" sz="4000" b="1" i="1" smtClean="0"/>
              <a:t>X {L, R}}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smtClean="0">
                <a:cs typeface="Arial" charset="0"/>
              </a:rPr>
              <a:t>Then</a:t>
            </a:r>
            <a:r>
              <a:rPr lang="en-GB" smtClean="0">
                <a:cs typeface="Arial" charset="0"/>
              </a:rPr>
              <a:t> the TM is an NDTM; else it is a DTM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Decision problems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Problems whose answer is </a:t>
            </a:r>
            <a:r>
              <a:rPr lang="en-GB" i="1" smtClean="0"/>
              <a:t>yes/no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For example, 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Hamilton Circuit:</a:t>
            </a:r>
            <a:r>
              <a:rPr lang="en-GB" smtClean="0"/>
              <a:t> Does an undirected graph have a path that visits every node and comes back to the starting node?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Subset sum</a:t>
            </a:r>
            <a:r>
              <a:rPr lang="en-GB" smtClean="0"/>
              <a:t>: Given a finite set of integers, is there a subset of them that sums to 0?</a:t>
            </a:r>
          </a:p>
          <a:p>
            <a:pPr lvl="1"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The sets </a:t>
            </a:r>
            <a:r>
              <a:rPr lang="en-GB" i="1" smtClean="0"/>
              <a:t>NP </a:t>
            </a:r>
            <a:r>
              <a:rPr lang="en-GB" smtClean="0"/>
              <a:t>and</a:t>
            </a:r>
            <a:r>
              <a:rPr lang="en-GB" i="1" smtClean="0"/>
              <a:t> P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for a decision problem, </a:t>
            </a:r>
            <a:r>
              <a:rPr lang="en-GB" b="1" smtClean="0"/>
              <a:t>an NDTM is found</a:t>
            </a:r>
            <a:r>
              <a:rPr lang="en-GB" smtClean="0"/>
              <a:t> that takes time polynomial in the </a:t>
            </a:r>
            <a:r>
              <a:rPr lang="en-GB" i="1" smtClean="0"/>
              <a:t>length </a:t>
            </a:r>
            <a:r>
              <a:rPr lang="en-GB" smtClean="0"/>
              <a:t>of the input, then we say that the said problem is </a:t>
            </a:r>
            <a:r>
              <a:rPr lang="en-GB" b="1" i="1" smtClean="0"/>
              <a:t>in NP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If, however, </a:t>
            </a:r>
            <a:r>
              <a:rPr lang="en-GB" b="1" smtClean="0"/>
              <a:t>a DTM is found</a:t>
            </a:r>
            <a:r>
              <a:rPr lang="en-GB" smtClean="0"/>
              <a:t> that takes time polynomial in the </a:t>
            </a:r>
            <a:r>
              <a:rPr lang="en-GB" i="1" smtClean="0"/>
              <a:t>length </a:t>
            </a:r>
            <a:r>
              <a:rPr lang="en-GB" smtClean="0"/>
              <a:t>of the input, then we say that the said problem is </a:t>
            </a:r>
            <a:r>
              <a:rPr lang="en-GB" b="1" i="1" smtClean="0"/>
              <a:t>in P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Relation between </a:t>
            </a:r>
            <a:r>
              <a:rPr lang="en-GB" i="1" smtClean="0"/>
              <a:t>P </a:t>
            </a:r>
            <a:r>
              <a:rPr lang="en-GB" smtClean="0"/>
              <a:t>and </a:t>
            </a:r>
            <a:r>
              <a:rPr lang="en-GB" i="1" smtClean="0"/>
              <a:t>NP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Clearly, 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P </a:t>
            </a:r>
            <a:r>
              <a:rPr lang="en-GB" smtClean="0"/>
              <a:t>is a</a:t>
            </a:r>
            <a:r>
              <a:rPr lang="en-GB" i="1" smtClean="0"/>
              <a:t> subset of NP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Is </a:t>
            </a:r>
            <a:r>
              <a:rPr lang="en-GB" i="1" smtClean="0"/>
              <a:t>P </a:t>
            </a:r>
            <a:r>
              <a:rPr lang="en-GB" smtClean="0"/>
              <a:t>a </a:t>
            </a:r>
            <a:r>
              <a:rPr lang="en-GB" i="1" smtClean="0"/>
              <a:t>proper subset of NP?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That is the </a:t>
            </a:r>
            <a:r>
              <a:rPr lang="en-GB" i="1" smtClean="0"/>
              <a:t>P = NP </a:t>
            </a:r>
            <a:r>
              <a:rPr lang="en-GB" smtClean="0"/>
              <a:t>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for hidden layers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447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447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267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2672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09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1447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2672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2209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2672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209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9530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9530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953000" y="2819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029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2590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Hidden layers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248400" y="35052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Input layer            (n i/p neurons)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248400" y="1524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Output layer    (m o/p neurons)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28956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2514600" y="2057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514600" y="2346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514600" y="3108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5052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124200" y="2147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124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33670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V="1">
            <a:off x="2362200" y="2651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 flipV="1">
            <a:off x="1752600" y="1965325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2514600" y="1965325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2438400" y="1965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590800" y="1600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447800" y="5557837"/>
          <a:ext cx="4495800" cy="1006475"/>
        </p:xfrm>
        <a:graphic>
          <a:graphicData uri="http://schemas.openxmlformats.org/presentationml/2006/ole">
            <p:oleObj spid="_x0000_s70657" name="Equation" r:id="rId3" imgW="1587240" imgH="355320" progId="Equation.3">
              <p:embed/>
            </p:oleObj>
          </a:graphicData>
        </a:graphic>
      </p:graphicFrame>
      <p:graphicFrame>
        <p:nvGraphicFramePr>
          <p:cNvPr id="37" name="Object 3"/>
          <p:cNvGraphicFramePr>
            <a:graphicFrameLocks noChangeAspect="1"/>
          </p:cNvGraphicFramePr>
          <p:nvPr/>
        </p:nvGraphicFramePr>
        <p:xfrm>
          <a:off x="1066800" y="4648200"/>
          <a:ext cx="3657600" cy="638175"/>
        </p:xfrm>
        <a:graphic>
          <a:graphicData uri="http://schemas.openxmlformats.org/presentationml/2006/ole">
            <p:oleObj spid="_x0000_s70658" name="Equation" r:id="rId4" imgW="1384200" imgH="241200" progId="Equation.3">
              <p:embed/>
            </p:oleObj>
          </a:graphicData>
        </a:graphic>
      </p:graphicFrame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029200" y="4657725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outermost layer</a:t>
            </a:r>
          </a:p>
        </p:txBody>
      </p:sp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2362200" y="4038600"/>
          <a:ext cx="2314575" cy="1365250"/>
        </p:xfrm>
        <a:graphic>
          <a:graphicData uri="http://schemas.openxmlformats.org/presentationml/2006/ole">
            <p:oleObj spid="_x0000_s70659" name="Equation" r:id="rId5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The concept of NP-completeness </a:t>
            </a:r>
            <a:r>
              <a:rPr lang="en-GB" sz="2400" i="1" smtClean="0"/>
              <a:t>(informal definition)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A problem is said  to be </a:t>
            </a:r>
            <a:r>
              <a:rPr lang="en-GB" sz="2800" i="1" smtClean="0"/>
              <a:t>NP-complete, </a:t>
            </a:r>
            <a:r>
              <a:rPr lang="en-GB" sz="2800" smtClean="0"/>
              <a:t>if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smtClean="0">
                <a:solidFill>
                  <a:srgbClr val="FF0000"/>
                </a:solidFill>
              </a:rPr>
              <a:t>It is in NP, and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i="1" smtClean="0">
                <a:solidFill>
                  <a:srgbClr val="FF0000"/>
                </a:solidFill>
              </a:rPr>
              <a:t>A known NP-complete problem is reducible TO it.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The ‘first’ NP-complete problem is 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smtClean="0"/>
              <a:t>satisfiability</a:t>
            </a:r>
            <a:r>
              <a:rPr lang="en-GB" sz="2400" smtClean="0"/>
              <a:t>: Given a Boolean Formula in Conjunctive Normal Form (CNF), does is have a satisfying assignment, </a:t>
            </a:r>
            <a:r>
              <a:rPr lang="en-GB" sz="2400" i="1" smtClean="0"/>
              <a:t>i.e.</a:t>
            </a:r>
            <a:r>
              <a:rPr lang="en-GB" sz="2400" smtClean="0"/>
              <a:t>, a set of 0-1 values for the constituting literals that makes the formula evaluate to 1? (even the restricted version of this problem- </a:t>
            </a:r>
            <a:r>
              <a:rPr lang="en-GB" sz="2400" i="1" smtClean="0"/>
              <a:t>3-sat- </a:t>
            </a:r>
            <a:r>
              <a:rPr lang="en-GB" sz="2400" smtClean="0"/>
              <a:t>is NP-complete)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Example of 3-sat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(x</a:t>
            </a:r>
            <a:r>
              <a:rPr lang="en-GB" i="1" baseline="-25000" smtClean="0"/>
              <a:t>1</a:t>
            </a:r>
            <a:r>
              <a:rPr lang="en-GB" i="1" smtClean="0"/>
              <a:t> + x</a:t>
            </a:r>
            <a:r>
              <a:rPr lang="en-GB" i="1" baseline="-25000" smtClean="0"/>
              <a:t>2 </a:t>
            </a:r>
            <a:r>
              <a:rPr lang="en-GB" i="1" smtClean="0"/>
              <a:t>+ x’</a:t>
            </a:r>
            <a:r>
              <a:rPr lang="en-GB" i="1" baseline="-25000" smtClean="0"/>
              <a:t>3</a:t>
            </a:r>
            <a:r>
              <a:rPr lang="en-GB" i="1" smtClean="0"/>
              <a:t>)(x’</a:t>
            </a:r>
            <a:r>
              <a:rPr lang="en-GB" i="1" baseline="-25000" smtClean="0"/>
              <a:t>1 </a:t>
            </a:r>
            <a:r>
              <a:rPr lang="en-GB" i="1" smtClean="0"/>
              <a:t>+ x</a:t>
            </a:r>
            <a:r>
              <a:rPr lang="en-GB" i="1" baseline="-25000" smtClean="0"/>
              <a:t>3</a:t>
            </a:r>
            <a:r>
              <a:rPr lang="en-GB" i="1" smtClean="0"/>
              <a:t>) </a:t>
            </a:r>
            <a:r>
              <a:rPr lang="en-GB" smtClean="0"/>
              <a:t>is satisfiable: </a:t>
            </a:r>
            <a:r>
              <a:rPr lang="en-GB" i="1" smtClean="0"/>
              <a:t>x</a:t>
            </a:r>
            <a:r>
              <a:rPr lang="en-GB" i="1" baseline="-25000" smtClean="0"/>
              <a:t>2</a:t>
            </a:r>
            <a:r>
              <a:rPr lang="en-GB" i="1" smtClean="0"/>
              <a:t>= 1 </a:t>
            </a:r>
            <a:r>
              <a:rPr lang="en-GB" smtClean="0"/>
              <a:t>and </a:t>
            </a:r>
            <a:r>
              <a:rPr lang="en-GB" i="1" smtClean="0"/>
              <a:t>x</a:t>
            </a:r>
            <a:r>
              <a:rPr lang="en-GB" i="1" baseline="-25000" smtClean="0"/>
              <a:t>3</a:t>
            </a:r>
            <a:r>
              <a:rPr lang="en-GB" i="1" smtClean="0"/>
              <a:t>= 1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x</a:t>
            </a:r>
            <a:r>
              <a:rPr lang="en-GB" i="1" baseline="-25000" smtClean="0"/>
              <a:t>1</a:t>
            </a:r>
            <a:r>
              <a:rPr lang="en-GB" i="1" smtClean="0"/>
              <a:t>(x</a:t>
            </a:r>
            <a:r>
              <a:rPr lang="en-GB" i="1" baseline="-25000" smtClean="0"/>
              <a:t>2 </a:t>
            </a:r>
            <a:r>
              <a:rPr lang="en-GB" i="1" smtClean="0"/>
              <a:t>+ x</a:t>
            </a:r>
            <a:r>
              <a:rPr lang="en-GB" i="1" baseline="-25000" smtClean="0"/>
              <a:t>3</a:t>
            </a:r>
            <a:r>
              <a:rPr lang="en-GB" i="1" smtClean="0"/>
              <a:t>)x’</a:t>
            </a:r>
            <a:r>
              <a:rPr lang="en-GB" i="1" baseline="-25000" smtClean="0"/>
              <a:t>1 </a:t>
            </a:r>
            <a:r>
              <a:rPr lang="en-GB" smtClean="0"/>
              <a:t>is not satisfiable.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baseline="-25000" smtClean="0"/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	{</a:t>
            </a:r>
            <a:r>
              <a:rPr lang="en-GB" i="1" smtClean="0"/>
              <a:t>x’</a:t>
            </a:r>
            <a:r>
              <a:rPr lang="en-GB" i="1" baseline="-25000" smtClean="0"/>
              <a:t>I </a:t>
            </a:r>
            <a:r>
              <a:rPr lang="en-GB" smtClean="0"/>
              <a:t>means complement of </a:t>
            </a:r>
            <a:r>
              <a:rPr lang="en-GB" i="1" smtClean="0"/>
              <a:t>x</a:t>
            </a:r>
            <a:r>
              <a:rPr lang="en-GB" i="1" baseline="-25000" smtClean="0"/>
              <a:t>i</a:t>
            </a:r>
            <a:r>
              <a:rPr lang="en-GB" i="1" smtClean="0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Numerous problems have been proven to be NP-complete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 procedure is always the same:</a:t>
            </a:r>
          </a:p>
          <a:p>
            <a:pPr algn="just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Take </a:t>
            </a:r>
            <a:r>
              <a:rPr lang="en-GB" i="1" smtClean="0"/>
              <a:t>an instance </a:t>
            </a:r>
            <a:r>
              <a:rPr lang="en-GB" smtClean="0"/>
              <a:t>of a </a:t>
            </a:r>
            <a:r>
              <a:rPr lang="en-GB" i="1" smtClean="0"/>
              <a:t>known </a:t>
            </a:r>
            <a:r>
              <a:rPr lang="en-GB" smtClean="0"/>
              <a:t>NP-complete problem; let this be </a:t>
            </a:r>
            <a:r>
              <a:rPr lang="en-GB" i="1" smtClean="0"/>
              <a:t>p.</a:t>
            </a:r>
          </a:p>
          <a:p>
            <a:pPr algn="just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Show a </a:t>
            </a:r>
            <a:r>
              <a:rPr lang="en-GB" i="1" smtClean="0"/>
              <a:t>polynomial time Reduction </a:t>
            </a:r>
            <a:r>
              <a:rPr lang="en-GB" smtClean="0"/>
              <a:t>of </a:t>
            </a:r>
            <a:r>
              <a:rPr lang="en-GB" i="1" smtClean="0"/>
              <a:t>p</a:t>
            </a:r>
            <a:r>
              <a:rPr lang="en-GB" smtClean="0"/>
              <a:t> TO an instance </a:t>
            </a:r>
            <a:r>
              <a:rPr lang="en-GB" i="1" smtClean="0"/>
              <a:t>q </a:t>
            </a:r>
            <a:r>
              <a:rPr lang="en-GB" smtClean="0"/>
              <a:t>of the problem whose status is being investigated.</a:t>
            </a:r>
          </a:p>
          <a:p>
            <a:pPr algn="just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Show that the answer to </a:t>
            </a:r>
            <a:r>
              <a:rPr lang="en-GB" i="1" smtClean="0"/>
              <a:t>q </a:t>
            </a:r>
            <a:r>
              <a:rPr lang="en-GB" smtClean="0"/>
              <a:t>is </a:t>
            </a:r>
            <a:r>
              <a:rPr lang="en-GB" i="1" smtClean="0"/>
              <a:t>yes</a:t>
            </a:r>
            <a:r>
              <a:rPr lang="en-GB" smtClean="0"/>
              <a:t>, if and only if the answer to </a:t>
            </a:r>
            <a:r>
              <a:rPr lang="en-GB" i="1" smtClean="0"/>
              <a:t>p </a:t>
            </a:r>
            <a:r>
              <a:rPr lang="en-GB" smtClean="0"/>
              <a:t>is </a:t>
            </a:r>
            <a:r>
              <a:rPr lang="en-GB" i="1" smtClean="0"/>
              <a:t>yes.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Clarifying the notion of </a:t>
            </a:r>
            <a:r>
              <a:rPr lang="en-GB" sz="4000" i="1" smtClean="0"/>
              <a:t>Reduction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Convex Hull problem: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Given a set of points on the two dimensional plane, find the </a:t>
            </a:r>
            <a:r>
              <a:rPr lang="en-GB" i="1" smtClean="0"/>
              <a:t>convex hull</a:t>
            </a:r>
            <a:r>
              <a:rPr lang="en-GB" smtClean="0"/>
              <a:t> of the points</a:t>
            </a:r>
          </a:p>
        </p:txBody>
      </p:sp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2514600" y="3581400"/>
            <a:ext cx="2590800" cy="1905000"/>
          </a:xfrm>
          <a:custGeom>
            <a:avLst/>
            <a:gdLst>
              <a:gd name="T0" fmla="*/ 0 w 1632"/>
              <a:gd name="T1" fmla="*/ 384 h 1200"/>
              <a:gd name="T2" fmla="*/ 816 w 1632"/>
              <a:gd name="T3" fmla="*/ 0 h 1200"/>
              <a:gd name="T4" fmla="*/ 1632 w 1632"/>
              <a:gd name="T5" fmla="*/ 528 h 1200"/>
              <a:gd name="T6" fmla="*/ 1200 w 1632"/>
              <a:gd name="T7" fmla="*/ 1200 h 1200"/>
              <a:gd name="T8" fmla="*/ 288 w 1632"/>
              <a:gd name="T9" fmla="*/ 1200 h 1200"/>
              <a:gd name="T10" fmla="*/ 0 w 1632"/>
              <a:gd name="T11" fmla="*/ 384 h 1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1200"/>
              <a:gd name="T20" fmla="*/ 1632 w 1632"/>
              <a:gd name="T21" fmla="*/ 1200 h 12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1200">
                <a:moveTo>
                  <a:pt x="0" y="384"/>
                </a:moveTo>
                <a:lnTo>
                  <a:pt x="816" y="0"/>
                </a:lnTo>
                <a:lnTo>
                  <a:pt x="1632" y="528"/>
                </a:lnTo>
                <a:lnTo>
                  <a:pt x="1200" y="1200"/>
                </a:lnTo>
                <a:lnTo>
                  <a:pt x="288" y="1200"/>
                </a:lnTo>
                <a:lnTo>
                  <a:pt x="0" y="384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267200" y="52578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819400" y="52578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2362200" y="39624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3657600" y="34290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953000" y="42672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3352800" y="50292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3429000" y="39624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4114800" y="46482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2803525" y="55229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4479925" y="55229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165725" y="44561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022725" y="32369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2041525" y="38465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3641725" y="5065713"/>
            <a:ext cx="3810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4327525" y="4608513"/>
            <a:ext cx="3810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3717925" y="3922713"/>
            <a:ext cx="3794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6003925" y="3694113"/>
            <a:ext cx="2422525" cy="6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</a:t>
            </a:r>
            <a:r>
              <a:rPr lang="en-GB" baseline="-25000">
                <a:solidFill>
                  <a:srgbClr val="000000"/>
                </a:solidFill>
              </a:rPr>
              <a:t>1</a:t>
            </a:r>
            <a:r>
              <a:rPr lang="en-GB">
                <a:solidFill>
                  <a:srgbClr val="000000"/>
                </a:solidFill>
              </a:rPr>
              <a:t>, p</a:t>
            </a:r>
            <a:r>
              <a:rPr lang="en-GB" baseline="-25000">
                <a:solidFill>
                  <a:srgbClr val="000000"/>
                </a:solidFill>
              </a:rPr>
              <a:t>4</a:t>
            </a:r>
            <a:r>
              <a:rPr lang="en-GB">
                <a:solidFill>
                  <a:srgbClr val="000000"/>
                </a:solidFill>
              </a:rPr>
              <a:t>, p</a:t>
            </a:r>
            <a:r>
              <a:rPr lang="en-GB" baseline="-25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, p</a:t>
            </a:r>
            <a:r>
              <a:rPr lang="en-GB" baseline="-25000">
                <a:solidFill>
                  <a:srgbClr val="000000"/>
                </a:solidFill>
              </a:rPr>
              <a:t>6</a:t>
            </a:r>
            <a:r>
              <a:rPr lang="en-GB">
                <a:solidFill>
                  <a:srgbClr val="000000"/>
                </a:solidFill>
              </a:rPr>
              <a:t> and p</a:t>
            </a:r>
            <a:r>
              <a:rPr lang="en-GB" baseline="-25000">
                <a:solidFill>
                  <a:srgbClr val="000000"/>
                </a:solidFill>
              </a:rPr>
              <a:t>8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are on the convex hull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Complexity of convex hull finding problem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We will show that this is </a:t>
            </a:r>
            <a:r>
              <a:rPr lang="en-GB" i="1" smtClean="0"/>
              <a:t>O(nlogn).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Method used is </a:t>
            </a:r>
            <a:r>
              <a:rPr lang="en-GB" i="1" smtClean="0"/>
              <a:t>Reduction.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 most important first step: </a:t>
            </a:r>
            <a:r>
              <a:rPr lang="en-GB" i="1" smtClean="0"/>
              <a:t>choose the right problem.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We take </a:t>
            </a:r>
            <a:r>
              <a:rPr lang="en-GB" i="1" smtClean="0"/>
              <a:t>sorting </a:t>
            </a:r>
            <a:r>
              <a:rPr lang="en-GB" smtClean="0"/>
              <a:t>whose complexity is known to be </a:t>
            </a:r>
            <a:r>
              <a:rPr lang="en-GB" i="1" smtClean="0"/>
              <a:t>O(nlogn)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/>
              <a:t>Reduce Sorting to Convex hull </a:t>
            </a:r>
            <a:br>
              <a:rPr lang="en-GB" sz="4000" smtClean="0"/>
            </a:br>
            <a:r>
              <a:rPr lang="en-GB" sz="4000" i="1" smtClean="0"/>
              <a:t>(</a:t>
            </a:r>
            <a:r>
              <a:rPr lang="en-GB" sz="4000" i="1" smtClean="0">
                <a:solidFill>
                  <a:srgbClr val="FF0000"/>
                </a:solidFill>
              </a:rPr>
              <a:t>caution: NOT THE OTHER WAY</a:t>
            </a:r>
            <a:r>
              <a:rPr lang="en-GB" sz="4000" i="1" smtClean="0"/>
              <a:t>)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94225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Take </a:t>
            </a:r>
            <a:r>
              <a:rPr lang="en-GB" i="1" dirty="0" smtClean="0"/>
              <a:t>n </a:t>
            </a:r>
            <a:r>
              <a:rPr lang="en-GB" dirty="0" smtClean="0"/>
              <a:t>numbers </a:t>
            </a:r>
            <a:r>
              <a:rPr lang="en-GB" i="1" dirty="0" smtClean="0"/>
              <a:t>a</a:t>
            </a:r>
            <a:r>
              <a:rPr lang="en-GB" i="1" baseline="-25000" dirty="0" smtClean="0"/>
              <a:t>1</a:t>
            </a:r>
            <a:r>
              <a:rPr lang="en-GB" i="1" dirty="0" smtClean="0"/>
              <a:t>, a</a:t>
            </a:r>
            <a:r>
              <a:rPr lang="en-GB" i="1" baseline="-25000" dirty="0" smtClean="0"/>
              <a:t>2</a:t>
            </a:r>
            <a:r>
              <a:rPr lang="en-GB" i="1" dirty="0" smtClean="0"/>
              <a:t>, a</a:t>
            </a:r>
            <a:r>
              <a:rPr lang="en-GB" i="1" baseline="-25000" dirty="0" smtClean="0"/>
              <a:t>3</a:t>
            </a:r>
            <a:r>
              <a:rPr lang="en-GB" i="1" dirty="0" smtClean="0"/>
              <a:t>, …, a</a:t>
            </a:r>
            <a:r>
              <a:rPr lang="en-GB" i="1" baseline="-25000" dirty="0" smtClean="0"/>
              <a:t>n </a:t>
            </a:r>
            <a:r>
              <a:rPr lang="en-GB" dirty="0" smtClean="0"/>
              <a:t>which are to be sorted.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This is an instance of a sorting problem.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 smtClean="0"/>
              <a:t>From</a:t>
            </a:r>
            <a:r>
              <a:rPr lang="en-GB" dirty="0" smtClean="0"/>
              <a:t> this obtain an instance of a convex hull problem.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Find the convex hull of the set of points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&lt;0,1&gt;, &lt;</a:t>
            </a:r>
            <a:r>
              <a:rPr lang="en-GB" i="1" dirty="0" smtClean="0"/>
              <a:t>a</a:t>
            </a:r>
            <a:r>
              <a:rPr lang="en-GB" i="1" baseline="-25000" dirty="0" smtClean="0"/>
              <a:t>1</a:t>
            </a:r>
            <a:r>
              <a:rPr lang="en-GB" i="1" dirty="0" smtClean="0"/>
              <a:t>,0&gt;, &lt;a</a:t>
            </a:r>
            <a:r>
              <a:rPr lang="en-GB" i="1" baseline="-25000" dirty="0" smtClean="0"/>
              <a:t>2</a:t>
            </a:r>
            <a:r>
              <a:rPr lang="en-GB" i="1" dirty="0" smtClean="0"/>
              <a:t>,0&gt;, &lt;a</a:t>
            </a:r>
            <a:r>
              <a:rPr lang="en-GB" i="1" baseline="-25000" dirty="0" smtClean="0"/>
              <a:t>3</a:t>
            </a:r>
            <a:r>
              <a:rPr lang="en-GB" i="1" dirty="0" smtClean="0"/>
              <a:t>,0&gt;, …, &lt;a</a:t>
            </a:r>
            <a:r>
              <a:rPr lang="en-GB" i="1" baseline="-25000" dirty="0" smtClean="0"/>
              <a:t>n</a:t>
            </a:r>
            <a:r>
              <a:rPr lang="en-GB" i="1" dirty="0" smtClean="0"/>
              <a:t>,0&gt;</a:t>
            </a:r>
            <a:r>
              <a:rPr lang="en-GB" i="1" baseline="-25000" dirty="0" smtClean="0"/>
              <a:t> 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This transformation takes </a:t>
            </a:r>
            <a:r>
              <a:rPr lang="en-GB" i="1" dirty="0" smtClean="0"/>
              <a:t>linear time </a:t>
            </a:r>
            <a:r>
              <a:rPr lang="en-GB" dirty="0" smtClean="0"/>
              <a:t>in the length of the input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Pictorially…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 lIns="0" tIns="0" rIns="0" bIns="0">
            <a:spAutoFit/>
          </a:bodyPr>
          <a:lstStyle/>
          <a:p>
            <a:pPr eaLnBrk="1" hangingPunct="1"/>
            <a:endParaRPr lang="en-US" smtClean="0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1752600" y="2438400"/>
            <a:ext cx="1588" cy="3124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1447800" y="5334000"/>
            <a:ext cx="6629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660525" y="27035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879725" y="5294313"/>
            <a:ext cx="7223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(a</a:t>
            </a:r>
            <a:r>
              <a:rPr lang="en-GB" baseline="-25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343400" y="5410200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4251325" y="5294313"/>
            <a:ext cx="7239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(a</a:t>
            </a:r>
            <a:r>
              <a:rPr lang="en-GB" baseline="-25000">
                <a:solidFill>
                  <a:srgbClr val="000000"/>
                </a:solidFill>
              </a:rPr>
              <a:t>9</a:t>
            </a:r>
            <a:r>
              <a:rPr lang="en-GB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6003925" y="5294313"/>
            <a:ext cx="7239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(a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2879725" y="51419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4251325" y="51419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6080125" y="51419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756525" y="5294313"/>
            <a:ext cx="7223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(a</a:t>
            </a:r>
            <a:r>
              <a:rPr lang="en-GB" baseline="-25000">
                <a:solidFill>
                  <a:srgbClr val="000000"/>
                </a:solidFill>
              </a:rPr>
              <a:t>8</a:t>
            </a:r>
            <a:r>
              <a:rPr lang="en-GB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6858000" y="5257800"/>
            <a:ext cx="7239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(a</a:t>
            </a:r>
            <a:r>
              <a:rPr lang="en-GB" baseline="-25000">
                <a:solidFill>
                  <a:srgbClr val="000000"/>
                </a:solidFill>
              </a:rPr>
              <a:t>n</a:t>
            </a:r>
            <a:r>
              <a:rPr lang="en-GB">
                <a:solidFill>
                  <a:srgbClr val="000000"/>
                </a:solidFill>
              </a:rPr>
              <a:t>,0)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7832725" y="50657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6842125" y="5065713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1752600" y="2895600"/>
            <a:ext cx="1295400" cy="2438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>
            <a:off x="3048000" y="5257800"/>
            <a:ext cx="4876800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1828800" y="2895600"/>
            <a:ext cx="6096000" cy="23622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Text Box 20"/>
          <p:cNvSpPr txBox="1">
            <a:spLocks noChangeArrowheads="1"/>
          </p:cNvSpPr>
          <p:nvPr/>
        </p:nvSpPr>
        <p:spPr bwMode="auto">
          <a:xfrm>
            <a:off x="1965325" y="2551113"/>
            <a:ext cx="6524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(0,1)</a:t>
            </a: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 flipH="1">
            <a:off x="4951413" y="2971800"/>
            <a:ext cx="841375" cy="1066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Text Box 22"/>
          <p:cNvSpPr txBox="1">
            <a:spLocks noChangeArrowheads="1"/>
          </p:cNvSpPr>
          <p:nvPr/>
        </p:nvSpPr>
        <p:spPr bwMode="auto">
          <a:xfrm>
            <a:off x="5927725" y="2627313"/>
            <a:ext cx="222567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Convex hull: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Effectively sorts the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numbers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Convex hull finding is </a:t>
            </a:r>
            <a:r>
              <a:rPr lang="en-GB" i="1" smtClean="0"/>
              <a:t>O(nlogn)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791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If the complexity is lower, </a:t>
            </a:r>
            <a:r>
              <a:rPr lang="en-GB" i="1" smtClean="0"/>
              <a:t>sorting too has lower complexity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Because by the linear time procedure shown, ANY instance of the sorting problem can be converted to an instance of the CH problem and solved.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This is not possible.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Hence CH is </a:t>
            </a:r>
            <a:r>
              <a:rPr lang="en-GB" i="1" smtClean="0"/>
              <a:t>O(nlogn)</a:t>
            </a:r>
          </a:p>
          <a:p>
            <a:pPr eaLnBrk="1" hangingPunct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remarks on reduction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476672"/>
            <a:ext cx="1591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Problem</a:t>
            </a:r>
            <a:endParaRPr lang="en-US" sz="2400" dirty="0"/>
          </a:p>
        </p:txBody>
      </p:sp>
      <p:cxnSp>
        <p:nvCxnSpPr>
          <p:cNvPr id="6" name="Straight Connector 5"/>
          <p:cNvCxnSpPr>
            <a:stCxn id="4" idx="2"/>
            <a:endCxn id="9" idx="0"/>
          </p:cNvCxnSpPr>
          <p:nvPr/>
        </p:nvCxnSpPr>
        <p:spPr>
          <a:xfrm rot="5400000">
            <a:off x="3185218" y="814213"/>
            <a:ext cx="999401" cy="1493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11" idx="0"/>
          </p:cNvCxnSpPr>
          <p:nvPr/>
        </p:nvCxnSpPr>
        <p:spPr>
          <a:xfrm rot="16200000" flipH="1">
            <a:off x="5058535" y="434764"/>
            <a:ext cx="1071409" cy="2324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63688" y="2060848"/>
            <a:ext cx="234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 Situation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2" y="2132856"/>
            <a:ext cx="163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Algorithm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2708920"/>
            <a:ext cx="3802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baseline="-25000" dirty="0" smtClean="0"/>
              <a:t>1</a:t>
            </a:r>
          </a:p>
          <a:p>
            <a:r>
              <a:rPr lang="en-US" sz="2000" dirty="0"/>
              <a:t>i</a:t>
            </a:r>
            <a:r>
              <a:rPr lang="en-US" sz="2000" baseline="-25000" dirty="0" smtClean="0"/>
              <a:t>2</a:t>
            </a:r>
          </a:p>
          <a:p>
            <a:r>
              <a:rPr lang="en-US" sz="2000" dirty="0"/>
              <a:t>i</a:t>
            </a:r>
            <a:r>
              <a:rPr lang="en-US" sz="2000" baseline="-25000" dirty="0" smtClean="0"/>
              <a:t>3</a:t>
            </a:r>
          </a:p>
          <a:p>
            <a:r>
              <a:rPr lang="en-US" sz="2000" dirty="0" smtClean="0"/>
              <a:t>.</a:t>
            </a:r>
          </a:p>
          <a:p>
            <a:r>
              <a:rPr lang="en-US" sz="2000" dirty="0" smtClean="0"/>
              <a:t>.</a:t>
            </a:r>
          </a:p>
          <a:p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i</a:t>
            </a:r>
            <a:r>
              <a:rPr lang="en-US" sz="2000" baseline="-25000" dirty="0" err="1" smtClean="0"/>
              <a:t>m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2780928"/>
            <a:ext cx="4235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</a:p>
          <a:p>
            <a:r>
              <a:rPr lang="en-US" sz="2000" dirty="0" smtClean="0"/>
              <a:t>A</a:t>
            </a:r>
            <a:r>
              <a:rPr lang="en-US" sz="2000" baseline="-25000" dirty="0"/>
              <a:t>2</a:t>
            </a:r>
            <a:endParaRPr lang="en-US" sz="2000" baseline="-25000" dirty="0" smtClean="0"/>
          </a:p>
          <a:p>
            <a:r>
              <a:rPr lang="en-US" sz="2000" dirty="0" smtClean="0"/>
              <a:t>.</a:t>
            </a:r>
          </a:p>
          <a:p>
            <a:r>
              <a:rPr lang="en-US" sz="2000" dirty="0" smtClean="0"/>
              <a:t>.</a:t>
            </a:r>
          </a:p>
          <a:p>
            <a:r>
              <a:rPr lang="en-US" sz="2000" dirty="0" smtClean="0"/>
              <a:t>.</a:t>
            </a:r>
          </a:p>
          <a:p>
            <a:r>
              <a:rPr lang="en-US" sz="2000" dirty="0" smtClean="0"/>
              <a:t>A</a:t>
            </a:r>
            <a:r>
              <a:rPr lang="en-US" sz="2000" baseline="-25000" dirty="0"/>
              <a:t>n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530120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Scenario : 	&lt;</a:t>
            </a:r>
            <a:r>
              <a:rPr lang="en-US" sz="2400" dirty="0" err="1" smtClean="0"/>
              <a:t>A</a:t>
            </a:r>
            <a:r>
              <a:rPr lang="en-US" sz="2400" baseline="-25000" dirty="0" err="1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&gt;  </a:t>
            </a:r>
            <a:r>
              <a:rPr lang="en-US" sz="2400" dirty="0" smtClean="0"/>
              <a:t>Algorithm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on input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5805264"/>
            <a:ext cx="379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Worst Case of best algorithm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dirty="0" smtClean="0"/>
              <a:t>Local Minima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Due to the Greedy nature of BP, it can get stuck in local minimum </a:t>
            </a:r>
            <a:r>
              <a:rPr lang="en-US" sz="2800" i="1" smtClean="0"/>
              <a:t>m </a:t>
            </a:r>
            <a:r>
              <a:rPr lang="en-US" sz="2800" smtClean="0"/>
              <a:t>and will never be able to reach the global minimum </a:t>
            </a:r>
            <a:r>
              <a:rPr lang="en-US" sz="2800" i="1" smtClean="0"/>
              <a:t>g</a:t>
            </a:r>
            <a:r>
              <a:rPr lang="en-US" sz="2800" smtClean="0"/>
              <a:t> as the error can only decrease by weight change.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7172" name="Picture 4" descr="local_m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78425" y="3009900"/>
            <a:ext cx="2974975" cy="1706563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US" dirty="0" smtClean="0"/>
              <a:t>Case Scenario : &lt;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q</a:t>
            </a:r>
            <a:r>
              <a:rPr lang="en-US" dirty="0" smtClean="0"/>
              <a:t>&gt; 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Algorithm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 </a:t>
            </a:r>
            <a:r>
              <a:rPr lang="en-US" dirty="0" smtClean="0"/>
              <a:t>on input </a:t>
            </a:r>
            <a:r>
              <a:rPr lang="en-US" dirty="0" err="1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Worst Case of best algorithm</a:t>
            </a:r>
          </a:p>
          <a:p>
            <a:pPr lvl="1">
              <a:buNone/>
            </a:pPr>
            <a:r>
              <a:rPr lang="en-US" dirty="0" smtClean="0"/>
              <a:t>&lt;A</a:t>
            </a:r>
            <a:r>
              <a:rPr lang="en-US" baseline="30000" dirty="0" smtClean="0"/>
              <a:t>↑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baseline="-25000" dirty="0" smtClean="0"/>
              <a:t>↓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Time complexity  O(|</a:t>
            </a:r>
            <a:r>
              <a:rPr lang="en-US" dirty="0" err="1" smtClean="0"/>
              <a:t>i</a:t>
            </a:r>
            <a:r>
              <a:rPr lang="en-US" baseline="-25000" dirty="0" smtClean="0"/>
              <a:t>↓</a:t>
            </a:r>
            <a:r>
              <a:rPr lang="en-US" dirty="0" smtClean="0"/>
              <a:t>|)</a:t>
            </a:r>
          </a:p>
          <a:p>
            <a:pPr lvl="1">
              <a:buNone/>
            </a:pPr>
            <a:r>
              <a:rPr lang="en-US" dirty="0" smtClean="0"/>
              <a:t>|</a:t>
            </a:r>
            <a:r>
              <a:rPr lang="en-US" dirty="0" err="1" smtClean="0"/>
              <a:t>i</a:t>
            </a:r>
            <a:r>
              <a:rPr lang="en-US" baseline="-25000" dirty="0" smtClean="0"/>
              <a:t>↓</a:t>
            </a:r>
            <a:r>
              <a:rPr lang="en-US" dirty="0" smtClean="0"/>
              <a:t>| length of </a:t>
            </a:r>
            <a:r>
              <a:rPr lang="en-US" dirty="0" err="1" smtClean="0"/>
              <a:t>i</a:t>
            </a:r>
            <a:r>
              <a:rPr lang="en-US" baseline="-25000" dirty="0" smtClean="0"/>
              <a:t>↓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700808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Sorting (ascending)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299695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996952"/>
            <a:ext cx="1424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Algorithm</a:t>
            </a:r>
            <a:endParaRPr lang="en-US" sz="2000" dirty="0"/>
          </a:p>
        </p:txBody>
      </p:sp>
      <p:cxnSp>
        <p:nvCxnSpPr>
          <p:cNvPr id="10" name="Straight Connector 9"/>
          <p:cNvCxnSpPr>
            <a:stCxn id="4" idx="2"/>
            <a:endCxn id="7" idx="0"/>
          </p:cNvCxnSpPr>
          <p:nvPr/>
        </p:nvCxnSpPr>
        <p:spPr>
          <a:xfrm rot="5400000">
            <a:off x="3199678" y="1429019"/>
            <a:ext cx="772924" cy="236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8" idx="0"/>
          </p:cNvCxnSpPr>
          <p:nvPr/>
        </p:nvCxnSpPr>
        <p:spPr>
          <a:xfrm rot="16200000" flipH="1">
            <a:off x="5503659" y="1487980"/>
            <a:ext cx="772924" cy="224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7491" y="3645024"/>
            <a:ext cx="200567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&lt;3, 1.5, 9, 11, … &gt;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&lt;4, 2, 1, 5, … &gt;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etc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3717032"/>
            <a:ext cx="14029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Bubble Sort</a:t>
            </a:r>
          </a:p>
          <a:p>
            <a:endParaRPr lang="en-US" sz="2000" dirty="0"/>
          </a:p>
          <a:p>
            <a:r>
              <a:rPr lang="en-US" sz="2000" dirty="0" smtClean="0"/>
              <a:t>Heap Sort</a:t>
            </a:r>
          </a:p>
          <a:p>
            <a:endParaRPr lang="en-US" sz="2000" dirty="0"/>
          </a:p>
          <a:p>
            <a:r>
              <a:rPr lang="en-US" sz="2000" dirty="0" smtClean="0"/>
              <a:t>Merge Sort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87624" y="5733256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Best Algorithm : </a:t>
            </a:r>
            <a:r>
              <a:rPr lang="en-US" sz="2000" dirty="0" err="1" smtClean="0"/>
              <a:t>Quicksort</a:t>
            </a:r>
            <a:endParaRPr lang="en-US" sz="2000" dirty="0" smtClean="0"/>
          </a:p>
          <a:p>
            <a:r>
              <a:rPr lang="en-US" sz="2000" dirty="0" smtClean="0"/>
              <a:t>Worst Case:  Already sorted sequence</a:t>
            </a:r>
            <a:r>
              <a:rPr 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340768"/>
            <a:ext cx="5832648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  <a:p>
            <a:pPr algn="ctr"/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691680" y="1844824"/>
            <a:ext cx="136815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932040" y="1844824"/>
            <a:ext cx="136815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dirty="0" smtClean="0"/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3059832" y="242088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7308304" y="1412776"/>
            <a:ext cx="576064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27989" y="1700808"/>
            <a:ext cx="1116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Algorithm</a:t>
            </a:r>
          </a:p>
          <a:p>
            <a:pPr algn="ctr"/>
            <a:r>
              <a:rPr lang="en-US" dirty="0" smtClean="0"/>
              <a:t>for</a:t>
            </a:r>
          </a:p>
          <a:p>
            <a:pPr algn="ctr"/>
            <a:r>
              <a:rPr lang="en-US" dirty="0" smtClean="0"/>
              <a:t>Solving </a:t>
            </a:r>
          </a:p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1840" y="1844824"/>
            <a:ext cx="1729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complexity</a:t>
            </a:r>
          </a:p>
          <a:p>
            <a:r>
              <a:rPr lang="en-US" dirty="0"/>
              <a:t>t</a:t>
            </a:r>
            <a:r>
              <a:rPr lang="en-US" dirty="0" smtClean="0"/>
              <a:t>han worst case</a:t>
            </a:r>
          </a:p>
          <a:p>
            <a:r>
              <a:rPr lang="en-US" dirty="0"/>
              <a:t>c</a:t>
            </a:r>
            <a:r>
              <a:rPr lang="en-US" dirty="0" smtClean="0"/>
              <a:t>omplexity of P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1412776"/>
            <a:ext cx="121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1412776"/>
            <a:ext cx="121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95536" y="2204864"/>
            <a:ext cx="504056" cy="5760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115616" y="3933056"/>
            <a:ext cx="5832648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  <a:p>
            <a:pPr algn="ctr"/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1691680" y="4437112"/>
            <a:ext cx="136815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21" name="Rounded Rectangle 20"/>
          <p:cNvSpPr/>
          <p:nvPr/>
        </p:nvSpPr>
        <p:spPr>
          <a:xfrm>
            <a:off x="4932040" y="4437112"/>
            <a:ext cx="1368152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endParaRPr lang="en-US" sz="3200" dirty="0" smtClean="0"/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3059832" y="50131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>
            <a:off x="7308304" y="4005064"/>
            <a:ext cx="576064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027989" y="4293096"/>
            <a:ext cx="1116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Algorithm</a:t>
            </a:r>
          </a:p>
          <a:p>
            <a:pPr algn="ctr"/>
            <a:r>
              <a:rPr lang="en-US" dirty="0" smtClean="0"/>
              <a:t>for</a:t>
            </a:r>
          </a:p>
          <a:p>
            <a:pPr algn="ctr"/>
            <a:r>
              <a:rPr lang="en-US" dirty="0" smtClean="0"/>
              <a:t>Solving </a:t>
            </a:r>
          </a:p>
          <a:p>
            <a:pPr algn="ctr"/>
            <a:r>
              <a:rPr lang="en-US" dirty="0" smtClean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1840" y="4437112"/>
            <a:ext cx="1702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complexity</a:t>
            </a:r>
          </a:p>
          <a:p>
            <a:r>
              <a:rPr lang="en-US" dirty="0"/>
              <a:t>t</a:t>
            </a:r>
            <a:r>
              <a:rPr lang="en-US" dirty="0" smtClean="0"/>
              <a:t>han worst case</a:t>
            </a:r>
          </a:p>
          <a:p>
            <a:r>
              <a:rPr lang="en-US" dirty="0"/>
              <a:t>c</a:t>
            </a:r>
            <a:r>
              <a:rPr lang="en-US" dirty="0" smtClean="0"/>
              <a:t>omplexity of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9632" y="4005064"/>
            <a:ext cx="121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8104" y="4005064"/>
            <a:ext cx="121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of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95536" y="4797152"/>
            <a:ext cx="504056" cy="5760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Transformations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404466"/>
            <a:ext cx="4040188" cy="12541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Splitting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764704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P</a:t>
            </a:r>
            <a:r>
              <a:rPr lang="en-US" baseline="-25000" dirty="0"/>
              <a:t>2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5369" y="1404466"/>
            <a:ext cx="4041775" cy="11821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Convex Hull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Linear Confinement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5314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the worst case complexity of P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3748" y="512118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15816" y="450912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15816" y="573325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67944" y="4365104"/>
            <a:ext cx="3066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Worst case complexity of 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5589240"/>
            <a:ext cx="402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→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: new algorithm for solving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smtClean="0"/>
              <a:t>For any problem</a:t>
            </a:r>
            <a:endParaRPr lang="en-US" b="1" u="sng" dirty="0" smtClean="0"/>
          </a:p>
          <a:p>
            <a:pPr lvl="1">
              <a:buNone/>
            </a:pPr>
            <a:r>
              <a:rPr lang="en-US" b="1" u="sng" dirty="0" smtClean="0"/>
              <a:t>Situation A </a:t>
            </a:r>
            <a:r>
              <a:rPr lang="en-US" dirty="0" smtClean="0"/>
              <a:t> when an algorithm is discovered, and its worst case complexity calculated, the effort will continuously be to find a better algorithm. That is to improve upon the worst case complexity.</a:t>
            </a:r>
          </a:p>
          <a:p>
            <a:pPr lvl="1">
              <a:buNone/>
            </a:pPr>
            <a:r>
              <a:rPr lang="en-US" b="1" u="sng" dirty="0" smtClean="0"/>
              <a:t>Situation B</a:t>
            </a:r>
            <a:r>
              <a:rPr lang="en-US" dirty="0" smtClean="0"/>
              <a:t> Find a problem P</a:t>
            </a:r>
            <a:r>
              <a:rPr lang="en-US" baseline="-25000" dirty="0" smtClean="0"/>
              <a:t>1</a:t>
            </a:r>
            <a:r>
              <a:rPr lang="en-US" dirty="0" smtClean="0"/>
              <a:t> whose worst case complexity is known and transform it to the unknown problem with less complexity. That puts a seal on how much improvement can be done on the worst case complexity.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971600" y="242088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63688" y="15567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63688" y="31409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15816" y="1412776"/>
            <a:ext cx="5461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Worst case complexity of best </a:t>
            </a:r>
            <a:r>
              <a:rPr lang="en-US" sz="2000" dirty="0" smtClean="0"/>
              <a:t>complexity </a:t>
            </a:r>
            <a:r>
              <a:rPr lang="en-US" sz="2000" i="1" dirty="0" smtClean="0"/>
              <a:t>O(</a:t>
            </a:r>
            <a:r>
              <a:rPr lang="en-US" sz="2000" i="1" dirty="0" err="1" smtClean="0"/>
              <a:t>nlogn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15816" y="2924944"/>
            <a:ext cx="4126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Worst complexity </a:t>
            </a:r>
            <a:r>
              <a:rPr lang="en-US" sz="2000" dirty="0" smtClean="0"/>
              <a:t>of bubble sort </a:t>
            </a:r>
            <a:r>
              <a:rPr lang="en-US" sz="2000" i="1" dirty="0" smtClean="0"/>
              <a:t>O(n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2060848"/>
            <a:ext cx="18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:  Sorting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3568" y="4005064"/>
            <a:ext cx="4080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&lt;P, A, I</a:t>
            </a:r>
            <a:r>
              <a:rPr lang="en-US" sz="2400" dirty="0" smtClean="0"/>
              <a:t>&gt;:</a:t>
            </a:r>
            <a:endParaRPr lang="en-US" sz="2400" dirty="0" smtClean="0"/>
          </a:p>
          <a:p>
            <a:r>
              <a:rPr lang="en-US" sz="2400" dirty="0" smtClean="0"/>
              <a:t>&lt;</a:t>
            </a:r>
            <a:r>
              <a:rPr lang="en-US" sz="2400" dirty="0" smtClean="0"/>
              <a:t>Problem, Algorithm, Input</a:t>
            </a:r>
            <a:r>
              <a:rPr lang="en-US" sz="2400" dirty="0" smtClean="0"/>
              <a:t>&gt;: </a:t>
            </a:r>
          </a:p>
          <a:p>
            <a:r>
              <a:rPr lang="en-US" sz="2400" dirty="0" smtClean="0"/>
              <a:t>the trinity of complexity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of 1 hidden layer 2 neuron feed forward NN is NP-complete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/>
              <a:t>Numerous problems have been proven to be NP-complete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The procedure is always the same:</a:t>
            </a:r>
          </a:p>
          <a:p>
            <a:pPr algn="just" eaLnBrk="1" hangingPunct="1">
              <a:lnSpc>
                <a:spcPct val="1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Take </a:t>
            </a:r>
            <a:r>
              <a:rPr lang="en-GB" i="1" smtClean="0"/>
              <a:t>an instance </a:t>
            </a:r>
            <a:r>
              <a:rPr lang="en-GB" smtClean="0"/>
              <a:t>of a </a:t>
            </a:r>
            <a:r>
              <a:rPr lang="en-GB" i="1" smtClean="0"/>
              <a:t>known </a:t>
            </a:r>
            <a:r>
              <a:rPr lang="en-GB" smtClean="0"/>
              <a:t>NP-complete problem; let this be </a:t>
            </a:r>
            <a:r>
              <a:rPr lang="en-GB" i="1" smtClean="0"/>
              <a:t>p.</a:t>
            </a:r>
          </a:p>
          <a:p>
            <a:pPr algn="just" eaLnBrk="1" hangingPunct="1">
              <a:lnSpc>
                <a:spcPct val="1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Show a </a:t>
            </a:r>
            <a:r>
              <a:rPr lang="en-GB" i="1" smtClean="0"/>
              <a:t>polynomial time Reduction </a:t>
            </a:r>
            <a:r>
              <a:rPr lang="en-GB" smtClean="0"/>
              <a:t>of </a:t>
            </a:r>
            <a:r>
              <a:rPr lang="en-GB" i="1" smtClean="0"/>
              <a:t>p</a:t>
            </a:r>
            <a:r>
              <a:rPr lang="en-GB" smtClean="0"/>
              <a:t> TO an instance </a:t>
            </a:r>
            <a:r>
              <a:rPr lang="en-GB" i="1" smtClean="0"/>
              <a:t>q </a:t>
            </a:r>
            <a:r>
              <a:rPr lang="en-GB" smtClean="0"/>
              <a:t>of the problem whose status is being investigated.</a:t>
            </a:r>
          </a:p>
          <a:p>
            <a:pPr algn="just" eaLnBrk="1" hangingPunct="1">
              <a:lnSpc>
                <a:spcPct val="1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Show that the answer to </a:t>
            </a:r>
            <a:r>
              <a:rPr lang="en-GB" i="1" smtClean="0"/>
              <a:t>q </a:t>
            </a:r>
            <a:r>
              <a:rPr lang="en-GB" smtClean="0"/>
              <a:t>is </a:t>
            </a:r>
            <a:r>
              <a:rPr lang="en-GB" i="1" smtClean="0"/>
              <a:t>yes</a:t>
            </a:r>
            <a:r>
              <a:rPr lang="en-GB" smtClean="0"/>
              <a:t>, if and only if the answer to </a:t>
            </a:r>
            <a:r>
              <a:rPr lang="en-GB" i="1" smtClean="0"/>
              <a:t>p </a:t>
            </a:r>
            <a:r>
              <a:rPr lang="en-GB" smtClean="0"/>
              <a:t>is </a:t>
            </a:r>
            <a:r>
              <a:rPr lang="en-GB" i="1" smtClean="0"/>
              <a:t>yes.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2775" cy="9953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Training of NN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2775" cy="4529138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Training of Neural Network is NP-hard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This can be proved by the NP-completeness theory</a:t>
            </a:r>
          </a:p>
          <a:p>
            <a:pPr marL="425450" indent="-320675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endParaRPr lang="en-GB" smtClean="0"/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Question</a:t>
            </a:r>
          </a:p>
          <a:p>
            <a:pPr marL="857250" lvl="1" indent="-285750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Can a set of examples be loaded onto a Feed Forward Neural Network efficiently?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2775" cy="9953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Architecture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35563" cy="3829050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We study a special architecture.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Train the neural network called 3-node neural network of feed forward type.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ALL the neurons are 0-1 threshold neurons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850" y="2178050"/>
            <a:ext cx="2778125" cy="266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 factor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Introduce momentum factor.</a:t>
            </a:r>
          </a:p>
          <a:p>
            <a:pPr marL="533400" indent="-533400" eaLnBrk="1" hangingPunct="1">
              <a:buFontTx/>
              <a:buAutoNum type="arabicPeriod"/>
            </a:pPr>
            <a:endParaRPr lang="en-US" sz="2800" smtClean="0"/>
          </a:p>
          <a:p>
            <a:pPr marL="533400" indent="-533400" eaLnBrk="1" hangingPunct="1">
              <a:buFont typeface="Wingdings" pitchFamily="2" charset="2"/>
              <a:buChar char="Ø"/>
            </a:pPr>
            <a:endParaRPr lang="en-US" sz="2800" smtClean="0"/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n-US" sz="2800" smtClean="0"/>
              <a:t>Accelerates the movement out of the trough.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n-US" sz="2800" smtClean="0"/>
              <a:t>Dampens oscillation inside the trough.</a:t>
            </a:r>
          </a:p>
          <a:p>
            <a:pPr marL="533400" indent="-533400" eaLnBrk="1" hangingPunct="1">
              <a:buFont typeface="Wingdings" pitchFamily="2" charset="2"/>
              <a:buChar char="Ø"/>
            </a:pPr>
            <a:r>
              <a:rPr lang="en-US" sz="2800" smtClean="0"/>
              <a:t> Choosing  </a:t>
            </a:r>
            <a:r>
              <a:rPr lang="el-GR" sz="2800" i="1" smtClean="0">
                <a:cs typeface="Arial" charset="0"/>
              </a:rPr>
              <a:t>β</a:t>
            </a:r>
            <a:r>
              <a:rPr lang="en-US" sz="2800" i="1" smtClean="0"/>
              <a:t> </a:t>
            </a:r>
            <a:r>
              <a:rPr lang="en-US" sz="2800" smtClean="0"/>
              <a:t>  : If </a:t>
            </a:r>
            <a:r>
              <a:rPr lang="el-GR" sz="2800" i="1" smtClean="0">
                <a:cs typeface="Arial" charset="0"/>
              </a:rPr>
              <a:t>β</a:t>
            </a:r>
            <a:r>
              <a:rPr lang="en-US" sz="2800" i="1" smtClean="0"/>
              <a:t> </a:t>
            </a:r>
            <a:r>
              <a:rPr lang="en-US" sz="2800" smtClean="0"/>
              <a:t>is large, we may jump over the minimum.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2438400"/>
          <a:ext cx="5483225" cy="477838"/>
        </p:xfrm>
        <a:graphic>
          <a:graphicData uri="http://schemas.openxmlformats.org/presentationml/2006/ole">
            <p:oleObj spid="_x0000_s91138" name="Equation" r:id="rId3" imgW="276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2775" cy="9953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Architecture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2738" cy="1782763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h</a:t>
            </a:r>
            <a:r>
              <a:rPr lang="en-GB" baseline="-33000" smtClean="0"/>
              <a:t>1</a:t>
            </a:r>
            <a:r>
              <a:rPr lang="en-GB" smtClean="0"/>
              <a:t>  and h</a:t>
            </a:r>
            <a:r>
              <a:rPr lang="en-GB" baseline="-33000" smtClean="0"/>
              <a:t>2</a:t>
            </a:r>
            <a:r>
              <a:rPr lang="en-GB" smtClean="0"/>
              <a:t> are hidden neurons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They set up hyperplanes in the (n+1) dimensions space.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6663" y="3540125"/>
            <a:ext cx="3440112" cy="266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2775" cy="9953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Confinement Problem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2775" cy="3829050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Can two hyperplanes be set which confine </a:t>
            </a:r>
            <a:r>
              <a:rPr lang="en-GB" u="sng" smtClean="0"/>
              <a:t>ALL and only</a:t>
            </a:r>
            <a:r>
              <a:rPr lang="en-GB" smtClean="0"/>
              <a:t> the positive points?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Positive Linear Confinement problem is </a:t>
            </a:r>
            <a:r>
              <a:rPr lang="en-GB" u="sng" smtClean="0"/>
              <a:t>NP-Complete.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Training of positive and negative points needs solving the CONFINEMENT 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32775" cy="12477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Solving with Set Splitting Problem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370387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Set Splitting Problem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Statement:</a:t>
            </a:r>
          </a:p>
          <a:p>
            <a:pPr marL="857250" lvl="1" indent="-285750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Given a set </a:t>
            </a:r>
            <a:r>
              <a:rPr lang="en-GB" i="1" smtClean="0"/>
              <a:t>S</a:t>
            </a:r>
            <a:r>
              <a:rPr lang="en-GB" smtClean="0"/>
              <a:t> of </a:t>
            </a:r>
            <a:r>
              <a:rPr lang="en-GB" i="1" smtClean="0"/>
              <a:t>n</a:t>
            </a:r>
            <a:r>
              <a:rPr lang="en-GB" smtClean="0"/>
              <a:t> elements </a:t>
            </a:r>
            <a:r>
              <a:rPr lang="en-GB" i="1" smtClean="0"/>
              <a:t>e</a:t>
            </a:r>
            <a:r>
              <a:rPr lang="en-GB" i="1" baseline="-33000" smtClean="0"/>
              <a:t>1</a:t>
            </a:r>
            <a:r>
              <a:rPr lang="en-GB" i="1" smtClean="0"/>
              <a:t>, e</a:t>
            </a:r>
            <a:r>
              <a:rPr lang="en-GB" i="1" baseline="-33000" smtClean="0"/>
              <a:t>2</a:t>
            </a:r>
            <a:r>
              <a:rPr lang="en-GB" i="1" smtClean="0"/>
              <a:t>, ...., e</a:t>
            </a:r>
            <a:r>
              <a:rPr lang="en-GB" i="1" baseline="-33000" smtClean="0"/>
              <a:t>n</a:t>
            </a:r>
            <a:r>
              <a:rPr lang="en-GB" smtClean="0"/>
              <a:t> and a set of subsets of </a:t>
            </a:r>
            <a:r>
              <a:rPr lang="en-GB" i="1" smtClean="0"/>
              <a:t>S</a:t>
            </a:r>
            <a:r>
              <a:rPr lang="en-GB" smtClean="0"/>
              <a:t> called as concepts denoted by </a:t>
            </a:r>
            <a:r>
              <a:rPr lang="en-GB" i="1" smtClean="0"/>
              <a:t>c</a:t>
            </a:r>
            <a:r>
              <a:rPr lang="en-GB" i="1" baseline="-33000" smtClean="0"/>
              <a:t>1</a:t>
            </a:r>
            <a:r>
              <a:rPr lang="en-GB" i="1" smtClean="0"/>
              <a:t>, c</a:t>
            </a:r>
            <a:r>
              <a:rPr lang="en-GB" i="1" baseline="-33000" smtClean="0"/>
              <a:t>2</a:t>
            </a:r>
            <a:r>
              <a:rPr lang="en-GB" i="1" smtClean="0"/>
              <a:t>, ..., c</a:t>
            </a:r>
            <a:r>
              <a:rPr lang="en-GB" i="1" baseline="-33000" smtClean="0"/>
              <a:t>m</a:t>
            </a:r>
            <a:r>
              <a:rPr lang="en-GB" smtClean="0"/>
              <a:t>, does there exist a splitting of </a:t>
            </a:r>
            <a:r>
              <a:rPr lang="en-GB" i="1" smtClean="0"/>
              <a:t>S</a:t>
            </a:r>
          </a:p>
          <a:p>
            <a:pPr marL="857250" lvl="1" indent="-285750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i.e. are there two sets </a:t>
            </a:r>
            <a:r>
              <a:rPr lang="en-GB" i="1" smtClean="0"/>
              <a:t>S</a:t>
            </a:r>
            <a:r>
              <a:rPr lang="en-GB" baseline="-33000" smtClean="0"/>
              <a:t>1</a:t>
            </a:r>
            <a:r>
              <a:rPr lang="en-GB" smtClean="0"/>
              <a:t> (subset of </a:t>
            </a:r>
            <a:r>
              <a:rPr lang="en-GB" i="1" smtClean="0"/>
              <a:t>S</a:t>
            </a:r>
            <a:r>
              <a:rPr lang="en-GB" smtClean="0"/>
              <a:t>) and </a:t>
            </a:r>
            <a:r>
              <a:rPr lang="en-GB" i="1" smtClean="0"/>
              <a:t>S</a:t>
            </a:r>
            <a:r>
              <a:rPr lang="en-GB" baseline="-33000" smtClean="0"/>
              <a:t>2</a:t>
            </a:r>
            <a:r>
              <a:rPr lang="en-GB" smtClean="0"/>
              <a:t> (subset of </a:t>
            </a:r>
            <a:r>
              <a:rPr lang="en-GB" i="1" smtClean="0"/>
              <a:t>S</a:t>
            </a:r>
            <a:r>
              <a:rPr lang="en-GB" smtClean="0"/>
              <a:t>) and none of </a:t>
            </a:r>
            <a:r>
              <a:rPr lang="en-GB" i="1" smtClean="0"/>
              <a:t>c</a:t>
            </a:r>
            <a:r>
              <a:rPr lang="en-GB" i="1" baseline="-33000" smtClean="0"/>
              <a:t>1</a:t>
            </a:r>
            <a:r>
              <a:rPr lang="en-GB" i="1" smtClean="0"/>
              <a:t>, c</a:t>
            </a:r>
            <a:r>
              <a:rPr lang="en-GB" i="1" baseline="-33000" smtClean="0"/>
              <a:t>2</a:t>
            </a:r>
            <a:r>
              <a:rPr lang="en-GB" i="1" smtClean="0"/>
              <a:t>, ..., c</a:t>
            </a:r>
            <a:r>
              <a:rPr lang="en-GB" i="1" baseline="-33000" smtClean="0"/>
              <a:t>m</a:t>
            </a:r>
            <a:r>
              <a:rPr lang="en-GB" smtClean="0"/>
              <a:t> is subset of </a:t>
            </a:r>
            <a:r>
              <a:rPr lang="en-GB" i="1" smtClean="0"/>
              <a:t>S</a:t>
            </a:r>
            <a:r>
              <a:rPr lang="en-GB" baseline="-33000" smtClean="0"/>
              <a:t>1</a:t>
            </a:r>
            <a:r>
              <a:rPr lang="en-GB" smtClean="0"/>
              <a:t> or </a:t>
            </a:r>
            <a:r>
              <a:rPr lang="en-GB" i="1" smtClean="0"/>
              <a:t>S</a:t>
            </a:r>
            <a:r>
              <a:rPr lang="en-GB" baseline="-33000" smtClean="0"/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2250"/>
            <a:ext cx="8232775" cy="12477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Set Splitting Problem: example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2775" cy="3611563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Example</a:t>
            </a:r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			S = {</a:t>
            </a:r>
            <a:r>
              <a:rPr lang="en-GB" i="1" smtClean="0"/>
              <a:t>s</a:t>
            </a:r>
            <a:r>
              <a:rPr lang="en-GB" i="1" baseline="-33000" smtClean="0"/>
              <a:t>1</a:t>
            </a:r>
            <a:r>
              <a:rPr lang="en-GB" i="1" smtClean="0"/>
              <a:t>, s</a:t>
            </a:r>
            <a:r>
              <a:rPr lang="en-GB" i="1" baseline="-33000" smtClean="0"/>
              <a:t>2</a:t>
            </a:r>
            <a:r>
              <a:rPr lang="en-GB" i="1" smtClean="0"/>
              <a:t>, s</a:t>
            </a:r>
            <a:r>
              <a:rPr lang="en-GB" i="1" baseline="-33000" smtClean="0"/>
              <a:t>3</a:t>
            </a:r>
            <a:r>
              <a:rPr lang="en-GB" smtClean="0"/>
              <a:t>}</a:t>
            </a:r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			c</a:t>
            </a:r>
            <a:r>
              <a:rPr lang="en-GB" baseline="-33000" smtClean="0"/>
              <a:t>1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1</a:t>
            </a:r>
            <a:r>
              <a:rPr lang="en-GB" i="1" smtClean="0"/>
              <a:t>, s</a:t>
            </a:r>
            <a:r>
              <a:rPr lang="en-GB" i="1" baseline="-33000" smtClean="0"/>
              <a:t>2</a:t>
            </a:r>
            <a:r>
              <a:rPr lang="en-GB" smtClean="0"/>
              <a:t>}, c</a:t>
            </a:r>
            <a:r>
              <a:rPr lang="en-GB" baseline="-33000" smtClean="0"/>
              <a:t>2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2</a:t>
            </a:r>
            <a:r>
              <a:rPr lang="en-GB" i="1" smtClean="0"/>
              <a:t>, s</a:t>
            </a:r>
            <a:r>
              <a:rPr lang="en-GB" i="1" baseline="-33000" smtClean="0"/>
              <a:t>3</a:t>
            </a:r>
            <a:r>
              <a:rPr lang="en-GB" smtClean="0"/>
              <a:t>}</a:t>
            </a:r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endParaRPr lang="en-GB" smtClean="0"/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Splitting exists</a:t>
            </a:r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endParaRPr lang="en-GB" smtClean="0"/>
          </a:p>
          <a:p>
            <a:pPr marL="857250" lvl="1" indent="-285750" eaLnBrk="1" hangingPunct="1">
              <a:lnSpc>
                <a:spcPct val="93000"/>
              </a:lnSpc>
              <a:buFont typeface="Arial" charset="0"/>
              <a:buNone/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S</a:t>
            </a:r>
            <a:r>
              <a:rPr lang="en-GB" baseline="-33000" smtClean="0"/>
              <a:t>1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1</a:t>
            </a:r>
            <a:r>
              <a:rPr lang="en-GB" i="1" smtClean="0"/>
              <a:t>, s</a:t>
            </a:r>
            <a:r>
              <a:rPr lang="en-GB" i="1" baseline="-33000" smtClean="0"/>
              <a:t>3</a:t>
            </a:r>
            <a:r>
              <a:rPr lang="en-GB" smtClean="0"/>
              <a:t>}, S</a:t>
            </a:r>
            <a:r>
              <a:rPr lang="en-GB" baseline="-33000" smtClean="0"/>
              <a:t>2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2</a:t>
            </a:r>
            <a:r>
              <a:rPr lang="en-GB" smtClean="0"/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2775" cy="99536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Transformation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2775" cy="3930650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For </a:t>
            </a:r>
            <a:r>
              <a:rPr lang="en-GB" i="1" smtClean="0"/>
              <a:t>n</a:t>
            </a:r>
            <a:r>
              <a:rPr lang="en-GB" smtClean="0"/>
              <a:t> elements in S, set up an </a:t>
            </a:r>
            <a:r>
              <a:rPr lang="en-GB" i="1" smtClean="0"/>
              <a:t>n</a:t>
            </a:r>
            <a:r>
              <a:rPr lang="en-GB" smtClean="0"/>
              <a:t>-dimensional space.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Corresponding to each element mark a negative point at unit distance in the axes.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Mark the origin as positive</a:t>
            </a:r>
          </a:p>
          <a:p>
            <a:pPr marL="425450" indent="-320675" eaLnBrk="1" hangingPunct="1">
              <a:lnSpc>
                <a:spcPct val="93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For each concept mark a point as positive.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65893"/>
            <a:ext cx="8231188" cy="677108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Transformation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2738" cy="1276350"/>
          </a:xfrm>
        </p:spPr>
        <p:txBody>
          <a:bodyPr lIns="0" tIns="0" rIns="0" bIns="0">
            <a:spAutoFit/>
          </a:bodyPr>
          <a:lstStyle/>
          <a:p>
            <a:pPr marL="425450" indent="-320675" eaLnBrk="1" hangingPunct="1">
              <a:lnSpc>
                <a:spcPct val="100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S = {</a:t>
            </a:r>
            <a:r>
              <a:rPr lang="en-GB" i="1" smtClean="0"/>
              <a:t>s</a:t>
            </a:r>
            <a:r>
              <a:rPr lang="en-GB" i="1" baseline="-33000" smtClean="0"/>
              <a:t>1</a:t>
            </a:r>
            <a:r>
              <a:rPr lang="en-GB" i="1" smtClean="0"/>
              <a:t>, s</a:t>
            </a:r>
            <a:r>
              <a:rPr lang="en-GB" i="1" baseline="-33000" smtClean="0"/>
              <a:t>2</a:t>
            </a:r>
            <a:r>
              <a:rPr lang="en-GB" i="1" smtClean="0"/>
              <a:t>, s</a:t>
            </a:r>
            <a:r>
              <a:rPr lang="en-GB" i="1" baseline="-33000" smtClean="0"/>
              <a:t>3</a:t>
            </a:r>
            <a:r>
              <a:rPr lang="en-GB" smtClean="0"/>
              <a:t>}</a:t>
            </a:r>
          </a:p>
          <a:p>
            <a:pPr marL="425450" indent="-320675" eaLnBrk="1" hangingPunct="1">
              <a:lnSpc>
                <a:spcPct val="100000"/>
              </a:lnSpc>
              <a:tabLst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mtClean="0"/>
              <a:t>c</a:t>
            </a:r>
            <a:r>
              <a:rPr lang="en-GB" baseline="-33000" smtClean="0"/>
              <a:t>1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1</a:t>
            </a:r>
            <a:r>
              <a:rPr lang="en-GB" i="1" smtClean="0"/>
              <a:t>, s</a:t>
            </a:r>
            <a:r>
              <a:rPr lang="en-GB" i="1" baseline="-33000" smtClean="0"/>
              <a:t>2</a:t>
            </a:r>
            <a:r>
              <a:rPr lang="en-GB" smtClean="0"/>
              <a:t>}, c</a:t>
            </a:r>
            <a:r>
              <a:rPr lang="en-GB" baseline="-33000" smtClean="0"/>
              <a:t>2</a:t>
            </a:r>
            <a:r>
              <a:rPr lang="en-GB" smtClean="0"/>
              <a:t> = {</a:t>
            </a:r>
            <a:r>
              <a:rPr lang="en-GB" i="1" smtClean="0"/>
              <a:t>s</a:t>
            </a:r>
            <a:r>
              <a:rPr lang="en-GB" i="1" baseline="-33000" smtClean="0"/>
              <a:t>2</a:t>
            </a:r>
            <a:r>
              <a:rPr lang="en-GB" i="1" smtClean="0"/>
              <a:t>, s</a:t>
            </a:r>
            <a:r>
              <a:rPr lang="en-GB" i="1" baseline="-33000" smtClean="0"/>
              <a:t>3</a:t>
            </a:r>
            <a:r>
              <a:rPr lang="en-GB" smtClean="0"/>
              <a:t>}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3124200" y="3124200"/>
            <a:ext cx="1588" cy="2057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3124200" y="5181600"/>
            <a:ext cx="2971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flipH="1">
            <a:off x="1900238" y="5181600"/>
            <a:ext cx="1228725" cy="121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851525" y="5141913"/>
            <a:ext cx="366713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x</a:t>
            </a:r>
            <a:r>
              <a:rPr lang="en-GB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117725" y="6132513"/>
            <a:ext cx="3683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x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3260725" y="2932113"/>
            <a:ext cx="3683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x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3108325" y="5192713"/>
            <a:ext cx="10239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(0,0,0) +ve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3200400" y="3352800"/>
            <a:ext cx="10239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(0,0,1) </a:t>
            </a:r>
            <a:r>
              <a:rPr lang="en-GB" sz="1400" dirty="0" smtClean="0">
                <a:solidFill>
                  <a:srgbClr val="000000"/>
                </a:solidFill>
              </a:rPr>
              <a:t>-</a:t>
            </a:r>
            <a:r>
              <a:rPr lang="en-GB" sz="1400" dirty="0" err="1" smtClean="0">
                <a:solidFill>
                  <a:srgbClr val="000000"/>
                </a:solidFill>
              </a:rPr>
              <a:t>ve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1371600" y="5715000"/>
            <a:ext cx="981075" cy="307975"/>
          </a:xfrm>
          <a:prstGeom prst="rect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(0,1,0) -ve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4953000" y="5334000"/>
            <a:ext cx="981075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(1,0,0) -ve</a:t>
            </a:r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5334000" y="51054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>
            <a:off x="3048000" y="35814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>
            <a:off x="2133600" y="6019800"/>
            <a:ext cx="1524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 flipH="1">
            <a:off x="4033838" y="5181600"/>
            <a:ext cx="923925" cy="9144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>
            <a:off x="2209800" y="6096000"/>
            <a:ext cx="18288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4114800" y="6019800"/>
            <a:ext cx="10239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(1,1,0) +ve</a:t>
            </a:r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 flipV="1">
            <a:off x="2209800" y="4414838"/>
            <a:ext cx="1588" cy="1685925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 flipH="1">
            <a:off x="2205038" y="3581400"/>
            <a:ext cx="923925" cy="838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1066800" y="4191000"/>
            <a:ext cx="10239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(0,1,1) +ve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41325"/>
            <a:ext cx="8229600" cy="68421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Proving the transformation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9600" cy="6845300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Statement</a:t>
            </a:r>
          </a:p>
          <a:p>
            <a:pPr marL="854075" lvl="1" indent="-284163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Set-splitting problem has a solution if and only if positive linear confinement problem has a solution.</a:t>
            </a:r>
          </a:p>
          <a:p>
            <a:pPr marL="422275" indent="-317500" eaLnBrk="1" hangingPunct="1">
              <a:lnSpc>
                <a:spcPct val="97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Proof in two parts: </a:t>
            </a:r>
            <a:r>
              <a:rPr lang="en-GB" b="1" smtClean="0">
                <a:latin typeface="Times New Roman" pitchFamily="18" charset="0"/>
              </a:rPr>
              <a:t>if part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b="1" smtClean="0">
                <a:latin typeface="Times New Roman" pitchFamily="18" charset="0"/>
              </a:rPr>
              <a:t>only if</a:t>
            </a:r>
            <a:r>
              <a:rPr lang="en-GB" smtClean="0">
                <a:latin typeface="Times New Roman" pitchFamily="18" charset="0"/>
              </a:rPr>
              <a:t> part</a:t>
            </a:r>
          </a:p>
          <a:p>
            <a:pPr marL="422275" indent="-317500" eaLnBrk="1" hangingPunct="1">
              <a:lnSpc>
                <a:spcPct val="97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If part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Given</a:t>
            </a:r>
            <a:r>
              <a:rPr lang="en-GB" smtClean="0">
                <a:latin typeface="Times New Roman" pitchFamily="18" charset="0"/>
              </a:rPr>
              <a:t> Set-splitting problem has a solution.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To show</a:t>
            </a:r>
            <a:r>
              <a:rPr lang="en-GB" smtClean="0">
                <a:latin typeface="Times New Roman" pitchFamily="18" charset="0"/>
              </a:rPr>
              <a:t> that the constructed Positive Linear Confinement (PLC) problem has a solution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i.e.</a:t>
            </a:r>
            <a:r>
              <a:rPr lang="en-GB" smtClean="0">
                <a:latin typeface="Times New Roman" pitchFamily="18" charset="0"/>
              </a:rPr>
              <a:t> to show that since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exist, 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exist which confine the positive points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Proof – If part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8775" y="1362075"/>
            <a:ext cx="8350250" cy="4422775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are as follows:</a:t>
            </a:r>
          </a:p>
          <a:p>
            <a:pPr marL="854075" lvl="1" indent="-284163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: </a:t>
            </a:r>
            <a:r>
              <a:rPr lang="en-GB" i="1" smtClean="0">
                <a:latin typeface="Times New Roman" pitchFamily="18" charset="0"/>
              </a:rPr>
              <a:t>a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a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+ ... + a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= -1/2	-- Eqn A</a:t>
            </a:r>
          </a:p>
          <a:p>
            <a:pPr marL="854075" lvl="1" indent="-284163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: </a:t>
            </a:r>
            <a:r>
              <a:rPr lang="en-GB" i="1" smtClean="0">
                <a:latin typeface="Times New Roman" pitchFamily="18" charset="0"/>
              </a:rPr>
              <a:t>b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b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+ ... + b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= -1/2	-- Eqn B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                           </a:t>
            </a:r>
            <a:r>
              <a:rPr lang="en-GB" i="1" smtClean="0">
                <a:latin typeface="Times New Roman" pitchFamily="18" charset="0"/>
              </a:rPr>
              <a:t>a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= -1,		if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ε S</a:t>
            </a:r>
            <a:r>
              <a:rPr lang="en-GB" baseline="-33000" smtClean="0">
                <a:latin typeface="Times New Roman" pitchFamily="18" charset="0"/>
              </a:rPr>
              <a:t>1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                              = </a:t>
            </a:r>
            <a:r>
              <a:rPr lang="en-GB" i="1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,	    otherwise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                          </a:t>
            </a:r>
            <a:r>
              <a:rPr lang="en-GB" i="1" smtClean="0">
                <a:latin typeface="Times New Roman" pitchFamily="18" charset="0"/>
              </a:rPr>
              <a:t>b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 = -1,	    if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ε S</a:t>
            </a:r>
            <a:r>
              <a:rPr lang="en-GB" baseline="-33000" smtClean="0">
                <a:latin typeface="Times New Roman" pitchFamily="18" charset="0"/>
              </a:rPr>
              <a:t>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                               = </a:t>
            </a:r>
            <a:r>
              <a:rPr lang="en-GB" i="1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,	    otherwise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Representative Diagram</a:t>
            </a:r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6364288" cy="484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3762"/>
            <a:ext cx="8229600" cy="690638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latin typeface="Times New Roman" pitchFamily="18" charset="0"/>
              </a:rPr>
              <a:t>Proof (If part) – Positive points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458200" cy="5037469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800" dirty="0" smtClean="0">
                <a:latin typeface="Times New Roman" pitchFamily="18" charset="0"/>
              </a:rPr>
              <a:t>For origin (a +</a:t>
            </a:r>
            <a:r>
              <a:rPr lang="en-GB" sz="2800" dirty="0" err="1" smtClean="0">
                <a:latin typeface="Times New Roman" pitchFamily="18" charset="0"/>
              </a:rPr>
              <a:t>ve</a:t>
            </a:r>
            <a:r>
              <a:rPr lang="en-GB" sz="2800" dirty="0" smtClean="0">
                <a:latin typeface="Times New Roman" pitchFamily="18" charset="0"/>
              </a:rPr>
              <a:t> point), plugging in </a:t>
            </a:r>
            <a:r>
              <a:rPr lang="en-GB" sz="2800" i="1" dirty="0" smtClean="0">
                <a:latin typeface="Times New Roman" pitchFamily="18" charset="0"/>
              </a:rPr>
              <a:t>x</a:t>
            </a:r>
            <a:r>
              <a:rPr lang="en-GB" sz="2800" i="1" baseline="-33000" dirty="0" smtClean="0">
                <a:latin typeface="Times New Roman" pitchFamily="18" charset="0"/>
              </a:rPr>
              <a:t>1</a:t>
            </a:r>
            <a:r>
              <a:rPr lang="en-GB" sz="2800" i="1" dirty="0" smtClean="0">
                <a:latin typeface="Times New Roman" pitchFamily="18" charset="0"/>
              </a:rPr>
              <a:t> = 0 = x</a:t>
            </a:r>
            <a:r>
              <a:rPr lang="en-GB" sz="2800" i="1" baseline="-33000" dirty="0" smtClean="0">
                <a:latin typeface="Times New Roman" pitchFamily="18" charset="0"/>
              </a:rPr>
              <a:t>2</a:t>
            </a:r>
            <a:r>
              <a:rPr lang="en-GB" sz="2800" i="1" dirty="0" smtClean="0">
                <a:latin typeface="Times New Roman" pitchFamily="18" charset="0"/>
              </a:rPr>
              <a:t> = ... = </a:t>
            </a:r>
            <a:r>
              <a:rPr lang="en-GB" sz="2800" i="1" dirty="0" err="1" smtClean="0">
                <a:latin typeface="Times New Roman" pitchFamily="18" charset="0"/>
              </a:rPr>
              <a:t>x</a:t>
            </a:r>
            <a:r>
              <a:rPr lang="en-GB" sz="2800" i="1" baseline="-33000" dirty="0" err="1" smtClean="0">
                <a:latin typeface="Times New Roman" pitchFamily="18" charset="0"/>
              </a:rPr>
              <a:t>n</a:t>
            </a:r>
            <a:r>
              <a:rPr lang="en-GB" sz="2800" dirty="0" smtClean="0">
                <a:latin typeface="Times New Roman" pitchFamily="18" charset="0"/>
              </a:rPr>
              <a:t> into P</a:t>
            </a:r>
            <a:r>
              <a:rPr lang="en-GB" sz="2800" baseline="-33000" dirty="0" smtClean="0">
                <a:latin typeface="Times New Roman" pitchFamily="18" charset="0"/>
              </a:rPr>
              <a:t>1</a:t>
            </a:r>
            <a:r>
              <a:rPr lang="en-GB" sz="2800" dirty="0" smtClean="0">
                <a:latin typeface="Times New Roman" pitchFamily="18" charset="0"/>
              </a:rPr>
              <a:t> we get, 0 &gt; -1/2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800" dirty="0" smtClean="0">
                <a:latin typeface="Times New Roman" pitchFamily="18" charset="0"/>
              </a:rPr>
              <a:t>For other points</a:t>
            </a:r>
          </a:p>
          <a:p>
            <a:pPr marL="854075" lvl="1" indent="-284163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400" dirty="0" smtClean="0">
                <a:latin typeface="Times New Roman" pitchFamily="18" charset="0"/>
              </a:rPr>
              <a:t>+</a:t>
            </a:r>
            <a:r>
              <a:rPr lang="en-GB" sz="2400" dirty="0" err="1" smtClean="0">
                <a:latin typeface="Times New Roman" pitchFamily="18" charset="0"/>
              </a:rPr>
              <a:t>ve</a:t>
            </a:r>
            <a:r>
              <a:rPr lang="en-GB" sz="2400" dirty="0" smtClean="0">
                <a:latin typeface="Times New Roman" pitchFamily="18" charset="0"/>
              </a:rPr>
              <a:t> points correspond to </a:t>
            </a:r>
            <a:r>
              <a:rPr lang="en-GB" sz="2400" i="1" dirty="0" err="1" smtClean="0">
                <a:latin typeface="Times New Roman" pitchFamily="18" charset="0"/>
              </a:rPr>
              <a:t>c</a:t>
            </a:r>
            <a:r>
              <a:rPr lang="en-GB" sz="2400" i="1" baseline="-33000" dirty="0" err="1" smtClean="0">
                <a:latin typeface="Times New Roman" pitchFamily="18" charset="0"/>
              </a:rPr>
              <a:t>i</a:t>
            </a:r>
            <a:r>
              <a:rPr lang="en-GB" sz="2400" i="1" dirty="0" err="1" smtClean="0">
                <a:latin typeface="Times New Roman" pitchFamily="18" charset="0"/>
              </a:rPr>
              <a:t>’s</a:t>
            </a:r>
            <a:endParaRPr lang="en-GB" sz="2400" i="1" dirty="0" smtClean="0">
              <a:latin typeface="Times New Roman" pitchFamily="18" charset="0"/>
            </a:endParaRPr>
          </a:p>
          <a:p>
            <a:pPr marL="854075" lvl="1" indent="-284163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400" dirty="0" smtClean="0">
                <a:latin typeface="Times New Roman" pitchFamily="18" charset="0"/>
              </a:rPr>
              <a:t>Suppose </a:t>
            </a:r>
            <a:r>
              <a:rPr lang="en-GB" sz="2400" i="1" dirty="0" err="1" smtClean="0">
                <a:latin typeface="Times New Roman" pitchFamily="18" charset="0"/>
              </a:rPr>
              <a:t>c</a:t>
            </a:r>
            <a:r>
              <a:rPr lang="en-GB" sz="2400" i="1" baseline="-33000" dirty="0" err="1" smtClean="0">
                <a:latin typeface="Times New Roman" pitchFamily="18" charset="0"/>
              </a:rPr>
              <a:t>i</a:t>
            </a:r>
            <a:r>
              <a:rPr lang="en-GB" sz="2400" baseline="-330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contains elements {</a:t>
            </a:r>
            <a:r>
              <a:rPr lang="en-GB" sz="2400" i="1" dirty="0" smtClean="0">
                <a:latin typeface="Times New Roman" pitchFamily="18" charset="0"/>
              </a:rPr>
              <a:t>s</a:t>
            </a:r>
            <a:r>
              <a:rPr lang="en-GB" sz="2400" i="1" baseline="-33000" dirty="0" smtClean="0">
                <a:latin typeface="Times New Roman" pitchFamily="18" charset="0"/>
              </a:rPr>
              <a:t>1</a:t>
            </a:r>
            <a:r>
              <a:rPr lang="en-GB" sz="2400" i="1" baseline="33000" dirty="0" smtClean="0">
                <a:latin typeface="Times New Roman" pitchFamily="18" charset="0"/>
              </a:rPr>
              <a:t>i</a:t>
            </a:r>
            <a:r>
              <a:rPr lang="en-GB" sz="2400" i="1" dirty="0" smtClean="0">
                <a:latin typeface="Times New Roman" pitchFamily="18" charset="0"/>
              </a:rPr>
              <a:t>, s</a:t>
            </a:r>
            <a:r>
              <a:rPr lang="en-GB" sz="2400" i="1" baseline="-33000" dirty="0" smtClean="0">
                <a:latin typeface="Times New Roman" pitchFamily="18" charset="0"/>
              </a:rPr>
              <a:t>2</a:t>
            </a:r>
            <a:r>
              <a:rPr lang="en-GB" sz="2400" i="1" baseline="33000" dirty="0" smtClean="0">
                <a:latin typeface="Times New Roman" pitchFamily="18" charset="0"/>
              </a:rPr>
              <a:t>i</a:t>
            </a:r>
            <a:r>
              <a:rPr lang="en-GB" sz="2400" i="1" dirty="0" smtClean="0">
                <a:latin typeface="Times New Roman" pitchFamily="18" charset="0"/>
              </a:rPr>
              <a:t>, ..., </a:t>
            </a:r>
            <a:r>
              <a:rPr lang="en-GB" sz="2400" i="1" dirty="0" err="1" smtClean="0">
                <a:latin typeface="Times New Roman" pitchFamily="18" charset="0"/>
              </a:rPr>
              <a:t>s</a:t>
            </a:r>
            <a:r>
              <a:rPr lang="en-GB" sz="2400" i="1" baseline="-33000" dirty="0" err="1" smtClean="0">
                <a:latin typeface="Times New Roman" pitchFamily="18" charset="0"/>
              </a:rPr>
              <a:t>n</a:t>
            </a:r>
            <a:r>
              <a:rPr lang="en-GB" sz="2400" i="1" baseline="33000" dirty="0" err="1" smtClean="0">
                <a:latin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</a:rPr>
              <a:t>}, then at least one of the </a:t>
            </a:r>
            <a:r>
              <a:rPr lang="en-GB" sz="2400" i="1" dirty="0" err="1" smtClean="0">
                <a:latin typeface="Times New Roman" pitchFamily="18" charset="0"/>
              </a:rPr>
              <a:t>s</a:t>
            </a:r>
            <a:r>
              <a:rPr lang="en-GB" sz="2400" i="1" baseline="-33000" dirty="0" err="1" smtClean="0">
                <a:latin typeface="Times New Roman" pitchFamily="18" charset="0"/>
              </a:rPr>
              <a:t>j</a:t>
            </a:r>
            <a:r>
              <a:rPr lang="en-GB" sz="2400" i="1" baseline="33000" dirty="0" err="1" smtClean="0">
                <a:latin typeface="Times New Roman" pitchFamily="18" charset="0"/>
              </a:rPr>
              <a:t>i</a:t>
            </a:r>
            <a:r>
              <a:rPr lang="en-GB" sz="2400" baseline="330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cannot be</a:t>
            </a:r>
            <a:r>
              <a:rPr lang="en-GB" sz="2400" baseline="330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in </a:t>
            </a:r>
            <a:r>
              <a:rPr lang="en-GB" sz="2400" i="1" dirty="0" smtClean="0">
                <a:latin typeface="Times New Roman" pitchFamily="18" charset="0"/>
              </a:rPr>
              <a:t>S</a:t>
            </a:r>
            <a:r>
              <a:rPr lang="en-GB" sz="2400" i="1" baseline="-33000" dirty="0" smtClean="0">
                <a:latin typeface="Times New Roman" pitchFamily="18" charset="0"/>
              </a:rPr>
              <a:t>1</a:t>
            </a:r>
            <a:r>
              <a:rPr lang="en-GB" sz="2400" dirty="0" smtClean="0">
                <a:latin typeface="Times New Roman" pitchFamily="18" charset="0"/>
              </a:rPr>
              <a:t> </a:t>
            </a:r>
          </a:p>
          <a:p>
            <a:pPr marL="1285875" lvl="2" indent="-212725" eaLnBrk="1" hangingPunct="1">
              <a:lnSpc>
                <a:spcPct val="97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dirty="0" smtClean="0">
                <a:latin typeface="Times New Roman" pitchFamily="18" charset="0"/>
              </a:rPr>
              <a:t>∴ co-efficient of </a:t>
            </a:r>
            <a:r>
              <a:rPr lang="en-GB" i="1" dirty="0" err="1" smtClean="0">
                <a:latin typeface="Times New Roman" pitchFamily="18" charset="0"/>
              </a:rPr>
              <a:t>x</a:t>
            </a:r>
            <a:r>
              <a:rPr lang="en-GB" i="1" baseline="-33000" dirty="0" err="1" smtClean="0">
                <a:latin typeface="Times New Roman" pitchFamily="18" charset="0"/>
              </a:rPr>
              <a:t>j</a:t>
            </a:r>
            <a:r>
              <a:rPr lang="en-GB" i="1" baseline="33000" dirty="0" err="1" smtClean="0">
                <a:latin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</a:rPr>
              <a:t> = n</a:t>
            </a:r>
            <a:r>
              <a:rPr lang="en-GB" dirty="0" smtClean="0">
                <a:latin typeface="Times New Roman" pitchFamily="18" charset="0"/>
              </a:rPr>
              <a:t>,  </a:t>
            </a:r>
          </a:p>
          <a:p>
            <a:pPr marL="1285875" lvl="2" indent="-212725" eaLnBrk="1" hangingPunct="1">
              <a:lnSpc>
                <a:spcPct val="97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dirty="0" smtClean="0">
                <a:latin typeface="Times New Roman" pitchFamily="18" charset="0"/>
              </a:rPr>
              <a:t>∴ LHS &gt; -1/2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800" dirty="0" smtClean="0">
                <a:latin typeface="Times New Roman" pitchFamily="18" charset="0"/>
              </a:rPr>
              <a:t>Thus +</a:t>
            </a:r>
            <a:r>
              <a:rPr lang="en-GB" sz="2800" dirty="0" err="1" smtClean="0">
                <a:latin typeface="Times New Roman" pitchFamily="18" charset="0"/>
              </a:rPr>
              <a:t>ve</a:t>
            </a:r>
            <a:r>
              <a:rPr lang="en-GB" sz="2800" dirty="0" smtClean="0">
                <a:latin typeface="Times New Roman" pitchFamily="18" charset="0"/>
              </a:rPr>
              <a:t> points for each </a:t>
            </a:r>
            <a:r>
              <a:rPr lang="en-GB" sz="2800" i="1" dirty="0" err="1" smtClean="0">
                <a:latin typeface="Times New Roman" pitchFamily="18" charset="0"/>
              </a:rPr>
              <a:t>c</a:t>
            </a:r>
            <a:r>
              <a:rPr lang="en-GB" sz="2800" i="1" baseline="-33000" dirty="0" err="1" smtClean="0">
                <a:latin typeface="Times New Roman" pitchFamily="18" charset="0"/>
              </a:rPr>
              <a:t>i</a:t>
            </a:r>
            <a:r>
              <a:rPr lang="en-GB" sz="2800" baseline="-33000" dirty="0" smtClean="0">
                <a:latin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</a:rPr>
              <a:t>belong to the same side of </a:t>
            </a:r>
            <a:r>
              <a:rPr lang="en-GB" sz="2800" i="1" dirty="0" smtClean="0">
                <a:latin typeface="Times New Roman" pitchFamily="18" charset="0"/>
              </a:rPr>
              <a:t>P</a:t>
            </a:r>
            <a:r>
              <a:rPr lang="en-GB" sz="2800" i="1" baseline="-33000" dirty="0" smtClean="0">
                <a:latin typeface="Times New Roman" pitchFamily="18" charset="0"/>
              </a:rPr>
              <a:t>1</a:t>
            </a:r>
            <a:r>
              <a:rPr lang="en-GB" sz="2800" dirty="0" smtClean="0">
                <a:latin typeface="Times New Roman" pitchFamily="18" charset="0"/>
              </a:rPr>
              <a:t> as the origin. 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800" dirty="0" smtClean="0">
                <a:latin typeface="Times New Roman" pitchFamily="18" charset="0"/>
              </a:rPr>
              <a:t>Similarly for </a:t>
            </a:r>
            <a:r>
              <a:rPr lang="en-GB" sz="2800" i="1" dirty="0" smtClean="0">
                <a:latin typeface="Times New Roman" pitchFamily="18" charset="0"/>
              </a:rPr>
              <a:t>P</a:t>
            </a:r>
            <a:r>
              <a:rPr lang="en-GB" sz="2800" i="1" baseline="-33000" dirty="0" smtClean="0">
                <a:latin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996225" y="1620592"/>
            <a:ext cx="4023575" cy="2341808"/>
          </a:xfrm>
          <a:custGeom>
            <a:avLst/>
            <a:gdLst>
              <a:gd name="connsiteX0" fmla="*/ 0 w 3052293"/>
              <a:gd name="connsiteY0" fmla="*/ 23611 h 1427408"/>
              <a:gd name="connsiteX1" fmla="*/ 309093 w 3052293"/>
              <a:gd name="connsiteY1" fmla="*/ 36490 h 1427408"/>
              <a:gd name="connsiteX2" fmla="*/ 746975 w 3052293"/>
              <a:gd name="connsiteY2" fmla="*/ 242552 h 1427408"/>
              <a:gd name="connsiteX3" fmla="*/ 1300767 w 3052293"/>
              <a:gd name="connsiteY3" fmla="*/ 1066800 h 1427408"/>
              <a:gd name="connsiteX4" fmla="*/ 1558344 w 3052293"/>
              <a:gd name="connsiteY4" fmla="*/ 1375893 h 1427408"/>
              <a:gd name="connsiteX5" fmla="*/ 1648496 w 3052293"/>
              <a:gd name="connsiteY5" fmla="*/ 1375893 h 1427408"/>
              <a:gd name="connsiteX6" fmla="*/ 1712890 w 3052293"/>
              <a:gd name="connsiteY6" fmla="*/ 1234225 h 1427408"/>
              <a:gd name="connsiteX7" fmla="*/ 1803043 w 3052293"/>
              <a:gd name="connsiteY7" fmla="*/ 731949 h 1427408"/>
              <a:gd name="connsiteX8" fmla="*/ 2009105 w 3052293"/>
              <a:gd name="connsiteY8" fmla="*/ 422856 h 1427408"/>
              <a:gd name="connsiteX9" fmla="*/ 2498502 w 3052293"/>
              <a:gd name="connsiteY9" fmla="*/ 229673 h 1427408"/>
              <a:gd name="connsiteX10" fmla="*/ 3052293 w 3052293"/>
              <a:gd name="connsiteY10" fmla="*/ 100884 h 142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2293" h="1427408">
                <a:moveTo>
                  <a:pt x="0" y="23611"/>
                </a:moveTo>
                <a:cubicBezTo>
                  <a:pt x="92298" y="11805"/>
                  <a:pt x="184597" y="0"/>
                  <a:pt x="309093" y="36490"/>
                </a:cubicBezTo>
                <a:cubicBezTo>
                  <a:pt x="433589" y="72980"/>
                  <a:pt x="581696" y="70834"/>
                  <a:pt x="746975" y="242552"/>
                </a:cubicBezTo>
                <a:cubicBezTo>
                  <a:pt x="912254" y="414270"/>
                  <a:pt x="1165539" y="877910"/>
                  <a:pt x="1300767" y="1066800"/>
                </a:cubicBezTo>
                <a:cubicBezTo>
                  <a:pt x="1435995" y="1255690"/>
                  <a:pt x="1500389" y="1324378"/>
                  <a:pt x="1558344" y="1375893"/>
                </a:cubicBezTo>
                <a:cubicBezTo>
                  <a:pt x="1616299" y="1427408"/>
                  <a:pt x="1622738" y="1399504"/>
                  <a:pt x="1648496" y="1375893"/>
                </a:cubicBezTo>
                <a:cubicBezTo>
                  <a:pt x="1674254" y="1352282"/>
                  <a:pt x="1687132" y="1341549"/>
                  <a:pt x="1712890" y="1234225"/>
                </a:cubicBezTo>
                <a:cubicBezTo>
                  <a:pt x="1738648" y="1126901"/>
                  <a:pt x="1753674" y="867177"/>
                  <a:pt x="1803043" y="731949"/>
                </a:cubicBezTo>
                <a:cubicBezTo>
                  <a:pt x="1852412" y="596721"/>
                  <a:pt x="1893195" y="506569"/>
                  <a:pt x="2009105" y="422856"/>
                </a:cubicBezTo>
                <a:cubicBezTo>
                  <a:pt x="2125015" y="339143"/>
                  <a:pt x="2324637" y="283335"/>
                  <a:pt x="2498502" y="229673"/>
                </a:cubicBezTo>
                <a:cubicBezTo>
                  <a:pt x="2672367" y="176011"/>
                  <a:pt x="2862330" y="138447"/>
                  <a:pt x="3052293" y="10088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04006" y="2514599"/>
            <a:ext cx="3961607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4191000"/>
            <a:ext cx="7848600" cy="2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745496" y="1760841"/>
            <a:ext cx="626376" cy="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049159" y="1760840"/>
            <a:ext cx="626376" cy="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355097" y="1912445"/>
            <a:ext cx="626376" cy="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743200"/>
            <a:ext cx="9906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" idx="3"/>
          </p:cNvCxnSpPr>
          <p:nvPr/>
        </p:nvCxnSpPr>
        <p:spPr>
          <a:xfrm rot="10800000" flipV="1">
            <a:off x="3710916" y="3048002"/>
            <a:ext cx="632485" cy="322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" idx="3"/>
            <a:endCxn id="2" idx="6"/>
          </p:cNvCxnSpPr>
          <p:nvPr/>
        </p:nvCxnSpPr>
        <p:spPr>
          <a:xfrm>
            <a:off x="3710915" y="3370786"/>
            <a:ext cx="543266" cy="274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981200" y="1897102"/>
          <a:ext cx="382185" cy="312697"/>
        </p:xfrm>
        <a:graphic>
          <a:graphicData uri="http://schemas.openxmlformats.org/presentationml/2006/ole">
            <p:oleObj spid="_x0000_s92162" name="Equation" r:id="rId3" imgW="279360" imgH="228600" progId="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86000" y="2133600"/>
          <a:ext cx="484340" cy="304800"/>
        </p:xfrm>
        <a:graphic>
          <a:graphicData uri="http://schemas.openxmlformats.org/presentationml/2006/ole">
            <p:oleObj spid="_x0000_s92163" name="Equation" r:id="rId4" imgW="368280" imgH="228600" progId="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733800" y="2590800"/>
          <a:ext cx="361950" cy="310243"/>
        </p:xfrm>
        <a:graphic>
          <a:graphicData uri="http://schemas.openxmlformats.org/presentationml/2006/ole">
            <p:oleObj spid="_x0000_s92164" name="Equation" r:id="rId5" imgW="266400" imgH="228600" progId="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657600" y="2971800"/>
          <a:ext cx="457200" cy="304800"/>
        </p:xfrm>
        <a:graphic>
          <a:graphicData uri="http://schemas.openxmlformats.org/presentationml/2006/ole">
            <p:oleObj spid="_x0000_s92165" name="Equation" r:id="rId6" imgW="342720" imgH="228600" progId="">
              <p:embed/>
            </p:oleObj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5400000" flipH="1" flipV="1">
            <a:off x="723900" y="2247900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429000" y="4419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90600" y="2286000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62400" y="4343400"/>
            <a:ext cx="3497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429000"/>
            <a:ext cx="10931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Positive 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24400" y="838200"/>
            <a:ext cx="13351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Oscillating 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50" name="Bent Arrow 49"/>
          <p:cNvSpPr/>
          <p:nvPr/>
        </p:nvSpPr>
        <p:spPr>
          <a:xfrm rot="15841395" flipH="1">
            <a:off x="3490706" y="1142965"/>
            <a:ext cx="1393316" cy="1206655"/>
          </a:xfrm>
          <a:prstGeom prst="bentArrow">
            <a:avLst>
              <a:gd name="adj1" fmla="val 15144"/>
              <a:gd name="adj2" fmla="val 13777"/>
              <a:gd name="adj3" fmla="val 18631"/>
              <a:gd name="adj4" fmla="val 75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2362"/>
            <a:ext cx="8229600" cy="690638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latin typeface="Times New Roman" pitchFamily="18" charset="0"/>
              </a:rPr>
              <a:t>Proof (If part) – Negative points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894262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-ve points are the unit distance points on the axes</a:t>
            </a:r>
          </a:p>
          <a:p>
            <a:pPr lvl="1" eaLnBrk="1" hangingPunct="1">
              <a:lnSpc>
                <a:spcPct val="100000"/>
              </a:lnSpc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They have only one bit as 1.</a:t>
            </a:r>
          </a:p>
          <a:p>
            <a:pPr lvl="1" eaLnBrk="1" hangingPunct="1">
              <a:lnSpc>
                <a:spcPct val="100000"/>
              </a:lnSpc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Elements in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give rise to </a:t>
            </a:r>
            <a:r>
              <a:rPr lang="en-GB" i="1" smtClean="0">
                <a:latin typeface="Times New Roman" pitchFamily="18" charset="0"/>
              </a:rPr>
              <a:t>m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-ve points.</a:t>
            </a:r>
          </a:p>
          <a:p>
            <a:pPr lvl="1" eaLnBrk="1" hangingPunct="1">
              <a:lnSpc>
                <a:spcPct val="100000"/>
              </a:lnSpc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Elements in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give rise to </a:t>
            </a:r>
            <a:r>
              <a:rPr lang="en-GB" i="1" smtClean="0">
                <a:latin typeface="Times New Roman" pitchFamily="18" charset="0"/>
              </a:rPr>
              <a:t>m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-ve points.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-ve points corresponding to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</a:p>
          <a:p>
            <a:pPr lvl="1" eaLnBrk="1" hangingPunct="1">
              <a:lnSpc>
                <a:spcPct val="102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If </a:t>
            </a:r>
            <a:r>
              <a:rPr lang="en-GB" i="1" smtClean="0">
                <a:latin typeface="Times New Roman" pitchFamily="18" charset="0"/>
              </a:rPr>
              <a:t>q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i="1" smtClean="0">
                <a:latin typeface="Times New Roman" pitchFamily="18" charset="0"/>
              </a:rPr>
              <a:t>ε 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then x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i="1" baseline="33000" smtClean="0">
                <a:latin typeface="Times New Roman" pitchFamily="18" charset="0"/>
              </a:rPr>
              <a:t> </a:t>
            </a:r>
            <a:r>
              <a:rPr lang="en-GB" i="1" smtClean="0">
                <a:latin typeface="Times New Roman" pitchFamily="18" charset="0"/>
              </a:rPr>
              <a:t>in 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must have co-efficient -1</a:t>
            </a:r>
          </a:p>
          <a:p>
            <a:pPr marL="1285875" lvl="2" indent="-212725" eaLnBrk="1" hangingPunct="1">
              <a:lnSpc>
                <a:spcPct val="97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∴ LHS = -1 &lt; -1/2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04825"/>
            <a:ext cx="8229600" cy="6858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What has been proved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863" y="1604963"/>
            <a:ext cx="8229600" cy="4533900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Origin (+ve point) is on one side of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+ve points corresponding to </a:t>
            </a:r>
            <a:r>
              <a:rPr lang="en-GB" i="1" smtClean="0">
                <a:latin typeface="Times New Roman" pitchFamily="18" charset="0"/>
              </a:rPr>
              <a:t>c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i="1" smtClean="0">
                <a:latin typeface="Times New Roman" pitchFamily="18" charset="0"/>
              </a:rPr>
              <a:t>’s</a:t>
            </a:r>
            <a:r>
              <a:rPr lang="en-GB" smtClean="0">
                <a:latin typeface="Times New Roman" pitchFamily="18" charset="0"/>
              </a:rPr>
              <a:t> are on the same side as the origin.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-ve points corresponding to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are on the opposite side of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2363"/>
            <a:ext cx="8229600" cy="690638"/>
          </a:xfrm>
        </p:spPr>
        <p:txBody>
          <a:bodyPr wrap="square"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latin typeface="Times New Roman" pitchFamily="18" charset="0"/>
              </a:rPr>
              <a:t>Illustrative Example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5121275"/>
          </a:xfrm>
        </p:spPr>
        <p:txBody>
          <a:bodyPr lIns="0" tIns="0" rIns="0" bIns="0">
            <a:spAutoFit/>
          </a:bodyPr>
          <a:lstStyle/>
          <a:p>
            <a:pPr marL="419100" indent="-314325" eaLnBrk="1" hangingPunct="1">
              <a:lnSpc>
                <a:spcPct val="95000"/>
              </a:lnSpc>
              <a:buFont typeface="Times New Roman" pitchFamily="18" charset="0"/>
              <a:buChar char="•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Example</a:t>
            </a:r>
          </a:p>
          <a:p>
            <a:pPr marL="850900" lvl="1" indent="-282575" eaLnBrk="1" hangingPunct="1">
              <a:lnSpc>
                <a:spcPct val="95000"/>
              </a:lnSpc>
              <a:buFont typeface="Times New Roman" pitchFamily="18" charset="0"/>
              <a:buChar char="–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S = {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, 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, s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}</a:t>
            </a:r>
          </a:p>
          <a:p>
            <a:pPr marL="850900" lvl="1" indent="-282575" eaLnBrk="1" hangingPunct="1">
              <a:lnSpc>
                <a:spcPct val="95000"/>
              </a:lnSpc>
              <a:buFont typeface="Times New Roman" pitchFamily="18" charset="0"/>
              <a:buChar char="–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c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= {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, 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}, c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= {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, s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}</a:t>
            </a:r>
          </a:p>
          <a:p>
            <a:pPr marL="850900" lvl="1" indent="-282575" eaLnBrk="1" hangingPunct="1">
              <a:lnSpc>
                <a:spcPct val="95000"/>
              </a:lnSpc>
              <a:buFont typeface="Times New Roman" pitchFamily="18" charset="0"/>
              <a:buChar char="–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Splitting : S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= {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, s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}, S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= {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}</a:t>
            </a:r>
          </a:p>
          <a:p>
            <a:pPr marL="419100" indent="-314325" eaLnBrk="1" hangingPunct="1">
              <a:lnSpc>
                <a:spcPct val="95000"/>
              </a:lnSpc>
              <a:buFont typeface="Times New Roman" pitchFamily="18" charset="0"/>
              <a:buChar char="•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+ve points:</a:t>
            </a:r>
          </a:p>
          <a:p>
            <a:pPr marL="850900" lvl="1" indent="-282575" eaLnBrk="1" hangingPunct="1">
              <a:lnSpc>
                <a:spcPct val="95000"/>
              </a:lnSpc>
              <a:buFont typeface="Times New Roman" pitchFamily="18" charset="0"/>
              <a:buChar char="–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(&lt;0, 0, 0&gt;,+),	 (&lt;1, 1, 0&gt;,+), (&lt;0, 1, 1&gt;,+)</a:t>
            </a:r>
          </a:p>
          <a:p>
            <a:pPr marL="419100" indent="-314325" eaLnBrk="1" hangingPunct="1">
              <a:lnSpc>
                <a:spcPct val="95000"/>
              </a:lnSpc>
              <a:buFont typeface="Times New Roman" pitchFamily="18" charset="0"/>
              <a:buChar char="•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-ve points:</a:t>
            </a:r>
          </a:p>
          <a:p>
            <a:pPr marL="850900" lvl="1" indent="-282575" eaLnBrk="1" hangingPunct="1">
              <a:lnSpc>
                <a:spcPct val="95000"/>
              </a:lnSpc>
              <a:buFont typeface="Times New Roman" pitchFamily="18" charset="0"/>
              <a:buChar char="–"/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GB" smtClean="0">
                <a:latin typeface="Times New Roman" pitchFamily="18" charset="0"/>
              </a:rPr>
              <a:t>(&lt;1, 0, 0&gt;,-),	(&lt;0, 1, 0&gt;,-),	 (&lt;0, 0, 1&gt;,-)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Example (contd.)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351337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The constructed planes are: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: </a:t>
            </a:r>
          </a:p>
          <a:p>
            <a:pPr marL="854075" lvl="1" indent="-284163" eaLnBrk="1" hangingPunct="1">
              <a:lnSpc>
                <a:spcPct val="102000"/>
              </a:lnSpc>
              <a:buFont typeface="Wingdings" pitchFamily="2" charset="2"/>
              <a:buChar char="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a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a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+ a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</a:t>
            </a:r>
            <a:r>
              <a:rPr lang="en-GB" i="1" smtClean="0">
                <a:latin typeface="Times New Roman" pitchFamily="18" charset="0"/>
              </a:rPr>
              <a:t>2</a:t>
            </a:r>
          </a:p>
          <a:p>
            <a:pPr marL="854075" lvl="1" indent="-284163" eaLnBrk="1" hangingPunct="1">
              <a:lnSpc>
                <a:spcPct val="102000"/>
              </a:lnSpc>
              <a:buFont typeface="Wingdings" pitchFamily="2" charset="2"/>
              <a:buChar char="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-x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+ 3x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– x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:</a:t>
            </a:r>
          </a:p>
          <a:p>
            <a:pPr marL="854075" lvl="1" indent="-284163" eaLnBrk="1" hangingPunct="1">
              <a:lnSpc>
                <a:spcPct val="102000"/>
              </a:lnSpc>
              <a:buFont typeface="Wingdings" pitchFamily="2" charset="2"/>
              <a:buChar char="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b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b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+ b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-1/2</a:t>
            </a:r>
          </a:p>
          <a:p>
            <a:pPr marL="854075" lvl="1" indent="-284163" eaLnBrk="1" hangingPunct="1">
              <a:lnSpc>
                <a:spcPct val="102000"/>
              </a:lnSpc>
              <a:buFont typeface="Wingdings" pitchFamily="2" charset="2"/>
              <a:buChar char="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3x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– 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+ 3x</a:t>
            </a:r>
            <a:r>
              <a:rPr lang="en-GB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Example (contd.)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5241925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: </a:t>
            </a:r>
            <a:r>
              <a:rPr lang="en-GB" i="1" smtClean="0">
                <a:latin typeface="Times New Roman" pitchFamily="18" charset="0"/>
              </a:rPr>
              <a:t>-x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+ 3x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– x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&lt;0, 0, 0&gt;: LHS = 0 &gt; -1/2,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&lt;0, 0, 0&gt; is +ve pt (similarly, &lt;1,1,0&gt; and &lt;0,1,1&gt; are classified as +ve)</a:t>
            </a:r>
          </a:p>
          <a:p>
            <a:pPr marL="422275" indent="-317500" eaLnBrk="1" hangingPunct="1">
              <a:lnSpc>
                <a:spcPct val="97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&lt;1, 0, 0&gt;: LHS = -1 &lt; -1/2,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&lt;1, 0, 0&gt; is -ve pt</a:t>
            </a:r>
          </a:p>
          <a:p>
            <a:pPr marL="422275" indent="-317500" eaLnBrk="1" hangingPunct="1">
              <a:lnSpc>
                <a:spcPct val="97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&lt;0, 0, 1&gt;: LHS = -1 &lt; -1/2, 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&lt;0, 0, 1&gt; is -ve pt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But &lt;0,1,0&gt; is classified as +ve, i.e., cannot classify the point of S</a:t>
            </a:r>
            <a:r>
              <a:rPr lang="en-GB" i="1" baseline="-25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Example (contd.)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5002212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: </a:t>
            </a:r>
            <a:r>
              <a:rPr lang="en-GB" i="1" smtClean="0">
                <a:latin typeface="Times New Roman" pitchFamily="18" charset="0"/>
              </a:rPr>
              <a:t>3x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– 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 + 3x</a:t>
            </a:r>
            <a:r>
              <a:rPr lang="en-GB" i="1" baseline="-33000" smtClean="0">
                <a:latin typeface="Times New Roman" pitchFamily="18" charset="0"/>
              </a:rPr>
              <a:t>3</a:t>
            </a:r>
            <a:r>
              <a:rPr lang="en-GB" smtClean="0">
                <a:latin typeface="Times New Roman" pitchFamily="18" charset="0"/>
              </a:rPr>
              <a:t> = -1/2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&lt;0, 0, 0&gt; : LHS = 0 &gt; -1/2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&lt;0, 0, 0&gt; is +ve pt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&lt;1, 1, 0&gt; : LHS = 2 &gt; -1/2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&lt;1, 1, 0&gt; is +ve pt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&lt;0, 1, 1&gt; : LHS = 2 &gt; -1/2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&lt;0, 1, 1&gt; is +ve pt</a:t>
            </a:r>
          </a:p>
          <a:p>
            <a:pPr marL="422275" indent="-317500" eaLnBrk="1" hangingPunct="1">
              <a:lnSpc>
                <a:spcPct val="102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&lt;0, 1, 0&gt; : -1 &lt; -1/2</a:t>
            </a:r>
          </a:p>
          <a:p>
            <a:pPr marL="854075" lvl="1" indent="-284163" eaLnBrk="1" hangingPunct="1">
              <a:lnSpc>
                <a:spcPct val="97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∴ &lt;0, 1, 0&gt; is -ve 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>
            <a:spAutoFit/>
          </a:bodyPr>
          <a:lstStyle/>
          <a:p>
            <a:pPr defTabSz="457200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Graphic for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6188" y="1516063"/>
            <a:ext cx="1092200" cy="4640262"/>
            <a:chOff x="2629" y="1053"/>
            <a:chExt cx="759" cy="3222"/>
          </a:xfrm>
        </p:grpSpPr>
        <p:sp>
          <p:nvSpPr>
            <p:cNvPr id="9234" name="Line 4"/>
            <p:cNvSpPr>
              <a:spLocks noChangeShapeType="1"/>
            </p:cNvSpPr>
            <p:nvPr/>
          </p:nvSpPr>
          <p:spPr bwMode="auto">
            <a:xfrm flipH="1">
              <a:off x="2768" y="1076"/>
              <a:ext cx="476" cy="31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Text Box 5"/>
            <p:cNvSpPr txBox="1">
              <a:spLocks noChangeArrowheads="1"/>
            </p:cNvSpPr>
            <p:nvPr/>
          </p:nvSpPr>
          <p:spPr bwMode="auto">
            <a:xfrm rot="5880000">
              <a:off x="1405" y="2506"/>
              <a:ext cx="3210" cy="3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 anchor="ctr" anchorCtr="1">
              <a:spAutoFit/>
            </a:bodyPr>
            <a:lstStyle/>
            <a:p>
              <a:pPr algn="ctr" defTabSz="414338" hangingPunct="0">
                <a:lnSpc>
                  <a:spcPct val="102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Luxi Sans" charset="0"/>
                </a:rPr>
                <a:t>P</a:t>
              </a:r>
              <a:r>
                <a:rPr lang="en-GB" sz="2000" baseline="-33000">
                  <a:solidFill>
                    <a:srgbClr val="000000"/>
                  </a:solidFill>
                  <a:latin typeface="Luxi Sans" charset="0"/>
                </a:rPr>
                <a:t>1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46250" y="1130300"/>
            <a:ext cx="3817938" cy="5557838"/>
            <a:chOff x="1212" y="784"/>
            <a:chExt cx="2652" cy="3872"/>
          </a:xfrm>
        </p:grpSpPr>
        <p:sp>
          <p:nvSpPr>
            <p:cNvPr id="9232" name="Line 7"/>
            <p:cNvSpPr>
              <a:spLocks noChangeShapeType="1"/>
            </p:cNvSpPr>
            <p:nvPr/>
          </p:nvSpPr>
          <p:spPr bwMode="auto">
            <a:xfrm>
              <a:off x="1212" y="1311"/>
              <a:ext cx="2652" cy="282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 rot="2820000">
              <a:off x="603" y="2583"/>
              <a:ext cx="3872" cy="2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 anchor="ctr" anchorCtr="1">
              <a:spAutoFit/>
            </a:bodyPr>
            <a:lstStyle/>
            <a:p>
              <a:pPr algn="ctr" defTabSz="414338" hangingPunct="0">
                <a:lnSpc>
                  <a:spcPct val="102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>
                  <a:solidFill>
                    <a:srgbClr val="000000"/>
                  </a:solidFill>
                  <a:latin typeface="Luxi Sans" charset="0"/>
                </a:rPr>
                <a:t> </a:t>
              </a:r>
              <a:r>
                <a:rPr lang="en-GB" sz="2000">
                  <a:solidFill>
                    <a:srgbClr val="000000"/>
                  </a:solidFill>
                  <a:latin typeface="Luxi Sans" charset="0"/>
                </a:rPr>
                <a:t>P</a:t>
              </a:r>
              <a:r>
                <a:rPr lang="en-GB" sz="2000" baseline="-33000">
                  <a:solidFill>
                    <a:srgbClr val="000000"/>
                  </a:solidFill>
                  <a:latin typeface="Luxi Sans" charset="0"/>
                </a:rPr>
                <a:t>2</a:t>
              </a:r>
            </a:p>
          </p:txBody>
        </p:sp>
      </p:grp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3001963" y="2058988"/>
            <a:ext cx="1144587" cy="160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&lt;1, 1, 0&gt; +</a:t>
            </a:r>
          </a:p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&lt;0, 0, 0&gt; +</a:t>
            </a:r>
          </a:p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&lt;0, 1, 1&gt; +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5067300" y="3111500"/>
            <a:ext cx="1155700" cy="58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&lt;1, 0, 0&gt; -</a:t>
            </a:r>
          </a:p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&lt;0, 0, 1&gt; -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020888" y="3979863"/>
            <a:ext cx="129698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charset="0"/>
              </a:rPr>
              <a:t>&lt;0, 1, 0&gt; -</a:t>
            </a:r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 flipH="1">
            <a:off x="4435475" y="5783263"/>
            <a:ext cx="685800" cy="3381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 flipH="1">
            <a:off x="4541838" y="5916613"/>
            <a:ext cx="685800" cy="3381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114925" y="1717675"/>
            <a:ext cx="1122363" cy="334963"/>
            <a:chOff x="3552" y="1193"/>
            <a:chExt cx="780" cy="232"/>
          </a:xfrm>
        </p:grpSpPr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>
              <a:off x="3552" y="1311"/>
              <a:ext cx="7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6"/>
            <p:cNvSpPr txBox="1">
              <a:spLocks noChangeArrowheads="1"/>
            </p:cNvSpPr>
            <p:nvPr/>
          </p:nvSpPr>
          <p:spPr bwMode="auto">
            <a:xfrm>
              <a:off x="3552" y="1193"/>
              <a:ext cx="781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 anchor="ctr" anchorCtr="1">
              <a:spAutoFit/>
            </a:bodyPr>
            <a:lstStyle/>
            <a:p>
              <a:pPr algn="ctr" defTabSz="414338" hangingPunct="0">
                <a:lnSpc>
                  <a:spcPct val="102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>
                  <a:solidFill>
                    <a:srgbClr val="000000"/>
                  </a:solidFill>
                  <a:latin typeface="Luxi Sans" charset="0"/>
                </a:rPr>
                <a:t> </a:t>
              </a:r>
            </a:p>
          </p:txBody>
        </p:sp>
      </p:grpSp>
      <p:sp>
        <p:nvSpPr>
          <p:cNvPr id="9227" name="Line 17"/>
          <p:cNvSpPr>
            <a:spLocks noChangeShapeType="1"/>
          </p:cNvSpPr>
          <p:nvPr/>
        </p:nvSpPr>
        <p:spPr bwMode="auto">
          <a:xfrm>
            <a:off x="5114925" y="1717675"/>
            <a:ext cx="112236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6311900" y="1643063"/>
            <a:ext cx="8255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Luxi Sans" charset="0"/>
              </a:rPr>
              <a:t>S</a:t>
            </a:r>
            <a:r>
              <a:rPr lang="en-GB" sz="2200" baseline="-33000">
                <a:solidFill>
                  <a:srgbClr val="000000"/>
                </a:solidFill>
                <a:latin typeface="Luxi Sans" charset="0"/>
              </a:rPr>
              <a:t>1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4065588" y="6046788"/>
            <a:ext cx="825500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Luxi Sans" charset="0"/>
              </a:rPr>
              <a:t>S</a:t>
            </a:r>
            <a:r>
              <a:rPr lang="en-GB" sz="2200" baseline="-33000">
                <a:solidFill>
                  <a:srgbClr val="000000"/>
                </a:solidFill>
                <a:latin typeface="Luxi Sans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Proof – Only if part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530725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Given +ve and -ve points constructed from the set-splitting problem, two hyperplanes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have been found which do positive linear confinement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To show that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smtClean="0">
                <a:latin typeface="Times New Roman" pitchFamily="18" charset="0"/>
              </a:rPr>
              <a:t> can be split into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8013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Proof - Only if part (contd.)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4313237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Let the two planes be: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: </a:t>
            </a:r>
            <a:r>
              <a:rPr lang="en-GB" i="1" smtClean="0">
                <a:latin typeface="Times New Roman" pitchFamily="18" charset="0"/>
              </a:rPr>
              <a:t>a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</a:rPr>
              <a:t> + a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</a:rPr>
              <a:t>+ ... + a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i="1" smtClean="0">
                <a:latin typeface="Times New Roman" pitchFamily="18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= </a:t>
            </a:r>
            <a:r>
              <a:rPr lang="en-GB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baseline="-33000" smtClean="0">
                <a:latin typeface="Times New Roman" pitchFamily="18" charset="0"/>
              </a:rPr>
              <a:t>1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  <a:cs typeface="Lucida Sans Unicode" pitchFamily="34" charset="0"/>
              </a:rPr>
              <a:t>P</a:t>
            </a:r>
            <a:r>
              <a:rPr lang="en-GB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  <a:cs typeface="Lucida Sans Unicode" pitchFamily="34" charset="0"/>
              </a:rPr>
              <a:t> : 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b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 + b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 + ... + b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x</a:t>
            </a:r>
            <a:r>
              <a:rPr lang="en-GB" i="1" baseline="-33000" smtClean="0">
                <a:latin typeface="Times New Roman" pitchFamily="18" charset="0"/>
              </a:rPr>
              <a:t>n</a:t>
            </a:r>
            <a:r>
              <a:rPr lang="en-GB" sz="3200" smtClean="0">
                <a:latin typeface="Times New Roman" pitchFamily="18" charset="0"/>
              </a:rPr>
              <a:t> </a:t>
            </a:r>
            <a:r>
              <a:rPr lang="en-GB" smtClean="0">
                <a:latin typeface="Times New Roman" pitchFamily="18" charset="0"/>
              </a:rPr>
              <a:t>= </a:t>
            </a:r>
            <a:r>
              <a:rPr lang="en-GB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baseline="-33000" smtClean="0">
                <a:latin typeface="Times New Roman" pitchFamily="18" charset="0"/>
              </a:rPr>
              <a:t>2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Then, 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= {elements corresponding to -ve points separated by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}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= {elements corresponding to -ve points separated by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Proof - Only if part (contd.)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329113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mtClean="0">
                <a:latin typeface="Times New Roman" pitchFamily="18" charset="0"/>
              </a:rPr>
              <a:t>Since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P</a:t>
            </a:r>
            <a:r>
              <a:rPr lang="en-GB" i="1" baseline="-33000" smtClean="0">
                <a:latin typeface="Times New Roman" pitchFamily="18" charset="0"/>
              </a:rPr>
              <a:t>2</a:t>
            </a:r>
            <a:r>
              <a:rPr lang="en-GB" smtClean="0">
                <a:latin typeface="Times New Roman" pitchFamily="18" charset="0"/>
              </a:rPr>
              <a:t> </a:t>
            </a:r>
            <a:r>
              <a:rPr lang="en-GB" i="1" u="sng" smtClean="0">
                <a:latin typeface="Times New Roman" pitchFamily="18" charset="0"/>
              </a:rPr>
              <a:t>take care of</a:t>
            </a:r>
            <a:r>
              <a:rPr lang="en-GB" smtClean="0">
                <a:latin typeface="Times New Roman" pitchFamily="18" charset="0"/>
              </a:rPr>
              <a:t> </a:t>
            </a:r>
            <a:r>
              <a:rPr lang="en-GB" b="1" smtClean="0">
                <a:latin typeface="Times New Roman" pitchFamily="18" charset="0"/>
              </a:rPr>
              <a:t>all</a:t>
            </a:r>
            <a:r>
              <a:rPr lang="en-GB" smtClean="0">
                <a:latin typeface="Times New Roman" pitchFamily="18" charset="0"/>
              </a:rPr>
              <a:t> -ve points, their union is equal to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smtClean="0">
                <a:latin typeface="Times New Roman" pitchFamily="18" charset="0"/>
              </a:rPr>
              <a:t> ... (proof obvious)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b="1" smtClean="0">
                <a:latin typeface="Times New Roman" pitchFamily="18" charset="0"/>
              </a:rPr>
              <a:t>To show: </a:t>
            </a:r>
            <a:r>
              <a:rPr lang="en-GB" smtClean="0">
                <a:latin typeface="Times New Roman" pitchFamily="18" charset="0"/>
              </a:rPr>
              <a:t>No </a:t>
            </a:r>
            <a:r>
              <a:rPr lang="en-GB" i="1" smtClean="0">
                <a:latin typeface="Times New Roman" pitchFamily="18" charset="0"/>
              </a:rPr>
              <a:t>c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is a subset of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</a:rPr>
              <a:t> and </a:t>
            </a:r>
            <a:r>
              <a:rPr lang="en-GB" i="1" smtClean="0">
                <a:latin typeface="Times New Roman" pitchFamily="18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2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smtClean="0">
                <a:latin typeface="Times New Roman" pitchFamily="18" charset="0"/>
              </a:rPr>
              <a:t>i.e., </a:t>
            </a:r>
            <a:r>
              <a:rPr lang="en-GB" smtClean="0">
                <a:latin typeface="Times New Roman" pitchFamily="18" charset="0"/>
              </a:rPr>
              <a:t>there is in </a:t>
            </a:r>
            <a:r>
              <a:rPr lang="en-GB" i="1" smtClean="0">
                <a:latin typeface="Times New Roman" pitchFamily="18" charset="0"/>
              </a:rPr>
              <a:t>c</a:t>
            </a:r>
            <a:r>
              <a:rPr lang="en-GB" i="1" baseline="-33000" smtClean="0">
                <a:latin typeface="Times New Roman" pitchFamily="18" charset="0"/>
              </a:rPr>
              <a:t>i</a:t>
            </a:r>
            <a:r>
              <a:rPr lang="en-GB" smtClean="0">
                <a:latin typeface="Times New Roman" pitchFamily="18" charset="0"/>
              </a:rPr>
              <a:t> at least one element </a:t>
            </a:r>
            <a:r>
              <a:rPr lang="en-GB" smtClean="0">
                <a:latin typeface="Times New Roman" pitchFamily="18" charset="0"/>
                <a:cs typeface="Lucida Sans Unicode" pitchFamily="34" charset="0"/>
              </a:rPr>
              <a:t>∉ </a:t>
            </a:r>
            <a:r>
              <a:rPr lang="en-GB" i="1" smtClean="0">
                <a:latin typeface="Times New Roman" pitchFamily="18" charset="0"/>
                <a:cs typeface="Lucida Sans Unicode" pitchFamily="34" charset="0"/>
              </a:rPr>
              <a:t>S</a:t>
            </a:r>
            <a:r>
              <a:rPr lang="en-GB" i="1" baseline="-33000" smtClean="0">
                <a:latin typeface="Times New Roman" pitchFamily="18" charset="0"/>
              </a:rPr>
              <a:t>1</a:t>
            </a:r>
            <a:r>
              <a:rPr lang="en-GB" smtClean="0"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en-GB" i="1" smtClean="0">
                <a:latin typeface="Times New Roman" pitchFamily="18" charset="0"/>
              </a:rPr>
              <a:t> 						-- Statement (A)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None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endParaRPr lang="en-GB" i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609600"/>
            <a:ext cx="7793037" cy="623887"/>
          </a:xfrm>
        </p:spPr>
        <p:txBody>
          <a:bodyPr/>
          <a:lstStyle/>
          <a:p>
            <a:r>
              <a:rPr lang="en-US" dirty="0" smtClean="0"/>
              <a:t>Momentum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600200"/>
            <a:ext cx="7772400" cy="4532313"/>
          </a:xfrm>
        </p:spPr>
        <p:txBody>
          <a:bodyPr>
            <a:normAutofit/>
          </a:bodyPr>
          <a:lstStyle/>
          <a:p>
            <a:r>
              <a:rPr lang="en-US" dirty="0" smtClean="0"/>
              <a:t>If the momentum factor is very large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(GP series of </a:t>
            </a:r>
            <a:r>
              <a:rPr lang="el-GR" sz="2800" dirty="0" smtClean="0"/>
              <a:t>β</a:t>
            </a:r>
            <a:r>
              <a:rPr lang="en-US" sz="2800" dirty="0" smtClean="0"/>
              <a:t>)</a:t>
            </a:r>
          </a:p>
          <a:p>
            <a:r>
              <a:rPr lang="el-GR" dirty="0" smtClean="0"/>
              <a:t>β</a:t>
            </a:r>
            <a:r>
              <a:rPr lang="en-US" dirty="0" smtClean="0"/>
              <a:t> is </a:t>
            </a:r>
            <a:r>
              <a:rPr lang="en-US" i="1" dirty="0" smtClean="0"/>
              <a:t>learning rate </a:t>
            </a:r>
            <a:r>
              <a:rPr lang="en-US" dirty="0" smtClean="0"/>
              <a:t>(lies between 0 and 1)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i="1" dirty="0" smtClean="0"/>
              <a:t>η</a:t>
            </a:r>
            <a:r>
              <a:rPr lang="en-US" dirty="0" smtClean="0"/>
              <a:t> is </a:t>
            </a:r>
            <a:r>
              <a:rPr lang="en-US" i="1" dirty="0" smtClean="0"/>
              <a:t>momentum factor </a:t>
            </a:r>
            <a:r>
              <a:rPr lang="en-US" dirty="0" smtClean="0"/>
              <a:t>(lies between 0 and 1)</a:t>
            </a:r>
          </a:p>
          <a:p>
            <a:r>
              <a:rPr lang="en-US" dirty="0" smtClean="0"/>
              <a:t>Generally,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5000" y="2286000"/>
          <a:ext cx="4159250" cy="571500"/>
        </p:xfrm>
        <a:graphic>
          <a:graphicData uri="http://schemas.openxmlformats.org/presentationml/2006/ole">
            <p:oleObj spid="_x0000_s93186" name="Equation" r:id="rId3" imgW="1663560" imgH="22860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57600" y="4876800"/>
          <a:ext cx="1509047" cy="882650"/>
        </p:xfrm>
        <a:graphic>
          <a:graphicData uri="http://schemas.openxmlformats.org/presentationml/2006/ole">
            <p:oleObj spid="_x0000_s93187" name="Equation" r:id="rId4" imgW="67284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Proof  - Only if part (contd.)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4363" cy="4967288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dirty="0" smtClean="0">
                <a:latin typeface="Times New Roman" pitchFamily="18" charset="0"/>
              </a:rPr>
              <a:t>Suppose </a:t>
            </a:r>
            <a:r>
              <a:rPr lang="en-GB" i="1" dirty="0" err="1" smtClean="0">
                <a:latin typeface="Times New Roman" pitchFamily="18" charset="0"/>
              </a:rPr>
              <a:t>c</a:t>
            </a:r>
            <a:r>
              <a:rPr lang="en-GB" i="1" baseline="-33000" dirty="0" err="1" smtClean="0">
                <a:latin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Lucida Sans Unicode" pitchFamily="34" charset="0"/>
              </a:rPr>
              <a:t>⊂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S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dirty="0" smtClean="0">
                <a:latin typeface="Times New Roman" pitchFamily="18" charset="0"/>
                <a:cs typeface="Lucida Sans Unicode" pitchFamily="34" charset="0"/>
              </a:rPr>
              <a:t>, then every element in </a:t>
            </a:r>
            <a:r>
              <a:rPr lang="en-GB" i="1" dirty="0" err="1" smtClean="0">
                <a:latin typeface="Times New Roman" pitchFamily="18" charset="0"/>
                <a:cs typeface="Lucida Sans Unicode" pitchFamily="34" charset="0"/>
              </a:rPr>
              <a:t>c</a:t>
            </a:r>
            <a:r>
              <a:rPr lang="en-GB" i="1" baseline="-33000" dirty="0" err="1" smtClean="0">
                <a:latin typeface="Times New Roman" pitchFamily="18" charset="0"/>
              </a:rPr>
              <a:t>i</a:t>
            </a:r>
            <a:r>
              <a:rPr lang="en-GB" dirty="0" smtClean="0">
                <a:latin typeface="Times New Roman" pitchFamily="18" charset="0"/>
                <a:cs typeface="Lucida Sans Unicode" pitchFamily="34" charset="0"/>
              </a:rPr>
              <a:t> is contained in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S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dirty="0" smtClean="0">
                <a:latin typeface="Times New Roman" pitchFamily="18" charset="0"/>
              </a:rPr>
              <a:t>Let e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i="1" baseline="33000" dirty="0" smtClean="0">
                <a:latin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</a:rPr>
              <a:t>, e</a:t>
            </a:r>
            <a:r>
              <a:rPr lang="en-GB" i="1" baseline="-33000" dirty="0" smtClean="0">
                <a:latin typeface="Times New Roman" pitchFamily="18" charset="0"/>
              </a:rPr>
              <a:t>2</a:t>
            </a:r>
            <a:r>
              <a:rPr lang="en-GB" i="1" baseline="33000" dirty="0" smtClean="0">
                <a:latin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</a:rPr>
              <a:t>, ..., </a:t>
            </a:r>
            <a:r>
              <a:rPr lang="en-GB" i="1" dirty="0" err="1" smtClean="0">
                <a:latin typeface="Times New Roman" pitchFamily="18" charset="0"/>
              </a:rPr>
              <a:t>e</a:t>
            </a:r>
            <a:r>
              <a:rPr lang="en-GB" i="1" baseline="-33000" dirty="0" err="1" smtClean="0">
                <a:latin typeface="Times New Roman" pitchFamily="18" charset="0"/>
              </a:rPr>
              <a:t>mi</a:t>
            </a:r>
            <a:r>
              <a:rPr lang="en-GB" i="1" baseline="33000" dirty="0" err="1" smtClean="0">
                <a:latin typeface="Times New Roman" pitchFamily="18" charset="0"/>
              </a:rPr>
              <a:t>i</a:t>
            </a:r>
            <a:r>
              <a:rPr lang="en-GB" i="1" baseline="33000" dirty="0" smtClean="0">
                <a:latin typeface="Times New Roman" pitchFamily="18" charset="0"/>
              </a:rPr>
              <a:t> </a:t>
            </a:r>
            <a:r>
              <a:rPr lang="en-GB" i="1" dirty="0" smtClean="0">
                <a:latin typeface="Times New Roman" pitchFamily="18" charset="0"/>
              </a:rPr>
              <a:t>be the elements of </a:t>
            </a:r>
            <a:r>
              <a:rPr lang="en-GB" i="1" dirty="0" err="1" smtClean="0">
                <a:latin typeface="Times New Roman" pitchFamily="18" charset="0"/>
              </a:rPr>
              <a:t>c</a:t>
            </a:r>
            <a:r>
              <a:rPr lang="en-GB" i="1" baseline="-33000" dirty="0" err="1" smtClean="0">
                <a:latin typeface="Times New Roman" pitchFamily="18" charset="0"/>
              </a:rPr>
              <a:t>i</a:t>
            </a:r>
            <a:r>
              <a:rPr lang="en-GB" i="1" dirty="0" smtClean="0">
                <a:latin typeface="Times New Roman" pitchFamily="18" charset="0"/>
              </a:rPr>
              <a:t> corresponding to each element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dirty="0" smtClean="0">
                <a:latin typeface="Times New Roman" pitchFamily="18" charset="0"/>
              </a:rPr>
              <a:t>Evaluating for each co-efficient, we get, 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dirty="0" smtClean="0">
                <a:latin typeface="Times New Roman" pitchFamily="18" charset="0"/>
              </a:rPr>
              <a:t>a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i="1" dirty="0" smtClean="0">
                <a:latin typeface="Times New Roman" pitchFamily="18" charset="0"/>
              </a:rPr>
              <a:t> &lt;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i="1" dirty="0" smtClean="0">
                <a:latin typeface="Times New Roman" pitchFamily="18" charset="0"/>
              </a:rPr>
              <a:t>,	a</a:t>
            </a:r>
            <a:r>
              <a:rPr lang="en-GB" i="1" baseline="-33000" dirty="0" smtClean="0">
                <a:latin typeface="Times New Roman" pitchFamily="18" charset="0"/>
              </a:rPr>
              <a:t>2</a:t>
            </a:r>
            <a:r>
              <a:rPr lang="en-GB" i="1" dirty="0" smtClean="0">
                <a:latin typeface="Times New Roman" pitchFamily="18" charset="0"/>
              </a:rPr>
              <a:t> &lt;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i="1" dirty="0" smtClean="0">
                <a:latin typeface="Times New Roman" pitchFamily="18" charset="0"/>
              </a:rPr>
              <a:t>, </a:t>
            </a:r>
            <a:r>
              <a:rPr lang="en-GB" i="1" baseline="-33000" dirty="0" smtClean="0">
                <a:latin typeface="Times New Roman" pitchFamily="18" charset="0"/>
              </a:rPr>
              <a:t> </a:t>
            </a:r>
            <a:r>
              <a:rPr lang="en-GB" i="1" dirty="0" smtClean="0">
                <a:latin typeface="Times New Roman" pitchFamily="18" charset="0"/>
              </a:rPr>
              <a:t>...,	</a:t>
            </a:r>
            <a:r>
              <a:rPr lang="en-GB" i="1" dirty="0" err="1" smtClean="0">
                <a:latin typeface="Times New Roman" pitchFamily="18" charset="0"/>
              </a:rPr>
              <a:t>a</a:t>
            </a:r>
            <a:r>
              <a:rPr lang="en-GB" i="1" baseline="-33000" dirty="0" err="1" smtClean="0">
                <a:latin typeface="Times New Roman" pitchFamily="18" charset="0"/>
              </a:rPr>
              <a:t>mi</a:t>
            </a:r>
            <a:r>
              <a:rPr lang="en-GB" i="1" dirty="0" smtClean="0">
                <a:latin typeface="Times New Roman" pitchFamily="18" charset="0"/>
              </a:rPr>
              <a:t> &lt;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i="1" baseline="-33000" dirty="0" smtClean="0">
                <a:latin typeface="Times New Roman" pitchFamily="18" charset="0"/>
              </a:rPr>
              <a:t>1   </a:t>
            </a:r>
            <a:r>
              <a:rPr lang="en-GB" i="1" dirty="0" smtClean="0">
                <a:latin typeface="Times New Roman" pitchFamily="18" charset="0"/>
              </a:rPr>
              <a:t>-- (1)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dirty="0" smtClean="0">
                <a:latin typeface="Times New Roman" pitchFamily="18" charset="0"/>
              </a:rPr>
              <a:t>But a</a:t>
            </a:r>
            <a:r>
              <a:rPr lang="en-GB" i="1" baseline="-33000" dirty="0" smtClean="0">
                <a:latin typeface="Times New Roman" pitchFamily="18" charset="0"/>
              </a:rPr>
              <a:t>1</a:t>
            </a:r>
            <a:r>
              <a:rPr lang="en-GB" i="1" dirty="0" smtClean="0">
                <a:latin typeface="Times New Roman" pitchFamily="18" charset="0"/>
              </a:rPr>
              <a:t> + a</a:t>
            </a:r>
            <a:r>
              <a:rPr lang="en-GB" i="1" baseline="-33000" dirty="0" smtClean="0">
                <a:latin typeface="Times New Roman" pitchFamily="18" charset="0"/>
              </a:rPr>
              <a:t>2</a:t>
            </a:r>
            <a:r>
              <a:rPr lang="en-GB" i="1" dirty="0" smtClean="0">
                <a:latin typeface="Times New Roman" pitchFamily="18" charset="0"/>
              </a:rPr>
              <a:t> + ... + a</a:t>
            </a:r>
            <a:r>
              <a:rPr lang="en-GB" i="1" baseline="-33000" dirty="0" smtClean="0">
                <a:latin typeface="Times New Roman" pitchFamily="18" charset="0"/>
              </a:rPr>
              <a:t>m</a:t>
            </a:r>
            <a:r>
              <a:rPr lang="en-GB" i="1" dirty="0" smtClean="0">
                <a:latin typeface="Times New Roman" pitchFamily="18" charset="0"/>
              </a:rPr>
              <a:t> &gt;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i="1" baseline="-33000" dirty="0" smtClean="0">
                <a:latin typeface="Times New Roman" pitchFamily="18" charset="0"/>
              </a:rPr>
              <a:t>1             </a:t>
            </a:r>
            <a:r>
              <a:rPr lang="en-GB" i="1" dirty="0" smtClean="0">
                <a:latin typeface="Times New Roman" pitchFamily="18" charset="0"/>
              </a:rPr>
              <a:t>-- (2)</a:t>
            </a:r>
          </a:p>
          <a:p>
            <a:pPr marL="854075" lvl="1" indent="-284163" eaLnBrk="1" hangingPunct="1">
              <a:lnSpc>
                <a:spcPct val="94000"/>
              </a:lnSpc>
              <a:buFont typeface="Times New Roman" pitchFamily="18" charset="0"/>
              <a:buChar char="–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i="1" dirty="0" smtClean="0">
                <a:latin typeface="Times New Roman" pitchFamily="18" charset="0"/>
              </a:rPr>
              <a:t>and 0 &gt; </a:t>
            </a:r>
            <a:r>
              <a:rPr lang="en-GB" i="1" dirty="0" smtClean="0">
                <a:latin typeface="Times New Roman" pitchFamily="18" charset="0"/>
                <a:cs typeface="Lucida Sans Unicode" pitchFamily="34" charset="0"/>
              </a:rPr>
              <a:t>θ</a:t>
            </a:r>
            <a:r>
              <a:rPr lang="en-GB" i="1" baseline="-33000" dirty="0" smtClean="0">
                <a:latin typeface="Times New Roman" pitchFamily="18" charset="0"/>
              </a:rPr>
              <a:t>1                                                  </a:t>
            </a:r>
            <a:r>
              <a:rPr lang="en-GB" i="1" dirty="0" smtClean="0">
                <a:latin typeface="Times New Roman" pitchFamily="18" charset="0"/>
              </a:rPr>
              <a:t>-- (3)</a:t>
            </a:r>
          </a:p>
          <a:p>
            <a:pPr marL="422275" indent="-317500" eaLnBrk="1" hangingPunct="1">
              <a:lnSpc>
                <a:spcPct val="94000"/>
              </a:lnSpc>
              <a:spcBef>
                <a:spcPts val="700"/>
              </a:spcBef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800" i="1" dirty="0" smtClean="0">
                <a:latin typeface="Times New Roman" pitchFamily="18" charset="0"/>
              </a:rPr>
              <a:t>CONTRADICTION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4363" cy="6238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What has been shown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16038"/>
            <a:ext cx="8228013" cy="5578475"/>
          </a:xfrm>
        </p:spPr>
        <p:txBody>
          <a:bodyPr lIns="0" tIns="0" rIns="0" bIns="0">
            <a:spAutoFit/>
          </a:bodyPr>
          <a:lstStyle/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Positive Linear Confinement is NP-complete.</a:t>
            </a:r>
          </a:p>
          <a:p>
            <a:pPr marL="422275" indent="-317500" eaLnBrk="1" hangingPunct="1">
              <a:lnSpc>
                <a:spcPct val="93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Confinement on any set of points of one kind is NP-complete (easy to show)</a:t>
            </a:r>
          </a:p>
          <a:p>
            <a:pPr marL="422275" indent="-317500" eaLnBrk="1" hangingPunct="1">
              <a:lnSpc>
                <a:spcPct val="100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The architecture is special- only one hidden layer with two nodes</a:t>
            </a:r>
          </a:p>
          <a:p>
            <a:pPr marL="422275" indent="-317500" eaLnBrk="1" hangingPunct="1">
              <a:lnSpc>
                <a:spcPct val="100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The neurons are special, 0-1 threshold neurons, NOT sigmoid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Hence, can we generalize and say that FF NN training is NP-complete?</a:t>
            </a:r>
          </a:p>
          <a:p>
            <a:pPr marL="422275" indent="-317500" eaLnBrk="1" hangingPunct="1">
              <a:lnSpc>
                <a:spcPct val="94000"/>
              </a:lnSpc>
              <a:buFont typeface="Times New Roman" pitchFamily="18" charset="0"/>
              <a:buChar char="•"/>
              <a:tabLst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2900" smtClean="0">
                <a:latin typeface="Times New Roman" pitchFamily="18" charset="0"/>
              </a:rPr>
              <a:t>Not rigorously, perhaps; but strongly indicated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r>
              <a:rPr lang="en-US" sz="2800" dirty="0" smtClean="0"/>
              <a:t>Some milestones covered</a:t>
            </a:r>
          </a:p>
          <a:p>
            <a:pPr lvl="1"/>
            <a:r>
              <a:rPr lang="en-US" sz="2400" dirty="0" smtClean="0"/>
              <a:t>A* Search</a:t>
            </a:r>
          </a:p>
          <a:p>
            <a:pPr lvl="1"/>
            <a:r>
              <a:rPr lang="en-US" sz="2400" dirty="0" smtClean="0"/>
              <a:t>Predicate Calculus, Resolution, Prolog</a:t>
            </a:r>
          </a:p>
          <a:p>
            <a:pPr lvl="1"/>
            <a:r>
              <a:rPr lang="en-US" sz="2400" dirty="0" smtClean="0"/>
              <a:t>HMM, </a:t>
            </a:r>
            <a:r>
              <a:rPr lang="en-US" sz="2400" dirty="0" err="1" smtClean="0"/>
              <a:t>Inferencing</a:t>
            </a:r>
            <a:r>
              <a:rPr lang="en-US" sz="2400" dirty="0" smtClean="0"/>
              <a:t>, Training</a:t>
            </a:r>
          </a:p>
          <a:p>
            <a:pPr lvl="1"/>
            <a:r>
              <a:rPr lang="en-US" sz="2400" dirty="0" smtClean="0"/>
              <a:t>Perceptron, Back propagation, NP-completeness of NN Training</a:t>
            </a:r>
          </a:p>
          <a:p>
            <a:r>
              <a:rPr lang="en-US" sz="2800" dirty="0" smtClean="0"/>
              <a:t>Lab: to reinforce understanding of lectures</a:t>
            </a:r>
          </a:p>
          <a:p>
            <a:r>
              <a:rPr lang="en-US" sz="2800" dirty="0" smtClean="0"/>
              <a:t>Important topics left out: Planning, IR (advanced course next </a:t>
            </a:r>
            <a:r>
              <a:rPr lang="en-US" sz="2800" dirty="0" err="1" smtClean="0"/>
              <a:t>sem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Seminars: breadth and exposure</a:t>
            </a:r>
          </a:p>
          <a:p>
            <a:r>
              <a:rPr lang="en-US" sz="2800" dirty="0" smtClean="0"/>
              <a:t>Lectures: Foundation and depth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3352800" y="2362200"/>
            <a:ext cx="2438400" cy="1524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Processing &amp; Understanding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57200" y="533400"/>
            <a:ext cx="2819400" cy="16764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Information Extraction: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Part of Speech tagging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Named Entity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  Shallow</a:t>
            </a:r>
            <a:r>
              <a:rPr lang="en-US" sz="1100" b="1" dirty="0" smtClean="0"/>
              <a:t> Parsing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Summarization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52400" y="4038600"/>
            <a:ext cx="3352800" cy="1905000"/>
          </a:xfrm>
          <a:prstGeom prst="ellipse">
            <a:avLst/>
          </a:prstGeom>
          <a:solidFill>
            <a:srgbClr val="D2FD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Machine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Learning: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 Semantic Role labeling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Sentiment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Analysis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 Text Entailment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  (</a:t>
            </a:r>
            <a:r>
              <a:rPr kumimoji="0" lang="en-US" sz="1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web 2.0 applications)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i="1" baseline="0" dirty="0" smtClean="0"/>
              <a:t>Using graphical models, support</a:t>
            </a:r>
            <a:r>
              <a:rPr lang="en-US" sz="1000" b="1" i="1" dirty="0" smtClean="0"/>
              <a:t> vector machines, neural networks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457200"/>
            <a:ext cx="2971800" cy="1905000"/>
          </a:xfrm>
          <a:prstGeom prst="ellipse">
            <a:avLst/>
          </a:prstGeom>
          <a:solidFill>
            <a:srgbClr val="B3E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Cross Lingual  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Search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Crawling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Indexing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Multilingual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Relevanc</a:t>
            </a:r>
            <a:r>
              <a:rPr lang="en-US" sz="1100" b="1" dirty="0" smtClean="0"/>
              <a:t>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  Feedback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81600" y="3962400"/>
            <a:ext cx="2895600" cy="1905000"/>
          </a:xfrm>
          <a:prstGeom prst="ellipse">
            <a:avLst/>
          </a:prstGeom>
          <a:solidFill>
            <a:srgbClr val="FF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Machine Translation: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Statistical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 Interlingua Based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</a:t>
            </a:r>
            <a:r>
              <a:rPr lang="en-US" sz="1100" b="1" dirty="0" err="1" smtClean="0"/>
              <a:t>English</a:t>
            </a:r>
            <a:r>
              <a:rPr lang="en-US" sz="1100" b="1" dirty="0" err="1" smtClean="0">
                <a:sym typeface="Wingdings" pitchFamily="2" charset="2"/>
              </a:rPr>
              <a:t>Indian</a:t>
            </a:r>
            <a:r>
              <a:rPr lang="en-US" sz="1100" b="1" dirty="0" smtClean="0"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       languages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  Indian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   </a:t>
            </a:r>
            <a:r>
              <a:rPr kumimoji="0" lang="en-US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languagesIndian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  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languages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>
                <a:sym typeface="Wingdings" pitchFamily="2" charset="2"/>
              </a:rPr>
              <a:t>        </a:t>
            </a:r>
            <a:r>
              <a:rPr lang="en-US" sz="1100" b="1" baseline="0" dirty="0" err="1" smtClean="0">
                <a:sym typeface="Wingdings" pitchFamily="2" charset="2"/>
              </a:rPr>
              <a:t>Indowordnet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Connector 7"/>
          <p:cNvCxnSpPr>
            <a:stCxn id="3" idx="5"/>
            <a:endCxn id="2" idx="1"/>
          </p:cNvCxnSpPr>
          <p:nvPr/>
        </p:nvCxnSpPr>
        <p:spPr bwMode="auto">
          <a:xfrm rot="16200000" flipH="1">
            <a:off x="2976259" y="1851746"/>
            <a:ext cx="621087" cy="8461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4" idx="7"/>
            <a:endCxn id="2" idx="3"/>
          </p:cNvCxnSpPr>
          <p:nvPr/>
        </p:nvCxnSpPr>
        <p:spPr bwMode="auto">
          <a:xfrm rot="5400000" flipH="1" flipV="1">
            <a:off x="3034762" y="3642448"/>
            <a:ext cx="654565" cy="695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0800000" flipV="1">
            <a:off x="5638800" y="2286002"/>
            <a:ext cx="609600" cy="4571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" idx="5"/>
          </p:cNvCxnSpPr>
          <p:nvPr/>
        </p:nvCxnSpPr>
        <p:spPr bwMode="auto">
          <a:xfrm rot="16200000" flipH="1">
            <a:off x="5501060" y="3596060"/>
            <a:ext cx="375584" cy="509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6200" y="6096000"/>
            <a:ext cx="4133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Resources: </a:t>
            </a:r>
            <a:r>
              <a:rPr lang="en-US" sz="1600" i="1" dirty="0" smtClean="0">
                <a:hlinkClick r:id="rId2"/>
              </a:rPr>
              <a:t>http://www.cfilt.iitb.ac.in</a:t>
            </a:r>
            <a:endParaRPr lang="en-US" sz="1600" i="1" dirty="0" smtClean="0"/>
          </a:p>
          <a:p>
            <a:r>
              <a:rPr lang="en-US" sz="1600" i="1" dirty="0" smtClean="0"/>
              <a:t>Publications: </a:t>
            </a:r>
            <a:r>
              <a:rPr lang="en-US" sz="1600" i="1" dirty="0" smtClean="0">
                <a:solidFill>
                  <a:srgbClr val="FF0000"/>
                </a:solidFill>
                <a:hlinkClick r:id="rId3"/>
              </a:rPr>
              <a:t>http://www.cse.iitb.ac.in/~pb</a:t>
            </a:r>
            <a:r>
              <a:rPr lang="en-US" sz="1600" i="1" dirty="0" smtClean="0">
                <a:solidFill>
                  <a:srgbClr val="FF0000"/>
                </a:solidFill>
              </a:rPr>
              <a:t> 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6096000"/>
            <a:ext cx="4551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Linguistics is the eye and computation the</a:t>
            </a:r>
          </a:p>
          <a:p>
            <a:r>
              <a:rPr lang="en-US" sz="1600" b="1" i="1" dirty="0" smtClean="0"/>
              <a:t>body 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152400"/>
            <a:ext cx="2045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NLP@IITB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dirty="0" smtClean="0"/>
              <a:t>Symmetry breaking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mapping demands different weights, but we start with the same weights 	everywhere, then BP will  never converge.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514600" y="2667000"/>
            <a:ext cx="4114800" cy="3429000"/>
            <a:chOff x="1584" y="816"/>
            <a:chExt cx="2592" cy="2160"/>
          </a:xfrm>
        </p:grpSpPr>
        <p:sp>
          <p:nvSpPr>
            <p:cNvPr id="8198" name="Oval 36"/>
            <p:cNvSpPr>
              <a:spLocks noChangeArrowheads="1"/>
            </p:cNvSpPr>
            <p:nvPr/>
          </p:nvSpPr>
          <p:spPr bwMode="auto">
            <a:xfrm>
              <a:off x="2496" y="100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Rectangle 37"/>
            <p:cNvSpPr>
              <a:spLocks noChangeArrowheads="1"/>
            </p:cNvSpPr>
            <p:nvPr/>
          </p:nvSpPr>
          <p:spPr bwMode="auto">
            <a:xfrm>
              <a:off x="2064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38"/>
            <p:cNvSpPr>
              <a:spLocks noChangeArrowheads="1"/>
            </p:cNvSpPr>
            <p:nvPr/>
          </p:nvSpPr>
          <p:spPr bwMode="auto">
            <a:xfrm>
              <a:off x="2928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39"/>
            <p:cNvSpPr>
              <a:spLocks noChangeShapeType="1"/>
            </p:cNvSpPr>
            <p:nvPr/>
          </p:nvSpPr>
          <p:spPr bwMode="auto">
            <a:xfrm flipV="1">
              <a:off x="2208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40"/>
            <p:cNvSpPr>
              <a:spLocks noChangeShapeType="1"/>
            </p:cNvSpPr>
            <p:nvPr/>
          </p:nvSpPr>
          <p:spPr bwMode="auto">
            <a:xfrm>
              <a:off x="2736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41"/>
            <p:cNvSpPr>
              <a:spLocks noChangeShapeType="1"/>
            </p:cNvSpPr>
            <p:nvPr/>
          </p:nvSpPr>
          <p:spPr bwMode="auto">
            <a:xfrm>
              <a:off x="2640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42"/>
            <p:cNvSpPr>
              <a:spLocks noChangeShapeType="1"/>
            </p:cNvSpPr>
            <p:nvPr/>
          </p:nvSpPr>
          <p:spPr bwMode="auto">
            <a:xfrm>
              <a:off x="2688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Text Box 43"/>
            <p:cNvSpPr txBox="1">
              <a:spLocks noChangeArrowheads="1"/>
            </p:cNvSpPr>
            <p:nvPr/>
          </p:nvSpPr>
          <p:spPr bwMode="auto">
            <a:xfrm>
              <a:off x="3024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2</a:t>
              </a:r>
              <a:r>
                <a:rPr lang="en-US" sz="2800"/>
                <a:t>=1</a:t>
              </a:r>
            </a:p>
          </p:txBody>
        </p:sp>
        <p:sp>
          <p:nvSpPr>
            <p:cNvPr id="8206" name="Text Box 44"/>
            <p:cNvSpPr txBox="1">
              <a:spLocks noChangeArrowheads="1"/>
            </p:cNvSpPr>
            <p:nvPr/>
          </p:nvSpPr>
          <p:spPr bwMode="auto">
            <a:xfrm>
              <a:off x="1728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1</a:t>
              </a:r>
              <a:r>
                <a:rPr lang="en-US" sz="2800"/>
                <a:t>=1</a:t>
              </a:r>
            </a:p>
          </p:txBody>
        </p:sp>
        <p:sp>
          <p:nvSpPr>
            <p:cNvPr id="8207" name="Text Box 45"/>
            <p:cNvSpPr txBox="1">
              <a:spLocks noChangeArrowheads="1"/>
            </p:cNvSpPr>
            <p:nvPr/>
          </p:nvSpPr>
          <p:spPr bwMode="auto">
            <a:xfrm>
              <a:off x="3014" y="857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/>
            </a:p>
          </p:txBody>
        </p:sp>
        <p:sp>
          <p:nvSpPr>
            <p:cNvPr id="8208" name="Text Box 46"/>
            <p:cNvSpPr txBox="1">
              <a:spLocks noChangeArrowheads="1"/>
            </p:cNvSpPr>
            <p:nvPr/>
          </p:nvSpPr>
          <p:spPr bwMode="auto">
            <a:xfrm>
              <a:off x="3062" y="953"/>
              <a:ext cx="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θ"/>
              </a:pPr>
              <a:r>
                <a:rPr lang="en-US" sz="2800"/>
                <a:t> = 0.5</a:t>
              </a:r>
            </a:p>
          </p:txBody>
        </p:sp>
        <p:sp>
          <p:nvSpPr>
            <p:cNvPr id="8209" name="Text Box 47"/>
            <p:cNvSpPr txBox="1">
              <a:spLocks noChangeArrowheads="1"/>
            </p:cNvSpPr>
            <p:nvPr/>
          </p:nvSpPr>
          <p:spPr bwMode="auto">
            <a:xfrm>
              <a:off x="1584" y="1584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8210" name="Line 48"/>
            <p:cNvSpPr>
              <a:spLocks noChangeShapeType="1"/>
            </p:cNvSpPr>
            <p:nvPr/>
          </p:nvSpPr>
          <p:spPr bwMode="auto">
            <a:xfrm>
              <a:off x="1584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Text Box 49"/>
            <p:cNvSpPr txBox="1">
              <a:spLocks noChangeArrowheads="1"/>
            </p:cNvSpPr>
            <p:nvPr/>
          </p:nvSpPr>
          <p:spPr bwMode="auto">
            <a:xfrm>
              <a:off x="3666" y="1593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8212" name="Line 50"/>
            <p:cNvSpPr>
              <a:spLocks noChangeShapeType="1"/>
            </p:cNvSpPr>
            <p:nvPr/>
          </p:nvSpPr>
          <p:spPr bwMode="auto">
            <a:xfrm>
              <a:off x="3888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Rectangle 51"/>
            <p:cNvSpPr>
              <a:spLocks noChangeArrowheads="1"/>
            </p:cNvSpPr>
            <p:nvPr/>
          </p:nvSpPr>
          <p:spPr bwMode="auto">
            <a:xfrm>
              <a:off x="2064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52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53"/>
            <p:cNvSpPr>
              <a:spLocks noChangeShapeType="1"/>
            </p:cNvSpPr>
            <p:nvPr/>
          </p:nvSpPr>
          <p:spPr bwMode="auto">
            <a:xfrm flipV="1">
              <a:off x="2208" y="1920"/>
              <a:ext cx="91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54"/>
            <p:cNvSpPr>
              <a:spLocks noChangeShapeType="1"/>
            </p:cNvSpPr>
            <p:nvPr/>
          </p:nvSpPr>
          <p:spPr bwMode="auto">
            <a:xfrm>
              <a:off x="2208" y="1920"/>
              <a:ext cx="8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Text Box 55"/>
            <p:cNvSpPr txBox="1">
              <a:spLocks noChangeArrowheads="1"/>
            </p:cNvSpPr>
            <p:nvPr/>
          </p:nvSpPr>
          <p:spPr bwMode="auto">
            <a:xfrm>
              <a:off x="1844" y="2256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8218" name="Text Box 56"/>
            <p:cNvSpPr txBox="1">
              <a:spLocks noChangeArrowheads="1"/>
            </p:cNvSpPr>
            <p:nvPr/>
          </p:nvSpPr>
          <p:spPr bwMode="auto">
            <a:xfrm>
              <a:off x="1703" y="2649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8219" name="Text Box 57"/>
            <p:cNvSpPr txBox="1">
              <a:spLocks noChangeArrowheads="1"/>
            </p:cNvSpPr>
            <p:nvPr/>
          </p:nvSpPr>
          <p:spPr bwMode="auto">
            <a:xfrm>
              <a:off x="3287" y="2640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8220" name="Line 58"/>
            <p:cNvSpPr>
              <a:spLocks noChangeShapeType="1"/>
            </p:cNvSpPr>
            <p:nvPr/>
          </p:nvSpPr>
          <p:spPr bwMode="auto">
            <a:xfrm flipH="1">
              <a:off x="2208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59"/>
            <p:cNvSpPr>
              <a:spLocks noChangeShapeType="1"/>
            </p:cNvSpPr>
            <p:nvPr/>
          </p:nvSpPr>
          <p:spPr bwMode="auto">
            <a:xfrm flipH="1">
              <a:off x="3120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Text Box 60"/>
            <p:cNvSpPr txBox="1">
              <a:spLocks noChangeArrowheads="1"/>
            </p:cNvSpPr>
            <p:nvPr/>
          </p:nvSpPr>
          <p:spPr bwMode="auto">
            <a:xfrm>
              <a:off x="3168" y="2208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8223" name="Text Box 61"/>
            <p:cNvSpPr txBox="1">
              <a:spLocks noChangeArrowheads="1"/>
            </p:cNvSpPr>
            <p:nvPr/>
          </p:nvSpPr>
          <p:spPr bwMode="auto">
            <a:xfrm>
              <a:off x="2164" y="2073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8224" name="Text Box 62"/>
            <p:cNvSpPr txBox="1">
              <a:spLocks noChangeArrowheads="1"/>
            </p:cNvSpPr>
            <p:nvPr/>
          </p:nvSpPr>
          <p:spPr bwMode="auto">
            <a:xfrm>
              <a:off x="2500" y="2361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8225" name="Line 63"/>
            <p:cNvSpPr>
              <a:spLocks noChangeShapeType="1"/>
            </p:cNvSpPr>
            <p:nvPr/>
          </p:nvSpPr>
          <p:spPr bwMode="auto">
            <a:xfrm>
              <a:off x="2256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64"/>
            <p:cNvSpPr>
              <a:spLocks noChangeShapeType="1"/>
            </p:cNvSpPr>
            <p:nvPr/>
          </p:nvSpPr>
          <p:spPr bwMode="auto">
            <a:xfrm>
              <a:off x="3120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Text Box 65"/>
            <p:cNvSpPr txBox="1">
              <a:spLocks noChangeArrowheads="1"/>
            </p:cNvSpPr>
            <p:nvPr/>
          </p:nvSpPr>
          <p:spPr bwMode="auto">
            <a:xfrm>
              <a:off x="2468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8228" name="Text Box 66"/>
            <p:cNvSpPr txBox="1">
              <a:spLocks noChangeArrowheads="1"/>
            </p:cNvSpPr>
            <p:nvPr/>
          </p:nvSpPr>
          <p:spPr bwMode="auto">
            <a:xfrm>
              <a:off x="3332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</p:grpSp>
      <p:sp>
        <p:nvSpPr>
          <p:cNvPr id="8197" name="Text Box 67"/>
          <p:cNvSpPr txBox="1">
            <a:spLocks noChangeArrowheads="1"/>
          </p:cNvSpPr>
          <p:nvPr/>
        </p:nvSpPr>
        <p:spPr bwMode="auto">
          <a:xfrm>
            <a:off x="6461125" y="5294313"/>
            <a:ext cx="2586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XOR n/w: if we </a:t>
            </a:r>
            <a:r>
              <a:rPr lang="en-US" dirty="0" smtClean="0"/>
              <a:t>started </a:t>
            </a:r>
          </a:p>
          <a:p>
            <a:r>
              <a:rPr lang="en-US" dirty="0" smtClean="0"/>
              <a:t>with </a:t>
            </a:r>
            <a:r>
              <a:rPr lang="en-US" dirty="0"/>
              <a:t>identical</a:t>
            </a:r>
          </a:p>
          <a:p>
            <a:r>
              <a:rPr lang="en-US" dirty="0"/>
              <a:t>weight everywhere, BP</a:t>
            </a:r>
          </a:p>
          <a:p>
            <a:r>
              <a:rPr lang="en-US" dirty="0"/>
              <a:t>will not converge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breaking: simplest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the weights are same initially they will remain same over iterations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Breaking: general case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219200" y="4343400"/>
            <a:ext cx="4267200" cy="762000"/>
            <a:chOff x="1219200" y="1905000"/>
            <a:chExt cx="4267200" cy="762000"/>
          </a:xfrm>
        </p:grpSpPr>
        <p:grpSp>
          <p:nvGrpSpPr>
            <p:cNvPr id="8" name="Group 12"/>
            <p:cNvGrpSpPr/>
            <p:nvPr/>
          </p:nvGrpSpPr>
          <p:grpSpPr>
            <a:xfrm>
              <a:off x="1219200" y="2286000"/>
              <a:ext cx="4267200" cy="381000"/>
              <a:chOff x="1371600" y="2209800"/>
              <a:chExt cx="4267200" cy="3810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3716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4290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0574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2578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114800" y="2438400"/>
                <a:ext cx="762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219200" y="19050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n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43250" y="1905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n-1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4600" y="1905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n-2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19050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n-3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05400" y="19050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grpSp>
        <p:nvGrpSpPr>
          <p:cNvPr id="9" name="Group 38"/>
          <p:cNvGrpSpPr/>
          <p:nvPr/>
        </p:nvGrpSpPr>
        <p:grpSpPr>
          <a:xfrm>
            <a:off x="1524000" y="3124200"/>
            <a:ext cx="3661642" cy="762000"/>
            <a:chOff x="1828800" y="1905000"/>
            <a:chExt cx="3661642" cy="762000"/>
          </a:xfrm>
        </p:grpSpPr>
        <p:grpSp>
          <p:nvGrpSpPr>
            <p:cNvPr id="11" name="Group 12"/>
            <p:cNvGrpSpPr/>
            <p:nvPr/>
          </p:nvGrpSpPr>
          <p:grpSpPr>
            <a:xfrm>
              <a:off x="1905000" y="2286000"/>
              <a:ext cx="3581400" cy="381000"/>
              <a:chOff x="2057400" y="2209800"/>
              <a:chExt cx="3581400" cy="3810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34290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0574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2578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4114800" y="2438400"/>
                <a:ext cx="762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828800" y="1905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k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14600" y="190500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k-1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0400" y="1905000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k-2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05400" y="19050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1219200" y="2057400"/>
            <a:ext cx="4301698" cy="762000"/>
            <a:chOff x="1219200" y="1905000"/>
            <a:chExt cx="4301698" cy="762000"/>
          </a:xfrm>
        </p:grpSpPr>
        <p:grpSp>
          <p:nvGrpSpPr>
            <p:cNvPr id="14" name="Group 12"/>
            <p:cNvGrpSpPr/>
            <p:nvPr/>
          </p:nvGrpSpPr>
          <p:grpSpPr>
            <a:xfrm>
              <a:off x="1219200" y="2286000"/>
              <a:ext cx="4267200" cy="381000"/>
              <a:chOff x="1371600" y="2209800"/>
              <a:chExt cx="4267200" cy="3810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3716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4290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0574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7432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257800" y="2209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4114800" y="2438400"/>
                <a:ext cx="762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219200" y="1905000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m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28800" y="1905000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m-1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14600" y="1905000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m-2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00400" y="1905000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m-3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05400" y="19050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609600" y="3046412"/>
            <a:ext cx="708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9600" y="4114800"/>
            <a:ext cx="7086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57342" y="2438400"/>
            <a:ext cx="141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Layer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7342" y="3429000"/>
            <a:ext cx="150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 Layers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57342" y="4724400"/>
            <a:ext cx="1238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Layer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3033</Words>
  <Application>Microsoft Office PowerPoint</Application>
  <PresentationFormat>On-screen Show (4:3)</PresentationFormat>
  <Paragraphs>541</Paragraphs>
  <Slides>63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Blends</vt:lpstr>
      <vt:lpstr>Equation</vt:lpstr>
      <vt:lpstr>CS344: Introduction to Artificial Intelligence (associated lab: CS386) </vt:lpstr>
      <vt:lpstr>Backpropagation for hidden layers</vt:lpstr>
      <vt:lpstr>Local Minima</vt:lpstr>
      <vt:lpstr>Momentum factor</vt:lpstr>
      <vt:lpstr>Slide 5</vt:lpstr>
      <vt:lpstr>Momentum factor</vt:lpstr>
      <vt:lpstr>Symmetry breaking</vt:lpstr>
      <vt:lpstr>Symmetry breaking: simplest case</vt:lpstr>
      <vt:lpstr>Symmetry Breaking: general case</vt:lpstr>
      <vt:lpstr>Slide 10</vt:lpstr>
      <vt:lpstr>Training of FF NN takes time!</vt:lpstr>
      <vt:lpstr>Hardness of Training Feedforward NN</vt:lpstr>
      <vt:lpstr>A primer on NP-completeness theory</vt:lpstr>
      <vt:lpstr>Turing Machine</vt:lpstr>
      <vt:lpstr>Formal Definition (vide: Hopcroft and Ullmann, 1978)</vt:lpstr>
      <vt:lpstr>Non-deterministic and Deterministic Turing Machines</vt:lpstr>
      <vt:lpstr>Decision problems</vt:lpstr>
      <vt:lpstr>The sets NP and P</vt:lpstr>
      <vt:lpstr>Relation between P and NP</vt:lpstr>
      <vt:lpstr>The concept of NP-completeness (informal definition)</vt:lpstr>
      <vt:lpstr>Example of 3-sat </vt:lpstr>
      <vt:lpstr>Numerous problems have been proven to be NP-complete</vt:lpstr>
      <vt:lpstr>Clarifying the notion of Reduction</vt:lpstr>
      <vt:lpstr>Complexity of convex hull finding problem</vt:lpstr>
      <vt:lpstr>Reduce Sorting to Convex hull  (caution: NOT THE OTHER WAY)</vt:lpstr>
      <vt:lpstr>Pictorially…</vt:lpstr>
      <vt:lpstr>Convex hull finding is O(nlogn)</vt:lpstr>
      <vt:lpstr>Important remarks on reduction</vt:lpstr>
      <vt:lpstr>Slide 29</vt:lpstr>
      <vt:lpstr>Slide 30</vt:lpstr>
      <vt:lpstr>Example</vt:lpstr>
      <vt:lpstr>Slide 32</vt:lpstr>
      <vt:lpstr>Slide 33</vt:lpstr>
      <vt:lpstr>Slide 34</vt:lpstr>
      <vt:lpstr>Slide 35</vt:lpstr>
      <vt:lpstr>Training of 1 hidden layer 2 neuron feed forward NN is NP-complete</vt:lpstr>
      <vt:lpstr>Numerous problems have been proven to be NP-complete</vt:lpstr>
      <vt:lpstr>Training of NN</vt:lpstr>
      <vt:lpstr>Architecture</vt:lpstr>
      <vt:lpstr>Architecture</vt:lpstr>
      <vt:lpstr>Confinement Problem</vt:lpstr>
      <vt:lpstr>Solving with Set Splitting Problem</vt:lpstr>
      <vt:lpstr>Set Splitting Problem: example</vt:lpstr>
      <vt:lpstr>Transformation</vt:lpstr>
      <vt:lpstr>Transformation</vt:lpstr>
      <vt:lpstr>Proving the transformation</vt:lpstr>
      <vt:lpstr>Proof – If part</vt:lpstr>
      <vt:lpstr>Representative Diagram</vt:lpstr>
      <vt:lpstr>Proof (If part) – Positive points</vt:lpstr>
      <vt:lpstr>Proof (If part) – Negative points</vt:lpstr>
      <vt:lpstr>What has been proved</vt:lpstr>
      <vt:lpstr>Illustrative Example</vt:lpstr>
      <vt:lpstr>Example (contd.)</vt:lpstr>
      <vt:lpstr>Example (contd.)</vt:lpstr>
      <vt:lpstr>Example (contd.)</vt:lpstr>
      <vt:lpstr>Graphic for Example</vt:lpstr>
      <vt:lpstr>Proof – Only if part</vt:lpstr>
      <vt:lpstr>Proof - Only if part (contd.)</vt:lpstr>
      <vt:lpstr>Proof - Only if part (contd.)</vt:lpstr>
      <vt:lpstr>Proof  - Only if part (contd.)</vt:lpstr>
      <vt:lpstr>What has been shown</vt:lpstr>
      <vt:lpstr>Summing up</vt:lpstr>
      <vt:lpstr>Slide 63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211</cp:revision>
  <dcterms:created xsi:type="dcterms:W3CDTF">2007-07-27T07:29:18Z</dcterms:created>
  <dcterms:modified xsi:type="dcterms:W3CDTF">2011-04-14T13:57:38Z</dcterms:modified>
</cp:coreProperties>
</file>