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0"/>
  </p:notesMasterIdLst>
  <p:sldIdLst>
    <p:sldId id="256" r:id="rId2"/>
    <p:sldId id="373" r:id="rId3"/>
    <p:sldId id="374" r:id="rId4"/>
    <p:sldId id="382" r:id="rId5"/>
    <p:sldId id="383" r:id="rId6"/>
    <p:sldId id="386" r:id="rId7"/>
    <p:sldId id="388" r:id="rId8"/>
    <p:sldId id="389" r:id="rId9"/>
    <p:sldId id="390" r:id="rId10"/>
    <p:sldId id="391" r:id="rId11"/>
    <p:sldId id="392" r:id="rId12"/>
    <p:sldId id="393" r:id="rId13"/>
    <p:sldId id="394" r:id="rId14"/>
    <p:sldId id="395" r:id="rId15"/>
    <p:sldId id="396" r:id="rId16"/>
    <p:sldId id="397" r:id="rId17"/>
    <p:sldId id="398" r:id="rId18"/>
    <p:sldId id="399" r:id="rId19"/>
    <p:sldId id="400" r:id="rId20"/>
    <p:sldId id="401" r:id="rId21"/>
    <p:sldId id="402" r:id="rId22"/>
    <p:sldId id="403" r:id="rId23"/>
    <p:sldId id="404" r:id="rId24"/>
    <p:sldId id="405" r:id="rId25"/>
    <p:sldId id="406" r:id="rId26"/>
    <p:sldId id="407" r:id="rId27"/>
    <p:sldId id="408" r:id="rId28"/>
    <p:sldId id="409" r:id="rId29"/>
    <p:sldId id="410" r:id="rId30"/>
    <p:sldId id="411" r:id="rId31"/>
    <p:sldId id="412" r:id="rId32"/>
    <p:sldId id="413" r:id="rId33"/>
    <p:sldId id="414" r:id="rId34"/>
    <p:sldId id="415" r:id="rId35"/>
    <p:sldId id="416" r:id="rId36"/>
    <p:sldId id="417" r:id="rId37"/>
    <p:sldId id="418" r:id="rId38"/>
    <p:sldId id="419" r:id="rId3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13B24C0-78BB-4A2C-8624-7372A792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BCC5C-783B-4F2F-B2B7-A0E5D40E94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C315A5-DB4C-446D-94AD-5A3ABF07E08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EE155C-FEDA-4029-B32B-8295A01B1FC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31EB5B-6700-4E79-898D-E965707FA7F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83B45B-E8A4-4C72-88A1-0A579F72EF9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585836-3657-44BB-845F-2DE2450F91B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90348D-C0E4-4949-A0DE-32927226D92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3F7291-28E7-4F7C-851F-996AD1080AD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B4A0DE-3329-4E00-BA01-1DE43541A960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0A859C-174E-45C2-9EC7-AFE01217AD4F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8217DC-FBDF-4AED-9667-BACD50B03DC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2467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48773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F2AD00-5AF9-4E36-88D3-64664702F50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3491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48773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AF6533-FBFC-4F11-AC8A-7A1FE5BD653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9457F4-2CA2-4BC1-B95A-19F9ACCFCFA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99F767-CE3D-483D-A247-C171BE03DD1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AF365A-B2A4-4C12-ABBB-3B063E8E711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6041D1-7029-44FB-BA9B-4E4F18297A6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0591E2-81D2-40CD-A971-328E79B9A45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1290320" y="728425"/>
            <a:ext cx="473456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/>
          </p:nvPr>
        </p:nvSpPr>
        <p:spPr>
          <a:xfrm>
            <a:off x="731521" y="4558904"/>
            <a:ext cx="5850467" cy="432054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DBFB1B-BC0E-4249-BFA8-93ED7FF4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2C1D-A523-4D33-82D0-B5C41D77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0826-301C-473B-95D9-BD172841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D0D-0D3F-478A-98F1-3405F1EB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ECAD-785D-41D1-9A0C-22348DF29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F37B-ABB6-404D-AC6D-044F1EA04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E9DE-4933-4A25-96E6-E58E2556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9701-BEC9-47B6-87F1-6DB148AA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61ED-BD40-4AB0-A2EC-7D586271A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7B32-9EB4-4A5B-990C-D1E8D48C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E532-A7FF-4206-ACF6-C2B1A4FB6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1951-7F91-4EDB-A88F-6E24C370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002E24-9D71-4902-AEB9-D46CC482A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imes New Roman" pitchFamily="18" charset="0"/>
              </a:rPr>
              <a:t>CS344: Introduction to Artificial Intelligence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>(associated lab: CS386)</a:t>
            </a:r>
            <a:br>
              <a:rPr lang="en-US" dirty="0" smtClean="0">
                <a:latin typeface="Times New Roman" pitchFamily="18" charset="0"/>
              </a:rPr>
            </a:br>
            <a:endParaRPr lang="en-US" sz="3200" dirty="0" smtClean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Lecture 4: A* and its properties </a:t>
            </a:r>
            <a:r>
              <a:rPr lang="en-US" sz="2800" dirty="0" err="1" smtClean="0">
                <a:latin typeface="Times New Roman" pitchFamily="18" charset="0"/>
              </a:rPr>
              <a:t>cntd</a:t>
            </a:r>
            <a:r>
              <a:rPr lang="en-US" sz="2800" dirty="0" smtClean="0">
                <a:latin typeface="Times New Roman" pitchFamily="18" charset="0"/>
              </a:rPr>
              <a:t>; </a:t>
            </a:r>
            <a:r>
              <a:rPr lang="en-US" sz="2800" smtClean="0">
                <a:latin typeface="Times New Roman" pitchFamily="18" charset="0"/>
              </a:rPr>
              <a:t>monotonicity </a:t>
            </a:r>
            <a:endParaRPr lang="en-US" sz="2800" dirty="0" smtClean="0"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11</a:t>
            </a:r>
            <a:r>
              <a:rPr lang="en-US" sz="2800" baseline="30000" dirty="0" smtClean="0">
                <a:latin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</a:rPr>
              <a:t> Jan,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i="1" smtClean="0"/>
              <a:t>f*(n</a:t>
            </a:r>
            <a:r>
              <a:rPr lang="en-US" sz="2400" i="1" baseline="-25000" smtClean="0"/>
              <a:t>i</a:t>
            </a:r>
            <a:r>
              <a:rPr lang="en-US" sz="2400" i="1" smtClean="0"/>
              <a:t>) = f*(s)</a:t>
            </a:r>
            <a:r>
              <a:rPr lang="en-US" sz="2400" smtClean="0"/>
              <a:t>,	</a:t>
            </a:r>
            <a:r>
              <a:rPr lang="en-US" sz="2400" i="1" smtClean="0"/>
              <a:t>n</a:t>
            </a:r>
            <a:r>
              <a:rPr lang="en-US" sz="2400" i="1" baseline="-25000" smtClean="0"/>
              <a:t>i</a:t>
            </a:r>
            <a:r>
              <a:rPr lang="en-US" sz="2400" i="1" smtClean="0"/>
              <a:t> ≠ s</a:t>
            </a:r>
            <a:r>
              <a:rPr lang="en-US" sz="2400" smtClean="0"/>
              <a:t> and </a:t>
            </a:r>
            <a:r>
              <a:rPr lang="en-US" sz="2400" i="1" smtClean="0"/>
              <a:t>n</a:t>
            </a:r>
            <a:r>
              <a:rPr lang="en-US" sz="2400" i="1" baseline="-25000" smtClean="0"/>
              <a:t>i</a:t>
            </a:r>
            <a:r>
              <a:rPr lang="en-US" sz="2400" i="1" smtClean="0"/>
              <a:t> ≠ 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Following set of equations show the above equality: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smtClean="0"/>
              <a:t>		f*(n</a:t>
            </a:r>
            <a:r>
              <a:rPr lang="en-US" sz="2400" i="1" baseline="-25000" smtClean="0"/>
              <a:t>i</a:t>
            </a:r>
            <a:r>
              <a:rPr lang="en-US" sz="2400" i="1" smtClean="0"/>
              <a:t>) = g*(n</a:t>
            </a:r>
            <a:r>
              <a:rPr lang="en-US" sz="2400" i="1" baseline="-25000" smtClean="0"/>
              <a:t>i</a:t>
            </a:r>
            <a:r>
              <a:rPr lang="en-US" sz="2400" i="1" smtClean="0"/>
              <a:t>) + h*(n</a:t>
            </a:r>
            <a:r>
              <a:rPr lang="en-US" sz="2400" i="1" baseline="-25000" smtClean="0"/>
              <a:t>i</a:t>
            </a:r>
            <a:r>
              <a:rPr lang="en-US" sz="2400" i="1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smtClean="0"/>
              <a:t>		f*(n</a:t>
            </a:r>
            <a:r>
              <a:rPr lang="en-US" sz="2400" i="1" baseline="-25000" smtClean="0"/>
              <a:t>i+1</a:t>
            </a:r>
            <a:r>
              <a:rPr lang="en-US" sz="2400" i="1" smtClean="0"/>
              <a:t>) = g*(n</a:t>
            </a:r>
            <a:r>
              <a:rPr lang="en-US" sz="2400" i="1" baseline="-25000" smtClean="0"/>
              <a:t>i+1</a:t>
            </a:r>
            <a:r>
              <a:rPr lang="en-US" sz="2400" i="1" smtClean="0"/>
              <a:t>) + h*(n</a:t>
            </a:r>
            <a:r>
              <a:rPr lang="en-US" sz="2400" i="1" baseline="-25000" smtClean="0"/>
              <a:t>i+1</a:t>
            </a:r>
            <a:r>
              <a:rPr lang="en-US" sz="2400" i="1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smtClean="0"/>
              <a:t>		g*(n</a:t>
            </a:r>
            <a:r>
              <a:rPr lang="en-US" sz="2400" i="1" baseline="-25000" smtClean="0"/>
              <a:t>i+1</a:t>
            </a:r>
            <a:r>
              <a:rPr lang="en-US" sz="2400" i="1" smtClean="0"/>
              <a:t>) = g*(n</a:t>
            </a:r>
            <a:r>
              <a:rPr lang="en-US" sz="2400" i="1" baseline="-25000" smtClean="0"/>
              <a:t>i</a:t>
            </a:r>
            <a:r>
              <a:rPr lang="en-US" sz="2400" i="1" smtClean="0"/>
              <a:t>) + c(n</a:t>
            </a:r>
            <a:r>
              <a:rPr lang="en-US" sz="2400" i="1" baseline="-25000" smtClean="0"/>
              <a:t>i , </a:t>
            </a:r>
            <a:r>
              <a:rPr lang="en-US" sz="2400" i="1" smtClean="0"/>
              <a:t>n</a:t>
            </a:r>
            <a:r>
              <a:rPr lang="en-US" sz="2400" i="1" baseline="-25000" smtClean="0"/>
              <a:t>i+1</a:t>
            </a:r>
            <a:r>
              <a:rPr lang="en-US" sz="2400" i="1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smtClean="0"/>
              <a:t>		h*(n</a:t>
            </a:r>
            <a:r>
              <a:rPr lang="en-US" sz="2400" i="1" baseline="-25000" smtClean="0"/>
              <a:t>i+1</a:t>
            </a:r>
            <a:r>
              <a:rPr lang="en-US" sz="2400" i="1" smtClean="0"/>
              <a:t>) = h*(n</a:t>
            </a:r>
            <a:r>
              <a:rPr lang="en-US" sz="2400" i="1" baseline="-25000" smtClean="0"/>
              <a:t>i</a:t>
            </a:r>
            <a:r>
              <a:rPr lang="en-US" sz="2400" i="1" smtClean="0"/>
              <a:t>) - c(n</a:t>
            </a:r>
            <a:r>
              <a:rPr lang="en-US" sz="2400" i="1" baseline="-25000" smtClean="0"/>
              <a:t>i , </a:t>
            </a:r>
            <a:r>
              <a:rPr lang="en-US" sz="2400" i="1" smtClean="0"/>
              <a:t>n</a:t>
            </a:r>
            <a:r>
              <a:rPr lang="en-US" sz="2400" i="1" baseline="-25000" smtClean="0"/>
              <a:t>i+1</a:t>
            </a:r>
            <a:r>
              <a:rPr lang="en-US" sz="2400" i="1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Above equations hold since the path is optimal.</a:t>
            </a:r>
          </a:p>
        </p:txBody>
      </p:sp>
      <p:sp>
        <p:nvSpPr>
          <p:cNvPr id="24579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4000" smtClean="0"/>
              <a:t>A* Properties </a:t>
            </a:r>
            <a:r>
              <a:rPr lang="en-US" sz="3200" i="1" smtClean="0"/>
              <a:t>(contd.)</a:t>
            </a:r>
            <a:endParaRPr 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14338" y="414338"/>
            <a:ext cx="8709025" cy="247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3600" u="sng">
                <a:solidFill>
                  <a:srgbClr val="000000"/>
                </a:solidFill>
                <a:latin typeface="Times New Roman" pitchFamily="18" charset="0"/>
              </a:rPr>
              <a:t>Admissibility of A*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A* always terminates finding an optimal path to the goal if such a path exists.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Intuition</a:t>
            </a:r>
          </a:p>
        </p:txBody>
      </p:sp>
      <p:sp>
        <p:nvSpPr>
          <p:cNvPr id="25603" name="Freeform 3"/>
          <p:cNvSpPr>
            <a:spLocks noChangeArrowheads="1"/>
          </p:cNvSpPr>
          <p:nvPr/>
        </p:nvSpPr>
        <p:spPr bwMode="auto">
          <a:xfrm>
            <a:off x="146050" y="3322638"/>
            <a:ext cx="2114550" cy="2636837"/>
          </a:xfrm>
          <a:custGeom>
            <a:avLst/>
            <a:gdLst>
              <a:gd name="T0" fmla="*/ 2147483647 w 6477"/>
              <a:gd name="T1" fmla="*/ 2147483647 h 8076"/>
              <a:gd name="T2" fmla="*/ 2147483647 w 6477"/>
              <a:gd name="T3" fmla="*/ 2147483647 h 8076"/>
              <a:gd name="T4" fmla="*/ 2147483647 w 6477"/>
              <a:gd name="T5" fmla="*/ 2147483647 h 8076"/>
              <a:gd name="T6" fmla="*/ 2147483647 w 6477"/>
              <a:gd name="T7" fmla="*/ 2147483647 h 8076"/>
              <a:gd name="T8" fmla="*/ 2147483647 w 6477"/>
              <a:gd name="T9" fmla="*/ 2147483647 h 8076"/>
              <a:gd name="T10" fmla="*/ 2147483647 w 6477"/>
              <a:gd name="T11" fmla="*/ 2147483647 h 8076"/>
              <a:gd name="T12" fmla="*/ 2147483647 w 6477"/>
              <a:gd name="T13" fmla="*/ 2147483647 h 8076"/>
              <a:gd name="T14" fmla="*/ 2147483647 w 6477"/>
              <a:gd name="T15" fmla="*/ 2147483647 h 8076"/>
              <a:gd name="T16" fmla="*/ 2147483647 w 6477"/>
              <a:gd name="T17" fmla="*/ 2147483647 h 8076"/>
              <a:gd name="T18" fmla="*/ 2147483647 w 6477"/>
              <a:gd name="T19" fmla="*/ 2147483647 h 8076"/>
              <a:gd name="T20" fmla="*/ 2147483647 w 6477"/>
              <a:gd name="T21" fmla="*/ 2147483647 h 8076"/>
              <a:gd name="T22" fmla="*/ 2147483647 w 6477"/>
              <a:gd name="T23" fmla="*/ 2147483647 h 8076"/>
              <a:gd name="T24" fmla="*/ 2147483647 w 6477"/>
              <a:gd name="T25" fmla="*/ 2147483647 h 8076"/>
              <a:gd name="T26" fmla="*/ 2147483647 w 6477"/>
              <a:gd name="T27" fmla="*/ 2147483647 h 8076"/>
              <a:gd name="T28" fmla="*/ 2147483647 w 6477"/>
              <a:gd name="T29" fmla="*/ 2147483647 h 807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477"/>
              <a:gd name="T46" fmla="*/ 0 h 8076"/>
              <a:gd name="T47" fmla="*/ 6477 w 6477"/>
              <a:gd name="T48" fmla="*/ 8076 h 807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477" h="8076">
                <a:moveTo>
                  <a:pt x="1681" y="1498"/>
                </a:moveTo>
                <a:cubicBezTo>
                  <a:pt x="2284" y="1218"/>
                  <a:pt x="2978" y="1087"/>
                  <a:pt x="3445" y="564"/>
                </a:cubicBezTo>
                <a:cubicBezTo>
                  <a:pt x="3949" y="0"/>
                  <a:pt x="4778" y="249"/>
                  <a:pt x="5416" y="408"/>
                </a:cubicBezTo>
                <a:cubicBezTo>
                  <a:pt x="5942" y="539"/>
                  <a:pt x="6476" y="1122"/>
                  <a:pt x="6091" y="1705"/>
                </a:cubicBezTo>
                <a:cubicBezTo>
                  <a:pt x="5757" y="2211"/>
                  <a:pt x="6121" y="2827"/>
                  <a:pt x="6246" y="3365"/>
                </a:cubicBezTo>
                <a:cubicBezTo>
                  <a:pt x="6362" y="3867"/>
                  <a:pt x="6476" y="4400"/>
                  <a:pt x="6298" y="4922"/>
                </a:cubicBezTo>
                <a:cubicBezTo>
                  <a:pt x="6084" y="5549"/>
                  <a:pt x="5696" y="6061"/>
                  <a:pt x="5313" y="6582"/>
                </a:cubicBezTo>
                <a:cubicBezTo>
                  <a:pt x="4882" y="7168"/>
                  <a:pt x="4041" y="6984"/>
                  <a:pt x="3497" y="7515"/>
                </a:cubicBezTo>
                <a:cubicBezTo>
                  <a:pt x="2924" y="8075"/>
                  <a:pt x="2038" y="7721"/>
                  <a:pt x="1318" y="7879"/>
                </a:cubicBezTo>
                <a:cubicBezTo>
                  <a:pt x="534" y="8051"/>
                  <a:pt x="236" y="7221"/>
                  <a:pt x="125" y="6685"/>
                </a:cubicBezTo>
                <a:cubicBezTo>
                  <a:pt x="11" y="6133"/>
                  <a:pt x="266" y="5623"/>
                  <a:pt x="280" y="5077"/>
                </a:cubicBezTo>
                <a:cubicBezTo>
                  <a:pt x="295" y="4485"/>
                  <a:pt x="0" y="3858"/>
                  <a:pt x="228" y="3313"/>
                </a:cubicBezTo>
                <a:cubicBezTo>
                  <a:pt x="473" y="2727"/>
                  <a:pt x="697" y="2065"/>
                  <a:pt x="1370" y="1809"/>
                </a:cubicBezTo>
                <a:lnTo>
                  <a:pt x="1785" y="1549"/>
                </a:lnTo>
                <a:lnTo>
                  <a:pt x="1681" y="1498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Freeform 4"/>
          <p:cNvSpPr>
            <a:spLocks noChangeArrowheads="1"/>
          </p:cNvSpPr>
          <p:nvPr/>
        </p:nvSpPr>
        <p:spPr bwMode="auto">
          <a:xfrm>
            <a:off x="1160463" y="3694113"/>
            <a:ext cx="304800" cy="796925"/>
          </a:xfrm>
          <a:custGeom>
            <a:avLst/>
            <a:gdLst>
              <a:gd name="T0" fmla="*/ 2147483647 w 931"/>
              <a:gd name="T1" fmla="*/ 0 h 2440"/>
              <a:gd name="T2" fmla="*/ 2147483647 w 931"/>
              <a:gd name="T3" fmla="*/ 2147483647 h 2440"/>
              <a:gd name="T4" fmla="*/ 2147483647 w 931"/>
              <a:gd name="T5" fmla="*/ 2147483647 h 2440"/>
              <a:gd name="T6" fmla="*/ 2147483647 w 931"/>
              <a:gd name="T7" fmla="*/ 2147483647 h 2440"/>
              <a:gd name="T8" fmla="*/ 0 60000 65536"/>
              <a:gd name="T9" fmla="*/ 0 60000 65536"/>
              <a:gd name="T10" fmla="*/ 0 60000 65536"/>
              <a:gd name="T11" fmla="*/ 0 60000 65536"/>
              <a:gd name="T12" fmla="*/ 0 w 931"/>
              <a:gd name="T13" fmla="*/ 0 h 2440"/>
              <a:gd name="T14" fmla="*/ 931 w 931"/>
              <a:gd name="T15" fmla="*/ 2440 h 2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1" h="2440">
                <a:moveTo>
                  <a:pt x="390" y="0"/>
                </a:moveTo>
                <a:cubicBezTo>
                  <a:pt x="0" y="629"/>
                  <a:pt x="930" y="927"/>
                  <a:pt x="701" y="1557"/>
                </a:cubicBezTo>
                <a:lnTo>
                  <a:pt x="701" y="2076"/>
                </a:lnTo>
                <a:lnTo>
                  <a:pt x="649" y="2439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Freeform 5"/>
          <p:cNvSpPr>
            <a:spLocks noChangeArrowheads="1"/>
          </p:cNvSpPr>
          <p:nvPr/>
        </p:nvSpPr>
        <p:spPr bwMode="auto">
          <a:xfrm>
            <a:off x="828675" y="4573588"/>
            <a:ext cx="542925" cy="1050925"/>
          </a:xfrm>
          <a:custGeom>
            <a:avLst/>
            <a:gdLst>
              <a:gd name="T0" fmla="*/ 2147483647 w 1661"/>
              <a:gd name="T1" fmla="*/ 0 h 3218"/>
              <a:gd name="T2" fmla="*/ 2147483647 w 1661"/>
              <a:gd name="T3" fmla="*/ 2147483647 h 3218"/>
              <a:gd name="T4" fmla="*/ 1815987166 w 1661"/>
              <a:gd name="T5" fmla="*/ 2147483647 h 3218"/>
              <a:gd name="T6" fmla="*/ 0 w 1661"/>
              <a:gd name="T7" fmla="*/ 2147483647 h 3218"/>
              <a:gd name="T8" fmla="*/ 0 60000 65536"/>
              <a:gd name="T9" fmla="*/ 0 60000 65536"/>
              <a:gd name="T10" fmla="*/ 0 60000 65536"/>
              <a:gd name="T11" fmla="*/ 0 60000 65536"/>
              <a:gd name="T12" fmla="*/ 0 w 1661"/>
              <a:gd name="T13" fmla="*/ 0 h 3218"/>
              <a:gd name="T14" fmla="*/ 1661 w 1661"/>
              <a:gd name="T15" fmla="*/ 3218 h 32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61" h="3218">
                <a:moveTo>
                  <a:pt x="1660" y="0"/>
                </a:moveTo>
                <a:cubicBezTo>
                  <a:pt x="1082" y="365"/>
                  <a:pt x="1118" y="1083"/>
                  <a:pt x="1141" y="1660"/>
                </a:cubicBezTo>
                <a:cubicBezTo>
                  <a:pt x="1174" y="2477"/>
                  <a:pt x="61" y="2317"/>
                  <a:pt x="52" y="3113"/>
                </a:cubicBezTo>
                <a:lnTo>
                  <a:pt x="0" y="3217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244600" y="3525838"/>
            <a:ext cx="414338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S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938213" y="3973513"/>
            <a:ext cx="67945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g(n)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354138" y="4371975"/>
            <a:ext cx="414337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n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112838" y="5095875"/>
            <a:ext cx="59055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h(n)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588963" y="5534025"/>
            <a:ext cx="414337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G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3109913" y="3111500"/>
            <a:ext cx="5807075" cy="3440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(1) In the open list there always exists a node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such that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f(n) &lt;= f*(S)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(2) If A* does not terminate, the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value of the nodes expanded become unbounded.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1) and 2) are together inconsistent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Hence A* must terminate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07963" y="207963"/>
            <a:ext cx="8709025" cy="1181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Lemma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Any time before A* terminates there exists in the open list a node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n'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such that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f(n') &lt;= f*(S)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339725" y="2281238"/>
            <a:ext cx="282575" cy="4143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8" name="Freeform 4"/>
          <p:cNvSpPr>
            <a:spLocks noChangeArrowheads="1"/>
          </p:cNvSpPr>
          <p:nvPr/>
        </p:nvSpPr>
        <p:spPr bwMode="auto">
          <a:xfrm>
            <a:off x="658813" y="3500438"/>
            <a:ext cx="419100" cy="1677987"/>
          </a:xfrm>
          <a:custGeom>
            <a:avLst/>
            <a:gdLst>
              <a:gd name="T0" fmla="*/ 2147483647 w 1281"/>
              <a:gd name="T1" fmla="*/ 0 h 5137"/>
              <a:gd name="T2" fmla="*/ 2147483647 w 1281"/>
              <a:gd name="T3" fmla="*/ 2147483647 h 5137"/>
              <a:gd name="T4" fmla="*/ 2147483647 w 1281"/>
              <a:gd name="T5" fmla="*/ 2147483647 h 5137"/>
              <a:gd name="T6" fmla="*/ 2147483647 w 1281"/>
              <a:gd name="T7" fmla="*/ 2147483647 h 5137"/>
              <a:gd name="T8" fmla="*/ 2147483647 w 1281"/>
              <a:gd name="T9" fmla="*/ 2147483647 h 51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81"/>
              <a:gd name="T16" fmla="*/ 0 h 5137"/>
              <a:gd name="T17" fmla="*/ 1281 w 1281"/>
              <a:gd name="T18" fmla="*/ 5137 h 51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81" h="5137">
                <a:moveTo>
                  <a:pt x="1270" y="0"/>
                </a:moveTo>
                <a:cubicBezTo>
                  <a:pt x="1280" y="668"/>
                  <a:pt x="652" y="1088"/>
                  <a:pt x="336" y="1608"/>
                </a:cubicBezTo>
                <a:cubicBezTo>
                  <a:pt x="0" y="2161"/>
                  <a:pt x="607" y="2577"/>
                  <a:pt x="699" y="3165"/>
                </a:cubicBezTo>
                <a:cubicBezTo>
                  <a:pt x="800" y="3807"/>
                  <a:pt x="461" y="4237"/>
                  <a:pt x="336" y="4773"/>
                </a:cubicBezTo>
                <a:lnTo>
                  <a:pt x="284" y="5136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47638" y="2052638"/>
            <a:ext cx="414337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800100" y="2574925"/>
            <a:ext cx="415925" cy="387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16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25538" y="3195638"/>
            <a:ext cx="415925" cy="387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16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69925" y="4959350"/>
            <a:ext cx="414338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G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143000" y="1752600"/>
            <a:ext cx="1449388" cy="334963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Optimal path</a:t>
            </a:r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584200" y="2636838"/>
            <a:ext cx="207963" cy="207962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H="1">
            <a:off x="509588" y="2057400"/>
            <a:ext cx="1166812" cy="431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048000" y="1524000"/>
            <a:ext cx="5859463" cy="4932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For any node 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33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on optimal path,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f(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33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) = g(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33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) + h(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33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endParaRPr lang="en-GB" sz="2400" i="1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     &lt;= g*(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33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) + h*(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33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Also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f*(</a:t>
            </a:r>
            <a:r>
              <a:rPr lang="en-GB" sz="24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 i="1" baseline="-25000" dirty="0" err="1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) = f*(S)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Let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n'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be the </a:t>
            </a:r>
            <a:r>
              <a:rPr lang="en-GB" sz="2400" dirty="0" smtClean="0">
                <a:solidFill>
                  <a:srgbClr val="000000"/>
                </a:solidFill>
                <a:latin typeface="Times New Roman" pitchFamily="18" charset="0"/>
              </a:rPr>
              <a:t>first 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node in the optimal path that is in OL. Since </a:t>
            </a:r>
            <a:r>
              <a:rPr lang="en-GB" sz="2400" u="sng" dirty="0">
                <a:solidFill>
                  <a:srgbClr val="000000"/>
                </a:solidFill>
                <a:latin typeface="Times New Roman" pitchFamily="18" charset="0"/>
              </a:rPr>
              <a:t>all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parents of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n'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have gone to CL,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g(n') = g*(n') and h(n') &lt;= h*(n') 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=&gt; f(n') &lt;= f*(S)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i="1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765175" y="2868613"/>
            <a:ext cx="280988" cy="4143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944563" y="3290888"/>
            <a:ext cx="207962" cy="207962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14338" y="414338"/>
            <a:ext cx="8086725" cy="3379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b="1" u="sng">
                <a:solidFill>
                  <a:srgbClr val="000000"/>
                </a:solidFill>
                <a:latin typeface="Times New Roman" pitchFamily="18" charset="0"/>
              </a:rPr>
              <a:t>If A* does not terminate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b="1" u="sng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Let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be the least cost of all arcs in the search graph.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Then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g(n) &gt;= e.l(n)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where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l(n)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= # of arcs in the path from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to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found so far. If A* does not terminate,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g(n)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and hence 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f(n) = g(n) + h(n) [h(n) &gt;= 0]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will become unbounded.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This is not consistent with the lemma. So A* has to terminate.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07963" y="207963"/>
            <a:ext cx="8501062" cy="1265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 u="sng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900" u="sng" baseline="33000">
                <a:solidFill>
                  <a:srgbClr val="000000"/>
                </a:solidFill>
                <a:latin typeface="Times New Roman" pitchFamily="18" charset="0"/>
              </a:rPr>
              <a:t>nd</a:t>
            </a:r>
            <a:r>
              <a:rPr lang="en-GB" sz="2900" u="sng">
                <a:solidFill>
                  <a:srgbClr val="000000"/>
                </a:solidFill>
                <a:latin typeface="Times New Roman" pitchFamily="18" charset="0"/>
              </a:rPr>
              <a:t> part of admissibility of A*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The path formed by A* is optimal when it has terminated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07963" y="1546225"/>
            <a:ext cx="8501062" cy="4479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u="sng" dirty="0">
                <a:solidFill>
                  <a:srgbClr val="000000"/>
                </a:solidFill>
                <a:latin typeface="Times New Roman" pitchFamily="18" charset="0"/>
              </a:rPr>
              <a:t>Proof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Suppose the path formed is not optimal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Let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G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be expanded in a non-optimal path. 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At the point of expansion of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G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,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f(G) = g(G) + h(G)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	= g(G) + 0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	&gt; g*(G)  = g*(S) + h*(S)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		     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= f*(S)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[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f*(S)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= cost of optimal path]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This is a contradiction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So path should be optimal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9745663" y="5807075"/>
            <a:ext cx="165100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562475" y="2660650"/>
            <a:ext cx="163513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r>
              <a:rPr lang="en-US" sz="3600" dirty="0" smtClean="0"/>
              <a:t>Summary </a:t>
            </a:r>
            <a:r>
              <a:rPr lang="en-US" sz="3600" smtClean="0"/>
              <a:t>on Admissibility</a:t>
            </a:r>
            <a:endParaRPr lang="en-US" sz="32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82688" y="1371600"/>
            <a:ext cx="7772400" cy="4760913"/>
          </a:xfrm>
        </p:spPr>
        <p:txBody>
          <a:bodyPr/>
          <a:lstStyle/>
          <a:p>
            <a:r>
              <a:rPr lang="en-US" sz="2400" dirty="0" smtClean="0"/>
              <a:t>1. A* algorithm halts</a:t>
            </a:r>
            <a:endParaRPr lang="en-US" sz="2400" i="1" dirty="0" smtClean="0"/>
          </a:p>
          <a:p>
            <a:endParaRPr lang="en-US" sz="2400" i="1" dirty="0" smtClean="0"/>
          </a:p>
          <a:p>
            <a:r>
              <a:rPr lang="en-US" sz="2400" i="1" dirty="0" smtClean="0"/>
              <a:t>2. </a:t>
            </a:r>
            <a:r>
              <a:rPr lang="en-US" sz="2400" dirty="0" smtClean="0"/>
              <a:t>A* algorithm finds optimal path</a:t>
            </a:r>
          </a:p>
          <a:p>
            <a:endParaRPr lang="en-US" sz="2400" dirty="0" smtClean="0"/>
          </a:p>
          <a:p>
            <a:r>
              <a:rPr lang="en-US" sz="2400" dirty="0" smtClean="0"/>
              <a:t>3. If </a:t>
            </a:r>
            <a:r>
              <a:rPr lang="en-US" sz="2400" i="1" dirty="0" smtClean="0"/>
              <a:t>f(n) &lt; f*(S) </a:t>
            </a:r>
            <a:r>
              <a:rPr lang="en-US" sz="2400" dirty="0" smtClean="0"/>
              <a:t>then node </a:t>
            </a:r>
            <a:r>
              <a:rPr lang="en-US" sz="2400" i="1" dirty="0" smtClean="0"/>
              <a:t>n</a:t>
            </a:r>
            <a:r>
              <a:rPr lang="en-US" sz="2400" dirty="0" smtClean="0"/>
              <a:t> has to be expanded before termination</a:t>
            </a:r>
            <a:endParaRPr lang="en-US" sz="2400" i="1" dirty="0" smtClean="0"/>
          </a:p>
          <a:p>
            <a:endParaRPr lang="en-US" sz="2400" dirty="0" smtClean="0"/>
          </a:p>
          <a:p>
            <a:r>
              <a:rPr lang="en-US" sz="2400" dirty="0" smtClean="0"/>
              <a:t>4. If A* does not expand a node </a:t>
            </a:r>
            <a:r>
              <a:rPr lang="en-US" sz="2400" i="1" dirty="0" smtClean="0"/>
              <a:t>n</a:t>
            </a:r>
            <a:r>
              <a:rPr lang="en-US" sz="2400" dirty="0" smtClean="0"/>
              <a:t> before termination then </a:t>
            </a:r>
            <a:r>
              <a:rPr lang="en-US" sz="2400" i="1" dirty="0" smtClean="0"/>
              <a:t>f(n) &gt;= f*(S) 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Better Heuristic Performs Better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07963" y="207963"/>
            <a:ext cx="8709025" cy="1647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Theorem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 u="sng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A version A</a:t>
            </a:r>
            <a:r>
              <a:rPr lang="en-GB" sz="2400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of A* that has a “better” heuristic than another version A</a:t>
            </a:r>
            <a:r>
              <a:rPr lang="en-GB" sz="24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of A* performs at least “as well as” A</a:t>
            </a:r>
            <a:r>
              <a:rPr lang="en-GB" sz="2400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07963" y="1546225"/>
            <a:ext cx="5805487" cy="2320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 u="sng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Meaning of “better”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GB" sz="2400" i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(n) &gt; h</a:t>
            </a:r>
            <a:r>
              <a:rPr lang="en-GB" sz="2400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(n)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for all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n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Meaning of “as well as”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expands at least all the nodes of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4762500" y="3989388"/>
            <a:ext cx="1588" cy="2489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4554538" y="4403725"/>
            <a:ext cx="414337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4554538" y="5253038"/>
            <a:ext cx="41433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4554538" y="6037263"/>
            <a:ext cx="41433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5013325" y="4229100"/>
            <a:ext cx="6223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h*(n)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5046663" y="5080000"/>
            <a:ext cx="960437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h</a:t>
            </a:r>
            <a:r>
              <a:rPr lang="en-GB" sz="1600" baseline="-25000">
                <a:solidFill>
                  <a:srgbClr val="000000"/>
                </a:solidFill>
                <a:latin typeface="Luxi Sans" pitchFamily="16" charset="0"/>
              </a:rPr>
              <a:t>2</a:t>
            </a: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*(n)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5014913" y="5895975"/>
            <a:ext cx="785812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h</a:t>
            </a:r>
            <a:r>
              <a:rPr lang="en-GB" sz="1600" baseline="-25000">
                <a:solidFill>
                  <a:srgbClr val="000000"/>
                </a:solidFill>
                <a:latin typeface="Luxi Sans" pitchFamily="16" charset="0"/>
              </a:rPr>
              <a:t>1</a:t>
            </a: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*(n)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5799138" y="5938838"/>
            <a:ext cx="1450975" cy="844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</a:rPr>
              <a:t>For all nodes n, except the goal node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07963" y="207963"/>
            <a:ext cx="8709025" cy="5678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Proof 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by induction on the search tree of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A* on termination carves out a tree out of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G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</a:rPr>
              <a:t>Induction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on the depth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k 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of the search tree of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*.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before termination expands all the nodes of depth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k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in the search tree of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k=0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. True since start node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is expanded by both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Suppose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terminates without expanding a node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at depth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(k+1)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of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search tree.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Since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 has seen all the parents of 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seen by A</a:t>
            </a:r>
            <a:r>
              <a:rPr lang="en-GB" sz="24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*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g</a:t>
            </a:r>
            <a:r>
              <a:rPr lang="en-GB" sz="2400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(n) &lt;= g</a:t>
            </a:r>
            <a:r>
              <a:rPr lang="en-GB" sz="2400" i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 i="1">
                <a:solidFill>
                  <a:srgbClr val="000000"/>
                </a:solidFill>
                <a:latin typeface="Times New Roman" pitchFamily="18" charset="0"/>
              </a:rPr>
              <a:t>(n)        (1)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val 2"/>
          <p:cNvSpPr>
            <a:spLocks noChangeArrowheads="1"/>
          </p:cNvSpPr>
          <p:nvPr/>
        </p:nvSpPr>
        <p:spPr bwMode="auto">
          <a:xfrm>
            <a:off x="1825625" y="647700"/>
            <a:ext cx="171450" cy="204788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Freeform 3"/>
          <p:cNvSpPr>
            <a:spLocks noChangeArrowheads="1"/>
          </p:cNvSpPr>
          <p:nvPr/>
        </p:nvSpPr>
        <p:spPr bwMode="auto">
          <a:xfrm>
            <a:off x="628650" y="361950"/>
            <a:ext cx="2171700" cy="3009900"/>
          </a:xfrm>
          <a:custGeom>
            <a:avLst/>
            <a:gdLst>
              <a:gd name="T0" fmla="*/ 2147483647 w 6650"/>
              <a:gd name="T1" fmla="*/ 2147483647 h 9217"/>
              <a:gd name="T2" fmla="*/ 2147483647 w 6650"/>
              <a:gd name="T3" fmla="*/ 2147483647 h 9217"/>
              <a:gd name="T4" fmla="*/ 2147483647 w 6650"/>
              <a:gd name="T5" fmla="*/ 2147483647 h 9217"/>
              <a:gd name="T6" fmla="*/ 2147483647 w 6650"/>
              <a:gd name="T7" fmla="*/ 2147483647 h 9217"/>
              <a:gd name="T8" fmla="*/ 2147483647 w 6650"/>
              <a:gd name="T9" fmla="*/ 2147483647 h 9217"/>
              <a:gd name="T10" fmla="*/ 2147483647 w 6650"/>
              <a:gd name="T11" fmla="*/ 2147483647 h 9217"/>
              <a:gd name="T12" fmla="*/ 2147483647 w 6650"/>
              <a:gd name="T13" fmla="*/ 2147483647 h 9217"/>
              <a:gd name="T14" fmla="*/ 2147483647 w 6650"/>
              <a:gd name="T15" fmla="*/ 2147483647 h 9217"/>
              <a:gd name="T16" fmla="*/ 2147483647 w 6650"/>
              <a:gd name="T17" fmla="*/ 2147483647 h 9217"/>
              <a:gd name="T18" fmla="*/ 2147483647 w 6650"/>
              <a:gd name="T19" fmla="*/ 2147483647 h 9217"/>
              <a:gd name="T20" fmla="*/ 2147483647 w 6650"/>
              <a:gd name="T21" fmla="*/ 2147483647 h 9217"/>
              <a:gd name="T22" fmla="*/ 2147483647 w 6650"/>
              <a:gd name="T23" fmla="*/ 2147483647 h 921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650"/>
              <a:gd name="T37" fmla="*/ 0 h 9217"/>
              <a:gd name="T38" fmla="*/ 6650 w 6650"/>
              <a:gd name="T39" fmla="*/ 9217 h 921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650" h="9217">
                <a:moveTo>
                  <a:pt x="1669" y="647"/>
                </a:moveTo>
                <a:cubicBezTo>
                  <a:pt x="2688" y="0"/>
                  <a:pt x="3948" y="219"/>
                  <a:pt x="5181" y="562"/>
                </a:cubicBezTo>
                <a:cubicBezTo>
                  <a:pt x="6578" y="951"/>
                  <a:pt x="6168" y="1978"/>
                  <a:pt x="6381" y="2786"/>
                </a:cubicBezTo>
                <a:cubicBezTo>
                  <a:pt x="6609" y="3645"/>
                  <a:pt x="6649" y="4547"/>
                  <a:pt x="6637" y="5437"/>
                </a:cubicBezTo>
                <a:cubicBezTo>
                  <a:pt x="6625" y="6400"/>
                  <a:pt x="6642" y="7465"/>
                  <a:pt x="5952" y="8260"/>
                </a:cubicBezTo>
                <a:cubicBezTo>
                  <a:pt x="5254" y="9065"/>
                  <a:pt x="4217" y="9020"/>
                  <a:pt x="3297" y="9116"/>
                </a:cubicBezTo>
                <a:cubicBezTo>
                  <a:pt x="2335" y="9216"/>
                  <a:pt x="994" y="9165"/>
                  <a:pt x="643" y="7919"/>
                </a:cubicBezTo>
                <a:cubicBezTo>
                  <a:pt x="382" y="6999"/>
                  <a:pt x="228" y="6069"/>
                  <a:pt x="128" y="5096"/>
                </a:cubicBezTo>
                <a:cubicBezTo>
                  <a:pt x="0" y="3882"/>
                  <a:pt x="974" y="3172"/>
                  <a:pt x="1156" y="2102"/>
                </a:cubicBezTo>
                <a:lnTo>
                  <a:pt x="1156" y="1246"/>
                </a:lnTo>
                <a:lnTo>
                  <a:pt x="1498" y="733"/>
                </a:lnTo>
                <a:lnTo>
                  <a:pt x="1669" y="647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1827213" y="2695575"/>
            <a:ext cx="171450" cy="231775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2767013" y="715963"/>
            <a:ext cx="68262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2767013" y="2924175"/>
            <a:ext cx="682625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3119438" y="735013"/>
            <a:ext cx="1587" cy="6842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3108325" y="1922463"/>
            <a:ext cx="1588" cy="10255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870200" y="1479550"/>
            <a:ext cx="1027113" cy="420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k+1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001838" y="606425"/>
            <a:ext cx="442912" cy="420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1990725" y="2632075"/>
            <a:ext cx="454025" cy="420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G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3973513" y="207963"/>
            <a:ext cx="4976812" cy="281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Since A</a:t>
            </a:r>
            <a:r>
              <a:rPr lang="en-GB" sz="22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* has terminated without expanding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, 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 &gt;= f*(S)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  (2)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Any node whose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f 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value is strictly less than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f*(S)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has to be expanded.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Since A</a:t>
            </a:r>
            <a:r>
              <a:rPr lang="en-GB" sz="22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* has expanded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n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 &lt;= f*(S)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		(3)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655638" y="3732213"/>
            <a:ext cx="8086725" cy="1106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From (1), (2), and (3)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 &gt;= h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 which is a contradiction. Therefore, A</a:t>
            </a:r>
            <a:r>
              <a:rPr lang="en-GB" sz="2200" baseline="-33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* has to expand all nodes that A</a:t>
            </a:r>
            <a:r>
              <a:rPr lang="en-GB" sz="2200" baseline="-33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* has expanded.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655638" y="4833938"/>
            <a:ext cx="7878762" cy="144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 u="sng">
                <a:solidFill>
                  <a:srgbClr val="000000"/>
                </a:solidFill>
                <a:latin typeface="Times New Roman" pitchFamily="18" charset="0"/>
              </a:rPr>
              <a:t>Exercise</a:t>
            </a:r>
          </a:p>
          <a:p>
            <a:pPr marL="976313" lvl="4" indent="-195263"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 u="sng">
              <a:solidFill>
                <a:srgbClr val="000000"/>
              </a:solidFill>
              <a:latin typeface="Times New Roman" pitchFamily="18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If better means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 h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 &gt; h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for some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 = h</a:t>
            </a:r>
            <a:r>
              <a:rPr lang="en-GB" sz="2200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</a:rPr>
              <a:t>(n)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 for others, then Can you prove the result ?		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4352925" y="3940175"/>
            <a:ext cx="165100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07963" y="207963"/>
            <a:ext cx="8086725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652463" algn="l"/>
                <a:tab pos="1309688" algn="l"/>
                <a:tab pos="1965325" algn="l"/>
                <a:tab pos="2622550" algn="l"/>
                <a:tab pos="3278188" algn="l"/>
                <a:tab pos="3940175" algn="l"/>
                <a:tab pos="4592638" algn="l"/>
                <a:tab pos="5248275" algn="l"/>
                <a:tab pos="5905500" algn="l"/>
                <a:tab pos="6562725" algn="l"/>
                <a:tab pos="7218363" algn="l"/>
                <a:tab pos="7880350" algn="l"/>
                <a:tab pos="8294688" algn="l"/>
                <a:tab pos="8709025" algn="l"/>
                <a:tab pos="9123363" algn="l"/>
                <a:tab pos="9539288" algn="l"/>
              </a:tabLst>
            </a:pPr>
            <a:r>
              <a:rPr lang="en-GB" sz="4000">
                <a:solidFill>
                  <a:srgbClr val="000000"/>
                </a:solidFill>
                <a:latin typeface="Times New Roman" pitchFamily="18" charset="0"/>
              </a:rPr>
              <a:t>				Examples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14338" y="1036638"/>
            <a:ext cx="850265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900">
                <a:solidFill>
                  <a:srgbClr val="000000"/>
                </a:solidFill>
                <a:latin typeface="Times New Roman" pitchFamily="18" charset="0"/>
              </a:rPr>
              <a:t>Problem 1 : 8 – puzzle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828675" y="1866900"/>
            <a:ext cx="2201863" cy="2027238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1506538" y="1866900"/>
            <a:ext cx="1587" cy="20272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2352675" y="1866900"/>
            <a:ext cx="1588" cy="20272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828675" y="2541588"/>
            <a:ext cx="2201863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828675" y="3219450"/>
            <a:ext cx="2201863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4384675" y="1866900"/>
            <a:ext cx="2201863" cy="2027238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5060950" y="1866900"/>
            <a:ext cx="1588" cy="20272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5908675" y="1866900"/>
            <a:ext cx="1588" cy="20272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4384675" y="2541588"/>
            <a:ext cx="22002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4384675" y="3219450"/>
            <a:ext cx="2200275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2565400" y="2770188"/>
            <a:ext cx="277813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8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1109663" y="2101850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4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6111875" y="2770188"/>
            <a:ext cx="2794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6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2565400" y="3381375"/>
            <a:ext cx="277813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5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1844675" y="2743200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1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1071563" y="3462338"/>
            <a:ext cx="2794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7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1098550" y="2770188"/>
            <a:ext cx="2794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2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4592638" y="2078038"/>
            <a:ext cx="2794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1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4564063" y="2743200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4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4564063" y="3435350"/>
            <a:ext cx="279400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7</a:t>
            </a:r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2522538" y="2101850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6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1844675" y="2101850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3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6164263" y="2078038"/>
            <a:ext cx="2794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3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5365750" y="2770188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5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5391150" y="3408363"/>
            <a:ext cx="279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8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1819275" y="3990975"/>
            <a:ext cx="542925" cy="376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Luxi Sans" pitchFamily="16" charset="0"/>
              </a:rPr>
              <a:t>S</a:t>
            </a:r>
            <a:endParaRPr lang="en-GB" sz="2000" baseline="-33000">
              <a:solidFill>
                <a:srgbClr val="000000"/>
              </a:solidFill>
              <a:latin typeface="Luxi Sans" pitchFamily="16" charset="0"/>
            </a:endParaRP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5365750" y="2078038"/>
            <a:ext cx="2794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Luxi Sans" pitchFamily="16" charset="0"/>
              </a:rPr>
              <a:t>2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5445125" y="4024313"/>
            <a:ext cx="358775" cy="39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Luxi Sans" pitchFamily="16" charset="0"/>
              </a:rPr>
              <a:t>G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8916988" y="622300"/>
            <a:ext cx="163512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828675" y="4398963"/>
            <a:ext cx="6635750" cy="2103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Tile movement represented as the movement of the blank space.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Operators: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L : Blank moves left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R : Blank moves right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U : Blank moves up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D : Blank moves down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3898900" y="5621338"/>
            <a:ext cx="3940175" cy="39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 i="1">
                <a:solidFill>
                  <a:srgbClr val="000000"/>
                </a:solidFill>
                <a:latin typeface="Times New Roman" pitchFamily="18" charset="0"/>
              </a:rPr>
              <a:t>C(L) = C(R) = C(U) = C(D) = 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>
          <a:xfrm>
            <a:off x="1150938" y="214313"/>
            <a:ext cx="7793037" cy="1081087"/>
          </a:xfrm>
        </p:spPr>
        <p:txBody>
          <a:bodyPr anchor="ctr"/>
          <a:lstStyle/>
          <a:p>
            <a:pPr eaLnBrk="1" hangingPunct="1"/>
            <a:r>
              <a:rPr lang="en-US" dirty="0" smtClean="0"/>
              <a:t>Lab assignment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4294967295"/>
          </p:nvPr>
        </p:nvSpPr>
        <p:spPr>
          <a:xfrm>
            <a:off x="1182688" y="1295400"/>
            <a:ext cx="7772400" cy="48371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700" dirty="0" smtClean="0"/>
              <a:t>Implement A* algorithm for the following problems: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8 puzzle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Missionaries and Cannibals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dirty="0" smtClean="0"/>
              <a:t>Specifications: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Try different heuristics and compare with baseline case, </a:t>
            </a:r>
            <a:r>
              <a:rPr lang="en-US" sz="1800" i="1" dirty="0" smtClean="0"/>
              <a:t>i.e.,</a:t>
            </a:r>
            <a:r>
              <a:rPr lang="en-US" sz="1800" dirty="0" smtClean="0"/>
              <a:t> the breadth first search (</a:t>
            </a:r>
            <a:r>
              <a:rPr lang="en-US" sz="1800" i="1" dirty="0" smtClean="0"/>
              <a:t>h=0</a:t>
            </a:r>
            <a:r>
              <a:rPr lang="en-US" sz="1800" dirty="0" smtClean="0"/>
              <a:t>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Violate the condition </a:t>
            </a:r>
            <a:r>
              <a:rPr lang="en-US" sz="1800" i="1" dirty="0" smtClean="0"/>
              <a:t>h ≤ h*</a:t>
            </a:r>
            <a:r>
              <a:rPr lang="en-US" sz="1800" dirty="0" smtClean="0"/>
              <a:t>. See if the optimal path is still found. Observe the speedup.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Have as general a program as possible; when a problem is change only a few things should change (say few classes).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Present the results in an understandable way, say through graphs and tables.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Have enough comments in the code; your marks will be affected by not having enough of this.</a:t>
            </a:r>
          </a:p>
          <a:p>
            <a:pPr eaLnBrk="1" hangingPunct="1">
              <a:lnSpc>
                <a:spcPct val="80000"/>
              </a:lnSpc>
            </a:pPr>
            <a:endParaRPr lang="en-US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Monotonicity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heuristic </a:t>
            </a:r>
            <a:r>
              <a:rPr lang="en-US" i="1" dirty="0" smtClean="0"/>
              <a:t>h(p)</a:t>
            </a:r>
            <a:r>
              <a:rPr lang="en-US" dirty="0" smtClean="0"/>
              <a:t> is said to satisfy the monotone restriction, if for all </a:t>
            </a:r>
            <a:r>
              <a:rPr lang="en-US" i="1" dirty="0" smtClean="0"/>
              <a:t>‘p’</a:t>
            </a:r>
            <a:r>
              <a:rPr lang="en-US" dirty="0" smtClean="0"/>
              <a:t>, </a:t>
            </a:r>
            <a:r>
              <a:rPr lang="en-US" i="1" dirty="0" smtClean="0"/>
              <a:t>h(p)&lt;=h(p</a:t>
            </a:r>
            <a:r>
              <a:rPr lang="en-US" i="1" baseline="-25000" dirty="0" smtClean="0"/>
              <a:t>c</a:t>
            </a:r>
            <a:r>
              <a:rPr lang="en-US" i="1" dirty="0" smtClean="0"/>
              <a:t>)+cost(p, p</a:t>
            </a:r>
            <a:r>
              <a:rPr lang="en-US" i="1" baseline="-25000" dirty="0" smtClean="0"/>
              <a:t>c</a:t>
            </a:r>
            <a:r>
              <a:rPr lang="en-US" i="1" dirty="0" smtClean="0"/>
              <a:t>)</a:t>
            </a:r>
            <a:r>
              <a:rPr lang="en-US" dirty="0" smtClean="0"/>
              <a:t>, where </a:t>
            </a:r>
            <a:r>
              <a:rPr lang="en-US" i="1" dirty="0" smtClean="0"/>
              <a:t>‘p</a:t>
            </a:r>
            <a:r>
              <a:rPr lang="en-US" i="1" baseline="-25000" dirty="0" smtClean="0"/>
              <a:t>c</a:t>
            </a:r>
            <a:r>
              <a:rPr lang="en-US" i="1" dirty="0" smtClean="0"/>
              <a:t>’</a:t>
            </a:r>
            <a:r>
              <a:rPr lang="en-US" dirty="0" smtClean="0"/>
              <a:t> is the child of </a:t>
            </a:r>
            <a:r>
              <a:rPr lang="en-US" i="1" dirty="0" smtClean="0"/>
              <a:t>‘p’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If monotone restriction (also called triangular inequality) is satisfied, then for nodes in the closed list, redirection of parent pointer is not necessary. In other words, if any node </a:t>
            </a:r>
            <a:r>
              <a:rPr lang="en-US" sz="2800" i="1" dirty="0" smtClean="0"/>
              <a:t>‘n’</a:t>
            </a:r>
            <a:r>
              <a:rPr lang="en-US" sz="2800" dirty="0" smtClean="0"/>
              <a:t> is chosen for expansion from the open list, then </a:t>
            </a:r>
            <a:r>
              <a:rPr lang="en-US" sz="2800" i="1" dirty="0" smtClean="0"/>
              <a:t>g(n)=g(n</a:t>
            </a:r>
            <a:r>
              <a:rPr lang="en-US" sz="2800" i="1" baseline="30000" dirty="0" smtClean="0"/>
              <a:t>*</a:t>
            </a:r>
            <a:r>
              <a:rPr lang="en-US" sz="2800" i="1" dirty="0" smtClean="0"/>
              <a:t>)</a:t>
            </a:r>
            <a:r>
              <a:rPr lang="en-US" sz="2800" dirty="0" smtClean="0"/>
              <a:t>, where </a:t>
            </a:r>
            <a:r>
              <a:rPr lang="en-US" sz="2800" i="1" dirty="0" smtClean="0"/>
              <a:t>g(n)</a:t>
            </a:r>
            <a:r>
              <a:rPr lang="en-US" sz="2800" dirty="0" smtClean="0"/>
              <a:t> is the cost of the path from the start node</a:t>
            </a:r>
            <a:r>
              <a:rPr lang="en-US" sz="2800" i="1" dirty="0" smtClean="0"/>
              <a:t> ‘s’</a:t>
            </a:r>
            <a:r>
              <a:rPr lang="en-US" sz="2800" dirty="0" smtClean="0"/>
              <a:t> to </a:t>
            </a:r>
            <a:r>
              <a:rPr lang="en-US" sz="2800" i="1" dirty="0" smtClean="0"/>
              <a:t>‘n’ </a:t>
            </a:r>
            <a:r>
              <a:rPr lang="en-US" sz="2800" dirty="0" smtClean="0"/>
              <a:t>at that point of the search when </a:t>
            </a:r>
            <a:r>
              <a:rPr lang="en-US" sz="2800" i="1" dirty="0" smtClean="0"/>
              <a:t>‘n’</a:t>
            </a:r>
            <a:r>
              <a:rPr lang="en-US" sz="2800" dirty="0" smtClean="0"/>
              <a:t> is chosen, and </a:t>
            </a:r>
            <a:r>
              <a:rPr lang="en-US" sz="2800" i="1" dirty="0" smtClean="0"/>
              <a:t>g(n</a:t>
            </a:r>
            <a:r>
              <a:rPr lang="en-US" sz="2800" i="1" baseline="30000" dirty="0" smtClean="0"/>
              <a:t>*</a:t>
            </a:r>
            <a:r>
              <a:rPr lang="en-US" sz="2800" i="1" dirty="0" smtClean="0"/>
              <a:t>)</a:t>
            </a:r>
            <a:r>
              <a:rPr lang="en-US" sz="2800" dirty="0" smtClean="0"/>
              <a:t> is the cost of the optimal path from </a:t>
            </a:r>
            <a:r>
              <a:rPr lang="en-US" sz="2800" i="1" dirty="0" smtClean="0"/>
              <a:t>‘s’</a:t>
            </a:r>
            <a:r>
              <a:rPr lang="en-US" sz="2800" dirty="0" smtClean="0"/>
              <a:t> to </a:t>
            </a:r>
            <a:r>
              <a:rPr lang="en-US" sz="2800" i="1" dirty="0" smtClean="0"/>
              <a:t>‘n’</a:t>
            </a:r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Grounding the Monotone Restriction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1295400" y="1143000"/>
          <a:ext cx="19812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0400"/>
                <a:gridCol w="660400"/>
                <a:gridCol w="660400"/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Content Placeholder 9"/>
          <p:cNvGraphicFramePr>
            <a:graphicFrameLocks/>
          </p:cNvGraphicFramePr>
          <p:nvPr/>
        </p:nvGraphicFramePr>
        <p:xfrm>
          <a:off x="4800600" y="1143000"/>
          <a:ext cx="19812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0400"/>
                <a:gridCol w="660400"/>
                <a:gridCol w="660400"/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905000" y="2590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2590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</a:t>
            </a:r>
            <a:r>
              <a:rPr lang="en-US" baseline="-25000" dirty="0" err="1" smtClean="0"/>
              <a:t>l</a:t>
            </a:r>
            <a:endParaRPr lang="en-US" baseline="-25000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1562100" y="32385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Content Placeholder 9"/>
          <p:cNvGraphicFramePr>
            <a:graphicFrameLocks/>
          </p:cNvGraphicFramePr>
          <p:nvPr/>
        </p:nvGraphicFramePr>
        <p:xfrm>
          <a:off x="1524000" y="4191000"/>
          <a:ext cx="19812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0400"/>
                <a:gridCol w="660400"/>
                <a:gridCol w="660400"/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343400" y="3429000"/>
            <a:ext cx="350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(n) -: number of displaced tiles</a:t>
            </a:r>
          </a:p>
          <a:p>
            <a:endParaRPr lang="en-US" dirty="0"/>
          </a:p>
          <a:p>
            <a:r>
              <a:rPr lang="en-US" dirty="0" smtClean="0"/>
              <a:t>Is h(n) monotone ?</a:t>
            </a:r>
          </a:p>
          <a:p>
            <a:r>
              <a:rPr lang="en-US" dirty="0"/>
              <a:t>h</a:t>
            </a:r>
            <a:r>
              <a:rPr lang="en-US" dirty="0" smtClean="0"/>
              <a:t>(n)  = 8</a:t>
            </a:r>
          </a:p>
          <a:p>
            <a:r>
              <a:rPr lang="en-US" dirty="0" smtClean="0"/>
              <a:t>h(n’) = 8</a:t>
            </a:r>
          </a:p>
          <a:p>
            <a:r>
              <a:rPr lang="en-US" dirty="0" smtClean="0"/>
              <a:t>C(</a:t>
            </a:r>
            <a:r>
              <a:rPr lang="en-US" dirty="0" err="1" smtClean="0"/>
              <a:t>n,n</a:t>
            </a:r>
            <a:r>
              <a:rPr lang="en-US" dirty="0" smtClean="0"/>
              <a:t>’) = 1</a:t>
            </a:r>
          </a:p>
          <a:p>
            <a:endParaRPr lang="en-US" dirty="0" smtClean="0"/>
          </a:p>
          <a:p>
            <a:r>
              <a:rPr lang="en-US" dirty="0" smtClean="0"/>
              <a:t>Hence monotone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905000" y="56388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n’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Monotonicity</a:t>
            </a:r>
            <a:r>
              <a:rPr lang="en-US" dirty="0" smtClean="0"/>
              <a:t> of # of Displaced Tile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h(n) &lt; = h(n’) + c(n, n’)</a:t>
            </a:r>
          </a:p>
          <a:p>
            <a:r>
              <a:rPr lang="en-US" dirty="0" smtClean="0"/>
              <a:t>Any move reduces h(n) by at most 1 </a:t>
            </a:r>
          </a:p>
          <a:p>
            <a:r>
              <a:rPr lang="en-US" i="1" dirty="0" smtClean="0"/>
              <a:t>c = 1</a:t>
            </a:r>
          </a:p>
          <a:p>
            <a:r>
              <a:rPr lang="en-US" dirty="0" smtClean="0"/>
              <a:t>Hence, </a:t>
            </a:r>
            <a:r>
              <a:rPr lang="en-US" i="1" dirty="0" smtClean="0"/>
              <a:t>h(parent) &lt; = h(child) + 1</a:t>
            </a:r>
          </a:p>
          <a:p>
            <a:r>
              <a:rPr lang="en-US" dirty="0" smtClean="0"/>
              <a:t>If the empty cell is also included in the cost, then </a:t>
            </a:r>
            <a:r>
              <a:rPr lang="en-US" i="1" dirty="0" smtClean="0"/>
              <a:t>h</a:t>
            </a:r>
            <a:r>
              <a:rPr lang="en-US" dirty="0" smtClean="0"/>
              <a:t> need not be monotone (try!)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Monotonicity</a:t>
            </a:r>
            <a:r>
              <a:rPr lang="en-US" dirty="0" smtClean="0"/>
              <a:t> of Manhattan </a:t>
            </a:r>
            <a:r>
              <a:rPr lang="en-US" dirty="0"/>
              <a:t>D</a:t>
            </a:r>
            <a:r>
              <a:rPr lang="en-US" dirty="0" smtClean="0"/>
              <a:t>istance Heuristic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Manhattan distance= X-</a:t>
            </a:r>
            <a:r>
              <a:rPr lang="en-US" i="1" dirty="0" err="1" smtClean="0"/>
              <a:t>dist+Y</a:t>
            </a:r>
            <a:r>
              <a:rPr lang="en-US" i="1" dirty="0" smtClean="0"/>
              <a:t>-dist</a:t>
            </a:r>
            <a:r>
              <a:rPr lang="en-US" dirty="0" smtClean="0"/>
              <a:t> from the target position</a:t>
            </a:r>
          </a:p>
          <a:p>
            <a:r>
              <a:rPr lang="en-US" dirty="0" smtClean="0"/>
              <a:t>Refer to the diagram in the first slide:</a:t>
            </a:r>
          </a:p>
          <a:p>
            <a:r>
              <a:rPr lang="en-US" sz="2800" i="1" dirty="0" err="1"/>
              <a:t>h</a:t>
            </a:r>
            <a:r>
              <a:rPr lang="en-US" sz="2000" i="1" dirty="0" err="1" smtClean="0"/>
              <a:t>mn</a:t>
            </a:r>
            <a:r>
              <a:rPr lang="en-US" i="1" dirty="0" smtClean="0"/>
              <a:t>(n) = 1 + 1 + 1 + 2 + 1 + 1 + 2 + 1 = 10</a:t>
            </a:r>
          </a:p>
          <a:p>
            <a:r>
              <a:rPr lang="en-US" i="1" dirty="0" err="1"/>
              <a:t>h</a:t>
            </a:r>
            <a:r>
              <a:rPr lang="en-US" sz="2400" i="1" dirty="0" err="1" smtClean="0"/>
              <a:t>mn</a:t>
            </a:r>
            <a:r>
              <a:rPr lang="en-US" i="1" dirty="0" smtClean="0"/>
              <a:t>(n’) = 1 + 1 + 1 + 3 + 1 + 1 + 2 + 1 = 11</a:t>
            </a:r>
          </a:p>
          <a:p>
            <a:r>
              <a:rPr lang="en-US" i="1" dirty="0" smtClean="0"/>
              <a:t>Cost = 1</a:t>
            </a:r>
          </a:p>
          <a:p>
            <a:r>
              <a:rPr lang="en-US" dirty="0" smtClean="0"/>
              <a:t>Again, </a:t>
            </a:r>
            <a:r>
              <a:rPr lang="en-US" i="1" dirty="0" smtClean="0"/>
              <a:t>h(n) &lt; = h(n’) + c(n, n’)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Monotonicity</a:t>
            </a:r>
            <a:r>
              <a:rPr lang="en-US" dirty="0" smtClean="0"/>
              <a:t> of Manhattan </a:t>
            </a:r>
            <a:r>
              <a:rPr lang="en-US" dirty="0"/>
              <a:t>D</a:t>
            </a:r>
            <a:r>
              <a:rPr lang="en-US" dirty="0" smtClean="0"/>
              <a:t>istance Heuristic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Any move can either increase the h value or decrease it by </a:t>
            </a:r>
            <a:r>
              <a:rPr lang="en-US" b="1" dirty="0" smtClean="0"/>
              <a:t>at most 1.</a:t>
            </a:r>
          </a:p>
          <a:p>
            <a:r>
              <a:rPr lang="en-US" dirty="0" smtClean="0"/>
              <a:t>Cost again is 1.</a:t>
            </a:r>
          </a:p>
          <a:p>
            <a:r>
              <a:rPr lang="en-US" dirty="0" smtClean="0"/>
              <a:t>Hence, this heuristic also satisfies Monotone Restriction</a:t>
            </a:r>
          </a:p>
          <a:p>
            <a:r>
              <a:rPr lang="en-US" dirty="0" smtClean="0"/>
              <a:t>If empty cell is also included in the cost then </a:t>
            </a:r>
            <a:r>
              <a:rPr lang="en-US" dirty="0" err="1" smtClean="0"/>
              <a:t>manhattan</a:t>
            </a:r>
            <a:r>
              <a:rPr lang="en-US" dirty="0" smtClean="0"/>
              <a:t> distance does not satisfy monotone restriction (try!)</a:t>
            </a:r>
          </a:p>
          <a:p>
            <a:r>
              <a:rPr lang="en-US" dirty="0" smtClean="0"/>
              <a:t>Apply this heuristic for Missionaries and Cannibals problem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Relationship between </a:t>
            </a:r>
            <a:r>
              <a:rPr lang="en-US" dirty="0" err="1" smtClean="0"/>
              <a:t>Monotonicity</a:t>
            </a:r>
            <a:r>
              <a:rPr lang="en-US" dirty="0" smtClean="0"/>
              <a:t> and Admissibility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Monotone Restriction → Admissibility but not vice-versa</a:t>
            </a:r>
          </a:p>
          <a:p>
            <a:r>
              <a:rPr lang="en-US" dirty="0" smtClean="0"/>
              <a:t>Statement: </a:t>
            </a:r>
            <a:r>
              <a:rPr lang="en-US" i="1" dirty="0" smtClean="0"/>
              <a:t>If h(</a:t>
            </a:r>
            <a:r>
              <a:rPr lang="en-US" i="1" dirty="0" err="1" smtClean="0"/>
              <a:t>n</a:t>
            </a:r>
            <a:r>
              <a:rPr lang="en-US" sz="2400" i="1" baseline="-25000" dirty="0" err="1" smtClean="0"/>
              <a:t>i</a:t>
            </a:r>
            <a:r>
              <a:rPr lang="en-US" i="1" dirty="0" smtClean="0"/>
              <a:t>) &lt;= h(</a:t>
            </a:r>
            <a:r>
              <a:rPr lang="en-US" i="1" dirty="0" err="1" smtClean="0"/>
              <a:t>n</a:t>
            </a:r>
            <a:r>
              <a:rPr lang="en-US" sz="2400" i="1" baseline="-25000" dirty="0" err="1" smtClean="0"/>
              <a:t>j</a:t>
            </a:r>
            <a:r>
              <a:rPr lang="en-US" i="1" dirty="0" smtClean="0"/>
              <a:t>) + c(</a:t>
            </a:r>
            <a:r>
              <a:rPr lang="en-US" i="1" dirty="0" err="1" smtClean="0"/>
              <a:t>n</a:t>
            </a:r>
            <a:r>
              <a:rPr lang="en-US" sz="2400" i="1" baseline="-25000" dirty="0" err="1" smtClean="0"/>
              <a:t>i</a:t>
            </a:r>
            <a:r>
              <a:rPr lang="en-US" i="1" dirty="0" smtClean="0"/>
              <a:t>, </a:t>
            </a:r>
            <a:r>
              <a:rPr lang="en-US" i="1" dirty="0" err="1" smtClean="0"/>
              <a:t>n</a:t>
            </a:r>
            <a:r>
              <a:rPr lang="en-US" sz="2400" i="1" baseline="-25000" dirty="0" err="1" smtClean="0"/>
              <a:t>j</a:t>
            </a:r>
            <a:r>
              <a:rPr lang="en-US" i="1" dirty="0" smtClean="0"/>
              <a:t>) for all </a:t>
            </a:r>
            <a:r>
              <a:rPr lang="en-US" i="1" dirty="0" err="1" smtClean="0"/>
              <a:t>i</a:t>
            </a:r>
            <a:r>
              <a:rPr lang="en-US" i="1" dirty="0" smtClean="0"/>
              <a:t>, j</a:t>
            </a:r>
          </a:p>
          <a:p>
            <a:pPr>
              <a:buNone/>
            </a:pPr>
            <a:r>
              <a:rPr lang="en-US" i="1" dirty="0"/>
              <a:t>	</a:t>
            </a:r>
            <a:r>
              <a:rPr lang="en-US" i="1" dirty="0" smtClean="0"/>
              <a:t>then h(</a:t>
            </a:r>
            <a:r>
              <a:rPr lang="en-US" i="1" dirty="0" err="1" smtClean="0"/>
              <a:t>n</a:t>
            </a:r>
            <a:r>
              <a:rPr lang="en-US" sz="2400" i="1" baseline="-25000" dirty="0" err="1" smtClean="0"/>
              <a:t>i</a:t>
            </a:r>
            <a:r>
              <a:rPr lang="en-US" i="1" dirty="0" smtClean="0"/>
              <a:t>) &lt; = h*(</a:t>
            </a:r>
            <a:r>
              <a:rPr lang="en-US" i="1" dirty="0" err="1" smtClean="0"/>
              <a:t>n</a:t>
            </a:r>
            <a:r>
              <a:rPr lang="en-US" sz="2400" i="1" baseline="-25000" dirty="0" err="1" smtClean="0"/>
              <a:t>i</a:t>
            </a:r>
            <a:r>
              <a:rPr lang="en-US" i="1" dirty="0" smtClean="0"/>
              <a:t>)  for all </a:t>
            </a:r>
            <a:r>
              <a:rPr lang="en-US" i="1" dirty="0" err="1" smtClean="0"/>
              <a:t>i</a:t>
            </a:r>
            <a:endParaRPr lang="en-US" i="1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Proof of </a:t>
            </a:r>
            <a:r>
              <a:rPr lang="en-US" dirty="0" err="1" smtClean="0"/>
              <a:t>Monotonicity</a:t>
            </a:r>
            <a:r>
              <a:rPr lang="en-US" dirty="0" err="1" smtClean="0">
                <a:sym typeface="Wingdings" pitchFamily="2" charset="2"/>
              </a:rPr>
              <a:t></a:t>
            </a:r>
            <a:r>
              <a:rPr lang="en-US" dirty="0" err="1" smtClean="0"/>
              <a:t>admissibility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Let us consider the following as the optimal path starting with a node </a:t>
            </a:r>
            <a:r>
              <a:rPr lang="en-US" i="1" dirty="0" smtClean="0"/>
              <a:t>n = n</a:t>
            </a:r>
            <a:r>
              <a:rPr lang="en-US" sz="1900" i="1" dirty="0" smtClean="0"/>
              <a:t>1</a:t>
            </a:r>
            <a:r>
              <a:rPr lang="en-US" i="1" dirty="0" smtClean="0"/>
              <a:t> – n</a:t>
            </a:r>
            <a:r>
              <a:rPr lang="en-US" sz="1700" i="1" dirty="0" smtClean="0"/>
              <a:t>2</a:t>
            </a:r>
            <a:r>
              <a:rPr lang="en-US" i="1" dirty="0" smtClean="0"/>
              <a:t> – n</a:t>
            </a:r>
            <a:r>
              <a:rPr lang="en-US" sz="2200" i="1" dirty="0" smtClean="0"/>
              <a:t>3</a:t>
            </a:r>
            <a:r>
              <a:rPr lang="en-US" i="1" dirty="0" smtClean="0"/>
              <a:t> … </a:t>
            </a:r>
            <a:r>
              <a:rPr lang="en-US" i="1" dirty="0" err="1" smtClean="0"/>
              <a:t>n</a:t>
            </a:r>
            <a:r>
              <a:rPr lang="en-US" sz="2400" i="1" dirty="0" err="1" smtClean="0"/>
              <a:t>i</a:t>
            </a:r>
            <a:r>
              <a:rPr lang="en-US" i="1" dirty="0" smtClean="0"/>
              <a:t> - … n</a:t>
            </a:r>
            <a:r>
              <a:rPr lang="en-US" sz="2400" i="1" dirty="0" smtClean="0"/>
              <a:t>m</a:t>
            </a:r>
            <a:r>
              <a:rPr lang="en-US" i="1" dirty="0" smtClean="0"/>
              <a:t> = </a:t>
            </a:r>
            <a:r>
              <a:rPr lang="en-US" i="1" dirty="0" err="1" smtClean="0"/>
              <a:t>g</a:t>
            </a:r>
            <a:r>
              <a:rPr lang="en-US" sz="2400" i="1" baseline="-25000" dirty="0" err="1" smtClean="0"/>
              <a:t>l</a:t>
            </a:r>
            <a:endParaRPr lang="en-US" sz="2400" i="1" baseline="-25000" dirty="0" smtClean="0"/>
          </a:p>
          <a:p>
            <a:pPr>
              <a:buNone/>
            </a:pPr>
            <a:r>
              <a:rPr lang="en-US" dirty="0" smtClean="0"/>
              <a:t>Observe that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i="1" dirty="0" smtClean="0"/>
              <a:t>h*(n) = c(n</a:t>
            </a:r>
            <a:r>
              <a:rPr lang="en-US" sz="1900" i="1" dirty="0" smtClean="0"/>
              <a:t>1</a:t>
            </a:r>
            <a:r>
              <a:rPr lang="en-US" i="1" dirty="0" smtClean="0"/>
              <a:t>, n</a:t>
            </a:r>
            <a:r>
              <a:rPr lang="en-US" sz="1900" i="1" dirty="0" smtClean="0"/>
              <a:t>2</a:t>
            </a:r>
            <a:r>
              <a:rPr lang="en-US" i="1" dirty="0" smtClean="0"/>
              <a:t>) + c(n</a:t>
            </a:r>
            <a:r>
              <a:rPr lang="en-US" sz="1900" i="1" dirty="0" smtClean="0"/>
              <a:t>2</a:t>
            </a:r>
            <a:r>
              <a:rPr lang="en-US" i="1" dirty="0" smtClean="0"/>
              <a:t>,n</a:t>
            </a:r>
            <a:r>
              <a:rPr lang="en-US" sz="1900" i="1" dirty="0" smtClean="0"/>
              <a:t>3</a:t>
            </a:r>
            <a:r>
              <a:rPr lang="en-US" i="1" dirty="0" smtClean="0"/>
              <a:t>) + … + c(n</a:t>
            </a:r>
            <a:r>
              <a:rPr lang="en-US" sz="2400" i="1" dirty="0" smtClean="0"/>
              <a:t>m-1</a:t>
            </a:r>
            <a:r>
              <a:rPr lang="en-US" i="1" dirty="0" smtClean="0"/>
              <a:t>, </a:t>
            </a:r>
            <a:r>
              <a:rPr lang="en-US" i="1" dirty="0" err="1" smtClean="0"/>
              <a:t>g</a:t>
            </a:r>
            <a:r>
              <a:rPr lang="en-US" sz="2400" i="1" dirty="0" err="1" smtClean="0"/>
              <a:t>i</a:t>
            </a:r>
            <a:r>
              <a:rPr lang="en-US" i="1" dirty="0" smtClean="0"/>
              <a:t>)</a:t>
            </a:r>
          </a:p>
          <a:p>
            <a:pPr>
              <a:buNone/>
            </a:pPr>
            <a:r>
              <a:rPr lang="en-US" dirty="0" smtClean="0"/>
              <a:t>Since the path given above is the optimal path from </a:t>
            </a:r>
            <a:r>
              <a:rPr lang="en-US" i="1" dirty="0" smtClean="0"/>
              <a:t>n to </a:t>
            </a:r>
            <a:r>
              <a:rPr lang="en-US" i="1" dirty="0" err="1" smtClean="0"/>
              <a:t>g</a:t>
            </a:r>
            <a:r>
              <a:rPr lang="en-US" sz="2400" i="1" baseline="-25000" dirty="0" err="1" smtClean="0"/>
              <a:t>l</a:t>
            </a:r>
            <a:endParaRPr lang="en-US" sz="2400" i="1" baseline="-25000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r>
              <a:rPr lang="en-US" dirty="0" smtClean="0"/>
              <a:t>Now,</a:t>
            </a:r>
          </a:p>
          <a:p>
            <a:pPr lvl="1">
              <a:buNone/>
            </a:pPr>
            <a:r>
              <a:rPr lang="en-US" dirty="0" smtClean="0"/>
              <a:t>h(n</a:t>
            </a:r>
            <a:r>
              <a:rPr lang="en-US" sz="1500" dirty="0" smtClean="0"/>
              <a:t>1</a:t>
            </a:r>
            <a:r>
              <a:rPr lang="en-US" dirty="0" smtClean="0"/>
              <a:t>) &lt;= h(n</a:t>
            </a:r>
            <a:r>
              <a:rPr lang="en-US" sz="1500" dirty="0" smtClean="0"/>
              <a:t>2</a:t>
            </a:r>
            <a:r>
              <a:rPr lang="en-US" dirty="0" smtClean="0"/>
              <a:t>) + c(n</a:t>
            </a:r>
            <a:r>
              <a:rPr lang="en-US" sz="1500" dirty="0" smtClean="0"/>
              <a:t>1</a:t>
            </a:r>
            <a:r>
              <a:rPr lang="en-US" dirty="0" smtClean="0"/>
              <a:t>, n</a:t>
            </a:r>
            <a:r>
              <a:rPr lang="en-US" sz="1500" dirty="0" smtClean="0"/>
              <a:t>2</a:t>
            </a:r>
            <a:r>
              <a:rPr lang="en-US" dirty="0" smtClean="0"/>
              <a:t>) ------ </a:t>
            </a:r>
            <a:r>
              <a:rPr lang="en-US" dirty="0" err="1" smtClean="0"/>
              <a:t>Eq</a:t>
            </a:r>
            <a:r>
              <a:rPr lang="en-US" dirty="0" smtClean="0"/>
              <a:t> 1</a:t>
            </a:r>
          </a:p>
          <a:p>
            <a:pPr lvl="1">
              <a:buNone/>
            </a:pPr>
            <a:r>
              <a:rPr lang="en-US" dirty="0"/>
              <a:t>h</a:t>
            </a:r>
            <a:r>
              <a:rPr lang="en-US" dirty="0" smtClean="0"/>
              <a:t>(n</a:t>
            </a:r>
            <a:r>
              <a:rPr lang="en-US" sz="1500" dirty="0" smtClean="0"/>
              <a:t>2</a:t>
            </a:r>
            <a:r>
              <a:rPr lang="en-US" dirty="0" smtClean="0"/>
              <a:t>) &lt;= h(n</a:t>
            </a:r>
            <a:r>
              <a:rPr lang="en-US" sz="1500" dirty="0" smtClean="0"/>
              <a:t>3</a:t>
            </a:r>
            <a:r>
              <a:rPr lang="en-US" dirty="0" smtClean="0"/>
              <a:t>) + c(n</a:t>
            </a:r>
            <a:r>
              <a:rPr lang="en-US" sz="1500" dirty="0" smtClean="0"/>
              <a:t>2</a:t>
            </a:r>
            <a:r>
              <a:rPr lang="en-US" dirty="0" smtClean="0"/>
              <a:t>, n</a:t>
            </a:r>
            <a:r>
              <a:rPr lang="en-US" sz="1500" dirty="0" smtClean="0"/>
              <a:t>3</a:t>
            </a:r>
            <a:r>
              <a:rPr lang="en-US" dirty="0" smtClean="0"/>
              <a:t>) ------ </a:t>
            </a:r>
            <a:r>
              <a:rPr lang="en-US" dirty="0" err="1" smtClean="0"/>
              <a:t>Eq</a:t>
            </a:r>
            <a:r>
              <a:rPr lang="en-US" dirty="0" smtClean="0"/>
              <a:t> 2</a:t>
            </a:r>
          </a:p>
          <a:p>
            <a:pPr lvl="1">
              <a:buNone/>
            </a:pPr>
            <a:r>
              <a:rPr lang="en-US" dirty="0" smtClean="0"/>
              <a:t>:	:	:	:	:	:</a:t>
            </a:r>
          </a:p>
          <a:p>
            <a:pPr lvl="1">
              <a:buNone/>
            </a:pPr>
            <a:r>
              <a:rPr lang="en-US" dirty="0" smtClean="0"/>
              <a:t>h(n</a:t>
            </a:r>
            <a:r>
              <a:rPr lang="en-US" sz="2200" dirty="0" smtClean="0"/>
              <a:t>m-1</a:t>
            </a:r>
            <a:r>
              <a:rPr lang="en-US" dirty="0" smtClean="0"/>
              <a:t>) = h(</a:t>
            </a:r>
            <a:r>
              <a:rPr lang="en-US" dirty="0" err="1" smtClean="0"/>
              <a:t>g</a:t>
            </a:r>
            <a:r>
              <a:rPr lang="en-US" sz="2200" dirty="0" err="1" smtClean="0"/>
              <a:t>i</a:t>
            </a:r>
            <a:r>
              <a:rPr lang="en-US" dirty="0" smtClean="0"/>
              <a:t>) + c(n</a:t>
            </a:r>
            <a:r>
              <a:rPr lang="en-US" sz="2200" dirty="0" smtClean="0"/>
              <a:t>m-1</a:t>
            </a:r>
            <a:r>
              <a:rPr lang="en-US" dirty="0" smtClean="0"/>
              <a:t>, </a:t>
            </a:r>
            <a:r>
              <a:rPr lang="en-US" dirty="0" err="1" smtClean="0"/>
              <a:t>g</a:t>
            </a:r>
            <a:r>
              <a:rPr lang="en-US" sz="2200" dirty="0" err="1" smtClean="0"/>
              <a:t>i</a:t>
            </a:r>
            <a:r>
              <a:rPr lang="en-US" dirty="0" smtClean="0"/>
              <a:t>)------ </a:t>
            </a:r>
            <a:r>
              <a:rPr lang="en-US" dirty="0" err="1" smtClean="0"/>
              <a:t>Eq</a:t>
            </a:r>
            <a:r>
              <a:rPr lang="en-US" dirty="0" smtClean="0"/>
              <a:t> (m-1)</a:t>
            </a:r>
          </a:p>
          <a:p>
            <a:pPr>
              <a:buNone/>
            </a:pPr>
            <a:r>
              <a:rPr lang="en-US" dirty="0" smtClean="0"/>
              <a:t>Adding </a:t>
            </a:r>
            <a:r>
              <a:rPr lang="en-US" dirty="0" err="1" smtClean="0"/>
              <a:t>Eq</a:t>
            </a:r>
            <a:r>
              <a:rPr lang="en-US" dirty="0" smtClean="0"/>
              <a:t> 1 to </a:t>
            </a:r>
            <a:r>
              <a:rPr lang="en-US" dirty="0" err="1" smtClean="0"/>
              <a:t>Eq</a:t>
            </a:r>
            <a:r>
              <a:rPr lang="en-US" dirty="0" smtClean="0"/>
              <a:t> (m-1) we get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h(n) &lt;= h(</a:t>
            </a:r>
            <a:r>
              <a:rPr lang="en-US" i="1" dirty="0" err="1" smtClean="0"/>
              <a:t>g</a:t>
            </a:r>
            <a:r>
              <a:rPr lang="en-US" sz="2600" i="1" baseline="-25000" dirty="0" err="1" smtClean="0"/>
              <a:t>l</a:t>
            </a:r>
            <a:r>
              <a:rPr lang="en-US" i="1" dirty="0" smtClean="0"/>
              <a:t>) + h*(n) = h*(n)</a:t>
            </a:r>
          </a:p>
          <a:p>
            <a:pPr>
              <a:buNone/>
            </a:pPr>
            <a:r>
              <a:rPr lang="en-US" dirty="0" smtClean="0"/>
              <a:t>Hence proved that MR → (h &lt;= h*)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52413" y="207963"/>
            <a:ext cx="8666162" cy="646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3600">
                <a:solidFill>
                  <a:srgbClr val="000000"/>
                </a:solidFill>
                <a:latin typeface="Times New Roman" pitchFamily="18" charset="0"/>
              </a:rPr>
              <a:t>Problem 2: Missionaries and Cannibals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92113" y="4670425"/>
            <a:ext cx="8543925" cy="1265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500" u="sng">
                <a:solidFill>
                  <a:srgbClr val="000000"/>
                </a:solidFill>
                <a:latin typeface="Times New Roman" pitchFamily="18" charset="0"/>
              </a:rPr>
              <a:t>Constraints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500">
                <a:solidFill>
                  <a:srgbClr val="000000"/>
                </a:solidFill>
                <a:latin typeface="Times New Roman" pitchFamily="18" charset="0"/>
              </a:rPr>
              <a:t> The boat can carry at most 2 people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500">
                <a:solidFill>
                  <a:srgbClr val="000000"/>
                </a:solidFill>
                <a:latin typeface="Times New Roman" pitchFamily="18" charset="0"/>
              </a:rPr>
              <a:t> On no bank should the cannibals outnumber the missionaries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2157413" y="1497013"/>
            <a:ext cx="4668837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2157413" y="2319338"/>
            <a:ext cx="466883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981325" y="1771650"/>
            <a:ext cx="750888" cy="392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Times New Roman" pitchFamily="18" charset="0"/>
              </a:rPr>
              <a:t>River 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3530600" y="1908175"/>
            <a:ext cx="9620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6276975" y="1123950"/>
            <a:ext cx="411163" cy="39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Luxi Sans" pitchFamily="16" charset="0"/>
              </a:rPr>
              <a:t>R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6276975" y="2346325"/>
            <a:ext cx="411163" cy="392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Luxi Sans" pitchFamily="16" charset="0"/>
              </a:rPr>
              <a:t>L</a:t>
            </a:r>
          </a:p>
        </p:txBody>
      </p:sp>
      <p:sp>
        <p:nvSpPr>
          <p:cNvPr id="30730" name="Oval 10"/>
          <p:cNvSpPr>
            <a:spLocks noChangeArrowheads="1"/>
          </p:cNvSpPr>
          <p:nvPr/>
        </p:nvSpPr>
        <p:spPr bwMode="auto">
          <a:xfrm>
            <a:off x="1998663" y="2595563"/>
            <a:ext cx="274637" cy="274637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2157413" y="2870200"/>
            <a:ext cx="1587" cy="549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H="1">
            <a:off x="1876425" y="34194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2157413" y="3397250"/>
            <a:ext cx="274637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 flipH="1">
            <a:off x="1876425" y="30511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2157413" y="3073400"/>
            <a:ext cx="274637" cy="2730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6" name="Oval 16"/>
          <p:cNvSpPr>
            <a:spLocks noChangeArrowheads="1"/>
          </p:cNvSpPr>
          <p:nvPr/>
        </p:nvSpPr>
        <p:spPr bwMode="auto">
          <a:xfrm>
            <a:off x="2605088" y="2595563"/>
            <a:ext cx="274637" cy="274637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2763838" y="2870200"/>
            <a:ext cx="1587" cy="549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H="1">
            <a:off x="2482850" y="34194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2763838" y="3397250"/>
            <a:ext cx="274637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 flipH="1">
            <a:off x="2482850" y="30511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2763838" y="3073400"/>
            <a:ext cx="274637" cy="2730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2" name="Oval 22"/>
          <p:cNvSpPr>
            <a:spLocks noChangeArrowheads="1"/>
          </p:cNvSpPr>
          <p:nvPr/>
        </p:nvSpPr>
        <p:spPr bwMode="auto">
          <a:xfrm>
            <a:off x="3317875" y="2595563"/>
            <a:ext cx="274638" cy="274637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3476625" y="2870200"/>
            <a:ext cx="1588" cy="549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 flipH="1">
            <a:off x="3195638" y="34194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3476625" y="3397250"/>
            <a:ext cx="2730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 flipH="1">
            <a:off x="3195638" y="30511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>
            <a:off x="3476625" y="3073400"/>
            <a:ext cx="273050" cy="2730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8" name="Oval 28"/>
          <p:cNvSpPr>
            <a:spLocks noChangeArrowheads="1"/>
          </p:cNvSpPr>
          <p:nvPr/>
        </p:nvSpPr>
        <p:spPr bwMode="auto">
          <a:xfrm>
            <a:off x="4441825" y="2595563"/>
            <a:ext cx="276225" cy="274637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>
            <a:off x="4600575" y="2870200"/>
            <a:ext cx="1588" cy="549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0" name="Line 30"/>
          <p:cNvSpPr>
            <a:spLocks noChangeShapeType="1"/>
          </p:cNvSpPr>
          <p:nvPr/>
        </p:nvSpPr>
        <p:spPr bwMode="auto">
          <a:xfrm flipH="1">
            <a:off x="4319588" y="3419475"/>
            <a:ext cx="287337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1" name="Line 31"/>
          <p:cNvSpPr>
            <a:spLocks noChangeShapeType="1"/>
          </p:cNvSpPr>
          <p:nvPr/>
        </p:nvSpPr>
        <p:spPr bwMode="auto">
          <a:xfrm>
            <a:off x="4600575" y="3397250"/>
            <a:ext cx="274638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2" name="Line 32"/>
          <p:cNvSpPr>
            <a:spLocks noChangeShapeType="1"/>
          </p:cNvSpPr>
          <p:nvPr/>
        </p:nvSpPr>
        <p:spPr bwMode="auto">
          <a:xfrm flipH="1">
            <a:off x="4319588" y="3051175"/>
            <a:ext cx="287337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3" name="Line 33"/>
          <p:cNvSpPr>
            <a:spLocks noChangeShapeType="1"/>
          </p:cNvSpPr>
          <p:nvPr/>
        </p:nvSpPr>
        <p:spPr bwMode="auto">
          <a:xfrm>
            <a:off x="4600575" y="3073400"/>
            <a:ext cx="274638" cy="2730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 flipV="1">
            <a:off x="4629150" y="2452688"/>
            <a:ext cx="136525" cy="147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5" name="Line 35"/>
          <p:cNvSpPr>
            <a:spLocks noChangeShapeType="1"/>
          </p:cNvSpPr>
          <p:nvPr/>
        </p:nvSpPr>
        <p:spPr bwMode="auto">
          <a:xfrm flipH="1" flipV="1">
            <a:off x="4348163" y="2452688"/>
            <a:ext cx="149225" cy="147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6" name="Oval 36"/>
          <p:cNvSpPr>
            <a:spLocks noChangeArrowheads="1"/>
          </p:cNvSpPr>
          <p:nvPr/>
        </p:nvSpPr>
        <p:spPr bwMode="auto">
          <a:xfrm>
            <a:off x="5154613" y="2595563"/>
            <a:ext cx="276225" cy="274637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7" name="Line 37"/>
          <p:cNvSpPr>
            <a:spLocks noChangeShapeType="1"/>
          </p:cNvSpPr>
          <p:nvPr/>
        </p:nvSpPr>
        <p:spPr bwMode="auto">
          <a:xfrm>
            <a:off x="5314950" y="2870200"/>
            <a:ext cx="1588" cy="549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 flipH="1">
            <a:off x="5033963" y="3419475"/>
            <a:ext cx="287337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9" name="Line 39"/>
          <p:cNvSpPr>
            <a:spLocks noChangeShapeType="1"/>
          </p:cNvSpPr>
          <p:nvPr/>
        </p:nvSpPr>
        <p:spPr bwMode="auto">
          <a:xfrm>
            <a:off x="5314950" y="3397250"/>
            <a:ext cx="274638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0" name="Line 40"/>
          <p:cNvSpPr>
            <a:spLocks noChangeShapeType="1"/>
          </p:cNvSpPr>
          <p:nvPr/>
        </p:nvSpPr>
        <p:spPr bwMode="auto">
          <a:xfrm flipH="1">
            <a:off x="5033963" y="3051175"/>
            <a:ext cx="287337" cy="2762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1" name="Line 41"/>
          <p:cNvSpPr>
            <a:spLocks noChangeShapeType="1"/>
          </p:cNvSpPr>
          <p:nvPr/>
        </p:nvSpPr>
        <p:spPr bwMode="auto">
          <a:xfrm>
            <a:off x="5314950" y="3073400"/>
            <a:ext cx="274638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2" name="Line 42"/>
          <p:cNvSpPr>
            <a:spLocks noChangeShapeType="1"/>
          </p:cNvSpPr>
          <p:nvPr/>
        </p:nvSpPr>
        <p:spPr bwMode="auto">
          <a:xfrm flipV="1">
            <a:off x="5341938" y="2452688"/>
            <a:ext cx="136525" cy="147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3" name="Line 43"/>
          <p:cNvSpPr>
            <a:spLocks noChangeShapeType="1"/>
          </p:cNvSpPr>
          <p:nvPr/>
        </p:nvSpPr>
        <p:spPr bwMode="auto">
          <a:xfrm flipH="1" flipV="1">
            <a:off x="5062538" y="2452688"/>
            <a:ext cx="149225" cy="147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4" name="Oval 44"/>
          <p:cNvSpPr>
            <a:spLocks noChangeArrowheads="1"/>
          </p:cNvSpPr>
          <p:nvPr/>
        </p:nvSpPr>
        <p:spPr bwMode="auto">
          <a:xfrm>
            <a:off x="5826125" y="2595563"/>
            <a:ext cx="274638" cy="274637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5" name="Line 45"/>
          <p:cNvSpPr>
            <a:spLocks noChangeShapeType="1"/>
          </p:cNvSpPr>
          <p:nvPr/>
        </p:nvSpPr>
        <p:spPr bwMode="auto">
          <a:xfrm>
            <a:off x="5984875" y="2870200"/>
            <a:ext cx="1588" cy="5492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6" name="Line 46"/>
          <p:cNvSpPr>
            <a:spLocks noChangeShapeType="1"/>
          </p:cNvSpPr>
          <p:nvPr/>
        </p:nvSpPr>
        <p:spPr bwMode="auto">
          <a:xfrm flipH="1">
            <a:off x="5703888" y="3419475"/>
            <a:ext cx="285750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7" name="Line 47"/>
          <p:cNvSpPr>
            <a:spLocks noChangeShapeType="1"/>
          </p:cNvSpPr>
          <p:nvPr/>
        </p:nvSpPr>
        <p:spPr bwMode="auto">
          <a:xfrm>
            <a:off x="5984875" y="3397250"/>
            <a:ext cx="274638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8" name="Line 48"/>
          <p:cNvSpPr>
            <a:spLocks noChangeShapeType="1"/>
          </p:cNvSpPr>
          <p:nvPr/>
        </p:nvSpPr>
        <p:spPr bwMode="auto">
          <a:xfrm flipH="1">
            <a:off x="5703888" y="3051175"/>
            <a:ext cx="285750" cy="2762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9" name="Line 49"/>
          <p:cNvSpPr>
            <a:spLocks noChangeShapeType="1"/>
          </p:cNvSpPr>
          <p:nvPr/>
        </p:nvSpPr>
        <p:spPr bwMode="auto">
          <a:xfrm>
            <a:off x="5984875" y="3073400"/>
            <a:ext cx="274638" cy="274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0" name="Line 50"/>
          <p:cNvSpPr>
            <a:spLocks noChangeShapeType="1"/>
          </p:cNvSpPr>
          <p:nvPr/>
        </p:nvSpPr>
        <p:spPr bwMode="auto">
          <a:xfrm flipV="1">
            <a:off x="6013450" y="2452688"/>
            <a:ext cx="136525" cy="147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1" name="Line 51"/>
          <p:cNvSpPr>
            <a:spLocks noChangeShapeType="1"/>
          </p:cNvSpPr>
          <p:nvPr/>
        </p:nvSpPr>
        <p:spPr bwMode="auto">
          <a:xfrm flipH="1" flipV="1">
            <a:off x="5734050" y="2452688"/>
            <a:ext cx="147638" cy="147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2" name="Line 52"/>
          <p:cNvSpPr>
            <a:spLocks noChangeShapeType="1"/>
          </p:cNvSpPr>
          <p:nvPr/>
        </p:nvSpPr>
        <p:spPr bwMode="auto">
          <a:xfrm>
            <a:off x="2295525" y="2182813"/>
            <a:ext cx="547688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3" name="Line 53"/>
          <p:cNvSpPr>
            <a:spLocks noChangeShapeType="1"/>
          </p:cNvSpPr>
          <p:nvPr/>
        </p:nvSpPr>
        <p:spPr bwMode="auto">
          <a:xfrm flipH="1">
            <a:off x="2701925" y="2182813"/>
            <a:ext cx="147638" cy="1365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4" name="Line 54"/>
          <p:cNvSpPr>
            <a:spLocks noChangeShapeType="1"/>
          </p:cNvSpPr>
          <p:nvPr/>
        </p:nvSpPr>
        <p:spPr bwMode="auto">
          <a:xfrm>
            <a:off x="2295525" y="2182813"/>
            <a:ext cx="136525" cy="1365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5" name="AutoShape 55"/>
          <p:cNvSpPr>
            <a:spLocks/>
          </p:cNvSpPr>
          <p:nvPr/>
        </p:nvSpPr>
        <p:spPr bwMode="auto">
          <a:xfrm rot="-5400000">
            <a:off x="2397919" y="3182144"/>
            <a:ext cx="700088" cy="1847850"/>
          </a:xfrm>
          <a:prstGeom prst="leftBrace">
            <a:avLst>
              <a:gd name="adj1" fmla="val 21995"/>
              <a:gd name="adj2" fmla="val 4925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6" name="AutoShape 56"/>
          <p:cNvSpPr>
            <a:spLocks/>
          </p:cNvSpPr>
          <p:nvPr/>
        </p:nvSpPr>
        <p:spPr bwMode="auto">
          <a:xfrm rot="-5400000">
            <a:off x="4814094" y="3182144"/>
            <a:ext cx="700088" cy="1847850"/>
          </a:xfrm>
          <a:prstGeom prst="leftBrace">
            <a:avLst>
              <a:gd name="adj1" fmla="val 21995"/>
              <a:gd name="adj2" fmla="val 4925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7" name="Text Box 57"/>
          <p:cNvSpPr txBox="1">
            <a:spLocks noChangeArrowheads="1"/>
          </p:cNvSpPr>
          <p:nvPr/>
        </p:nvSpPr>
        <p:spPr bwMode="auto">
          <a:xfrm>
            <a:off x="3030538" y="4162425"/>
            <a:ext cx="1223962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42452" rIns="81639" bIns="42452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FFFFFF"/>
                </a:solidFill>
                <a:latin typeface="Luxi Sans" pitchFamily="16" charset="0"/>
              </a:rPr>
              <a:t>Missionaries</a:t>
            </a:r>
          </a:p>
        </p:txBody>
      </p:sp>
      <p:sp>
        <p:nvSpPr>
          <p:cNvPr id="30778" name="Text Box 58"/>
          <p:cNvSpPr txBox="1">
            <a:spLocks noChangeArrowheads="1"/>
          </p:cNvSpPr>
          <p:nvPr/>
        </p:nvSpPr>
        <p:spPr bwMode="auto">
          <a:xfrm>
            <a:off x="5400675" y="4213225"/>
            <a:ext cx="993775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42452" rIns="81639" bIns="42452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FFFFFF"/>
                </a:solidFill>
                <a:latin typeface="Luxi Sans" pitchFamily="16" charset="0"/>
              </a:rPr>
              <a:t>Cannibals</a:t>
            </a:r>
          </a:p>
        </p:txBody>
      </p:sp>
      <p:sp>
        <p:nvSpPr>
          <p:cNvPr id="30779" name="Text Box 59"/>
          <p:cNvSpPr txBox="1">
            <a:spLocks noChangeArrowheads="1"/>
          </p:cNvSpPr>
          <p:nvPr/>
        </p:nvSpPr>
        <p:spPr bwMode="auto">
          <a:xfrm>
            <a:off x="1962150" y="1746250"/>
            <a:ext cx="523875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42452" rIns="81639" bIns="42452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FFFFFF"/>
                </a:solidFill>
                <a:latin typeface="Luxi Sans" pitchFamily="16" charset="0"/>
              </a:rPr>
              <a:t>boat</a:t>
            </a:r>
          </a:p>
        </p:txBody>
      </p:sp>
      <p:sp>
        <p:nvSpPr>
          <p:cNvPr id="30780" name="Text Box 60"/>
          <p:cNvSpPr txBox="1">
            <a:spLocks noChangeArrowheads="1"/>
          </p:cNvSpPr>
          <p:nvPr/>
        </p:nvSpPr>
        <p:spPr bwMode="auto">
          <a:xfrm>
            <a:off x="1733550" y="2028825"/>
            <a:ext cx="754063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14338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Times New Roman" pitchFamily="18" charset="0"/>
              </a:rPr>
              <a:t>boat</a:t>
            </a:r>
          </a:p>
        </p:txBody>
      </p:sp>
      <p:sp>
        <p:nvSpPr>
          <p:cNvPr id="30781" name="Text Box 61"/>
          <p:cNvSpPr txBox="1">
            <a:spLocks noChangeArrowheads="1"/>
          </p:cNvSpPr>
          <p:nvPr/>
        </p:nvSpPr>
        <p:spPr bwMode="auto">
          <a:xfrm>
            <a:off x="2093913" y="4381500"/>
            <a:ext cx="1487487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14338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Times New Roman" pitchFamily="18" charset="0"/>
              </a:rPr>
              <a:t>Missionaries</a:t>
            </a:r>
          </a:p>
        </p:txBody>
      </p:sp>
      <p:sp>
        <p:nvSpPr>
          <p:cNvPr id="30782" name="Text Box 62"/>
          <p:cNvSpPr txBox="1">
            <a:spLocks noChangeArrowheads="1"/>
          </p:cNvSpPr>
          <p:nvPr/>
        </p:nvSpPr>
        <p:spPr bwMode="auto">
          <a:xfrm>
            <a:off x="4641850" y="4383088"/>
            <a:ext cx="1487488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defTabSz="414338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000">
                <a:solidFill>
                  <a:srgbClr val="000000"/>
                </a:solidFill>
                <a:latin typeface="Times New Roman" pitchFamily="18" charset="0"/>
              </a:rPr>
              <a:t>Cannibals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(continued…)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752600"/>
            <a:ext cx="7772400" cy="437991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Counter example for vice-versa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sz="2600" i="1" dirty="0" smtClean="0"/>
              <a:t>h*(n</a:t>
            </a:r>
            <a:r>
              <a:rPr lang="en-US" sz="2600" i="1" baseline="-25000" dirty="0" smtClean="0"/>
              <a:t>1</a:t>
            </a:r>
            <a:r>
              <a:rPr lang="en-US" sz="2600" i="1" dirty="0" smtClean="0"/>
              <a:t>) = 3		 h(n</a:t>
            </a:r>
            <a:r>
              <a:rPr lang="en-US" sz="2600" i="1" baseline="-25000" dirty="0" smtClean="0"/>
              <a:t>1</a:t>
            </a:r>
            <a:r>
              <a:rPr lang="en-US" sz="2600" i="1" dirty="0" smtClean="0"/>
              <a:t>) = 2.5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		</a:t>
            </a:r>
            <a:r>
              <a:rPr lang="en-US" sz="2600" i="1" dirty="0" smtClean="0"/>
              <a:t>h*(n</a:t>
            </a:r>
            <a:r>
              <a:rPr lang="en-US" sz="2600" i="1" baseline="-25000" dirty="0" smtClean="0"/>
              <a:t>2</a:t>
            </a:r>
            <a:r>
              <a:rPr lang="en-US" sz="2600" i="1" dirty="0" smtClean="0"/>
              <a:t>) = 2		 h(n</a:t>
            </a:r>
            <a:r>
              <a:rPr lang="en-US" sz="2600" i="1" baseline="-25000" dirty="0" smtClean="0"/>
              <a:t>2</a:t>
            </a:r>
            <a:r>
              <a:rPr lang="en-US" sz="2600" i="1" dirty="0" smtClean="0"/>
              <a:t>) = 1.2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		</a:t>
            </a:r>
            <a:r>
              <a:rPr lang="en-US" sz="2600" i="1" dirty="0" smtClean="0"/>
              <a:t>h*(n</a:t>
            </a:r>
            <a:r>
              <a:rPr lang="en-US" sz="2600" i="1" baseline="-25000" dirty="0" smtClean="0"/>
              <a:t>3</a:t>
            </a:r>
            <a:r>
              <a:rPr lang="en-US" sz="2600" i="1" dirty="0" smtClean="0"/>
              <a:t>) = 1		 h(n</a:t>
            </a:r>
            <a:r>
              <a:rPr lang="en-US" sz="2600" i="1" baseline="-25000" dirty="0" smtClean="0"/>
              <a:t>3</a:t>
            </a:r>
            <a:r>
              <a:rPr lang="en-US" sz="2600" i="1" dirty="0" smtClean="0"/>
              <a:t>) = 0.5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		:	:	   	:	: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		</a:t>
            </a:r>
            <a:r>
              <a:rPr lang="en-US" sz="2600" i="1" dirty="0" smtClean="0"/>
              <a:t>h*(</a:t>
            </a:r>
            <a:r>
              <a:rPr lang="en-US" sz="2600" i="1" dirty="0" err="1" smtClean="0"/>
              <a:t>g</a:t>
            </a:r>
            <a:r>
              <a:rPr lang="en-US" sz="2600" i="1" baseline="-25000" dirty="0" err="1" smtClean="0"/>
              <a:t>l</a:t>
            </a:r>
            <a:r>
              <a:rPr lang="en-US" sz="2600" i="1" dirty="0" smtClean="0"/>
              <a:t>) = 0		 h(</a:t>
            </a:r>
            <a:r>
              <a:rPr lang="en-US" sz="2600" i="1" dirty="0" err="1" smtClean="0"/>
              <a:t>g</a:t>
            </a:r>
            <a:r>
              <a:rPr lang="en-US" sz="2600" i="1" baseline="-25000" dirty="0" err="1" smtClean="0"/>
              <a:t>l</a:t>
            </a:r>
            <a:r>
              <a:rPr lang="en-US" sz="2600" i="1" dirty="0" smtClean="0"/>
              <a:t>) = 0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		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		</a:t>
            </a:r>
            <a:r>
              <a:rPr lang="en-US" sz="2600" i="1" dirty="0" smtClean="0"/>
              <a:t>h &lt; h*</a:t>
            </a:r>
            <a:r>
              <a:rPr lang="en-US" sz="2600" dirty="0" smtClean="0"/>
              <a:t> everywhere but MR is not 			satisfied</a:t>
            </a:r>
            <a:endParaRPr lang="en-US" sz="2600" dirty="0"/>
          </a:p>
        </p:txBody>
      </p:sp>
      <p:sp>
        <p:nvSpPr>
          <p:cNvPr id="4" name="Oval 3"/>
          <p:cNvSpPr/>
          <p:nvPr/>
        </p:nvSpPr>
        <p:spPr>
          <a:xfrm>
            <a:off x="1371600" y="2286000"/>
            <a:ext cx="838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5" name="Oval 4"/>
          <p:cNvSpPr/>
          <p:nvPr/>
        </p:nvSpPr>
        <p:spPr>
          <a:xfrm>
            <a:off x="1371600" y="3124200"/>
            <a:ext cx="838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6" name="Oval 5"/>
          <p:cNvSpPr/>
          <p:nvPr/>
        </p:nvSpPr>
        <p:spPr>
          <a:xfrm>
            <a:off x="1371600" y="4114800"/>
            <a:ext cx="762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7" name="Oval 6"/>
          <p:cNvSpPr/>
          <p:nvPr/>
        </p:nvSpPr>
        <p:spPr>
          <a:xfrm>
            <a:off x="1371600" y="5638800"/>
            <a:ext cx="914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</a:t>
            </a:r>
            <a:r>
              <a:rPr lang="en-US" baseline="-25000" dirty="0" err="1" smtClean="0"/>
              <a:t>l</a:t>
            </a:r>
            <a:endParaRPr lang="en-US" baseline="-25000" dirty="0"/>
          </a:p>
        </p:txBody>
      </p:sp>
      <p:cxnSp>
        <p:nvCxnSpPr>
          <p:cNvPr id="9" name="Straight Arrow Connector 8"/>
          <p:cNvCxnSpPr>
            <a:stCxn id="4" idx="4"/>
            <a:endCxn id="5" idx="0"/>
          </p:cNvCxnSpPr>
          <p:nvPr/>
        </p:nvCxnSpPr>
        <p:spPr>
          <a:xfrm rot="5400000">
            <a:off x="1600200" y="29337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4"/>
            <a:endCxn id="6" idx="0"/>
          </p:cNvCxnSpPr>
          <p:nvPr/>
        </p:nvCxnSpPr>
        <p:spPr>
          <a:xfrm rot="5400000">
            <a:off x="1504950" y="3829050"/>
            <a:ext cx="533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24000" y="4648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:</a:t>
            </a:r>
            <a:endParaRPr lang="en-US" dirty="0"/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rot="16200000" flipH="1">
            <a:off x="1486694" y="5296694"/>
            <a:ext cx="532606" cy="1516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524000"/>
            <a:ext cx="7467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Let </a:t>
            </a:r>
            <a:r>
              <a:rPr lang="pt-BR" i="1" dirty="0" smtClean="0"/>
              <a:t>S-N</a:t>
            </a:r>
            <a:r>
              <a:rPr lang="pt-BR" i="1" baseline="-25000" dirty="0" smtClean="0"/>
              <a:t>1</a:t>
            </a:r>
            <a:r>
              <a:rPr lang="pt-BR" i="1" dirty="0" smtClean="0"/>
              <a:t>- N</a:t>
            </a:r>
            <a:r>
              <a:rPr lang="pt-BR" i="1" baseline="-25000" dirty="0" smtClean="0"/>
              <a:t>2</a:t>
            </a:r>
            <a:r>
              <a:rPr lang="pt-BR" i="1" dirty="0" smtClean="0"/>
              <a:t>- N</a:t>
            </a:r>
            <a:r>
              <a:rPr lang="pt-BR" i="1" baseline="-25000" dirty="0" smtClean="0"/>
              <a:t>3</a:t>
            </a:r>
            <a:r>
              <a:rPr lang="pt-BR" i="1" dirty="0" smtClean="0"/>
              <a:t>- N</a:t>
            </a:r>
            <a:r>
              <a:rPr lang="pt-BR" i="1" baseline="-25000" dirty="0" smtClean="0"/>
              <a:t>4</a:t>
            </a:r>
            <a:r>
              <a:rPr lang="pt-BR" i="1" dirty="0" smtClean="0"/>
              <a:t>... </a:t>
            </a:r>
            <a:r>
              <a:rPr lang="en-US" i="1" dirty="0" smtClean="0"/>
              <a:t>N</a:t>
            </a:r>
            <a:r>
              <a:rPr lang="en-US" i="1" baseline="-25000" dirty="0" smtClean="0"/>
              <a:t>m</a:t>
            </a:r>
            <a:r>
              <a:rPr lang="en-US" i="1" dirty="0" smtClean="0"/>
              <a:t> …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baseline="-25000" dirty="0" smtClean="0"/>
              <a:t> </a:t>
            </a:r>
            <a:r>
              <a:rPr lang="en-US" i="1" dirty="0" smtClean="0"/>
              <a:t> </a:t>
            </a:r>
            <a:r>
              <a:rPr lang="en-US" dirty="0" smtClean="0"/>
              <a:t>be an optimal path from </a:t>
            </a:r>
            <a:r>
              <a:rPr lang="en-US" i="1" dirty="0" smtClean="0"/>
              <a:t>S </a:t>
            </a:r>
            <a:r>
              <a:rPr lang="en-US" dirty="0" smtClean="0"/>
              <a:t>to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baseline="-25000" dirty="0" smtClean="0"/>
              <a:t> </a:t>
            </a:r>
            <a:r>
              <a:rPr lang="en-US" dirty="0" smtClean="0"/>
              <a:t> (all of which might or might not have been explored)</a:t>
            </a:r>
            <a:r>
              <a:rPr lang="en-US" i="1" dirty="0" smtClean="0"/>
              <a:t>. </a:t>
            </a:r>
            <a:r>
              <a:rPr lang="en-US" dirty="0" smtClean="0"/>
              <a:t>Let </a:t>
            </a:r>
            <a:r>
              <a:rPr lang="en-US" i="1" dirty="0" smtClean="0"/>
              <a:t>N</a:t>
            </a:r>
            <a:r>
              <a:rPr lang="en-US" i="1" baseline="-25000" dirty="0" smtClean="0"/>
              <a:t>m </a:t>
            </a:r>
            <a:r>
              <a:rPr lang="en-US" i="1" dirty="0" smtClean="0"/>
              <a:t> </a:t>
            </a:r>
            <a:r>
              <a:rPr lang="en-US" dirty="0" smtClean="0"/>
              <a:t>be the </a:t>
            </a:r>
            <a:r>
              <a:rPr lang="en-US" b="1" dirty="0" smtClean="0"/>
              <a:t>last</a:t>
            </a:r>
            <a:r>
              <a:rPr lang="en-US" dirty="0" smtClean="0"/>
              <a:t> node on this path which is on the open list, i.e., </a:t>
            </a:r>
            <a:r>
              <a:rPr lang="en-US" i="1" dirty="0" smtClean="0"/>
              <a:t>all</a:t>
            </a:r>
            <a:r>
              <a:rPr lang="en-US" dirty="0" smtClean="0"/>
              <a:t> the ancestors from </a:t>
            </a:r>
            <a:r>
              <a:rPr lang="en-US" i="1" dirty="0" smtClean="0"/>
              <a:t>S </a:t>
            </a:r>
            <a:r>
              <a:rPr lang="en-US" dirty="0" smtClean="0"/>
              <a:t>up to </a:t>
            </a:r>
            <a:r>
              <a:rPr lang="en-US" i="1" dirty="0" smtClean="0"/>
              <a:t>N</a:t>
            </a:r>
            <a:r>
              <a:rPr lang="en-US" i="1" baseline="-25000" dirty="0" smtClean="0"/>
              <a:t>m-1</a:t>
            </a:r>
            <a:r>
              <a:rPr lang="en-US" i="1" dirty="0" smtClean="0"/>
              <a:t> </a:t>
            </a:r>
            <a:r>
              <a:rPr lang="en-US" dirty="0" smtClean="0"/>
              <a:t>are in the closed list.</a:t>
            </a:r>
          </a:p>
          <a:p>
            <a:endParaRPr lang="en-US" dirty="0" smtClean="0"/>
          </a:p>
          <a:p>
            <a:r>
              <a:rPr lang="en-US" dirty="0" smtClean="0"/>
              <a:t>For every node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p</a:t>
            </a:r>
            <a:r>
              <a:rPr lang="en-US" i="1" baseline="-25000" dirty="0" smtClean="0"/>
              <a:t> </a:t>
            </a:r>
            <a:r>
              <a:rPr lang="en-US" i="1" dirty="0" smtClean="0"/>
              <a:t> </a:t>
            </a:r>
            <a:r>
              <a:rPr lang="en-US" dirty="0" smtClean="0"/>
              <a:t>on the optimal path, </a:t>
            </a:r>
          </a:p>
          <a:p>
            <a:endParaRPr lang="en-US" i="1" dirty="0" smtClean="0"/>
          </a:p>
          <a:p>
            <a:r>
              <a:rPr lang="pl-PL" i="1" dirty="0" smtClean="0"/>
              <a:t>g*(N</a:t>
            </a:r>
            <a:r>
              <a:rPr lang="pl-PL" i="1" baseline="-25000" dirty="0" smtClean="0"/>
              <a:t>p</a:t>
            </a:r>
            <a:r>
              <a:rPr lang="pl-PL" i="1" dirty="0" smtClean="0"/>
              <a:t>)+h(N</a:t>
            </a:r>
            <a:r>
              <a:rPr lang="pl-PL" i="1" baseline="-25000" dirty="0" smtClean="0"/>
              <a:t>p</a:t>
            </a:r>
            <a:r>
              <a:rPr lang="pl-PL" i="1" dirty="0" smtClean="0"/>
              <a:t>)&lt;= g*(N</a:t>
            </a:r>
            <a:r>
              <a:rPr lang="pl-PL" i="1" baseline="-25000" dirty="0" smtClean="0"/>
              <a:t>p</a:t>
            </a:r>
            <a:r>
              <a:rPr lang="pl-PL" i="1" dirty="0" smtClean="0"/>
              <a:t>)+C(N</a:t>
            </a:r>
            <a:r>
              <a:rPr lang="pl-PL" i="1" baseline="-25000" dirty="0" smtClean="0"/>
              <a:t>p</a:t>
            </a:r>
            <a:r>
              <a:rPr lang="pl-PL" i="1" dirty="0" smtClean="0"/>
              <a:t>,N</a:t>
            </a:r>
            <a:r>
              <a:rPr lang="pl-PL" i="1" baseline="-25000" dirty="0" smtClean="0"/>
              <a:t>p+1</a:t>
            </a:r>
            <a:r>
              <a:rPr lang="pl-PL" i="1" dirty="0" smtClean="0"/>
              <a:t>)+h(N</a:t>
            </a:r>
            <a:r>
              <a:rPr lang="pl-PL" i="1" baseline="-25000" dirty="0" smtClean="0"/>
              <a:t>p+1</a:t>
            </a:r>
            <a:r>
              <a:rPr lang="pl-PL" i="1" dirty="0" smtClean="0"/>
              <a:t>), </a:t>
            </a:r>
            <a:r>
              <a:rPr lang="pl-PL" dirty="0" smtClean="0"/>
              <a:t>by monotone restriction</a:t>
            </a:r>
            <a:endParaRPr lang="en-US" dirty="0" smtClean="0"/>
          </a:p>
          <a:p>
            <a:pPr lvl="0"/>
            <a:r>
              <a:rPr lang="en-US" i="1" dirty="0" smtClean="0"/>
              <a:t>g*(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p</a:t>
            </a:r>
            <a:r>
              <a:rPr lang="en-US" i="1" dirty="0" smtClean="0"/>
              <a:t>)+h(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p</a:t>
            </a:r>
            <a:r>
              <a:rPr lang="en-US" i="1" dirty="0" smtClean="0"/>
              <a:t>)&lt;= g*(N</a:t>
            </a:r>
            <a:r>
              <a:rPr lang="en-US" i="1" baseline="-25000" dirty="0" smtClean="0"/>
              <a:t>p+1</a:t>
            </a:r>
            <a:r>
              <a:rPr lang="en-US" i="1" dirty="0" smtClean="0"/>
              <a:t>)+h(N</a:t>
            </a:r>
            <a:r>
              <a:rPr lang="en-US" i="1" baseline="-25000" dirty="0" smtClean="0"/>
              <a:t>p+1</a:t>
            </a:r>
            <a:r>
              <a:rPr lang="en-US" i="1" dirty="0" smtClean="0"/>
              <a:t>) </a:t>
            </a:r>
            <a:r>
              <a:rPr lang="en-US" dirty="0" smtClean="0"/>
              <a:t>on the optimal path</a:t>
            </a:r>
          </a:p>
          <a:p>
            <a:pPr lvl="0"/>
            <a:r>
              <a:rPr lang="en-US" i="1" dirty="0" smtClean="0"/>
              <a:t>g*(N</a:t>
            </a:r>
            <a:r>
              <a:rPr lang="en-US" i="1" baseline="-25000" dirty="0" smtClean="0"/>
              <a:t>m</a:t>
            </a:r>
            <a:r>
              <a:rPr lang="en-US" i="1" dirty="0" smtClean="0"/>
              <a:t>)+ h(N</a:t>
            </a:r>
            <a:r>
              <a:rPr lang="en-US" i="1" baseline="-25000" dirty="0" smtClean="0"/>
              <a:t>m</a:t>
            </a:r>
            <a:r>
              <a:rPr lang="en-US" i="1" dirty="0" smtClean="0"/>
              <a:t>)&lt;= g*(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)+ h(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) </a:t>
            </a:r>
            <a:r>
              <a:rPr lang="en-US" dirty="0" smtClean="0"/>
              <a:t>by transitivity</a:t>
            </a:r>
          </a:p>
          <a:p>
            <a:pPr lvl="0"/>
            <a:endParaRPr lang="en-US" dirty="0" smtClean="0"/>
          </a:p>
          <a:p>
            <a:r>
              <a:rPr lang="en-US" dirty="0" smtClean="0"/>
              <a:t>Since all ancestors of </a:t>
            </a:r>
            <a:r>
              <a:rPr lang="en-US" i="1" dirty="0" smtClean="0"/>
              <a:t>N</a:t>
            </a:r>
            <a:r>
              <a:rPr lang="en-US" i="1" baseline="-25000" dirty="0" smtClean="0"/>
              <a:t>m  </a:t>
            </a:r>
            <a:r>
              <a:rPr lang="en-US" dirty="0" smtClean="0"/>
              <a:t>in the optimal path are in the closed list, </a:t>
            </a:r>
          </a:p>
          <a:p>
            <a:endParaRPr lang="en-US" i="1" dirty="0" smtClean="0"/>
          </a:p>
          <a:p>
            <a:r>
              <a:rPr lang="en-US" i="1" dirty="0" smtClean="0"/>
              <a:t>g (N</a:t>
            </a:r>
            <a:r>
              <a:rPr lang="en-US" i="1" baseline="-25000" dirty="0" smtClean="0"/>
              <a:t>m</a:t>
            </a:r>
            <a:r>
              <a:rPr lang="en-US" i="1" dirty="0" smtClean="0"/>
              <a:t>)= g*(N</a:t>
            </a:r>
            <a:r>
              <a:rPr lang="en-US" i="1" baseline="-25000" dirty="0" smtClean="0"/>
              <a:t>m</a:t>
            </a:r>
            <a:r>
              <a:rPr lang="en-US" i="1" dirty="0" smtClean="0"/>
              <a:t>). </a:t>
            </a:r>
            <a:endParaRPr lang="en-US" dirty="0" smtClean="0"/>
          </a:p>
          <a:p>
            <a:r>
              <a:rPr lang="en-US" dirty="0" smtClean="0"/>
              <a:t>=&gt; </a:t>
            </a:r>
            <a:r>
              <a:rPr lang="en-US" i="1" dirty="0" smtClean="0"/>
              <a:t>f(N</a:t>
            </a:r>
            <a:r>
              <a:rPr lang="en-US" i="1" baseline="-25000" dirty="0" smtClean="0"/>
              <a:t>m</a:t>
            </a:r>
            <a:r>
              <a:rPr lang="en-US" i="1" dirty="0" smtClean="0"/>
              <a:t>)= g(N</a:t>
            </a:r>
            <a:r>
              <a:rPr lang="en-US" i="1" baseline="-25000" dirty="0" smtClean="0"/>
              <a:t>m</a:t>
            </a:r>
            <a:r>
              <a:rPr lang="en-US" i="1" dirty="0" smtClean="0"/>
              <a:t>)+ h(N</a:t>
            </a:r>
            <a:r>
              <a:rPr lang="en-US" i="1" baseline="-25000" dirty="0" smtClean="0"/>
              <a:t>m</a:t>
            </a:r>
            <a:r>
              <a:rPr lang="en-US" i="1" dirty="0" smtClean="0"/>
              <a:t>)= g*(N</a:t>
            </a:r>
            <a:r>
              <a:rPr lang="en-US" i="1" baseline="-25000" dirty="0" smtClean="0"/>
              <a:t>m</a:t>
            </a:r>
            <a:r>
              <a:rPr lang="en-US" i="1" dirty="0" smtClean="0"/>
              <a:t>)+ h(N</a:t>
            </a:r>
            <a:r>
              <a:rPr lang="en-US" i="1" baseline="-25000" dirty="0" smtClean="0"/>
              <a:t>m</a:t>
            </a:r>
            <a:r>
              <a:rPr lang="en-US" i="1" dirty="0" smtClean="0"/>
              <a:t>)&lt;= g*(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)+ h(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) </a:t>
            </a:r>
            <a:r>
              <a:rPr lang="en-US" dirty="0" smtClean="0"/>
              <a:t>		</a:t>
            </a:r>
          </a:p>
          <a:p>
            <a:r>
              <a:rPr lang="en-US" i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14400" y="228600"/>
            <a:ext cx="7772400" cy="14620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Proof of MR leading to optimal path for every expanded node (1/2)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524000"/>
            <a:ext cx="7467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Now if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baseline="-25000" dirty="0" smtClean="0"/>
              <a:t> </a:t>
            </a:r>
            <a:r>
              <a:rPr lang="en-US" dirty="0" smtClean="0"/>
              <a:t> is chosen in preference to </a:t>
            </a:r>
            <a:r>
              <a:rPr lang="en-US" i="1" dirty="0" smtClean="0"/>
              <a:t>N</a:t>
            </a:r>
            <a:r>
              <a:rPr lang="en-US" i="1" baseline="-25000" dirty="0" smtClean="0"/>
              <a:t>m</a:t>
            </a:r>
            <a:r>
              <a:rPr lang="en-US" i="1" dirty="0" smtClean="0"/>
              <a:t>,</a:t>
            </a:r>
            <a:endParaRPr lang="en-US" dirty="0" smtClean="0"/>
          </a:p>
          <a:p>
            <a:r>
              <a:rPr lang="en-US" i="1" dirty="0" smtClean="0"/>
              <a:t>	f(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) &lt;= f(N</a:t>
            </a:r>
            <a:r>
              <a:rPr lang="en-US" i="1" baseline="-25000" dirty="0" smtClean="0"/>
              <a:t>m</a:t>
            </a:r>
            <a:r>
              <a:rPr lang="en-US" i="1" dirty="0" smtClean="0"/>
              <a:t>)</a:t>
            </a:r>
            <a:endParaRPr lang="en-US" dirty="0" smtClean="0"/>
          </a:p>
          <a:p>
            <a:pPr lvl="0"/>
            <a:r>
              <a:rPr lang="pt-BR" i="1" dirty="0" smtClean="0"/>
              <a:t>g(N</a:t>
            </a:r>
            <a:r>
              <a:rPr lang="pt-BR" i="1" baseline="-25000" dirty="0" smtClean="0"/>
              <a:t>k</a:t>
            </a:r>
            <a:r>
              <a:rPr lang="pt-BR" i="1" dirty="0" smtClean="0"/>
              <a:t>)+ h(N</a:t>
            </a:r>
            <a:r>
              <a:rPr lang="pt-BR" i="1" baseline="-25000" dirty="0" smtClean="0"/>
              <a:t>k</a:t>
            </a:r>
            <a:r>
              <a:rPr lang="pt-BR" i="1" dirty="0" smtClean="0"/>
              <a:t>) &lt;= g(N</a:t>
            </a:r>
            <a:r>
              <a:rPr lang="pt-BR" i="1" baseline="-25000" dirty="0" smtClean="0"/>
              <a:t>m</a:t>
            </a:r>
            <a:r>
              <a:rPr lang="pt-BR" i="1" dirty="0" smtClean="0"/>
              <a:t>)+ h(N</a:t>
            </a:r>
            <a:r>
              <a:rPr lang="pt-BR" i="1" baseline="-25000" dirty="0" smtClean="0"/>
              <a:t>m</a:t>
            </a:r>
            <a:r>
              <a:rPr lang="pt-BR" i="1" dirty="0" smtClean="0"/>
              <a:t>)</a:t>
            </a:r>
            <a:endParaRPr lang="en-US" dirty="0" smtClean="0"/>
          </a:p>
          <a:p>
            <a:pPr lvl="0"/>
            <a:r>
              <a:rPr lang="pt-BR" i="1" dirty="0" smtClean="0"/>
              <a:t>                        = g*(N</a:t>
            </a:r>
            <a:r>
              <a:rPr lang="pt-BR" i="1" baseline="-25000" dirty="0" smtClean="0"/>
              <a:t>m</a:t>
            </a:r>
            <a:r>
              <a:rPr lang="pt-BR" i="1" dirty="0" smtClean="0"/>
              <a:t>)+ h(N</a:t>
            </a:r>
            <a:r>
              <a:rPr lang="pt-BR" i="1" baseline="-25000" dirty="0" smtClean="0"/>
              <a:t>m</a:t>
            </a:r>
            <a:r>
              <a:rPr lang="pt-BR" i="1" dirty="0" smtClean="0"/>
              <a:t>)</a:t>
            </a:r>
            <a:endParaRPr lang="en-US" dirty="0" smtClean="0"/>
          </a:p>
          <a:p>
            <a:pPr lvl="0"/>
            <a:r>
              <a:rPr lang="pt-BR" i="1" dirty="0" smtClean="0"/>
              <a:t>                      &lt;= g*((N</a:t>
            </a:r>
            <a:r>
              <a:rPr lang="pt-BR" i="1" baseline="-25000" dirty="0" smtClean="0"/>
              <a:t>k</a:t>
            </a:r>
            <a:r>
              <a:rPr lang="pt-BR" i="1" dirty="0" smtClean="0"/>
              <a:t>)+ h(N</a:t>
            </a:r>
            <a:r>
              <a:rPr lang="pt-BR" i="1" baseline="-25000" dirty="0" smtClean="0"/>
              <a:t>k</a:t>
            </a:r>
            <a:r>
              <a:rPr lang="pt-BR" i="1" dirty="0" smtClean="0"/>
              <a:t>)</a:t>
            </a:r>
            <a:endParaRPr lang="en-US" dirty="0" smtClean="0"/>
          </a:p>
          <a:p>
            <a:pPr lvl="0"/>
            <a:r>
              <a:rPr lang="en-US" i="1" dirty="0" smtClean="0"/>
              <a:t>g(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)&lt;=g*(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)			</a:t>
            </a:r>
          </a:p>
          <a:p>
            <a:pPr lvl="0"/>
            <a:r>
              <a:rPr lang="en-US" dirty="0" smtClean="0"/>
              <a:t> </a:t>
            </a:r>
          </a:p>
          <a:p>
            <a:r>
              <a:rPr lang="en-US" dirty="0" smtClean="0"/>
              <a:t>But      </a:t>
            </a:r>
            <a:r>
              <a:rPr lang="en-US" i="1" dirty="0" smtClean="0"/>
              <a:t>g(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)&gt;=g*(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), </a:t>
            </a:r>
            <a:r>
              <a:rPr lang="en-US" dirty="0" smtClean="0"/>
              <a:t>by definition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Hence </a:t>
            </a:r>
            <a:r>
              <a:rPr lang="en-US" i="1" dirty="0" smtClean="0"/>
              <a:t>g(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)=g*(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)</a:t>
            </a:r>
            <a:endParaRPr lang="en-US" dirty="0" smtClean="0"/>
          </a:p>
          <a:p>
            <a:r>
              <a:rPr lang="en-US" i="1" dirty="0" smtClean="0"/>
              <a:t> </a:t>
            </a:r>
            <a:endParaRPr lang="en-US" dirty="0" smtClean="0"/>
          </a:p>
          <a:p>
            <a:r>
              <a:rPr lang="en-US" dirty="0" smtClean="0"/>
              <a:t>This means that if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k</a:t>
            </a:r>
            <a:r>
              <a:rPr lang="en-US" dirty="0" smtClean="0"/>
              <a:t> is chosen for expansion, the optimal path to this from S has already been found</a:t>
            </a:r>
          </a:p>
          <a:p>
            <a:endParaRPr lang="en-US" dirty="0" smtClean="0"/>
          </a:p>
          <a:p>
            <a:r>
              <a:rPr lang="en-US" i="1" dirty="0" smtClean="0"/>
              <a:t>TRY proving by induction on the length of optimal path</a:t>
            </a:r>
          </a:p>
          <a:p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14400" y="228600"/>
            <a:ext cx="7772400" cy="14620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Proof of MR leading to optimal path for every expanded node (2/2)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04887"/>
          </a:xfrm>
        </p:spPr>
        <p:txBody>
          <a:bodyPr>
            <a:normAutofit/>
          </a:bodyPr>
          <a:lstStyle/>
          <a:p>
            <a:r>
              <a:rPr lang="en-US" dirty="0" err="1" smtClean="0"/>
              <a:t>Monotonicity</a:t>
            </a:r>
            <a:r>
              <a:rPr lang="en-US" dirty="0" smtClean="0"/>
              <a:t> of </a:t>
            </a:r>
            <a:r>
              <a:rPr lang="en-US" i="1" dirty="0" smtClean="0"/>
              <a:t>f() </a:t>
            </a:r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Statement:</a:t>
            </a:r>
          </a:p>
          <a:p>
            <a:pPr>
              <a:buNone/>
            </a:pPr>
            <a:r>
              <a:rPr lang="en-US" i="1" dirty="0" smtClean="0"/>
              <a:t>f</a:t>
            </a:r>
            <a:r>
              <a:rPr lang="en-US" dirty="0" smtClean="0"/>
              <a:t> values of nodes expanded by A* increase monotonically, if </a:t>
            </a:r>
            <a:r>
              <a:rPr lang="en-US" i="1" dirty="0" smtClean="0"/>
              <a:t>h</a:t>
            </a:r>
            <a:r>
              <a:rPr lang="en-US" dirty="0" smtClean="0"/>
              <a:t> is monotone. </a:t>
            </a:r>
          </a:p>
          <a:p>
            <a:pPr>
              <a:buNone/>
            </a:pPr>
            <a:r>
              <a:rPr lang="en-US" dirty="0" smtClean="0"/>
              <a:t>Proof:</a:t>
            </a:r>
          </a:p>
          <a:p>
            <a:pPr>
              <a:buNone/>
            </a:pPr>
            <a:r>
              <a:rPr lang="en-US" dirty="0" smtClean="0"/>
              <a:t>Suppose </a:t>
            </a:r>
            <a:r>
              <a:rPr lang="en-US" i="1" dirty="0" err="1" smtClean="0"/>
              <a:t>n</a:t>
            </a:r>
            <a:r>
              <a:rPr lang="en-US" sz="2400" i="1" baseline="-25000" dirty="0" err="1" smtClean="0"/>
              <a:t>i</a:t>
            </a:r>
            <a:r>
              <a:rPr lang="en-US" dirty="0" smtClean="0"/>
              <a:t> and </a:t>
            </a:r>
            <a:r>
              <a:rPr lang="en-US" i="1" dirty="0" err="1" smtClean="0"/>
              <a:t>n</a:t>
            </a:r>
            <a:r>
              <a:rPr lang="en-US" sz="2400" i="1" baseline="-25000" dirty="0" err="1" smtClean="0"/>
              <a:t>j</a:t>
            </a:r>
            <a:r>
              <a:rPr lang="en-US" dirty="0" smtClean="0"/>
              <a:t> are expanded with temporal </a:t>
            </a:r>
            <a:r>
              <a:rPr lang="en-US" dirty="0" err="1" smtClean="0"/>
              <a:t>sequentiality</a:t>
            </a:r>
            <a:r>
              <a:rPr lang="en-US" dirty="0" smtClean="0"/>
              <a:t>, </a:t>
            </a:r>
            <a:r>
              <a:rPr lang="en-US" i="1" dirty="0" smtClean="0"/>
              <a:t>i.e.</a:t>
            </a:r>
            <a:r>
              <a:rPr lang="en-US" dirty="0" smtClean="0"/>
              <a:t>, </a:t>
            </a:r>
            <a:r>
              <a:rPr lang="en-US" i="1" dirty="0" err="1" smtClean="0"/>
              <a:t>n</a:t>
            </a:r>
            <a:r>
              <a:rPr lang="en-US" sz="2400" i="1" baseline="-25000" dirty="0" err="1" smtClean="0"/>
              <a:t>j</a:t>
            </a:r>
            <a:r>
              <a:rPr lang="en-US" dirty="0" smtClean="0"/>
              <a:t> is expanded after </a:t>
            </a:r>
            <a:r>
              <a:rPr lang="en-US" i="1" dirty="0" err="1" smtClean="0"/>
              <a:t>n</a:t>
            </a:r>
            <a:r>
              <a:rPr lang="en-US" sz="2400" i="1" baseline="-25000" dirty="0" err="1" smtClean="0"/>
              <a:t>i</a:t>
            </a:r>
            <a:endParaRPr lang="en-US" i="1" baseline="-25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r>
              <a:rPr lang="en-US" dirty="0" smtClean="0"/>
              <a:t>Proof (1/3)…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57600" y="1676400"/>
            <a:ext cx="990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24400" y="1447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</a:t>
            </a:r>
            <a:r>
              <a:rPr lang="en-US" sz="1400" dirty="0" err="1" smtClean="0"/>
              <a:t>i</a:t>
            </a:r>
            <a:r>
              <a:rPr lang="en-US" dirty="0" smtClean="0"/>
              <a:t> expanded before </a:t>
            </a:r>
            <a:r>
              <a:rPr lang="en-US" dirty="0" err="1" smtClean="0"/>
              <a:t>n</a:t>
            </a:r>
            <a:r>
              <a:rPr lang="en-US" sz="1400" dirty="0" err="1" smtClean="0"/>
              <a:t>j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2895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n</a:t>
            </a:r>
            <a:r>
              <a:rPr lang="en-US" sz="1400" i="1" baseline="-25000" dirty="0" err="1" smtClean="0"/>
              <a:t>i</a:t>
            </a:r>
            <a:r>
              <a:rPr lang="en-US" dirty="0" smtClean="0"/>
              <a:t> and </a:t>
            </a:r>
            <a:r>
              <a:rPr lang="en-US" i="1" dirty="0" err="1" smtClean="0"/>
              <a:t>n</a:t>
            </a:r>
            <a:r>
              <a:rPr lang="en-US" sz="1400" i="1" baseline="-25000" dirty="0" err="1" smtClean="0"/>
              <a:t>j</a:t>
            </a:r>
            <a:r>
              <a:rPr lang="en-US" dirty="0" smtClean="0"/>
              <a:t> co-existing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29718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n</a:t>
            </a:r>
            <a:r>
              <a:rPr lang="en-US" sz="1400" i="1" baseline="-25000" dirty="0" err="1"/>
              <a:t>j</a:t>
            </a:r>
            <a:r>
              <a:rPr lang="en-US" dirty="0" smtClean="0"/>
              <a:t> comes to open list as a result of expanding</a:t>
            </a:r>
            <a:r>
              <a:rPr lang="en-US" i="1" dirty="0" smtClean="0"/>
              <a:t> </a:t>
            </a:r>
            <a:r>
              <a:rPr lang="en-US" i="1" dirty="0" err="1" smtClean="0"/>
              <a:t>n</a:t>
            </a:r>
            <a:r>
              <a:rPr lang="en-US" sz="1400" i="1" baseline="-25000" dirty="0" err="1" smtClean="0"/>
              <a:t>i</a:t>
            </a:r>
            <a:r>
              <a:rPr lang="en-US" baseline="-25000" dirty="0" smtClean="0"/>
              <a:t>  </a:t>
            </a:r>
            <a:r>
              <a:rPr lang="en-US" dirty="0" smtClean="0"/>
              <a:t>and is expanded immediately</a:t>
            </a:r>
            <a:endParaRPr lang="en-US" dirty="0"/>
          </a:p>
        </p:txBody>
      </p:sp>
      <p:cxnSp>
        <p:nvCxnSpPr>
          <p:cNvPr id="9" name="Straight Arrow Connector 8"/>
          <p:cNvCxnSpPr>
            <a:stCxn id="4" idx="4"/>
          </p:cNvCxnSpPr>
          <p:nvPr/>
        </p:nvCxnSpPr>
        <p:spPr>
          <a:xfrm rot="5400000">
            <a:off x="2686050" y="1352550"/>
            <a:ext cx="838200" cy="2095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4"/>
          </p:cNvCxnSpPr>
          <p:nvPr/>
        </p:nvCxnSpPr>
        <p:spPr>
          <a:xfrm rot="16200000" flipH="1">
            <a:off x="4781550" y="1352550"/>
            <a:ext cx="914400" cy="2171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3400" y="45720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n</a:t>
            </a:r>
            <a:r>
              <a:rPr lang="en-US" sz="1400" i="1" baseline="-25000" dirty="0" err="1" smtClean="0"/>
              <a:t>j</a:t>
            </a:r>
            <a:r>
              <a:rPr lang="en-US" dirty="0" err="1" smtClean="0"/>
              <a:t>’s</a:t>
            </a:r>
            <a:r>
              <a:rPr lang="en-US" dirty="0" smtClean="0"/>
              <a:t> parent pointer changes to </a:t>
            </a:r>
            <a:r>
              <a:rPr lang="en-US" i="1" dirty="0" err="1" smtClean="0"/>
              <a:t>n</a:t>
            </a:r>
            <a:r>
              <a:rPr lang="en-US" sz="1400" i="1" baseline="-25000" dirty="0" err="1" smtClean="0"/>
              <a:t>i</a:t>
            </a:r>
            <a:r>
              <a:rPr lang="en-US" dirty="0" smtClean="0"/>
              <a:t> and expanded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1028700" y="3390900"/>
            <a:ext cx="1143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33800" y="4724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n</a:t>
            </a:r>
            <a:r>
              <a:rPr lang="en-US" sz="1400" i="1" baseline="-25000" dirty="0" err="1" smtClean="0"/>
              <a:t>j</a:t>
            </a:r>
            <a:r>
              <a:rPr lang="en-US" sz="1400" dirty="0" smtClean="0"/>
              <a:t> </a:t>
            </a:r>
            <a:r>
              <a:rPr lang="en-US" dirty="0" smtClean="0"/>
              <a:t>expanded after </a:t>
            </a:r>
            <a:r>
              <a:rPr lang="en-US" i="1" dirty="0" err="1" smtClean="0"/>
              <a:t>n</a:t>
            </a:r>
            <a:r>
              <a:rPr lang="en-US" sz="1400" i="1" baseline="-25000" dirty="0" err="1" smtClean="0"/>
              <a:t>i</a:t>
            </a:r>
            <a:endParaRPr lang="en-US" i="1" baseline="-250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438400" y="3352800"/>
            <a:ext cx="18288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0" y="12954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Possible cases for rigorous proof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(2/3)…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previous cases are forms of the following two cases (think!)</a:t>
            </a:r>
          </a:p>
          <a:p>
            <a:r>
              <a:rPr lang="en-US" dirty="0" smtClean="0"/>
              <a:t>CASE 1:</a:t>
            </a:r>
          </a:p>
          <a:p>
            <a:pPr lvl="1">
              <a:buNone/>
            </a:pPr>
            <a:r>
              <a:rPr lang="en-US" dirty="0" err="1" smtClean="0"/>
              <a:t>n</a:t>
            </a:r>
            <a:r>
              <a:rPr lang="en-US" sz="2000" dirty="0" err="1" smtClean="0"/>
              <a:t>j</a:t>
            </a:r>
            <a:r>
              <a:rPr lang="en-US" dirty="0" smtClean="0"/>
              <a:t> was on open list when </a:t>
            </a:r>
            <a:r>
              <a:rPr lang="en-US" dirty="0" err="1" smtClean="0"/>
              <a:t>n</a:t>
            </a:r>
            <a:r>
              <a:rPr lang="en-US" sz="2000" dirty="0" err="1" smtClean="0"/>
              <a:t>i</a:t>
            </a:r>
            <a:r>
              <a:rPr lang="en-US" dirty="0" smtClean="0"/>
              <a:t> was expanded</a:t>
            </a:r>
          </a:p>
          <a:p>
            <a:pPr lvl="1">
              <a:buNone/>
            </a:pPr>
            <a:r>
              <a:rPr lang="en-US" dirty="0" smtClean="0"/>
              <a:t>Hence, </a:t>
            </a:r>
            <a:r>
              <a:rPr lang="en-US" i="1" dirty="0" smtClean="0"/>
              <a:t>f(</a:t>
            </a:r>
            <a:r>
              <a:rPr lang="en-US" i="1" dirty="0" err="1" smtClean="0"/>
              <a:t>n</a:t>
            </a:r>
            <a:r>
              <a:rPr lang="en-US" sz="1800" i="1" baseline="-25000" dirty="0" err="1" smtClean="0"/>
              <a:t>i</a:t>
            </a:r>
            <a:r>
              <a:rPr lang="en-US" i="1" dirty="0" smtClean="0"/>
              <a:t>) &lt;= f(</a:t>
            </a:r>
            <a:r>
              <a:rPr lang="en-US" i="1" dirty="0" err="1" smtClean="0"/>
              <a:t>n</a:t>
            </a:r>
            <a:r>
              <a:rPr lang="en-US" sz="1800" i="1" baseline="-25000" dirty="0" err="1" smtClean="0"/>
              <a:t>j</a:t>
            </a:r>
            <a:r>
              <a:rPr lang="en-US" i="1" dirty="0" smtClean="0"/>
              <a:t>)  </a:t>
            </a:r>
            <a:r>
              <a:rPr lang="en-US" dirty="0" smtClean="0"/>
              <a:t>by property of A*</a:t>
            </a:r>
          </a:p>
          <a:p>
            <a:r>
              <a:rPr lang="en-US" dirty="0" smtClean="0"/>
              <a:t>CASE 2: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i="1" dirty="0" err="1" smtClean="0"/>
              <a:t>n</a:t>
            </a:r>
            <a:r>
              <a:rPr lang="en-US" sz="2000" i="1" baseline="-25000" dirty="0" err="1" smtClean="0"/>
              <a:t>j</a:t>
            </a:r>
            <a:r>
              <a:rPr lang="en-US" dirty="0" smtClean="0"/>
              <a:t> comes to open list due to expansion of </a:t>
            </a:r>
            <a:r>
              <a:rPr lang="en-US" dirty="0" err="1" smtClean="0"/>
              <a:t>n</a:t>
            </a:r>
            <a:r>
              <a:rPr lang="en-US" sz="2000" baseline="-25000" dirty="0" err="1" smtClean="0"/>
              <a:t>i</a:t>
            </a:r>
            <a:endParaRPr lang="en-US" baseline="-25000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04887"/>
          </a:xfrm>
        </p:spPr>
        <p:txBody>
          <a:bodyPr/>
          <a:lstStyle/>
          <a:p>
            <a:r>
              <a:rPr lang="en-US" dirty="0" smtClean="0"/>
              <a:t>Proof (3/3)…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1524000"/>
            <a:ext cx="609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</a:t>
            </a:r>
            <a:r>
              <a:rPr lang="en-US" sz="1400" baseline="-25000" dirty="0" err="1" smtClean="0"/>
              <a:t>i</a:t>
            </a:r>
            <a:endParaRPr lang="en-US" baseline="-25000" dirty="0"/>
          </a:p>
        </p:txBody>
      </p:sp>
      <p:sp>
        <p:nvSpPr>
          <p:cNvPr id="6" name="Oval 5"/>
          <p:cNvSpPr/>
          <p:nvPr/>
        </p:nvSpPr>
        <p:spPr>
          <a:xfrm>
            <a:off x="838200" y="3429000"/>
            <a:ext cx="609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</a:t>
            </a:r>
            <a:r>
              <a:rPr lang="en-US" sz="1400" baseline="-25000" dirty="0" err="1"/>
              <a:t>j</a:t>
            </a:r>
            <a:endParaRPr lang="en-US" baseline="-25000" dirty="0"/>
          </a:p>
        </p:txBody>
      </p:sp>
      <p:cxnSp>
        <p:nvCxnSpPr>
          <p:cNvPr id="8" name="Straight Arrow Connector 7"/>
          <p:cNvCxnSpPr>
            <a:stCxn id="4" idx="4"/>
            <a:endCxn id="6" idx="0"/>
          </p:cNvCxnSpPr>
          <p:nvPr/>
        </p:nvCxnSpPr>
        <p:spPr>
          <a:xfrm rot="5400000">
            <a:off x="381000" y="26670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28800" y="1295400"/>
            <a:ext cx="6858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Case 2: </a:t>
            </a:r>
          </a:p>
          <a:p>
            <a:r>
              <a:rPr lang="en-US" dirty="0"/>
              <a:t>	</a:t>
            </a:r>
            <a:r>
              <a:rPr lang="en-US" i="1" dirty="0" smtClean="0"/>
              <a:t>f(</a:t>
            </a:r>
            <a:r>
              <a:rPr lang="en-US" i="1" dirty="0" err="1" smtClean="0"/>
              <a:t>n</a:t>
            </a:r>
            <a:r>
              <a:rPr lang="en-US" sz="1400" i="1" dirty="0" err="1" smtClean="0"/>
              <a:t>i</a:t>
            </a:r>
            <a:r>
              <a:rPr lang="en-US" i="1" dirty="0" smtClean="0"/>
              <a:t>) = g(</a:t>
            </a:r>
            <a:r>
              <a:rPr lang="en-US" i="1" dirty="0" err="1" smtClean="0"/>
              <a:t>n</a:t>
            </a:r>
            <a:r>
              <a:rPr lang="en-US" sz="1400" i="1" dirty="0" err="1" smtClean="0"/>
              <a:t>i</a:t>
            </a:r>
            <a:r>
              <a:rPr lang="en-US" i="1" dirty="0" smtClean="0"/>
              <a:t>) + h(</a:t>
            </a:r>
            <a:r>
              <a:rPr lang="en-US" i="1" dirty="0" err="1" smtClean="0"/>
              <a:t>n</a:t>
            </a:r>
            <a:r>
              <a:rPr lang="en-US" sz="1400" i="1" dirty="0" err="1" smtClean="0"/>
              <a:t>i</a:t>
            </a:r>
            <a:r>
              <a:rPr lang="en-US" i="1" dirty="0" smtClean="0"/>
              <a:t>)</a:t>
            </a:r>
            <a:r>
              <a:rPr lang="en-US" dirty="0" smtClean="0"/>
              <a:t>		(</a:t>
            </a:r>
            <a:r>
              <a:rPr lang="en-US" dirty="0" err="1" smtClean="0"/>
              <a:t>Defn</a:t>
            </a:r>
            <a:r>
              <a:rPr lang="en-US" dirty="0" smtClean="0"/>
              <a:t> of </a:t>
            </a:r>
            <a:r>
              <a:rPr lang="en-US" i="1" dirty="0" smtClean="0"/>
              <a:t>f</a:t>
            </a:r>
            <a:r>
              <a:rPr lang="en-US" dirty="0" smtClean="0"/>
              <a:t>)</a:t>
            </a:r>
          </a:p>
          <a:p>
            <a:r>
              <a:rPr lang="en-US" dirty="0"/>
              <a:t>	</a:t>
            </a:r>
            <a:r>
              <a:rPr lang="en-US" i="1" dirty="0" smtClean="0"/>
              <a:t>f(</a:t>
            </a:r>
            <a:r>
              <a:rPr lang="en-US" i="1" dirty="0" err="1" smtClean="0"/>
              <a:t>n</a:t>
            </a:r>
            <a:r>
              <a:rPr lang="en-US" sz="1400" i="1" dirty="0" err="1" smtClean="0"/>
              <a:t>j</a:t>
            </a:r>
            <a:r>
              <a:rPr lang="en-US" i="1" dirty="0" smtClean="0"/>
              <a:t>) = g(</a:t>
            </a:r>
            <a:r>
              <a:rPr lang="en-US" i="1" dirty="0" err="1" smtClean="0"/>
              <a:t>n</a:t>
            </a:r>
            <a:r>
              <a:rPr lang="en-US" sz="1400" i="1" dirty="0" err="1"/>
              <a:t>j</a:t>
            </a:r>
            <a:r>
              <a:rPr lang="en-US" i="1" dirty="0" smtClean="0"/>
              <a:t>) + h(</a:t>
            </a:r>
            <a:r>
              <a:rPr lang="en-US" i="1" dirty="0" err="1" smtClean="0"/>
              <a:t>n</a:t>
            </a:r>
            <a:r>
              <a:rPr lang="en-US" sz="1400" i="1" dirty="0" err="1"/>
              <a:t>j</a:t>
            </a:r>
            <a:r>
              <a:rPr lang="en-US" i="1" dirty="0" smtClean="0"/>
              <a:t>)</a:t>
            </a:r>
            <a:r>
              <a:rPr lang="en-US" dirty="0" smtClean="0"/>
              <a:t>		(</a:t>
            </a:r>
            <a:r>
              <a:rPr lang="en-US" dirty="0" err="1" smtClean="0"/>
              <a:t>Defn</a:t>
            </a:r>
            <a:r>
              <a:rPr lang="en-US" dirty="0" smtClean="0"/>
              <a:t> of</a:t>
            </a:r>
            <a:r>
              <a:rPr lang="en-US" i="1" dirty="0" smtClean="0"/>
              <a:t> f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i="1" dirty="0" smtClean="0"/>
              <a:t>f(</a:t>
            </a:r>
            <a:r>
              <a:rPr lang="en-US" i="1" dirty="0" err="1" smtClean="0"/>
              <a:t>n</a:t>
            </a:r>
            <a:r>
              <a:rPr lang="en-US" sz="1400" i="1" dirty="0" err="1" smtClean="0"/>
              <a:t>i</a:t>
            </a:r>
            <a:r>
              <a:rPr lang="en-US" i="1" dirty="0" smtClean="0"/>
              <a:t>) = g(</a:t>
            </a:r>
            <a:r>
              <a:rPr lang="en-US" i="1" dirty="0" err="1" smtClean="0"/>
              <a:t>n</a:t>
            </a:r>
            <a:r>
              <a:rPr lang="en-US" sz="1400" i="1" dirty="0" err="1" smtClean="0"/>
              <a:t>i</a:t>
            </a:r>
            <a:r>
              <a:rPr lang="en-US" i="1" dirty="0" smtClean="0"/>
              <a:t>) + h(</a:t>
            </a:r>
            <a:r>
              <a:rPr lang="en-US" i="1" dirty="0" err="1" smtClean="0"/>
              <a:t>n</a:t>
            </a:r>
            <a:r>
              <a:rPr lang="en-US" sz="1400" i="1" dirty="0" err="1" smtClean="0"/>
              <a:t>i</a:t>
            </a:r>
            <a:r>
              <a:rPr lang="en-US" i="1" dirty="0" smtClean="0"/>
              <a:t>) = g*(</a:t>
            </a:r>
            <a:r>
              <a:rPr lang="en-US" i="1" dirty="0" err="1" smtClean="0"/>
              <a:t>n</a:t>
            </a:r>
            <a:r>
              <a:rPr lang="en-US" sz="1400" i="1" dirty="0" err="1" smtClean="0"/>
              <a:t>i</a:t>
            </a:r>
            <a:r>
              <a:rPr lang="en-US" i="1" dirty="0" smtClean="0"/>
              <a:t>) + h(</a:t>
            </a:r>
            <a:r>
              <a:rPr lang="en-US" i="1" dirty="0" err="1" smtClean="0"/>
              <a:t>n</a:t>
            </a:r>
            <a:r>
              <a:rPr lang="en-US" sz="1400" i="1" dirty="0" err="1" smtClean="0"/>
              <a:t>i</a:t>
            </a:r>
            <a:r>
              <a:rPr lang="en-US" i="1" dirty="0" smtClean="0"/>
              <a:t>)   ---</a:t>
            </a:r>
            <a:r>
              <a:rPr lang="en-US" i="1" dirty="0" err="1" smtClean="0"/>
              <a:t>Eq</a:t>
            </a:r>
            <a:r>
              <a:rPr lang="en-US" i="1" dirty="0" smtClean="0"/>
              <a:t> 1  </a:t>
            </a:r>
            <a:r>
              <a:rPr lang="en-US" dirty="0" smtClean="0"/>
              <a:t>	(since </a:t>
            </a:r>
            <a:r>
              <a:rPr lang="en-US" dirty="0" err="1" smtClean="0"/>
              <a:t>n</a:t>
            </a:r>
            <a:r>
              <a:rPr lang="en-US" sz="1400" dirty="0" err="1" smtClean="0"/>
              <a:t>i</a:t>
            </a:r>
            <a:r>
              <a:rPr lang="en-US" dirty="0" smtClean="0"/>
              <a:t> is picked for 					expansion </a:t>
            </a:r>
            <a:r>
              <a:rPr lang="en-US" dirty="0" err="1" smtClean="0"/>
              <a:t>n</a:t>
            </a:r>
            <a:r>
              <a:rPr lang="en-US" sz="1400" dirty="0" err="1" smtClean="0"/>
              <a:t>i</a:t>
            </a:r>
            <a:r>
              <a:rPr lang="en-US" dirty="0" smtClean="0"/>
              <a:t> is on 						optimal path) </a:t>
            </a:r>
          </a:p>
          <a:p>
            <a:endParaRPr lang="en-US" dirty="0"/>
          </a:p>
          <a:p>
            <a:r>
              <a:rPr lang="en-US" dirty="0" smtClean="0"/>
              <a:t>With the similar argument for </a:t>
            </a:r>
            <a:r>
              <a:rPr lang="en-US" dirty="0" err="1" smtClean="0"/>
              <a:t>n</a:t>
            </a:r>
            <a:r>
              <a:rPr lang="en-US" sz="1400" dirty="0" err="1" smtClean="0"/>
              <a:t>j</a:t>
            </a:r>
            <a:r>
              <a:rPr lang="en-US" sz="1400" dirty="0" smtClean="0"/>
              <a:t> </a:t>
            </a:r>
            <a:r>
              <a:rPr lang="en-US" dirty="0" smtClean="0"/>
              <a:t>we can write the following:</a:t>
            </a:r>
          </a:p>
          <a:p>
            <a:r>
              <a:rPr lang="en-US" dirty="0" smtClean="0"/>
              <a:t>	</a:t>
            </a:r>
            <a:r>
              <a:rPr lang="en-US" i="1" dirty="0" smtClean="0"/>
              <a:t>f(</a:t>
            </a:r>
            <a:r>
              <a:rPr lang="en-US" i="1" dirty="0" err="1" smtClean="0"/>
              <a:t>n</a:t>
            </a:r>
            <a:r>
              <a:rPr lang="en-US" sz="1400" i="1" dirty="0" err="1"/>
              <a:t>j</a:t>
            </a:r>
            <a:r>
              <a:rPr lang="en-US" i="1" dirty="0" smtClean="0"/>
              <a:t>) = g(</a:t>
            </a:r>
            <a:r>
              <a:rPr lang="en-US" i="1" dirty="0" err="1" smtClean="0"/>
              <a:t>n</a:t>
            </a:r>
            <a:r>
              <a:rPr lang="en-US" sz="1400" i="1" dirty="0" err="1"/>
              <a:t>j</a:t>
            </a:r>
            <a:r>
              <a:rPr lang="en-US" i="1" dirty="0" smtClean="0"/>
              <a:t>) + h(</a:t>
            </a:r>
            <a:r>
              <a:rPr lang="en-US" i="1" dirty="0" err="1" smtClean="0"/>
              <a:t>n</a:t>
            </a:r>
            <a:r>
              <a:rPr lang="en-US" sz="1400" i="1" dirty="0" err="1"/>
              <a:t>j</a:t>
            </a:r>
            <a:r>
              <a:rPr lang="en-US" i="1" dirty="0" smtClean="0"/>
              <a:t>) = g*(</a:t>
            </a:r>
            <a:r>
              <a:rPr lang="en-US" i="1" dirty="0" err="1" smtClean="0"/>
              <a:t>n</a:t>
            </a:r>
            <a:r>
              <a:rPr lang="en-US" sz="1400" i="1" dirty="0" err="1"/>
              <a:t>j</a:t>
            </a:r>
            <a:r>
              <a:rPr lang="en-US" i="1" dirty="0" smtClean="0"/>
              <a:t>) + h(</a:t>
            </a:r>
            <a:r>
              <a:rPr lang="en-US" i="1" dirty="0" err="1" smtClean="0"/>
              <a:t>n</a:t>
            </a:r>
            <a:r>
              <a:rPr lang="en-US" sz="1400" i="1" dirty="0" err="1"/>
              <a:t>j</a:t>
            </a:r>
            <a:r>
              <a:rPr lang="en-US" i="1" dirty="0" smtClean="0"/>
              <a:t>)   ---</a:t>
            </a:r>
            <a:r>
              <a:rPr lang="en-US" i="1" dirty="0" err="1" smtClean="0"/>
              <a:t>Eq</a:t>
            </a:r>
            <a:r>
              <a:rPr lang="en-US" i="1" dirty="0" smtClean="0"/>
              <a:t> 2</a:t>
            </a:r>
          </a:p>
          <a:p>
            <a:endParaRPr lang="en-US" dirty="0" smtClean="0"/>
          </a:p>
          <a:p>
            <a:r>
              <a:rPr lang="en-US" dirty="0" smtClean="0"/>
              <a:t>Also,</a:t>
            </a:r>
          </a:p>
          <a:p>
            <a:r>
              <a:rPr lang="en-US" dirty="0"/>
              <a:t>	</a:t>
            </a:r>
            <a:r>
              <a:rPr lang="en-US" i="1" dirty="0" smtClean="0"/>
              <a:t>h(</a:t>
            </a:r>
            <a:r>
              <a:rPr lang="en-US" i="1" dirty="0" err="1" smtClean="0"/>
              <a:t>n</a:t>
            </a:r>
            <a:r>
              <a:rPr lang="en-US" sz="1400" i="1" dirty="0" err="1" smtClean="0"/>
              <a:t>i</a:t>
            </a:r>
            <a:r>
              <a:rPr lang="en-US" i="1" dirty="0" smtClean="0"/>
              <a:t>) &lt; = h(</a:t>
            </a:r>
            <a:r>
              <a:rPr lang="en-US" i="1" dirty="0" err="1" smtClean="0"/>
              <a:t>n</a:t>
            </a:r>
            <a:r>
              <a:rPr lang="en-US" sz="1400" i="1" dirty="0" err="1" smtClean="0"/>
              <a:t>j</a:t>
            </a:r>
            <a:r>
              <a:rPr lang="en-US" i="1" dirty="0" smtClean="0"/>
              <a:t>) + c(</a:t>
            </a:r>
            <a:r>
              <a:rPr lang="en-US" i="1" dirty="0" err="1" smtClean="0"/>
              <a:t>n</a:t>
            </a:r>
            <a:r>
              <a:rPr lang="en-US" sz="1400" i="1" dirty="0" err="1" smtClean="0"/>
              <a:t>i</a:t>
            </a:r>
            <a:r>
              <a:rPr lang="en-US" i="1" dirty="0" smtClean="0"/>
              <a:t>, </a:t>
            </a:r>
            <a:r>
              <a:rPr lang="en-US" i="1" dirty="0" err="1" smtClean="0"/>
              <a:t>n</a:t>
            </a:r>
            <a:r>
              <a:rPr lang="en-US" sz="1400" i="1" dirty="0" err="1" smtClean="0"/>
              <a:t>j</a:t>
            </a:r>
            <a:r>
              <a:rPr lang="en-US" i="1" dirty="0" smtClean="0"/>
              <a:t>)    ---</a:t>
            </a:r>
            <a:r>
              <a:rPr lang="en-US" i="1" dirty="0" err="1" smtClean="0"/>
              <a:t>Eq</a:t>
            </a:r>
            <a:r>
              <a:rPr lang="en-US" i="1" dirty="0" smtClean="0"/>
              <a:t> 3</a:t>
            </a:r>
            <a:r>
              <a:rPr lang="en-US" dirty="0" smtClean="0"/>
              <a:t>	(Parent- child relation)</a:t>
            </a:r>
          </a:p>
          <a:p>
            <a:r>
              <a:rPr lang="en-US" dirty="0"/>
              <a:t>	</a:t>
            </a:r>
            <a:r>
              <a:rPr lang="en-US" i="1" dirty="0" smtClean="0"/>
              <a:t>g*(</a:t>
            </a:r>
            <a:r>
              <a:rPr lang="en-US" i="1" dirty="0" err="1" smtClean="0"/>
              <a:t>n</a:t>
            </a:r>
            <a:r>
              <a:rPr lang="en-US" sz="1400" i="1" dirty="0" err="1" smtClean="0"/>
              <a:t>j</a:t>
            </a:r>
            <a:r>
              <a:rPr lang="en-US" i="1" dirty="0" smtClean="0"/>
              <a:t>) = g*(</a:t>
            </a:r>
            <a:r>
              <a:rPr lang="en-US" i="1" dirty="0" err="1" smtClean="0"/>
              <a:t>n</a:t>
            </a:r>
            <a:r>
              <a:rPr lang="en-US" sz="1400" i="1" dirty="0" err="1" smtClean="0"/>
              <a:t>i</a:t>
            </a:r>
            <a:r>
              <a:rPr lang="en-US" i="1" dirty="0" smtClean="0"/>
              <a:t>) + </a:t>
            </a:r>
            <a:r>
              <a:rPr lang="en-US" dirty="0" smtClean="0"/>
              <a:t>c(</a:t>
            </a:r>
            <a:r>
              <a:rPr lang="en-US" i="1" dirty="0" err="1" smtClean="0"/>
              <a:t>n</a:t>
            </a:r>
            <a:r>
              <a:rPr lang="en-US" sz="1400" i="1" dirty="0" err="1" smtClean="0"/>
              <a:t>i</a:t>
            </a:r>
            <a:r>
              <a:rPr lang="en-US" dirty="0" smtClean="0"/>
              <a:t>, </a:t>
            </a:r>
            <a:r>
              <a:rPr lang="en-US" i="1" dirty="0" err="1" smtClean="0"/>
              <a:t>n</a:t>
            </a:r>
            <a:r>
              <a:rPr lang="en-US" sz="1400" i="1" dirty="0" err="1" smtClean="0"/>
              <a:t>j</a:t>
            </a:r>
            <a:r>
              <a:rPr lang="en-US" dirty="0" smtClean="0"/>
              <a:t>)   ---</a:t>
            </a:r>
            <a:r>
              <a:rPr lang="en-US" dirty="0" err="1" smtClean="0"/>
              <a:t>Eq</a:t>
            </a:r>
            <a:r>
              <a:rPr lang="en-US" dirty="0" smtClean="0"/>
              <a:t> 4	(both nodes on 						optimal path)</a:t>
            </a:r>
          </a:p>
          <a:p>
            <a:r>
              <a:rPr lang="en-US" dirty="0" smtClean="0"/>
              <a:t>From </a:t>
            </a:r>
            <a:r>
              <a:rPr lang="en-US" i="1" dirty="0" err="1" smtClean="0"/>
              <a:t>Eq</a:t>
            </a:r>
            <a:r>
              <a:rPr lang="en-US" i="1" dirty="0" smtClean="0"/>
              <a:t> 1, 2, 3 and 4 </a:t>
            </a:r>
          </a:p>
          <a:p>
            <a:r>
              <a:rPr lang="en-US" i="1" dirty="0"/>
              <a:t>	</a:t>
            </a:r>
            <a:r>
              <a:rPr lang="en-US" i="1" dirty="0" smtClean="0"/>
              <a:t>f(</a:t>
            </a:r>
            <a:r>
              <a:rPr lang="en-US" i="1" dirty="0" err="1" smtClean="0"/>
              <a:t>n</a:t>
            </a:r>
            <a:r>
              <a:rPr lang="en-US" sz="1400" i="1" dirty="0" err="1" smtClean="0"/>
              <a:t>i</a:t>
            </a:r>
            <a:r>
              <a:rPr lang="en-US" i="1" dirty="0" smtClean="0"/>
              <a:t>) &lt;= f(</a:t>
            </a:r>
            <a:r>
              <a:rPr lang="en-US" i="1" dirty="0" err="1" smtClean="0"/>
              <a:t>n</a:t>
            </a:r>
            <a:r>
              <a:rPr lang="en-US" sz="1400" i="1" dirty="0" err="1" smtClean="0"/>
              <a:t>j</a:t>
            </a:r>
            <a:r>
              <a:rPr lang="en-US" i="1" dirty="0" smtClean="0"/>
              <a:t>)</a:t>
            </a:r>
          </a:p>
          <a:p>
            <a:pPr algn="just"/>
            <a:r>
              <a:rPr lang="en-US" dirty="0" smtClean="0"/>
              <a:t>Hence  proved.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93037" cy="1157287"/>
          </a:xfrm>
        </p:spPr>
        <p:txBody>
          <a:bodyPr/>
          <a:lstStyle/>
          <a:p>
            <a:r>
              <a:rPr lang="en-US" sz="3600" dirty="0" smtClean="0"/>
              <a:t>Better way to understand </a:t>
            </a:r>
            <a:r>
              <a:rPr lang="en-US" sz="3600" dirty="0" err="1" smtClean="0"/>
              <a:t>monotonicity</a:t>
            </a:r>
            <a:r>
              <a:rPr lang="en-US" sz="3600" dirty="0" smtClean="0"/>
              <a:t> of </a:t>
            </a:r>
            <a:r>
              <a:rPr lang="en-US" sz="3600" i="1" dirty="0" smtClean="0"/>
              <a:t>f()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600200"/>
            <a:ext cx="7772400" cy="4532313"/>
          </a:xfrm>
        </p:spPr>
        <p:txBody>
          <a:bodyPr/>
          <a:lstStyle/>
          <a:p>
            <a:r>
              <a:rPr lang="en-US" sz="2400" dirty="0" smtClean="0"/>
              <a:t>Let </a:t>
            </a:r>
            <a:r>
              <a:rPr lang="en-US" sz="2400" i="1" dirty="0" smtClean="0"/>
              <a:t>f(n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), f(n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), f(n</a:t>
            </a:r>
            <a:r>
              <a:rPr lang="en-US" sz="2400" i="1" baseline="-25000" dirty="0" smtClean="0"/>
              <a:t>3</a:t>
            </a:r>
            <a:r>
              <a:rPr lang="en-US" sz="2400" i="1" dirty="0" smtClean="0"/>
              <a:t>), f(n</a:t>
            </a:r>
            <a:r>
              <a:rPr lang="en-US" sz="2400" i="1" baseline="-25000" dirty="0" smtClean="0"/>
              <a:t>4</a:t>
            </a:r>
            <a:r>
              <a:rPr lang="en-US" sz="2400" i="1" dirty="0" smtClean="0"/>
              <a:t>)… f(n</a:t>
            </a:r>
            <a:r>
              <a:rPr lang="en-US" sz="2400" i="1" baseline="-25000" dirty="0" smtClean="0"/>
              <a:t>k-1</a:t>
            </a:r>
            <a:r>
              <a:rPr lang="en-US" sz="2400" i="1" dirty="0" smtClean="0"/>
              <a:t>), f(</a:t>
            </a:r>
            <a:r>
              <a:rPr lang="en-US" sz="2400" i="1" dirty="0" err="1" smtClean="0"/>
              <a:t>n</a:t>
            </a:r>
            <a:r>
              <a:rPr lang="en-US" sz="2400" i="1" baseline="-25000" dirty="0" err="1" smtClean="0"/>
              <a:t>k</a:t>
            </a:r>
            <a:r>
              <a:rPr lang="en-US" sz="2400" i="1" dirty="0" smtClean="0"/>
              <a:t>) </a:t>
            </a:r>
            <a:r>
              <a:rPr lang="en-US" sz="2400" dirty="0" smtClean="0"/>
              <a:t>be the </a:t>
            </a:r>
            <a:r>
              <a:rPr lang="en-US" sz="2400" i="1" dirty="0" smtClean="0"/>
              <a:t>f</a:t>
            </a:r>
            <a:r>
              <a:rPr lang="en-US" sz="2400" dirty="0" smtClean="0"/>
              <a:t> values of </a:t>
            </a:r>
            <a:r>
              <a:rPr lang="en-US" sz="2400" i="1" dirty="0" smtClean="0"/>
              <a:t>k </a:t>
            </a:r>
            <a:r>
              <a:rPr lang="en-US" sz="2400" dirty="0" smtClean="0"/>
              <a:t>expanded nodes.</a:t>
            </a:r>
          </a:p>
          <a:p>
            <a:r>
              <a:rPr lang="en-US" sz="2400" dirty="0" smtClean="0"/>
              <a:t>The relationship between two consecutive expansions </a:t>
            </a:r>
            <a:r>
              <a:rPr lang="en-US" sz="2400" i="1" dirty="0" smtClean="0"/>
              <a:t>f(</a:t>
            </a:r>
            <a:r>
              <a:rPr lang="en-US" sz="2400" i="1" dirty="0" err="1" smtClean="0"/>
              <a:t>n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) </a:t>
            </a:r>
            <a:r>
              <a:rPr lang="en-US" sz="2400" dirty="0" smtClean="0"/>
              <a:t>and </a:t>
            </a:r>
            <a:r>
              <a:rPr lang="en-US" sz="2400" i="1" dirty="0" smtClean="0"/>
              <a:t>f(n</a:t>
            </a:r>
            <a:r>
              <a:rPr lang="en-US" sz="2400" i="1" baseline="-25000" dirty="0" smtClean="0"/>
              <a:t>i+1</a:t>
            </a:r>
            <a:r>
              <a:rPr lang="en-US" sz="2400" i="1" dirty="0" smtClean="0"/>
              <a:t>) </a:t>
            </a:r>
            <a:r>
              <a:rPr lang="en-US" sz="2400" dirty="0" smtClean="0"/>
              <a:t>nodes always remains the same, </a:t>
            </a:r>
            <a:r>
              <a:rPr lang="en-US" sz="2400" i="1" dirty="0" smtClean="0"/>
              <a:t>i.e., f(</a:t>
            </a:r>
            <a:r>
              <a:rPr lang="en-US" sz="2400" i="1" dirty="0" err="1" smtClean="0"/>
              <a:t>n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) </a:t>
            </a:r>
            <a:r>
              <a:rPr lang="en-US" sz="2400" dirty="0" smtClean="0"/>
              <a:t>&lt;= </a:t>
            </a:r>
            <a:r>
              <a:rPr lang="en-US" sz="2400" i="1" dirty="0" smtClean="0"/>
              <a:t>f(n</a:t>
            </a:r>
            <a:r>
              <a:rPr lang="en-US" sz="2400" i="1" baseline="-25000" dirty="0" smtClean="0"/>
              <a:t>i+1</a:t>
            </a:r>
            <a:r>
              <a:rPr lang="en-US" sz="2400" i="1" dirty="0" smtClean="0"/>
              <a:t>) </a:t>
            </a:r>
          </a:p>
          <a:p>
            <a:r>
              <a:rPr lang="en-US" sz="2400" dirty="0" smtClean="0"/>
              <a:t>This because </a:t>
            </a:r>
          </a:p>
          <a:p>
            <a:pPr lvl="1"/>
            <a:r>
              <a:rPr lang="en-US" sz="2000" i="1" dirty="0" smtClean="0"/>
              <a:t>f(</a:t>
            </a:r>
            <a:r>
              <a:rPr lang="en-US" sz="2000" i="1" dirty="0" err="1" smtClean="0"/>
              <a:t>n</a:t>
            </a:r>
            <a:r>
              <a:rPr lang="en-US" sz="2000" i="1" baseline="-25000" dirty="0" err="1" smtClean="0"/>
              <a:t>i</a:t>
            </a:r>
            <a:r>
              <a:rPr lang="en-US" sz="2000" i="1" dirty="0" smtClean="0"/>
              <a:t>)= g(</a:t>
            </a:r>
            <a:r>
              <a:rPr lang="en-US" sz="2000" i="1" dirty="0" err="1" smtClean="0"/>
              <a:t>n</a:t>
            </a:r>
            <a:r>
              <a:rPr lang="en-US" sz="2000" i="1" baseline="-25000" dirty="0" err="1" smtClean="0"/>
              <a:t>i</a:t>
            </a:r>
            <a:r>
              <a:rPr lang="en-US" sz="2000" i="1" dirty="0" smtClean="0"/>
              <a:t>) +h(</a:t>
            </a:r>
            <a:r>
              <a:rPr lang="en-US" sz="2000" i="1" dirty="0" err="1" smtClean="0"/>
              <a:t>n</a:t>
            </a:r>
            <a:r>
              <a:rPr lang="en-US" sz="2000" i="1" baseline="-25000" dirty="0" err="1" smtClean="0"/>
              <a:t>i</a:t>
            </a:r>
            <a:r>
              <a:rPr lang="en-US" sz="2000" i="1" dirty="0" smtClean="0"/>
              <a:t>) </a:t>
            </a:r>
            <a:r>
              <a:rPr lang="en-US" sz="2000" dirty="0" smtClean="0"/>
              <a:t>and</a:t>
            </a:r>
            <a:r>
              <a:rPr lang="en-US" sz="2000" i="1" dirty="0" smtClean="0"/>
              <a:t> </a:t>
            </a:r>
          </a:p>
          <a:p>
            <a:pPr lvl="1"/>
            <a:r>
              <a:rPr lang="en-US" sz="2000" i="1" dirty="0" smtClean="0"/>
              <a:t>g(</a:t>
            </a:r>
            <a:r>
              <a:rPr lang="en-US" sz="2000" i="1" dirty="0" err="1" smtClean="0"/>
              <a:t>n</a:t>
            </a:r>
            <a:r>
              <a:rPr lang="en-US" sz="2000" i="1" baseline="-25000" dirty="0" err="1" smtClean="0"/>
              <a:t>i</a:t>
            </a:r>
            <a:r>
              <a:rPr lang="en-US" sz="2000" i="1" dirty="0" smtClean="0"/>
              <a:t>)=g*(</a:t>
            </a:r>
            <a:r>
              <a:rPr lang="en-US" sz="2000" i="1" dirty="0" err="1" smtClean="0"/>
              <a:t>n</a:t>
            </a:r>
            <a:r>
              <a:rPr lang="en-US" sz="2000" i="1" baseline="-25000" dirty="0" err="1" smtClean="0"/>
              <a:t>i</a:t>
            </a:r>
            <a:r>
              <a:rPr lang="en-US" sz="2000" i="1" dirty="0" smtClean="0"/>
              <a:t>) </a:t>
            </a:r>
            <a:r>
              <a:rPr lang="en-US" sz="2000" dirty="0" smtClean="0"/>
              <a:t>since </a:t>
            </a:r>
            <a:r>
              <a:rPr lang="en-US" sz="2000" i="1" dirty="0" err="1" smtClean="0"/>
              <a:t>n</a:t>
            </a:r>
            <a:r>
              <a:rPr lang="en-US" sz="2000" i="1" baseline="-25000" dirty="0" err="1" smtClean="0"/>
              <a:t>i</a:t>
            </a:r>
            <a:r>
              <a:rPr lang="en-US" sz="2000" i="1" baseline="-25000" dirty="0" smtClean="0"/>
              <a:t>  </a:t>
            </a:r>
            <a:r>
              <a:rPr lang="en-US" sz="2000" dirty="0" smtClean="0"/>
              <a:t>is an expanded node (proved theorem) and this value cannot change</a:t>
            </a:r>
          </a:p>
          <a:p>
            <a:pPr lvl="1"/>
            <a:r>
              <a:rPr lang="en-US" sz="2000" i="1" dirty="0" smtClean="0"/>
              <a:t>h(</a:t>
            </a:r>
            <a:r>
              <a:rPr lang="en-US" sz="2000" i="1" dirty="0" err="1" smtClean="0"/>
              <a:t>n</a:t>
            </a:r>
            <a:r>
              <a:rPr lang="en-US" sz="2000" i="1" baseline="-25000" dirty="0" err="1" smtClean="0"/>
              <a:t>i</a:t>
            </a:r>
            <a:r>
              <a:rPr lang="en-US" sz="2000" i="1" dirty="0" smtClean="0"/>
              <a:t>) </a:t>
            </a:r>
            <a:r>
              <a:rPr lang="en-US" sz="2000" dirty="0" smtClean="0"/>
              <a:t>value also cannot change Hence nothing after </a:t>
            </a:r>
            <a:r>
              <a:rPr lang="en-US" sz="2000" i="1" dirty="0" smtClean="0"/>
              <a:t>n</a:t>
            </a:r>
            <a:r>
              <a:rPr lang="en-US" sz="2000" i="1" baseline="-25000" dirty="0" smtClean="0"/>
              <a:t>i+1</a:t>
            </a:r>
            <a:r>
              <a:rPr lang="en-US" sz="2000" dirty="0" smtClean="0"/>
              <a:t>’s expansion can change the above relationship. </a:t>
            </a:r>
          </a:p>
          <a:p>
            <a:pPr lvl="1">
              <a:buNone/>
            </a:pPr>
            <a:endParaRPr lang="en-US" sz="2400" i="1" baseline="-25000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>
          <a:xfrm>
            <a:off x="1150938" y="214313"/>
            <a:ext cx="7793037" cy="1081087"/>
          </a:xfrm>
        </p:spPr>
        <p:txBody>
          <a:bodyPr anchor="ctr"/>
          <a:lstStyle/>
          <a:p>
            <a:pPr eaLnBrk="1" hangingPunct="1"/>
            <a:r>
              <a:rPr lang="en-US" smtClean="0"/>
              <a:t>A list of AI Search Algorithms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1066800" y="14478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700" dirty="0" smtClean="0"/>
              <a:t>A*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dirty="0" smtClean="0"/>
              <a:t>AO*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dirty="0" smtClean="0"/>
              <a:t>IDA* (Iterative Deepening)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dirty="0" err="1" smtClean="0"/>
              <a:t>Minimax</a:t>
            </a:r>
            <a:r>
              <a:rPr lang="en-US" sz="2700" dirty="0" smtClean="0"/>
              <a:t> Search on Game Trees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dirty="0" err="1" smtClean="0"/>
              <a:t>Viterbi</a:t>
            </a:r>
            <a:r>
              <a:rPr lang="en-US" sz="2700" dirty="0" smtClean="0"/>
              <a:t> Search on Probabilistic FSA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dirty="0" smtClean="0"/>
              <a:t>Hill Climbing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dirty="0" smtClean="0"/>
              <a:t>Simulated Annealing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dirty="0" smtClean="0"/>
              <a:t>Gradient Descent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dirty="0" smtClean="0"/>
              <a:t>Stack Based Search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dirty="0" smtClean="0"/>
              <a:t>Genetic Algorithms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dirty="0" err="1" smtClean="0"/>
              <a:t>Memetic</a:t>
            </a:r>
            <a:r>
              <a:rPr lang="en-US" sz="2700" dirty="0" smtClean="0"/>
              <a:t>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r>
              <a:rPr lang="en-US" sz="3600" smtClean="0"/>
              <a:t>Steps of GGS </a:t>
            </a:r>
            <a:br>
              <a:rPr lang="en-US" sz="3600" smtClean="0"/>
            </a:br>
            <a:r>
              <a:rPr lang="en-US" sz="3200" smtClean="0"/>
              <a:t>(</a:t>
            </a:r>
            <a:r>
              <a:rPr lang="en-US" sz="3200" i="1" smtClean="0"/>
              <a:t>principles of AI, Nilsson,)</a:t>
            </a:r>
            <a:endParaRPr lang="en-US" sz="320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82688" y="1371600"/>
            <a:ext cx="7772400" cy="4760913"/>
          </a:xfrm>
        </p:spPr>
        <p:txBody>
          <a:bodyPr/>
          <a:lstStyle/>
          <a:p>
            <a:r>
              <a:rPr lang="en-US" sz="2400" smtClean="0"/>
              <a:t>1. Create a search graph </a:t>
            </a:r>
            <a:r>
              <a:rPr lang="en-US" sz="2400" i="1" smtClean="0"/>
              <a:t>G</a:t>
            </a:r>
            <a:r>
              <a:rPr lang="en-US" sz="2400" smtClean="0"/>
              <a:t>, consisting solely of the start node </a:t>
            </a:r>
            <a:r>
              <a:rPr lang="en-US" sz="2400" i="1" smtClean="0"/>
              <a:t>S</a:t>
            </a:r>
            <a:r>
              <a:rPr lang="en-US" sz="2400" smtClean="0"/>
              <a:t>; put </a:t>
            </a:r>
            <a:r>
              <a:rPr lang="en-US" sz="2400" i="1" smtClean="0"/>
              <a:t>S</a:t>
            </a:r>
            <a:r>
              <a:rPr lang="en-US" sz="2400" smtClean="0"/>
              <a:t> on a list called </a:t>
            </a:r>
            <a:r>
              <a:rPr lang="en-US" sz="2400" i="1" smtClean="0"/>
              <a:t>OPEN.</a:t>
            </a:r>
          </a:p>
          <a:p>
            <a:r>
              <a:rPr lang="en-US" sz="2400" i="1" smtClean="0"/>
              <a:t>2. </a:t>
            </a:r>
            <a:r>
              <a:rPr lang="en-US" sz="2400" smtClean="0"/>
              <a:t>Create a list called </a:t>
            </a:r>
            <a:r>
              <a:rPr lang="en-US" sz="2400" i="1" smtClean="0"/>
              <a:t>CLOSED</a:t>
            </a:r>
            <a:r>
              <a:rPr lang="en-US" sz="2400" smtClean="0"/>
              <a:t> that is initially empty.</a:t>
            </a:r>
          </a:p>
          <a:p>
            <a:r>
              <a:rPr lang="en-US" sz="2400" smtClean="0"/>
              <a:t>3. Loop: if </a:t>
            </a:r>
            <a:r>
              <a:rPr lang="en-US" sz="2400" i="1" smtClean="0"/>
              <a:t>OPEN</a:t>
            </a:r>
            <a:r>
              <a:rPr lang="en-US" sz="2400" smtClean="0"/>
              <a:t> is empty, exit with failure.</a:t>
            </a:r>
          </a:p>
          <a:p>
            <a:r>
              <a:rPr lang="en-US" sz="2400" smtClean="0"/>
              <a:t>4. Select the first node on </a:t>
            </a:r>
            <a:r>
              <a:rPr lang="en-US" sz="2400" i="1" smtClean="0"/>
              <a:t>OPEN</a:t>
            </a:r>
            <a:r>
              <a:rPr lang="en-US" sz="2400" smtClean="0"/>
              <a:t>, remove from </a:t>
            </a:r>
            <a:r>
              <a:rPr lang="en-US" sz="2400" i="1" smtClean="0"/>
              <a:t>OPEN</a:t>
            </a:r>
            <a:r>
              <a:rPr lang="en-US" sz="2400" smtClean="0"/>
              <a:t> and put on </a:t>
            </a:r>
            <a:r>
              <a:rPr lang="en-US" sz="2400" i="1" smtClean="0"/>
              <a:t>CLOSED</a:t>
            </a:r>
            <a:r>
              <a:rPr lang="en-US" sz="2400" smtClean="0"/>
              <a:t>, call this node </a:t>
            </a:r>
            <a:r>
              <a:rPr lang="en-US" sz="2400" i="1" smtClean="0"/>
              <a:t>n</a:t>
            </a:r>
            <a:r>
              <a:rPr lang="en-US" sz="2400" smtClean="0"/>
              <a:t>.</a:t>
            </a:r>
          </a:p>
          <a:p>
            <a:r>
              <a:rPr lang="en-US" sz="2400" smtClean="0"/>
              <a:t>5. if </a:t>
            </a:r>
            <a:r>
              <a:rPr lang="en-US" sz="2400" i="1" smtClean="0"/>
              <a:t>n</a:t>
            </a:r>
            <a:r>
              <a:rPr lang="en-US" sz="2400" smtClean="0"/>
              <a:t> is the goal node, exit with the solution obtained by tracing a path along the pointers from </a:t>
            </a:r>
            <a:r>
              <a:rPr lang="en-US" sz="2400" i="1" smtClean="0"/>
              <a:t>n </a:t>
            </a:r>
            <a:r>
              <a:rPr lang="en-US" sz="2400" smtClean="0"/>
              <a:t>to </a:t>
            </a:r>
            <a:r>
              <a:rPr lang="en-US" sz="2400" i="1" smtClean="0"/>
              <a:t>s</a:t>
            </a:r>
            <a:r>
              <a:rPr lang="en-US" sz="2400" smtClean="0"/>
              <a:t> in </a:t>
            </a:r>
            <a:r>
              <a:rPr lang="en-US" sz="2400" i="1" smtClean="0"/>
              <a:t>G</a:t>
            </a:r>
            <a:r>
              <a:rPr lang="en-US" sz="2400" smtClean="0"/>
              <a:t>. (ointers are established in step 7).</a:t>
            </a:r>
          </a:p>
          <a:p>
            <a:r>
              <a:rPr lang="en-US" sz="2400" smtClean="0"/>
              <a:t>6. Expand node </a:t>
            </a:r>
            <a:r>
              <a:rPr lang="en-US" sz="2400" i="1" smtClean="0"/>
              <a:t>n</a:t>
            </a:r>
            <a:r>
              <a:rPr lang="en-US" sz="2400" smtClean="0"/>
              <a:t>, generating the set </a:t>
            </a:r>
            <a:r>
              <a:rPr lang="en-US" sz="2400" i="1" smtClean="0"/>
              <a:t>M</a:t>
            </a:r>
            <a:r>
              <a:rPr lang="en-US" sz="2400" smtClean="0"/>
              <a:t> of its successors that are not ancestors of </a:t>
            </a:r>
            <a:r>
              <a:rPr lang="en-US" sz="2400" i="1" smtClean="0"/>
              <a:t>n</a:t>
            </a:r>
            <a:r>
              <a:rPr lang="en-US" sz="2400" smtClean="0"/>
              <a:t>. Install these memes of </a:t>
            </a:r>
            <a:r>
              <a:rPr lang="en-US" sz="2400" i="1" smtClean="0"/>
              <a:t>M</a:t>
            </a:r>
            <a:r>
              <a:rPr lang="en-US" sz="2400" smtClean="0"/>
              <a:t> as successors of </a:t>
            </a:r>
            <a:r>
              <a:rPr lang="en-US" sz="2400" i="1" smtClean="0"/>
              <a:t>n</a:t>
            </a:r>
            <a:r>
              <a:rPr lang="en-US" sz="2400" smtClean="0"/>
              <a:t> in </a:t>
            </a:r>
            <a:r>
              <a:rPr lang="en-US" sz="2400" i="1" smtClean="0"/>
              <a:t>G</a:t>
            </a:r>
            <a:r>
              <a:rPr lang="en-US" sz="240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GGS steps </a:t>
            </a:r>
            <a:r>
              <a:rPr lang="en-US" sz="3200" smtClean="0"/>
              <a:t>(contd.)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7. Establish a pointer to </a:t>
            </a:r>
            <a:r>
              <a:rPr lang="en-US" sz="2400" i="1" smtClean="0"/>
              <a:t>n</a:t>
            </a:r>
            <a:r>
              <a:rPr lang="en-US" sz="2400" smtClean="0"/>
              <a:t> from those members of </a:t>
            </a:r>
            <a:r>
              <a:rPr lang="en-US" sz="2400" i="1" smtClean="0"/>
              <a:t>M</a:t>
            </a:r>
            <a:r>
              <a:rPr lang="en-US" sz="2400" smtClean="0"/>
              <a:t> that were not already in </a:t>
            </a:r>
            <a:r>
              <a:rPr lang="en-US" sz="2400" i="1" smtClean="0"/>
              <a:t>G</a:t>
            </a:r>
            <a:r>
              <a:rPr lang="en-US" sz="2400" smtClean="0"/>
              <a:t> (</a:t>
            </a:r>
            <a:r>
              <a:rPr lang="en-US" sz="2400" i="1" smtClean="0"/>
              <a:t>i.e.</a:t>
            </a:r>
            <a:r>
              <a:rPr lang="en-US" sz="2400" smtClean="0"/>
              <a:t>, not already on either </a:t>
            </a:r>
            <a:r>
              <a:rPr lang="en-US" sz="2400" i="1" smtClean="0"/>
              <a:t>OPEN </a:t>
            </a:r>
            <a:r>
              <a:rPr lang="en-US" sz="2400" smtClean="0"/>
              <a:t>or </a:t>
            </a:r>
            <a:r>
              <a:rPr lang="en-US" sz="2400" i="1" smtClean="0"/>
              <a:t>CLOSED</a:t>
            </a:r>
            <a:r>
              <a:rPr lang="en-US" sz="2400" smtClean="0"/>
              <a:t>). Add these members of </a:t>
            </a:r>
            <a:r>
              <a:rPr lang="en-US" sz="2400" i="1" smtClean="0"/>
              <a:t>M</a:t>
            </a:r>
            <a:r>
              <a:rPr lang="en-US" sz="2400" smtClean="0"/>
              <a:t> to </a:t>
            </a:r>
            <a:r>
              <a:rPr lang="en-US" sz="2400" i="1" smtClean="0"/>
              <a:t>OPEN</a:t>
            </a:r>
            <a:r>
              <a:rPr lang="en-US" sz="2400" smtClean="0"/>
              <a:t>. For each member of </a:t>
            </a:r>
            <a:r>
              <a:rPr lang="en-US" sz="2400" i="1" smtClean="0"/>
              <a:t>M </a:t>
            </a:r>
            <a:r>
              <a:rPr lang="en-US" sz="2400" smtClean="0"/>
              <a:t>that was already on </a:t>
            </a:r>
            <a:r>
              <a:rPr lang="en-US" sz="2400" i="1" smtClean="0"/>
              <a:t>OPEN</a:t>
            </a:r>
            <a:r>
              <a:rPr lang="en-US" sz="2400" smtClean="0"/>
              <a:t> or </a:t>
            </a:r>
            <a:r>
              <a:rPr lang="en-US" sz="2400" i="1" smtClean="0"/>
              <a:t>CLOSED</a:t>
            </a:r>
            <a:r>
              <a:rPr lang="en-US" sz="2400" smtClean="0"/>
              <a:t>, decide whether or not to redirect its pointer to </a:t>
            </a:r>
            <a:r>
              <a:rPr lang="en-US" sz="2400" i="1" smtClean="0"/>
              <a:t>n</a:t>
            </a:r>
            <a:r>
              <a:rPr lang="en-US" sz="2400" smtClean="0"/>
              <a:t>. For each member of M already on </a:t>
            </a:r>
            <a:r>
              <a:rPr lang="en-US" sz="2400" i="1" smtClean="0"/>
              <a:t>CLOSED</a:t>
            </a:r>
            <a:r>
              <a:rPr lang="en-US" sz="2400" smtClean="0"/>
              <a:t>, decide for each of its descendents in </a:t>
            </a:r>
            <a:r>
              <a:rPr lang="en-US" sz="2400" i="1" smtClean="0"/>
              <a:t>G</a:t>
            </a:r>
            <a:r>
              <a:rPr lang="en-US" sz="2400" smtClean="0"/>
              <a:t> whether or not to redirect its pointer.</a:t>
            </a:r>
          </a:p>
          <a:p>
            <a:r>
              <a:rPr lang="en-US" sz="2400" smtClean="0"/>
              <a:t>8. Reorder the list </a:t>
            </a:r>
            <a:r>
              <a:rPr lang="en-US" sz="2400" i="1" smtClean="0"/>
              <a:t>OPEN</a:t>
            </a:r>
            <a:r>
              <a:rPr lang="en-US" sz="2400" smtClean="0"/>
              <a:t> using some strategy.</a:t>
            </a:r>
          </a:p>
          <a:p>
            <a:r>
              <a:rPr lang="en-US" sz="2400" smtClean="0"/>
              <a:t>9. Go </a:t>
            </a:r>
            <a:r>
              <a:rPr lang="en-US" sz="2400" i="1" smtClean="0"/>
              <a:t>LOOP.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6175"/>
          </a:xfrm>
        </p:spPr>
        <p:txBody>
          <a:bodyPr lIns="0" tIns="0" rIns="0" bIns="0" anchor="ctr"/>
          <a:lstStyle/>
          <a:p>
            <a:pPr defTabSz="457200" eaLnBrk="1" hangingPunct="1">
              <a:lnSpc>
                <a:spcPct val="11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Algorithm A*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14425"/>
            <a:ext cx="8229600" cy="2411413"/>
          </a:xfrm>
        </p:spPr>
        <p:txBody>
          <a:bodyPr lIns="0" tIns="0" rIns="0" bIns="0"/>
          <a:lstStyle/>
          <a:p>
            <a:pPr marL="428625" indent="-323850" defTabSz="457200" eaLnBrk="1" hangingPunct="1">
              <a:lnSpc>
                <a:spcPct val="11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>
                <a:latin typeface="Times New Roman" pitchFamily="18" charset="0"/>
              </a:rPr>
              <a:t>One of the most important advances in AI</a:t>
            </a:r>
          </a:p>
          <a:p>
            <a:pPr marL="428625" indent="-323850" defTabSz="457200" eaLnBrk="1" hangingPunct="1">
              <a:lnSpc>
                <a:spcPct val="11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i="1" smtClean="0">
                <a:latin typeface="Times New Roman" pitchFamily="18" charset="0"/>
              </a:rPr>
              <a:t>g(n)</a:t>
            </a:r>
            <a:r>
              <a:rPr lang="en-GB" smtClean="0">
                <a:latin typeface="Times New Roman" pitchFamily="18" charset="0"/>
              </a:rPr>
              <a:t> = least cost path to n from S found so far</a:t>
            </a:r>
          </a:p>
          <a:p>
            <a:pPr marL="428625" indent="-323850" defTabSz="457200" eaLnBrk="1" hangingPunct="1">
              <a:lnSpc>
                <a:spcPct val="117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i="1" smtClean="0">
                <a:latin typeface="Times New Roman" pitchFamily="18" charset="0"/>
              </a:rPr>
              <a:t>h(n)</a:t>
            </a:r>
            <a:r>
              <a:rPr lang="en-GB" smtClean="0">
                <a:latin typeface="Times New Roman" pitchFamily="18" charset="0"/>
              </a:rPr>
              <a:t> &lt;= </a:t>
            </a:r>
            <a:r>
              <a:rPr lang="en-GB" i="1" smtClean="0">
                <a:latin typeface="Times New Roman" pitchFamily="18" charset="0"/>
              </a:rPr>
              <a:t>h*(n)</a:t>
            </a:r>
            <a:r>
              <a:rPr lang="en-GB" smtClean="0">
                <a:latin typeface="Times New Roman" pitchFamily="18" charset="0"/>
              </a:rPr>
              <a:t> where </a:t>
            </a:r>
            <a:r>
              <a:rPr lang="en-GB" i="1" smtClean="0">
                <a:latin typeface="Times New Roman" pitchFamily="18" charset="0"/>
              </a:rPr>
              <a:t>h*(n)</a:t>
            </a:r>
            <a:r>
              <a:rPr lang="en-GB" smtClean="0">
                <a:latin typeface="Times New Roman" pitchFamily="18" charset="0"/>
              </a:rPr>
              <a:t> is the actual cost of optimal path to G(node to be found) from </a:t>
            </a:r>
            <a:r>
              <a:rPr lang="en-GB" i="1" smtClean="0">
                <a:latin typeface="Times New Roman" pitchFamily="18" charset="0"/>
              </a:rPr>
              <a:t>n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4683125" y="4213225"/>
            <a:ext cx="414338" cy="414338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24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4060825" y="5359400"/>
            <a:ext cx="414338" cy="414338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24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5097463" y="5981700"/>
            <a:ext cx="414337" cy="414338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81639" tIns="40820" rIns="81639" bIns="40820" anchor="ctr" anchorCtr="1"/>
          <a:lstStyle/>
          <a:p>
            <a:pPr algn="ctr" defTabSz="414338" eaLnBrk="1">
              <a:lnSpc>
                <a:spcPct val="124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Arial" charset="0"/>
              </a:rPr>
              <a:t>G</a:t>
            </a:r>
          </a:p>
        </p:txBody>
      </p:sp>
      <p:sp>
        <p:nvSpPr>
          <p:cNvPr id="11271" name="Freeform 7"/>
          <p:cNvSpPr>
            <a:spLocks noChangeArrowheads="1"/>
          </p:cNvSpPr>
          <p:nvPr/>
        </p:nvSpPr>
        <p:spPr bwMode="auto">
          <a:xfrm>
            <a:off x="3997325" y="4376738"/>
            <a:ext cx="811213" cy="1011237"/>
          </a:xfrm>
          <a:custGeom>
            <a:avLst/>
            <a:gdLst>
              <a:gd name="T0" fmla="*/ 264921953 w 2483"/>
              <a:gd name="T1" fmla="*/ 79689981 h 3094"/>
              <a:gd name="T2" fmla="*/ 96383738 w 2483"/>
              <a:gd name="T3" fmla="*/ 52343448 h 3094"/>
              <a:gd name="T4" fmla="*/ 100973640 w 2483"/>
              <a:gd name="T5" fmla="*/ 120710128 h 3094"/>
              <a:gd name="T6" fmla="*/ 119225762 w 2483"/>
              <a:gd name="T7" fmla="*/ 234690335 h 3094"/>
              <a:gd name="T8" fmla="*/ 119225762 w 2483"/>
              <a:gd name="T9" fmla="*/ 280303843 h 3094"/>
              <a:gd name="T10" fmla="*/ 114635860 w 2483"/>
              <a:gd name="T11" fmla="*/ 330403854 h 3094"/>
              <a:gd name="T12" fmla="*/ 114635860 w 2483"/>
              <a:gd name="T13" fmla="*/ 330403854 h 30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83"/>
              <a:gd name="T22" fmla="*/ 0 h 3094"/>
              <a:gd name="T23" fmla="*/ 2483 w 2483"/>
              <a:gd name="T24" fmla="*/ 3094 h 30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83" h="3094">
                <a:moveTo>
                  <a:pt x="2482" y="746"/>
                </a:moveTo>
                <a:cubicBezTo>
                  <a:pt x="1922" y="890"/>
                  <a:pt x="1376" y="768"/>
                  <a:pt x="903" y="490"/>
                </a:cubicBezTo>
                <a:cubicBezTo>
                  <a:pt x="70" y="0"/>
                  <a:pt x="0" y="1319"/>
                  <a:pt x="946" y="1130"/>
                </a:cubicBezTo>
                <a:cubicBezTo>
                  <a:pt x="1803" y="959"/>
                  <a:pt x="1078" y="1833"/>
                  <a:pt x="1117" y="2197"/>
                </a:cubicBezTo>
                <a:lnTo>
                  <a:pt x="1117" y="2624"/>
                </a:lnTo>
                <a:lnTo>
                  <a:pt x="1074" y="3093"/>
                </a:lnTo>
              </a:path>
            </a:pathLst>
          </a:custGeom>
          <a:noFill/>
          <a:ln w="9360">
            <a:solidFill>
              <a:srgbClr val="000000"/>
            </a:solidFill>
            <a:prstDash val="lgDashDot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Freeform 8"/>
          <p:cNvSpPr>
            <a:spLocks noChangeArrowheads="1"/>
          </p:cNvSpPr>
          <p:nvPr/>
        </p:nvSpPr>
        <p:spPr bwMode="auto">
          <a:xfrm>
            <a:off x="4471988" y="5357813"/>
            <a:ext cx="647700" cy="1047750"/>
          </a:xfrm>
          <a:custGeom>
            <a:avLst/>
            <a:gdLst>
              <a:gd name="T0" fmla="*/ 0 w 1978"/>
              <a:gd name="T1" fmla="*/ 91573494 h 3209"/>
              <a:gd name="T2" fmla="*/ 82348604 w 1978"/>
              <a:gd name="T3" fmla="*/ 118864287 h 3209"/>
              <a:gd name="T4" fmla="*/ 128133603 w 1978"/>
              <a:gd name="T5" fmla="*/ 273547313 h 3209"/>
              <a:gd name="T6" fmla="*/ 210482228 w 1978"/>
              <a:gd name="T7" fmla="*/ 314483667 h 3209"/>
              <a:gd name="T8" fmla="*/ 210482228 w 1978"/>
              <a:gd name="T9" fmla="*/ 314483667 h 32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78"/>
              <a:gd name="T16" fmla="*/ 0 h 3209"/>
              <a:gd name="T17" fmla="*/ 1978 w 1978"/>
              <a:gd name="T18" fmla="*/ 3209 h 32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78" h="3209">
                <a:moveTo>
                  <a:pt x="0" y="859"/>
                </a:moveTo>
                <a:cubicBezTo>
                  <a:pt x="297" y="961"/>
                  <a:pt x="944" y="0"/>
                  <a:pt x="768" y="1115"/>
                </a:cubicBezTo>
                <a:cubicBezTo>
                  <a:pt x="688" y="1619"/>
                  <a:pt x="1977" y="1928"/>
                  <a:pt x="1195" y="2566"/>
                </a:cubicBezTo>
                <a:cubicBezTo>
                  <a:pt x="465" y="3162"/>
                  <a:pt x="1744" y="3208"/>
                  <a:pt x="1963" y="2950"/>
                </a:cubicBezTo>
              </a:path>
            </a:pathLst>
          </a:custGeom>
          <a:noFill/>
          <a:ln w="9360">
            <a:solidFill>
              <a:srgbClr val="000000"/>
            </a:solidFill>
            <a:prstDash val="lgDashDot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344988" y="4813300"/>
            <a:ext cx="622300" cy="373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AnjaliOldLipi" pitchFamily="2" charset="0"/>
              </a:rPr>
              <a:t>g(n)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378325" y="5891213"/>
            <a:ext cx="620713" cy="373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AnjaliOldLipi" pitchFamily="2" charset="0"/>
              </a:rPr>
              <a:t>h(n)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784225" y="3684588"/>
            <a:ext cx="3940175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 b="1">
                <a:solidFill>
                  <a:srgbClr val="000000"/>
                </a:solidFill>
                <a:latin typeface="Times New Roman" pitchFamily="18" charset="0"/>
              </a:rPr>
              <a:t>“</a:t>
            </a:r>
            <a:r>
              <a:rPr lang="en-GB" sz="2200" b="1">
                <a:solidFill>
                  <a:srgbClr val="000000"/>
                </a:solidFill>
                <a:latin typeface="Times New Roman" pitchFamily="18" charset="0"/>
              </a:rPr>
              <a:t>Optimism leads to optimality</a:t>
            </a:r>
            <a:r>
              <a:rPr lang="en-GB" sz="1600" b="1">
                <a:solidFill>
                  <a:srgbClr val="000000"/>
                </a:solidFill>
                <a:latin typeface="Times New Roman" pitchFamily="18" charset="0"/>
              </a:rPr>
              <a:t>”</a:t>
            </a:r>
          </a:p>
        </p:txBody>
      </p:sp>
      <p:sp>
        <p:nvSpPr>
          <p:cNvPr id="11276" name="Freeform 12"/>
          <p:cNvSpPr>
            <a:spLocks/>
          </p:cNvSpPr>
          <p:nvPr/>
        </p:nvSpPr>
        <p:spPr bwMode="auto">
          <a:xfrm>
            <a:off x="3189288" y="4008438"/>
            <a:ext cx="3033712" cy="2638425"/>
          </a:xfrm>
          <a:custGeom>
            <a:avLst/>
            <a:gdLst>
              <a:gd name="T0" fmla="*/ 1579700045 w 2107"/>
              <a:gd name="T1" fmla="*/ 257193172 h 1832"/>
              <a:gd name="T2" fmla="*/ 1177519217 w 2107"/>
              <a:gd name="T3" fmla="*/ 311121009 h 1832"/>
              <a:gd name="T4" fmla="*/ 773265402 w 2107"/>
              <a:gd name="T5" fmla="*/ 439718360 h 1832"/>
              <a:gd name="T6" fmla="*/ 679976101 w 2107"/>
              <a:gd name="T7" fmla="*/ 624317329 h 1832"/>
              <a:gd name="T8" fmla="*/ 661317413 w 2107"/>
              <a:gd name="T9" fmla="*/ 715579158 h 1832"/>
              <a:gd name="T10" fmla="*/ 551444392 w 2107"/>
              <a:gd name="T11" fmla="*/ 771581046 h 1832"/>
              <a:gd name="T12" fmla="*/ 385595307 w 2107"/>
              <a:gd name="T13" fmla="*/ 881510591 h 1832"/>
              <a:gd name="T14" fmla="*/ 257063508 w 2107"/>
              <a:gd name="T15" fmla="*/ 954106144 h 1832"/>
              <a:gd name="T16" fmla="*/ 331695380 w 2107"/>
              <a:gd name="T17" fmla="*/ 2057549697 h 1832"/>
              <a:gd name="T18" fmla="*/ 441569931 w 2107"/>
              <a:gd name="T19" fmla="*/ 2147483647 h 1832"/>
              <a:gd name="T20" fmla="*/ 607417577 w 2107"/>
              <a:gd name="T21" fmla="*/ 2147483647 h 1832"/>
              <a:gd name="T22" fmla="*/ 735949286 w 2107"/>
              <a:gd name="T23" fmla="*/ 2147483647 h 1832"/>
              <a:gd name="T24" fmla="*/ 845823926 w 2107"/>
              <a:gd name="T25" fmla="*/ 2147483647 h 1832"/>
              <a:gd name="T26" fmla="*/ 918382451 w 2107"/>
              <a:gd name="T27" fmla="*/ 2147483647 h 1832"/>
              <a:gd name="T28" fmla="*/ 974355636 w 2107"/>
              <a:gd name="T29" fmla="*/ 2147483647 h 1832"/>
              <a:gd name="T30" fmla="*/ 1121546033 w 2107"/>
              <a:gd name="T31" fmla="*/ 2147483647 h 1832"/>
              <a:gd name="T32" fmla="*/ 1415925387 w 2107"/>
              <a:gd name="T33" fmla="*/ 2147483647 h 1832"/>
              <a:gd name="T34" fmla="*/ 1544457456 w 2107"/>
              <a:gd name="T35" fmla="*/ 2147483647 h 1832"/>
              <a:gd name="T36" fmla="*/ 1598357293 w 2107"/>
              <a:gd name="T37" fmla="*/ 2147483647 h 1832"/>
              <a:gd name="T38" fmla="*/ 2147483647 w 2107"/>
              <a:gd name="T39" fmla="*/ 2147483647 h 1832"/>
              <a:gd name="T40" fmla="*/ 2147483647 w 2107"/>
              <a:gd name="T41" fmla="*/ 2147483647 h 1832"/>
              <a:gd name="T42" fmla="*/ 2147483647 w 2107"/>
              <a:gd name="T43" fmla="*/ 2147483647 h 1832"/>
              <a:gd name="T44" fmla="*/ 2147483647 w 2107"/>
              <a:gd name="T45" fmla="*/ 2147483647 h 1832"/>
              <a:gd name="T46" fmla="*/ 2147483647 w 2107"/>
              <a:gd name="T47" fmla="*/ 2147483647 h 1832"/>
              <a:gd name="T48" fmla="*/ 2147483647 w 2107"/>
              <a:gd name="T49" fmla="*/ 2147483647 h 1832"/>
              <a:gd name="T50" fmla="*/ 2147483647 w 2107"/>
              <a:gd name="T51" fmla="*/ 2147483647 h 1832"/>
              <a:gd name="T52" fmla="*/ 2147483647 w 2107"/>
              <a:gd name="T53" fmla="*/ 2147483647 h 1832"/>
              <a:gd name="T54" fmla="*/ 2147483647 w 2107"/>
              <a:gd name="T55" fmla="*/ 2147483647 h 1832"/>
              <a:gd name="T56" fmla="*/ 2147483647 w 2107"/>
              <a:gd name="T57" fmla="*/ 2001547989 h 1832"/>
              <a:gd name="T58" fmla="*/ 2147483647 w 2107"/>
              <a:gd name="T59" fmla="*/ 1358562763 h 1832"/>
              <a:gd name="T60" fmla="*/ 2147483647 w 2107"/>
              <a:gd name="T61" fmla="*/ 514387784 h 1832"/>
              <a:gd name="T62" fmla="*/ 2147483647 w 2107"/>
              <a:gd name="T63" fmla="*/ 348456441 h 1832"/>
              <a:gd name="T64" fmla="*/ 2147483647 w 2107"/>
              <a:gd name="T65" fmla="*/ 257193172 h 1832"/>
              <a:gd name="T66" fmla="*/ 2147483647 w 2107"/>
              <a:gd name="T67" fmla="*/ 128597306 h 1832"/>
              <a:gd name="T68" fmla="*/ 2147483647 w 2107"/>
              <a:gd name="T69" fmla="*/ 0 h 1832"/>
              <a:gd name="T70" fmla="*/ 1745547690 w 2107"/>
              <a:gd name="T71" fmla="*/ 109929590 h 1832"/>
              <a:gd name="T72" fmla="*/ 1579700045 w 2107"/>
              <a:gd name="T73" fmla="*/ 219859180 h 1832"/>
              <a:gd name="T74" fmla="*/ 1579700045 w 2107"/>
              <a:gd name="T75" fmla="*/ 257193172 h 183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2107"/>
              <a:gd name="T115" fmla="*/ 0 h 1832"/>
              <a:gd name="T116" fmla="*/ 2107 w 2107"/>
              <a:gd name="T117" fmla="*/ 1832 h 1832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2107" h="1832">
                <a:moveTo>
                  <a:pt x="762" y="124"/>
                </a:moveTo>
                <a:cubicBezTo>
                  <a:pt x="697" y="133"/>
                  <a:pt x="632" y="138"/>
                  <a:pt x="568" y="150"/>
                </a:cubicBezTo>
                <a:cubicBezTo>
                  <a:pt x="496" y="163"/>
                  <a:pt x="442" y="198"/>
                  <a:pt x="373" y="212"/>
                </a:cubicBezTo>
                <a:cubicBezTo>
                  <a:pt x="354" y="240"/>
                  <a:pt x="336" y="268"/>
                  <a:pt x="328" y="301"/>
                </a:cubicBezTo>
                <a:cubicBezTo>
                  <a:pt x="324" y="316"/>
                  <a:pt x="326" y="332"/>
                  <a:pt x="319" y="345"/>
                </a:cubicBezTo>
                <a:cubicBezTo>
                  <a:pt x="311" y="360"/>
                  <a:pt x="280" y="367"/>
                  <a:pt x="266" y="372"/>
                </a:cubicBezTo>
                <a:cubicBezTo>
                  <a:pt x="184" y="454"/>
                  <a:pt x="281" y="366"/>
                  <a:pt x="186" y="425"/>
                </a:cubicBezTo>
                <a:cubicBezTo>
                  <a:pt x="116" y="469"/>
                  <a:pt x="208" y="439"/>
                  <a:pt x="124" y="460"/>
                </a:cubicBezTo>
                <a:cubicBezTo>
                  <a:pt x="0" y="619"/>
                  <a:pt x="19" y="855"/>
                  <a:pt x="160" y="992"/>
                </a:cubicBezTo>
                <a:cubicBezTo>
                  <a:pt x="178" y="1063"/>
                  <a:pt x="151" y="992"/>
                  <a:pt x="213" y="1054"/>
                </a:cubicBezTo>
                <a:cubicBezTo>
                  <a:pt x="244" y="1085"/>
                  <a:pt x="260" y="1128"/>
                  <a:pt x="293" y="1160"/>
                </a:cubicBezTo>
                <a:cubicBezTo>
                  <a:pt x="304" y="1215"/>
                  <a:pt x="310" y="1224"/>
                  <a:pt x="355" y="1258"/>
                </a:cubicBezTo>
                <a:cubicBezTo>
                  <a:pt x="374" y="1297"/>
                  <a:pt x="384" y="1337"/>
                  <a:pt x="408" y="1373"/>
                </a:cubicBezTo>
                <a:cubicBezTo>
                  <a:pt x="427" y="1450"/>
                  <a:pt x="401" y="1371"/>
                  <a:pt x="443" y="1435"/>
                </a:cubicBezTo>
                <a:cubicBezTo>
                  <a:pt x="459" y="1459"/>
                  <a:pt x="443" y="1469"/>
                  <a:pt x="470" y="1488"/>
                </a:cubicBezTo>
                <a:cubicBezTo>
                  <a:pt x="481" y="1496"/>
                  <a:pt x="524" y="1509"/>
                  <a:pt x="541" y="1515"/>
                </a:cubicBezTo>
                <a:cubicBezTo>
                  <a:pt x="582" y="1555"/>
                  <a:pt x="636" y="1579"/>
                  <a:pt x="683" y="1612"/>
                </a:cubicBezTo>
                <a:cubicBezTo>
                  <a:pt x="717" y="1666"/>
                  <a:pt x="678" y="1615"/>
                  <a:pt x="745" y="1657"/>
                </a:cubicBezTo>
                <a:cubicBezTo>
                  <a:pt x="755" y="1663"/>
                  <a:pt x="761" y="1676"/>
                  <a:pt x="771" y="1683"/>
                </a:cubicBezTo>
                <a:cubicBezTo>
                  <a:pt x="835" y="1728"/>
                  <a:pt x="998" y="1723"/>
                  <a:pt x="1046" y="1728"/>
                </a:cubicBezTo>
                <a:cubicBezTo>
                  <a:pt x="1168" y="1741"/>
                  <a:pt x="1270" y="1754"/>
                  <a:pt x="1401" y="1763"/>
                </a:cubicBezTo>
                <a:cubicBezTo>
                  <a:pt x="1465" y="1772"/>
                  <a:pt x="1523" y="1783"/>
                  <a:pt x="1587" y="1790"/>
                </a:cubicBezTo>
                <a:cubicBezTo>
                  <a:pt x="1719" y="1832"/>
                  <a:pt x="1621" y="1808"/>
                  <a:pt x="1888" y="1798"/>
                </a:cubicBezTo>
                <a:cubicBezTo>
                  <a:pt x="1933" y="1788"/>
                  <a:pt x="1957" y="1763"/>
                  <a:pt x="2003" y="1754"/>
                </a:cubicBezTo>
                <a:cubicBezTo>
                  <a:pt x="2028" y="1722"/>
                  <a:pt x="2058" y="1685"/>
                  <a:pt x="2074" y="1648"/>
                </a:cubicBezTo>
                <a:cubicBezTo>
                  <a:pt x="2090" y="1611"/>
                  <a:pt x="2091" y="1556"/>
                  <a:pt x="2101" y="1515"/>
                </a:cubicBezTo>
                <a:cubicBezTo>
                  <a:pt x="2098" y="1435"/>
                  <a:pt x="2107" y="1354"/>
                  <a:pt x="2092" y="1276"/>
                </a:cubicBezTo>
                <a:cubicBezTo>
                  <a:pt x="2088" y="1255"/>
                  <a:pt x="2059" y="1248"/>
                  <a:pt x="2047" y="1231"/>
                </a:cubicBezTo>
                <a:cubicBezTo>
                  <a:pt x="1989" y="1150"/>
                  <a:pt x="1952" y="1060"/>
                  <a:pt x="1923" y="965"/>
                </a:cubicBezTo>
                <a:cubicBezTo>
                  <a:pt x="1907" y="852"/>
                  <a:pt x="1901" y="788"/>
                  <a:pt x="1897" y="655"/>
                </a:cubicBezTo>
                <a:cubicBezTo>
                  <a:pt x="1893" y="519"/>
                  <a:pt x="1894" y="384"/>
                  <a:pt x="1888" y="248"/>
                </a:cubicBezTo>
                <a:cubicBezTo>
                  <a:pt x="1887" y="234"/>
                  <a:pt x="1868" y="175"/>
                  <a:pt x="1861" y="168"/>
                </a:cubicBezTo>
                <a:cubicBezTo>
                  <a:pt x="1822" y="129"/>
                  <a:pt x="1717" y="129"/>
                  <a:pt x="1666" y="124"/>
                </a:cubicBezTo>
                <a:cubicBezTo>
                  <a:pt x="1600" y="73"/>
                  <a:pt x="1556" y="69"/>
                  <a:pt x="1471" y="62"/>
                </a:cubicBezTo>
                <a:cubicBezTo>
                  <a:pt x="1377" y="38"/>
                  <a:pt x="1280" y="28"/>
                  <a:pt x="1188" y="0"/>
                </a:cubicBezTo>
                <a:cubicBezTo>
                  <a:pt x="1065" y="7"/>
                  <a:pt x="961" y="33"/>
                  <a:pt x="842" y="53"/>
                </a:cubicBezTo>
                <a:cubicBezTo>
                  <a:pt x="821" y="60"/>
                  <a:pt x="775" y="88"/>
                  <a:pt x="762" y="106"/>
                </a:cubicBezTo>
                <a:cubicBezTo>
                  <a:pt x="758" y="111"/>
                  <a:pt x="762" y="118"/>
                  <a:pt x="762" y="12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4000" smtClean="0"/>
              <a:t>A* Algorithm – Definition and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182688" y="2017713"/>
            <a:ext cx="3814762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i="1" smtClean="0"/>
              <a:t>f(n) = g(n) + h(n)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The node with the least value of </a:t>
            </a:r>
            <a:r>
              <a:rPr lang="en-US" sz="2000" i="1" smtClean="0"/>
              <a:t>f</a:t>
            </a:r>
            <a:r>
              <a:rPr lang="en-US" sz="2000" smtClean="0"/>
              <a:t> is chosen from the </a:t>
            </a:r>
            <a:r>
              <a:rPr lang="en-US" sz="2000" i="1" smtClean="0"/>
              <a:t>OL</a:t>
            </a:r>
            <a:r>
              <a:rPr lang="en-US" sz="200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i="1" smtClean="0"/>
              <a:t>f*(n) = g*(n) + h*(n), </a:t>
            </a:r>
            <a:r>
              <a:rPr lang="en-US" sz="2000" smtClean="0"/>
              <a:t>where,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i="1" smtClean="0"/>
              <a:t>		g*(n)</a:t>
            </a:r>
            <a:r>
              <a:rPr lang="en-US" sz="2000" smtClean="0"/>
              <a:t> = actual cost of the optimal path </a:t>
            </a:r>
            <a:r>
              <a:rPr lang="en-US" sz="2000" i="1" smtClean="0"/>
              <a:t>(s, n)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smtClean="0"/>
              <a:t>		</a:t>
            </a:r>
            <a:r>
              <a:rPr lang="en-US" sz="2000" i="1" smtClean="0"/>
              <a:t>h*(n)</a:t>
            </a:r>
            <a:r>
              <a:rPr lang="en-US" sz="2000" smtClean="0"/>
              <a:t> = actual cost of optimal path </a:t>
            </a:r>
            <a:r>
              <a:rPr lang="en-US" sz="2000" i="1" smtClean="0"/>
              <a:t>(n, g)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i="1" smtClean="0"/>
              <a:t>g(n) ≥ g*(n)</a:t>
            </a:r>
            <a:r>
              <a:rPr lang="en-US" sz="20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By definition, </a:t>
            </a:r>
            <a:r>
              <a:rPr lang="en-US" sz="2000" i="1" smtClean="0"/>
              <a:t>h(n) ≤ h*(n)</a:t>
            </a:r>
            <a:endParaRPr lang="en-US" sz="2000" smtClean="0"/>
          </a:p>
        </p:txBody>
      </p:sp>
      <p:sp>
        <p:nvSpPr>
          <p:cNvPr id="6" name="Freeform 5"/>
          <p:cNvSpPr/>
          <p:nvPr/>
        </p:nvSpPr>
        <p:spPr>
          <a:xfrm>
            <a:off x="5922963" y="1746250"/>
            <a:ext cx="2686050" cy="3960813"/>
          </a:xfrm>
          <a:custGeom>
            <a:avLst/>
            <a:gdLst>
              <a:gd name="connsiteX0" fmla="*/ 696036 w 2685599"/>
              <a:gd name="connsiteY0" fmla="*/ 600502 h 3960099"/>
              <a:gd name="connsiteX1" fmla="*/ 655093 w 2685599"/>
              <a:gd name="connsiteY1" fmla="*/ 614150 h 3960099"/>
              <a:gd name="connsiteX2" fmla="*/ 259308 w 2685599"/>
              <a:gd name="connsiteY2" fmla="*/ 887105 h 3960099"/>
              <a:gd name="connsiteX3" fmla="*/ 150126 w 2685599"/>
              <a:gd name="connsiteY3" fmla="*/ 1064526 h 3960099"/>
              <a:gd name="connsiteX4" fmla="*/ 81887 w 2685599"/>
              <a:gd name="connsiteY4" fmla="*/ 1187356 h 3960099"/>
              <a:gd name="connsiteX5" fmla="*/ 54591 w 2685599"/>
              <a:gd name="connsiteY5" fmla="*/ 1228299 h 3960099"/>
              <a:gd name="connsiteX6" fmla="*/ 27296 w 2685599"/>
              <a:gd name="connsiteY6" fmla="*/ 1310186 h 3960099"/>
              <a:gd name="connsiteX7" fmla="*/ 0 w 2685599"/>
              <a:gd name="connsiteY7" fmla="*/ 1433015 h 3960099"/>
              <a:gd name="connsiteX8" fmla="*/ 13648 w 2685599"/>
              <a:gd name="connsiteY8" fmla="*/ 2115403 h 3960099"/>
              <a:gd name="connsiteX9" fmla="*/ 27296 w 2685599"/>
              <a:gd name="connsiteY9" fmla="*/ 2156347 h 3960099"/>
              <a:gd name="connsiteX10" fmla="*/ 191069 w 2685599"/>
              <a:gd name="connsiteY10" fmla="*/ 2292824 h 3960099"/>
              <a:gd name="connsiteX11" fmla="*/ 259308 w 2685599"/>
              <a:gd name="connsiteY11" fmla="*/ 2361063 h 3960099"/>
              <a:gd name="connsiteX12" fmla="*/ 450376 w 2685599"/>
              <a:gd name="connsiteY12" fmla="*/ 2497541 h 3960099"/>
              <a:gd name="connsiteX13" fmla="*/ 504968 w 2685599"/>
              <a:gd name="connsiteY13" fmla="*/ 2579427 h 3960099"/>
              <a:gd name="connsiteX14" fmla="*/ 545911 w 2685599"/>
              <a:gd name="connsiteY14" fmla="*/ 2634018 h 3960099"/>
              <a:gd name="connsiteX15" fmla="*/ 586854 w 2685599"/>
              <a:gd name="connsiteY15" fmla="*/ 3370997 h 3960099"/>
              <a:gd name="connsiteX16" fmla="*/ 614150 w 2685599"/>
              <a:gd name="connsiteY16" fmla="*/ 3425588 h 3960099"/>
              <a:gd name="connsiteX17" fmla="*/ 750627 w 2685599"/>
              <a:gd name="connsiteY17" fmla="*/ 3548418 h 3960099"/>
              <a:gd name="connsiteX18" fmla="*/ 968991 w 2685599"/>
              <a:gd name="connsiteY18" fmla="*/ 3630305 h 3960099"/>
              <a:gd name="connsiteX19" fmla="*/ 1050878 w 2685599"/>
              <a:gd name="connsiteY19" fmla="*/ 3657600 h 3960099"/>
              <a:gd name="connsiteX20" fmla="*/ 1542197 w 2685599"/>
              <a:gd name="connsiteY20" fmla="*/ 3684896 h 3960099"/>
              <a:gd name="connsiteX21" fmla="*/ 1665027 w 2685599"/>
              <a:gd name="connsiteY21" fmla="*/ 3766783 h 3960099"/>
              <a:gd name="connsiteX22" fmla="*/ 1828800 w 2685599"/>
              <a:gd name="connsiteY22" fmla="*/ 3862317 h 3960099"/>
              <a:gd name="connsiteX23" fmla="*/ 2006221 w 2685599"/>
              <a:gd name="connsiteY23" fmla="*/ 3916908 h 3960099"/>
              <a:gd name="connsiteX24" fmla="*/ 2183642 w 2685599"/>
              <a:gd name="connsiteY24" fmla="*/ 3957851 h 3960099"/>
              <a:gd name="connsiteX25" fmla="*/ 2402006 w 2685599"/>
              <a:gd name="connsiteY25" fmla="*/ 3930556 h 3960099"/>
              <a:gd name="connsiteX26" fmla="*/ 2524836 w 2685599"/>
              <a:gd name="connsiteY26" fmla="*/ 3807726 h 3960099"/>
              <a:gd name="connsiteX27" fmla="*/ 2620371 w 2685599"/>
              <a:gd name="connsiteY27" fmla="*/ 3698544 h 3960099"/>
              <a:gd name="connsiteX28" fmla="*/ 2647666 w 2685599"/>
              <a:gd name="connsiteY28" fmla="*/ 3507475 h 3960099"/>
              <a:gd name="connsiteX29" fmla="*/ 2634018 w 2685599"/>
              <a:gd name="connsiteY29" fmla="*/ 2565780 h 3960099"/>
              <a:gd name="connsiteX30" fmla="*/ 2606723 w 2685599"/>
              <a:gd name="connsiteY30" fmla="*/ 2388359 h 3960099"/>
              <a:gd name="connsiteX31" fmla="*/ 2593075 w 2685599"/>
              <a:gd name="connsiteY31" fmla="*/ 2210938 h 3960099"/>
              <a:gd name="connsiteX32" fmla="*/ 2565779 w 2685599"/>
              <a:gd name="connsiteY32" fmla="*/ 2006221 h 3960099"/>
              <a:gd name="connsiteX33" fmla="*/ 2552132 w 2685599"/>
              <a:gd name="connsiteY33" fmla="*/ 1869744 h 3960099"/>
              <a:gd name="connsiteX34" fmla="*/ 2565779 w 2685599"/>
              <a:gd name="connsiteY34" fmla="*/ 1610436 h 3960099"/>
              <a:gd name="connsiteX35" fmla="*/ 2579427 w 2685599"/>
              <a:gd name="connsiteY35" fmla="*/ 1542197 h 3960099"/>
              <a:gd name="connsiteX36" fmla="*/ 2634018 w 2685599"/>
              <a:gd name="connsiteY36" fmla="*/ 1187356 h 3960099"/>
              <a:gd name="connsiteX37" fmla="*/ 2647666 w 2685599"/>
              <a:gd name="connsiteY37" fmla="*/ 1023583 h 3960099"/>
              <a:gd name="connsiteX38" fmla="*/ 2647666 w 2685599"/>
              <a:gd name="connsiteY38" fmla="*/ 464024 h 3960099"/>
              <a:gd name="connsiteX39" fmla="*/ 2634018 w 2685599"/>
              <a:gd name="connsiteY39" fmla="*/ 423081 h 3960099"/>
              <a:gd name="connsiteX40" fmla="*/ 2606723 w 2685599"/>
              <a:gd name="connsiteY40" fmla="*/ 382138 h 3960099"/>
              <a:gd name="connsiteX41" fmla="*/ 2593075 w 2685599"/>
              <a:gd name="connsiteY41" fmla="*/ 313899 h 3960099"/>
              <a:gd name="connsiteX42" fmla="*/ 2483893 w 2685599"/>
              <a:gd name="connsiteY42" fmla="*/ 232012 h 3960099"/>
              <a:gd name="connsiteX43" fmla="*/ 2402006 w 2685599"/>
              <a:gd name="connsiteY43" fmla="*/ 177421 h 3960099"/>
              <a:gd name="connsiteX44" fmla="*/ 2361063 w 2685599"/>
              <a:gd name="connsiteY44" fmla="*/ 136478 h 3960099"/>
              <a:gd name="connsiteX45" fmla="*/ 2251881 w 2685599"/>
              <a:gd name="connsiteY45" fmla="*/ 81887 h 3960099"/>
              <a:gd name="connsiteX46" fmla="*/ 2197290 w 2685599"/>
              <a:gd name="connsiteY46" fmla="*/ 54591 h 3960099"/>
              <a:gd name="connsiteX47" fmla="*/ 2088108 w 2685599"/>
              <a:gd name="connsiteY47" fmla="*/ 27296 h 3960099"/>
              <a:gd name="connsiteX48" fmla="*/ 1937982 w 2685599"/>
              <a:gd name="connsiteY48" fmla="*/ 0 h 3960099"/>
              <a:gd name="connsiteX49" fmla="*/ 1692323 w 2685599"/>
              <a:gd name="connsiteY49" fmla="*/ 13648 h 3960099"/>
              <a:gd name="connsiteX50" fmla="*/ 1651379 w 2685599"/>
              <a:gd name="connsiteY50" fmla="*/ 40944 h 3960099"/>
              <a:gd name="connsiteX51" fmla="*/ 1583141 w 2685599"/>
              <a:gd name="connsiteY51" fmla="*/ 54591 h 3960099"/>
              <a:gd name="connsiteX52" fmla="*/ 1446663 w 2685599"/>
              <a:gd name="connsiteY52" fmla="*/ 95535 h 3960099"/>
              <a:gd name="connsiteX53" fmla="*/ 1187356 w 2685599"/>
              <a:gd name="connsiteY53" fmla="*/ 191069 h 3960099"/>
              <a:gd name="connsiteX54" fmla="*/ 1132765 w 2685599"/>
              <a:gd name="connsiteY54" fmla="*/ 232012 h 3960099"/>
              <a:gd name="connsiteX55" fmla="*/ 1064526 w 2685599"/>
              <a:gd name="connsiteY55" fmla="*/ 272956 h 3960099"/>
              <a:gd name="connsiteX56" fmla="*/ 1009935 w 2685599"/>
              <a:gd name="connsiteY56" fmla="*/ 300251 h 3960099"/>
              <a:gd name="connsiteX57" fmla="*/ 941696 w 2685599"/>
              <a:gd name="connsiteY57" fmla="*/ 354842 h 3960099"/>
              <a:gd name="connsiteX58" fmla="*/ 859809 w 2685599"/>
              <a:gd name="connsiteY58" fmla="*/ 450377 h 3960099"/>
              <a:gd name="connsiteX59" fmla="*/ 818866 w 2685599"/>
              <a:gd name="connsiteY59" fmla="*/ 477672 h 3960099"/>
              <a:gd name="connsiteX60" fmla="*/ 764275 w 2685599"/>
              <a:gd name="connsiteY60" fmla="*/ 559559 h 3960099"/>
              <a:gd name="connsiteX61" fmla="*/ 696036 w 2685599"/>
              <a:gd name="connsiteY61" fmla="*/ 600502 h 396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2685599" h="3960099">
                <a:moveTo>
                  <a:pt x="696036" y="600502"/>
                </a:moveTo>
                <a:cubicBezTo>
                  <a:pt x="682388" y="605051"/>
                  <a:pt x="666936" y="605983"/>
                  <a:pt x="655093" y="614150"/>
                </a:cubicBezTo>
                <a:cubicBezTo>
                  <a:pt x="246353" y="896040"/>
                  <a:pt x="443382" y="825745"/>
                  <a:pt x="259308" y="887105"/>
                </a:cubicBezTo>
                <a:cubicBezTo>
                  <a:pt x="205191" y="995338"/>
                  <a:pt x="254942" y="901478"/>
                  <a:pt x="150126" y="1064526"/>
                </a:cubicBezTo>
                <a:cubicBezTo>
                  <a:pt x="62430" y="1200942"/>
                  <a:pt x="148873" y="1070130"/>
                  <a:pt x="81887" y="1187356"/>
                </a:cubicBezTo>
                <a:cubicBezTo>
                  <a:pt x="73749" y="1201597"/>
                  <a:pt x="63690" y="1214651"/>
                  <a:pt x="54591" y="1228299"/>
                </a:cubicBezTo>
                <a:cubicBezTo>
                  <a:pt x="45493" y="1255595"/>
                  <a:pt x="35564" y="1282627"/>
                  <a:pt x="27296" y="1310186"/>
                </a:cubicBezTo>
                <a:cubicBezTo>
                  <a:pt x="15731" y="1348736"/>
                  <a:pt x="7793" y="1394052"/>
                  <a:pt x="0" y="1433015"/>
                </a:cubicBezTo>
                <a:cubicBezTo>
                  <a:pt x="4549" y="1660478"/>
                  <a:pt x="5069" y="1888057"/>
                  <a:pt x="13648" y="2115403"/>
                </a:cubicBezTo>
                <a:cubicBezTo>
                  <a:pt x="14191" y="2129779"/>
                  <a:pt x="18934" y="2144640"/>
                  <a:pt x="27296" y="2156347"/>
                </a:cubicBezTo>
                <a:cubicBezTo>
                  <a:pt x="64140" y="2207929"/>
                  <a:pt x="149537" y="2257681"/>
                  <a:pt x="191069" y="2292824"/>
                </a:cubicBezTo>
                <a:cubicBezTo>
                  <a:pt x="215626" y="2313603"/>
                  <a:pt x="233573" y="2341762"/>
                  <a:pt x="259308" y="2361063"/>
                </a:cubicBezTo>
                <a:cubicBezTo>
                  <a:pt x="386394" y="2456378"/>
                  <a:pt x="332556" y="2369011"/>
                  <a:pt x="450376" y="2497541"/>
                </a:cubicBezTo>
                <a:cubicBezTo>
                  <a:pt x="472543" y="2521723"/>
                  <a:pt x="486155" y="2552552"/>
                  <a:pt x="504968" y="2579427"/>
                </a:cubicBezTo>
                <a:cubicBezTo>
                  <a:pt x="518012" y="2598061"/>
                  <a:pt x="532263" y="2615821"/>
                  <a:pt x="545911" y="2634018"/>
                </a:cubicBezTo>
                <a:cubicBezTo>
                  <a:pt x="624860" y="2989296"/>
                  <a:pt x="536953" y="2555970"/>
                  <a:pt x="586854" y="3370997"/>
                </a:cubicBezTo>
                <a:cubicBezTo>
                  <a:pt x="588097" y="3391304"/>
                  <a:pt x="604056" y="3407924"/>
                  <a:pt x="614150" y="3425588"/>
                </a:cubicBezTo>
                <a:cubicBezTo>
                  <a:pt x="651167" y="3490368"/>
                  <a:pt x="671345" y="3495564"/>
                  <a:pt x="750627" y="3548418"/>
                </a:cubicBezTo>
                <a:cubicBezTo>
                  <a:pt x="918811" y="3660540"/>
                  <a:pt x="732895" y="3551608"/>
                  <a:pt x="968991" y="3630305"/>
                </a:cubicBezTo>
                <a:cubicBezTo>
                  <a:pt x="996287" y="3639403"/>
                  <a:pt x="1022843" y="3651130"/>
                  <a:pt x="1050878" y="3657600"/>
                </a:cubicBezTo>
                <a:cubicBezTo>
                  <a:pt x="1175780" y="3686423"/>
                  <a:pt x="1530013" y="3684476"/>
                  <a:pt x="1542197" y="3684896"/>
                </a:cubicBezTo>
                <a:cubicBezTo>
                  <a:pt x="1645080" y="3787779"/>
                  <a:pt x="1543413" y="3700448"/>
                  <a:pt x="1665027" y="3766783"/>
                </a:cubicBezTo>
                <a:cubicBezTo>
                  <a:pt x="1855545" y="3870702"/>
                  <a:pt x="1640139" y="3776563"/>
                  <a:pt x="1828800" y="3862317"/>
                </a:cubicBezTo>
                <a:cubicBezTo>
                  <a:pt x="1909643" y="3899063"/>
                  <a:pt x="1907308" y="3890531"/>
                  <a:pt x="2006221" y="3916908"/>
                </a:cubicBezTo>
                <a:cubicBezTo>
                  <a:pt x="2151622" y="3955681"/>
                  <a:pt x="2049654" y="3935519"/>
                  <a:pt x="2183642" y="3957851"/>
                </a:cubicBezTo>
                <a:cubicBezTo>
                  <a:pt x="2256430" y="3948753"/>
                  <a:pt x="2334864" y="3960099"/>
                  <a:pt x="2402006" y="3930556"/>
                </a:cubicBezTo>
                <a:cubicBezTo>
                  <a:pt x="2455005" y="3907236"/>
                  <a:pt x="2483893" y="3848669"/>
                  <a:pt x="2524836" y="3807726"/>
                </a:cubicBezTo>
                <a:cubicBezTo>
                  <a:pt x="2604673" y="3727889"/>
                  <a:pt x="2575231" y="3766252"/>
                  <a:pt x="2620371" y="3698544"/>
                </a:cubicBezTo>
                <a:cubicBezTo>
                  <a:pt x="2645626" y="3622772"/>
                  <a:pt x="2647666" y="3627072"/>
                  <a:pt x="2647666" y="3507475"/>
                </a:cubicBezTo>
                <a:cubicBezTo>
                  <a:pt x="2647666" y="3193544"/>
                  <a:pt x="2645496" y="2879501"/>
                  <a:pt x="2634018" y="2565780"/>
                </a:cubicBezTo>
                <a:cubicBezTo>
                  <a:pt x="2631830" y="2505984"/>
                  <a:pt x="2613582" y="2447801"/>
                  <a:pt x="2606723" y="2388359"/>
                </a:cubicBezTo>
                <a:cubicBezTo>
                  <a:pt x="2599924" y="2329435"/>
                  <a:pt x="2599394" y="2269915"/>
                  <a:pt x="2593075" y="2210938"/>
                </a:cubicBezTo>
                <a:cubicBezTo>
                  <a:pt x="2585741" y="2142487"/>
                  <a:pt x="2573981" y="2074574"/>
                  <a:pt x="2565779" y="2006221"/>
                </a:cubicBezTo>
                <a:cubicBezTo>
                  <a:pt x="2560332" y="1960827"/>
                  <a:pt x="2556681" y="1915236"/>
                  <a:pt x="2552132" y="1869744"/>
                </a:cubicBezTo>
                <a:cubicBezTo>
                  <a:pt x="2556681" y="1783308"/>
                  <a:pt x="2558591" y="1696693"/>
                  <a:pt x="2565779" y="1610436"/>
                </a:cubicBezTo>
                <a:cubicBezTo>
                  <a:pt x="2567705" y="1587319"/>
                  <a:pt x="2577577" y="1565320"/>
                  <a:pt x="2579427" y="1542197"/>
                </a:cubicBezTo>
                <a:cubicBezTo>
                  <a:pt x="2605436" y="1217089"/>
                  <a:pt x="2548704" y="1357984"/>
                  <a:pt x="2634018" y="1187356"/>
                </a:cubicBezTo>
                <a:cubicBezTo>
                  <a:pt x="2638567" y="1132765"/>
                  <a:pt x="2641931" y="1078062"/>
                  <a:pt x="2647666" y="1023583"/>
                </a:cubicBezTo>
                <a:cubicBezTo>
                  <a:pt x="2678346" y="732127"/>
                  <a:pt x="2685599" y="1165774"/>
                  <a:pt x="2647666" y="464024"/>
                </a:cubicBezTo>
                <a:cubicBezTo>
                  <a:pt x="2646890" y="449659"/>
                  <a:pt x="2640452" y="435948"/>
                  <a:pt x="2634018" y="423081"/>
                </a:cubicBezTo>
                <a:cubicBezTo>
                  <a:pt x="2626683" y="408410"/>
                  <a:pt x="2615821" y="395786"/>
                  <a:pt x="2606723" y="382138"/>
                </a:cubicBezTo>
                <a:cubicBezTo>
                  <a:pt x="2602174" y="359392"/>
                  <a:pt x="2602496" y="335097"/>
                  <a:pt x="2593075" y="313899"/>
                </a:cubicBezTo>
                <a:cubicBezTo>
                  <a:pt x="2560276" y="240102"/>
                  <a:pt x="2548648" y="267333"/>
                  <a:pt x="2483893" y="232012"/>
                </a:cubicBezTo>
                <a:cubicBezTo>
                  <a:pt x="2455093" y="216303"/>
                  <a:pt x="2425203" y="200618"/>
                  <a:pt x="2402006" y="177421"/>
                </a:cubicBezTo>
                <a:cubicBezTo>
                  <a:pt x="2388358" y="163773"/>
                  <a:pt x="2376504" y="148058"/>
                  <a:pt x="2361063" y="136478"/>
                </a:cubicBezTo>
                <a:cubicBezTo>
                  <a:pt x="2281972" y="77160"/>
                  <a:pt x="2317185" y="109875"/>
                  <a:pt x="2251881" y="81887"/>
                </a:cubicBezTo>
                <a:cubicBezTo>
                  <a:pt x="2233181" y="73873"/>
                  <a:pt x="2216591" y="61025"/>
                  <a:pt x="2197290" y="54591"/>
                </a:cubicBezTo>
                <a:cubicBezTo>
                  <a:pt x="2161701" y="42728"/>
                  <a:pt x="2124894" y="34653"/>
                  <a:pt x="2088108" y="27296"/>
                </a:cubicBezTo>
                <a:cubicBezTo>
                  <a:pt x="1992734" y="8221"/>
                  <a:pt x="2042750" y="17462"/>
                  <a:pt x="1937982" y="0"/>
                </a:cubicBezTo>
                <a:cubicBezTo>
                  <a:pt x="1856096" y="4549"/>
                  <a:pt x="1773511" y="2049"/>
                  <a:pt x="1692323" y="13648"/>
                </a:cubicBezTo>
                <a:cubicBezTo>
                  <a:pt x="1676085" y="15968"/>
                  <a:pt x="1666737" y="35185"/>
                  <a:pt x="1651379" y="40944"/>
                </a:cubicBezTo>
                <a:cubicBezTo>
                  <a:pt x="1629659" y="49089"/>
                  <a:pt x="1605887" y="50042"/>
                  <a:pt x="1583141" y="54591"/>
                </a:cubicBezTo>
                <a:cubicBezTo>
                  <a:pt x="1500776" y="109501"/>
                  <a:pt x="1587176" y="60407"/>
                  <a:pt x="1446663" y="95535"/>
                </a:cubicBezTo>
                <a:cubicBezTo>
                  <a:pt x="1414425" y="103595"/>
                  <a:pt x="1208286" y="175372"/>
                  <a:pt x="1187356" y="191069"/>
                </a:cubicBezTo>
                <a:cubicBezTo>
                  <a:pt x="1169159" y="204717"/>
                  <a:pt x="1151691" y="219395"/>
                  <a:pt x="1132765" y="232012"/>
                </a:cubicBezTo>
                <a:cubicBezTo>
                  <a:pt x="1110694" y="246726"/>
                  <a:pt x="1087714" y="260074"/>
                  <a:pt x="1064526" y="272956"/>
                </a:cubicBezTo>
                <a:cubicBezTo>
                  <a:pt x="1046741" y="282836"/>
                  <a:pt x="1026863" y="288966"/>
                  <a:pt x="1009935" y="300251"/>
                </a:cubicBezTo>
                <a:cubicBezTo>
                  <a:pt x="985698" y="316409"/>
                  <a:pt x="963618" y="335660"/>
                  <a:pt x="941696" y="354842"/>
                </a:cubicBezTo>
                <a:cubicBezTo>
                  <a:pt x="822849" y="458834"/>
                  <a:pt x="985189" y="324998"/>
                  <a:pt x="859809" y="450377"/>
                </a:cubicBezTo>
                <a:cubicBezTo>
                  <a:pt x="848211" y="461975"/>
                  <a:pt x="832514" y="468574"/>
                  <a:pt x="818866" y="477672"/>
                </a:cubicBezTo>
                <a:cubicBezTo>
                  <a:pt x="800669" y="504968"/>
                  <a:pt x="795397" y="549185"/>
                  <a:pt x="764275" y="559559"/>
                </a:cubicBezTo>
                <a:lnTo>
                  <a:pt x="696036" y="600502"/>
                </a:lnTo>
                <a:close/>
              </a:path>
            </a:pathLst>
          </a:custGeom>
          <a:noFill/>
          <a:ln>
            <a:solidFill>
              <a:schemeClr val="tx1">
                <a:alpha val="9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391400" y="22098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</a:t>
            </a:r>
          </a:p>
        </p:txBody>
      </p:sp>
      <p:sp>
        <p:nvSpPr>
          <p:cNvPr id="10" name="Oval 9"/>
          <p:cNvSpPr/>
          <p:nvPr/>
        </p:nvSpPr>
        <p:spPr>
          <a:xfrm>
            <a:off x="7010400" y="48768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924800" y="38100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" name="Straight Connector 12"/>
          <p:cNvCxnSpPr>
            <a:stCxn id="7" idx="4"/>
            <a:endCxn id="11" idx="1"/>
          </p:cNvCxnSpPr>
          <p:nvPr/>
        </p:nvCxnSpPr>
        <p:spPr>
          <a:xfrm rot="16200000" flipH="1">
            <a:off x="7029450" y="2914650"/>
            <a:ext cx="1404938" cy="45243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1" idx="3"/>
            <a:endCxn id="10" idx="7"/>
          </p:cNvCxnSpPr>
          <p:nvPr/>
        </p:nvCxnSpPr>
        <p:spPr>
          <a:xfrm rot="5400000">
            <a:off x="7129463" y="4081463"/>
            <a:ext cx="904875" cy="75247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0" name="TextBox 15"/>
          <p:cNvSpPr txBox="1">
            <a:spLocks noChangeArrowheads="1"/>
          </p:cNvSpPr>
          <p:nvPr/>
        </p:nvSpPr>
        <p:spPr bwMode="auto">
          <a:xfrm>
            <a:off x="7620000" y="2133600"/>
            <a:ext cx="274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s</a:t>
            </a:r>
          </a:p>
        </p:txBody>
      </p:sp>
      <p:sp>
        <p:nvSpPr>
          <p:cNvPr id="15371" name="TextBox 16"/>
          <p:cNvSpPr txBox="1">
            <a:spLocks noChangeArrowheads="1"/>
          </p:cNvSpPr>
          <p:nvPr/>
        </p:nvSpPr>
        <p:spPr bwMode="auto">
          <a:xfrm>
            <a:off x="8077200" y="3581400"/>
            <a:ext cx="306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n</a:t>
            </a:r>
          </a:p>
        </p:txBody>
      </p:sp>
      <p:sp>
        <p:nvSpPr>
          <p:cNvPr id="15372" name="TextBox 17"/>
          <p:cNvSpPr txBox="1">
            <a:spLocks noChangeArrowheads="1"/>
          </p:cNvSpPr>
          <p:nvPr/>
        </p:nvSpPr>
        <p:spPr bwMode="auto">
          <a:xfrm>
            <a:off x="7162800" y="48768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goal</a:t>
            </a:r>
          </a:p>
        </p:txBody>
      </p:sp>
      <p:sp>
        <p:nvSpPr>
          <p:cNvPr id="15373" name="TextBox 18"/>
          <p:cNvSpPr txBox="1">
            <a:spLocks noChangeArrowheads="1"/>
          </p:cNvSpPr>
          <p:nvPr/>
        </p:nvSpPr>
        <p:spPr bwMode="auto">
          <a:xfrm>
            <a:off x="5334000" y="5573713"/>
            <a:ext cx="2041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State space graph G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7070725" y="2851150"/>
            <a:ext cx="612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g(n)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7070725" y="4070350"/>
            <a:ext cx="612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4000" smtClean="0"/>
              <a:t>8-puzzle: heuristics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</p:nvPr>
        </p:nvGraphicFramePr>
        <p:xfrm>
          <a:off x="1676400" y="2133600"/>
          <a:ext cx="1295400" cy="1247775"/>
        </p:xfrm>
        <a:graphic>
          <a:graphicData uri="http://schemas.openxmlformats.org/drawingml/2006/table">
            <a:tbl>
              <a:tblPr/>
              <a:tblGrid>
                <a:gridCol w="431800"/>
                <a:gridCol w="431800"/>
                <a:gridCol w="431800"/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 noGrp="1"/>
          </p:cNvGraphicFramePr>
          <p:nvPr/>
        </p:nvGraphicFramePr>
        <p:xfrm>
          <a:off x="3546475" y="2133600"/>
          <a:ext cx="1371600" cy="137160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 noGrp="1"/>
          </p:cNvGraphicFramePr>
          <p:nvPr/>
        </p:nvGraphicFramePr>
        <p:xfrm>
          <a:off x="6172200" y="2133600"/>
          <a:ext cx="1371600" cy="137160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1" name="TextBox 7"/>
          <p:cNvSpPr txBox="1">
            <a:spLocks noChangeArrowheads="1"/>
          </p:cNvSpPr>
          <p:nvPr/>
        </p:nvSpPr>
        <p:spPr bwMode="auto">
          <a:xfrm>
            <a:off x="1524000" y="3440113"/>
            <a:ext cx="2746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alibri" pitchFamily="34" charset="0"/>
              </a:rPr>
              <a:t>s</a:t>
            </a:r>
          </a:p>
        </p:txBody>
      </p:sp>
      <p:sp>
        <p:nvSpPr>
          <p:cNvPr id="16442" name="TextBox 8"/>
          <p:cNvSpPr txBox="1">
            <a:spLocks noChangeArrowheads="1"/>
          </p:cNvSpPr>
          <p:nvPr/>
        </p:nvSpPr>
        <p:spPr bwMode="auto">
          <a:xfrm>
            <a:off x="4038600" y="3440113"/>
            <a:ext cx="306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alibri" pitchFamily="34" charset="0"/>
              </a:rPr>
              <a:t>n</a:t>
            </a:r>
          </a:p>
        </p:txBody>
      </p:sp>
      <p:sp>
        <p:nvSpPr>
          <p:cNvPr id="16443" name="TextBox 9"/>
          <p:cNvSpPr txBox="1">
            <a:spLocks noChangeArrowheads="1"/>
          </p:cNvSpPr>
          <p:nvPr/>
        </p:nvSpPr>
        <p:spPr bwMode="auto">
          <a:xfrm>
            <a:off x="6705600" y="3440113"/>
            <a:ext cx="3032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alibri" pitchFamily="34" charset="0"/>
              </a:rPr>
              <a:t>g</a:t>
            </a:r>
          </a:p>
        </p:txBody>
      </p:sp>
      <p:sp>
        <p:nvSpPr>
          <p:cNvPr id="16444" name="TextBox 10"/>
          <p:cNvSpPr txBox="1">
            <a:spLocks noChangeArrowheads="1"/>
          </p:cNvSpPr>
          <p:nvPr/>
        </p:nvSpPr>
        <p:spPr bwMode="auto">
          <a:xfrm>
            <a:off x="914400" y="1447800"/>
            <a:ext cx="22240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200">
                <a:latin typeface="Calibri" pitchFamily="34" charset="0"/>
              </a:rPr>
              <a:t>Example: 8 puzzle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8313" y="3854450"/>
            <a:ext cx="6084887" cy="2432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+mn-lt"/>
              </a:rPr>
              <a:t>h*(n)</a:t>
            </a:r>
            <a:r>
              <a:rPr lang="en-US" dirty="0">
                <a:latin typeface="+mn-lt"/>
              </a:rPr>
              <a:t> = actual no. of moves to transform </a:t>
            </a:r>
            <a:r>
              <a:rPr lang="en-US" i="1" dirty="0">
                <a:latin typeface="+mn-lt"/>
              </a:rPr>
              <a:t>n</a:t>
            </a:r>
            <a:r>
              <a:rPr lang="en-US" dirty="0">
                <a:latin typeface="+mn-lt"/>
              </a:rPr>
              <a:t> to </a:t>
            </a:r>
            <a:r>
              <a:rPr lang="en-US" i="1" dirty="0">
                <a:latin typeface="+mn-lt"/>
              </a:rPr>
              <a:t>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i="1" dirty="0">
                <a:latin typeface="+mn-lt"/>
              </a:rPr>
              <a:t>h</a:t>
            </a:r>
            <a:r>
              <a:rPr lang="en-US" i="1" baseline="-25000" dirty="0">
                <a:latin typeface="+mn-lt"/>
              </a:rPr>
              <a:t>1</a:t>
            </a:r>
            <a:r>
              <a:rPr lang="en-US" i="1" dirty="0">
                <a:latin typeface="+mn-lt"/>
              </a:rPr>
              <a:t>(n)</a:t>
            </a:r>
            <a:r>
              <a:rPr lang="en-US" dirty="0">
                <a:latin typeface="+mn-lt"/>
              </a:rPr>
              <a:t> = no. of tiles displaced from their destined position.</a:t>
            </a:r>
            <a:endParaRPr lang="en-US" i="1" dirty="0">
              <a:latin typeface="+mn-lt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i="1" dirty="0">
                <a:latin typeface="+mn-lt"/>
              </a:rPr>
              <a:t>h</a:t>
            </a:r>
            <a:r>
              <a:rPr lang="en-US" i="1" baseline="-25000" dirty="0">
                <a:latin typeface="+mn-lt"/>
              </a:rPr>
              <a:t>2</a:t>
            </a:r>
            <a:r>
              <a:rPr lang="en-US" i="1" dirty="0">
                <a:latin typeface="+mn-lt"/>
              </a:rPr>
              <a:t>(n)</a:t>
            </a:r>
            <a:r>
              <a:rPr lang="en-US" dirty="0">
                <a:latin typeface="+mn-lt"/>
              </a:rPr>
              <a:t> = sum of Manhattan distances of tiles from their destined position.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i="1" dirty="0">
                <a:latin typeface="+mn-lt"/>
              </a:rPr>
              <a:t>h</a:t>
            </a:r>
            <a:r>
              <a:rPr lang="en-US" sz="2200" i="1" baseline="-25000" dirty="0">
                <a:latin typeface="+mn-lt"/>
              </a:rPr>
              <a:t>1</a:t>
            </a:r>
            <a:r>
              <a:rPr lang="en-US" sz="2200" i="1" dirty="0">
                <a:latin typeface="+mn-lt"/>
              </a:rPr>
              <a:t>(n) ≤ h*(n) </a:t>
            </a:r>
            <a:r>
              <a:rPr lang="en-US" sz="2200" dirty="0">
                <a:latin typeface="+mn-lt"/>
              </a:rPr>
              <a:t>and</a:t>
            </a:r>
            <a:r>
              <a:rPr lang="en-US" sz="2200" i="1" dirty="0">
                <a:latin typeface="+mn-lt"/>
              </a:rPr>
              <a:t> h</a:t>
            </a:r>
            <a:r>
              <a:rPr lang="en-US" sz="2200" i="1" baseline="-25000" dirty="0">
                <a:latin typeface="+mn-lt"/>
              </a:rPr>
              <a:t>1</a:t>
            </a:r>
            <a:r>
              <a:rPr lang="en-US" sz="2200" i="1" dirty="0">
                <a:latin typeface="+mn-lt"/>
              </a:rPr>
              <a:t>(n) ≤ h*(n)</a:t>
            </a:r>
            <a:endParaRPr lang="en-US" sz="2200" dirty="0">
              <a:latin typeface="+mn-lt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6781801" y="5181600"/>
            <a:ext cx="1828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315200" y="4267200"/>
            <a:ext cx="114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315200" y="4875213"/>
            <a:ext cx="1143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315200" y="5408613"/>
            <a:ext cx="1143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50" name="TextBox 20"/>
          <p:cNvSpPr txBox="1">
            <a:spLocks noChangeArrowheads="1"/>
          </p:cNvSpPr>
          <p:nvPr/>
        </p:nvSpPr>
        <p:spPr bwMode="auto">
          <a:xfrm>
            <a:off x="7316788" y="3973513"/>
            <a:ext cx="419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alibri" pitchFamily="34" charset="0"/>
              </a:rPr>
              <a:t>h*</a:t>
            </a:r>
          </a:p>
        </p:txBody>
      </p:sp>
      <p:sp>
        <p:nvSpPr>
          <p:cNvPr id="16451" name="TextBox 21"/>
          <p:cNvSpPr txBox="1">
            <a:spLocks noChangeArrowheads="1"/>
          </p:cNvSpPr>
          <p:nvPr/>
        </p:nvSpPr>
        <p:spPr bwMode="auto">
          <a:xfrm>
            <a:off x="7315200" y="4495800"/>
            <a:ext cx="382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alibri" pitchFamily="34" charset="0"/>
              </a:rPr>
              <a:t>h</a:t>
            </a:r>
            <a:r>
              <a:rPr lang="en-US" i="1" baseline="-25000">
                <a:latin typeface="Calibri" pitchFamily="34" charset="0"/>
              </a:rPr>
              <a:t>2</a:t>
            </a:r>
            <a:endParaRPr lang="en-US" i="1">
              <a:latin typeface="Calibri" pitchFamily="34" charset="0"/>
            </a:endParaRPr>
          </a:p>
        </p:txBody>
      </p:sp>
      <p:sp>
        <p:nvSpPr>
          <p:cNvPr id="16452" name="TextBox 22"/>
          <p:cNvSpPr txBox="1">
            <a:spLocks noChangeArrowheads="1"/>
          </p:cNvSpPr>
          <p:nvPr/>
        </p:nvSpPr>
        <p:spPr bwMode="auto">
          <a:xfrm>
            <a:off x="7316788" y="50292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alibri" pitchFamily="34" charset="0"/>
              </a:rPr>
              <a:t>h</a:t>
            </a:r>
            <a:r>
              <a:rPr lang="en-US" i="1" baseline="-25000">
                <a:latin typeface="Calibri" pitchFamily="34" charset="0"/>
              </a:rPr>
              <a:t>1</a:t>
            </a:r>
            <a:endParaRPr lang="en-US" i="1">
              <a:latin typeface="Calibri" pitchFamily="34" charset="0"/>
            </a:endParaRPr>
          </a:p>
        </p:txBody>
      </p:sp>
      <p:sp>
        <p:nvSpPr>
          <p:cNvPr id="16453" name="TextBox 23"/>
          <p:cNvSpPr txBox="1">
            <a:spLocks noChangeArrowheads="1"/>
          </p:cNvSpPr>
          <p:nvPr/>
        </p:nvSpPr>
        <p:spPr bwMode="auto">
          <a:xfrm>
            <a:off x="7010400" y="6172200"/>
            <a:ext cx="1312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Comparison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smtClean="0"/>
              <a:t>Admissibility</a:t>
            </a:r>
            <a:r>
              <a:rPr lang="en-US" sz="2400" smtClean="0"/>
              <a:t>: An algorithm is called admissible if it always terminates and terminates in optimal path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Theorem</a:t>
            </a:r>
            <a:r>
              <a:rPr lang="en-US" sz="2400" smtClean="0"/>
              <a:t>: A* is admissible.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Lemma</a:t>
            </a:r>
            <a:r>
              <a:rPr lang="en-US" sz="2400" smtClean="0"/>
              <a:t>: Any time before A* terminates there exists on </a:t>
            </a:r>
            <a:r>
              <a:rPr lang="en-US" sz="2400" i="1" smtClean="0"/>
              <a:t>OL</a:t>
            </a:r>
            <a:r>
              <a:rPr lang="en-US" sz="2400" smtClean="0"/>
              <a:t> a node </a:t>
            </a:r>
            <a:r>
              <a:rPr lang="en-US" sz="2400" i="1" smtClean="0"/>
              <a:t>n</a:t>
            </a:r>
            <a:r>
              <a:rPr lang="en-US" sz="2400" smtClean="0"/>
              <a:t> such that </a:t>
            </a:r>
            <a:r>
              <a:rPr lang="en-US" sz="2400" i="1" smtClean="0"/>
              <a:t>f(n) &lt;= f*(s)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Observation</a:t>
            </a:r>
            <a:r>
              <a:rPr lang="en-US" sz="2400" smtClean="0"/>
              <a:t>: For optimal path </a:t>
            </a:r>
            <a:r>
              <a:rPr lang="en-US" sz="2400" i="1" smtClean="0"/>
              <a:t>s → n</a:t>
            </a:r>
            <a:r>
              <a:rPr lang="en-US" sz="2400" i="1" baseline="-25000" smtClean="0"/>
              <a:t>1</a:t>
            </a:r>
            <a:r>
              <a:rPr lang="en-US" sz="2400" i="1" smtClean="0"/>
              <a:t> → n</a:t>
            </a:r>
            <a:r>
              <a:rPr lang="en-US" sz="2400" i="1" baseline="-25000" smtClean="0"/>
              <a:t>2</a:t>
            </a:r>
            <a:r>
              <a:rPr lang="en-US" sz="2400" i="1" smtClean="0"/>
              <a:t> → … → g</a:t>
            </a:r>
            <a:r>
              <a:rPr lang="en-US" sz="2400" smtClean="0"/>
              <a:t>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1.	</a:t>
            </a:r>
            <a:r>
              <a:rPr lang="en-US" sz="2400" i="1" smtClean="0"/>
              <a:t>h*(g) = 0</a:t>
            </a:r>
            <a:r>
              <a:rPr lang="en-US" sz="2400" smtClean="0"/>
              <a:t>, </a:t>
            </a:r>
            <a:r>
              <a:rPr lang="en-US" sz="2400" i="1" smtClean="0"/>
              <a:t>g*(s)=0</a:t>
            </a:r>
            <a:r>
              <a:rPr lang="en-US" sz="2400" smtClean="0"/>
              <a:t>  and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2.	</a:t>
            </a:r>
            <a:r>
              <a:rPr lang="en-US" sz="2400" i="1" smtClean="0"/>
              <a:t>f*(s) = f*(n</a:t>
            </a:r>
            <a:r>
              <a:rPr lang="en-US" sz="2400" i="1" baseline="-25000" smtClean="0"/>
              <a:t>1</a:t>
            </a:r>
            <a:r>
              <a:rPr lang="en-US" sz="2400" i="1" smtClean="0"/>
              <a:t>) = f*(n</a:t>
            </a:r>
            <a:r>
              <a:rPr lang="en-US" sz="2400" i="1" baseline="-25000" smtClean="0"/>
              <a:t>2</a:t>
            </a:r>
            <a:r>
              <a:rPr lang="en-US" sz="2400" i="1" smtClean="0"/>
              <a:t>) = f*(n</a:t>
            </a:r>
            <a:r>
              <a:rPr lang="en-US" sz="2400" i="1" baseline="-25000" smtClean="0"/>
              <a:t>3</a:t>
            </a:r>
            <a:r>
              <a:rPr lang="en-US" sz="2400" i="1" smtClean="0"/>
              <a:t>)… = f*(g)</a:t>
            </a:r>
            <a:endParaRPr lang="en-US" sz="2400" b="1" i="1" smtClean="0"/>
          </a:p>
        </p:txBody>
      </p:sp>
      <p:sp>
        <p:nvSpPr>
          <p:cNvPr id="23555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4000" smtClean="0"/>
              <a:t>A* Algorithm-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</TotalTime>
  <Words>2431</Words>
  <Application>Microsoft Office PowerPoint</Application>
  <PresentationFormat>On-screen Show (4:3)</PresentationFormat>
  <Paragraphs>448</Paragraphs>
  <Slides>38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Blends</vt:lpstr>
      <vt:lpstr>CS344: Introduction to Artificial Intelligence (associated lab: CS386) </vt:lpstr>
      <vt:lpstr>Slide 2</vt:lpstr>
      <vt:lpstr>Slide 3</vt:lpstr>
      <vt:lpstr>Steps of GGS  (principles of AI, Nilsson,)</vt:lpstr>
      <vt:lpstr>GGS steps (contd.)</vt:lpstr>
      <vt:lpstr>Algorithm A*</vt:lpstr>
      <vt:lpstr>A* Algorithm – Definition and Properties</vt:lpstr>
      <vt:lpstr>8-puzzle: heuristics</vt:lpstr>
      <vt:lpstr>A* Algorithm- Properties</vt:lpstr>
      <vt:lpstr>A* Properties (contd.)</vt:lpstr>
      <vt:lpstr>Slide 11</vt:lpstr>
      <vt:lpstr>Slide 12</vt:lpstr>
      <vt:lpstr>Slide 13</vt:lpstr>
      <vt:lpstr>Slide 14</vt:lpstr>
      <vt:lpstr>Summary on Admissibility</vt:lpstr>
      <vt:lpstr>Better Heuristic Performs Better</vt:lpstr>
      <vt:lpstr>Slide 17</vt:lpstr>
      <vt:lpstr>Slide 18</vt:lpstr>
      <vt:lpstr>Slide 19</vt:lpstr>
      <vt:lpstr>Lab assignment</vt:lpstr>
      <vt:lpstr>Monotonicity</vt:lpstr>
      <vt:lpstr>Definition</vt:lpstr>
      <vt:lpstr>Theorem</vt:lpstr>
      <vt:lpstr>Grounding the Monotone Restriction</vt:lpstr>
      <vt:lpstr>Monotonicity of # of Displaced Tile Heuristic</vt:lpstr>
      <vt:lpstr>Monotonicity of Manhattan Distance Heuristic (1/2)</vt:lpstr>
      <vt:lpstr>Monotonicity of Manhattan Distance Heuristic (2/2)</vt:lpstr>
      <vt:lpstr>Relationship between Monotonicity and Admissibility</vt:lpstr>
      <vt:lpstr>Proof of Monotonicityadmissibility</vt:lpstr>
      <vt:lpstr>Proof (continued…)</vt:lpstr>
      <vt:lpstr>Slide 31</vt:lpstr>
      <vt:lpstr>Slide 32</vt:lpstr>
      <vt:lpstr>Monotonicity of f() values</vt:lpstr>
      <vt:lpstr>Proof (1/3)…</vt:lpstr>
      <vt:lpstr>Proof (2/3)…</vt:lpstr>
      <vt:lpstr>Proof (3/3)…</vt:lpstr>
      <vt:lpstr>Better way to understand monotonicity of f()</vt:lpstr>
      <vt:lpstr>A list of AI Search Algorithms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97</cp:revision>
  <dcterms:created xsi:type="dcterms:W3CDTF">2007-07-27T07:29:18Z</dcterms:created>
  <dcterms:modified xsi:type="dcterms:W3CDTF">2011-01-11T04:43:48Z</dcterms:modified>
</cp:coreProperties>
</file>