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sldIdLst>
    <p:sldId id="256" r:id="rId2"/>
    <p:sldId id="382" r:id="rId3"/>
    <p:sldId id="383" r:id="rId4"/>
    <p:sldId id="425" r:id="rId5"/>
    <p:sldId id="426" r:id="rId6"/>
    <p:sldId id="427" r:id="rId7"/>
    <p:sldId id="397" r:id="rId8"/>
    <p:sldId id="398" r:id="rId9"/>
    <p:sldId id="399" r:id="rId10"/>
    <p:sldId id="400" r:id="rId11"/>
    <p:sldId id="402" r:id="rId12"/>
    <p:sldId id="403" r:id="rId13"/>
    <p:sldId id="404" r:id="rId14"/>
    <p:sldId id="405" r:id="rId15"/>
    <p:sldId id="406" r:id="rId16"/>
    <p:sldId id="407" r:id="rId17"/>
    <p:sldId id="408" r:id="rId18"/>
    <p:sldId id="409" r:id="rId19"/>
    <p:sldId id="410" r:id="rId20"/>
    <p:sldId id="411" r:id="rId21"/>
    <p:sldId id="412" r:id="rId22"/>
    <p:sldId id="413" r:id="rId23"/>
    <p:sldId id="414" r:id="rId24"/>
    <p:sldId id="415" r:id="rId25"/>
    <p:sldId id="416" r:id="rId26"/>
    <p:sldId id="417" r:id="rId27"/>
    <p:sldId id="418" r:id="rId28"/>
    <p:sldId id="423" r:id="rId29"/>
    <p:sldId id="424" r:id="rId30"/>
    <p:sldId id="419" r:id="rId3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700" autoAdjust="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C13B24C0-78BB-4A2C-8624-7372A7927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BBCC5C-783B-4F2F-B2B7-A0E5D40E94D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83B45B-E8A4-4C72-88A1-0A579F72EF94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585836-3657-44BB-845F-2DE2450F91B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0179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50467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90348D-C0E4-4949-A0DE-32927226D92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1203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50467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3F7291-28E7-4F7C-851F-996AD1080AD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2227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50467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0A859C-174E-45C2-9EC7-AFE01217AD4F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2DBFB1B-BC0E-4249-BFA8-93ED7FF44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32C1D-A523-4D33-82D0-B5C41D779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80826-301C-473B-95D9-BD172841F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A4D0D-0D3F-478A-98F1-3405F1EBB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2ECAD-785D-41D1-9A0C-22348DF29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7F37B-ABB6-404D-AC6D-044F1EA04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FE9DE-4933-4A25-96E6-E58E25568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A9701-BEC9-47B6-87F1-6DB148AA2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461ED-BD40-4AB0-A2EC-7D586271A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57B32-9EB4-4A5B-990C-D1E8D48C7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9E532-A7FF-4206-ACF6-C2B1A4FB6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91951-7F91-4EDB-A88F-6E24C3706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0002E24-9D71-4902-AEB9-D46CC482A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6002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Times New Roman" pitchFamily="18" charset="0"/>
              </a:rPr>
              <a:t>CS344: Introduction to Artificial Intelligence</a:t>
            </a:r>
            <a:br>
              <a:rPr lang="en-US" dirty="0" smtClean="0">
                <a:latin typeface="Times New Roman" pitchFamily="18" charset="0"/>
              </a:rPr>
            </a:br>
            <a:r>
              <a:rPr lang="en-US" dirty="0" smtClean="0">
                <a:latin typeface="Times New Roman" pitchFamily="18" charset="0"/>
              </a:rPr>
              <a:t>(associated lab: CS386)</a:t>
            </a:r>
            <a:br>
              <a:rPr lang="en-US" dirty="0" smtClean="0">
                <a:latin typeface="Times New Roman" pitchFamily="18" charset="0"/>
              </a:rPr>
            </a:br>
            <a:endParaRPr lang="en-US" sz="3200" dirty="0" smtClean="0">
              <a:latin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2971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Pushpak Bhattacharyya</a:t>
            </a:r>
            <a:b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CSE Dept., </a:t>
            </a:r>
            <a:b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IIT Bombay 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Lecture 5: </a:t>
            </a:r>
            <a:r>
              <a:rPr lang="en-US" sz="2800" dirty="0" err="1" smtClean="0">
                <a:latin typeface="Times New Roman" pitchFamily="18" charset="0"/>
              </a:rPr>
              <a:t>Monotonicity</a:t>
            </a:r>
            <a:r>
              <a:rPr lang="en-US" sz="2800" dirty="0" smtClean="0">
                <a:latin typeface="Times New Roman" pitchFamily="18" charset="0"/>
              </a:rPr>
              <a:t> 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13</a:t>
            </a:r>
            <a:r>
              <a:rPr lang="en-US" sz="2800" baseline="30000" dirty="0" smtClean="0">
                <a:latin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</a:rPr>
              <a:t> Jan,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Oval 2"/>
          <p:cNvSpPr>
            <a:spLocks noChangeArrowheads="1"/>
          </p:cNvSpPr>
          <p:nvPr/>
        </p:nvSpPr>
        <p:spPr bwMode="auto">
          <a:xfrm>
            <a:off x="1825625" y="647700"/>
            <a:ext cx="171450" cy="204788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Freeform 3"/>
          <p:cNvSpPr>
            <a:spLocks noChangeArrowheads="1"/>
          </p:cNvSpPr>
          <p:nvPr/>
        </p:nvSpPr>
        <p:spPr bwMode="auto">
          <a:xfrm>
            <a:off x="628650" y="361950"/>
            <a:ext cx="2171700" cy="3009900"/>
          </a:xfrm>
          <a:custGeom>
            <a:avLst/>
            <a:gdLst>
              <a:gd name="T0" fmla="*/ 2147483647 w 6650"/>
              <a:gd name="T1" fmla="*/ 2147483647 h 9217"/>
              <a:gd name="T2" fmla="*/ 2147483647 w 6650"/>
              <a:gd name="T3" fmla="*/ 2147483647 h 9217"/>
              <a:gd name="T4" fmla="*/ 2147483647 w 6650"/>
              <a:gd name="T5" fmla="*/ 2147483647 h 9217"/>
              <a:gd name="T6" fmla="*/ 2147483647 w 6650"/>
              <a:gd name="T7" fmla="*/ 2147483647 h 9217"/>
              <a:gd name="T8" fmla="*/ 2147483647 w 6650"/>
              <a:gd name="T9" fmla="*/ 2147483647 h 9217"/>
              <a:gd name="T10" fmla="*/ 2147483647 w 6650"/>
              <a:gd name="T11" fmla="*/ 2147483647 h 9217"/>
              <a:gd name="T12" fmla="*/ 2147483647 w 6650"/>
              <a:gd name="T13" fmla="*/ 2147483647 h 9217"/>
              <a:gd name="T14" fmla="*/ 2147483647 w 6650"/>
              <a:gd name="T15" fmla="*/ 2147483647 h 9217"/>
              <a:gd name="T16" fmla="*/ 2147483647 w 6650"/>
              <a:gd name="T17" fmla="*/ 2147483647 h 9217"/>
              <a:gd name="T18" fmla="*/ 2147483647 w 6650"/>
              <a:gd name="T19" fmla="*/ 2147483647 h 9217"/>
              <a:gd name="T20" fmla="*/ 2147483647 w 6650"/>
              <a:gd name="T21" fmla="*/ 2147483647 h 9217"/>
              <a:gd name="T22" fmla="*/ 2147483647 w 6650"/>
              <a:gd name="T23" fmla="*/ 2147483647 h 921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650"/>
              <a:gd name="T37" fmla="*/ 0 h 9217"/>
              <a:gd name="T38" fmla="*/ 6650 w 6650"/>
              <a:gd name="T39" fmla="*/ 9217 h 9217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650" h="9217">
                <a:moveTo>
                  <a:pt x="1669" y="647"/>
                </a:moveTo>
                <a:cubicBezTo>
                  <a:pt x="2688" y="0"/>
                  <a:pt x="3948" y="219"/>
                  <a:pt x="5181" y="562"/>
                </a:cubicBezTo>
                <a:cubicBezTo>
                  <a:pt x="6578" y="951"/>
                  <a:pt x="6168" y="1978"/>
                  <a:pt x="6381" y="2786"/>
                </a:cubicBezTo>
                <a:cubicBezTo>
                  <a:pt x="6609" y="3645"/>
                  <a:pt x="6649" y="4547"/>
                  <a:pt x="6637" y="5437"/>
                </a:cubicBezTo>
                <a:cubicBezTo>
                  <a:pt x="6625" y="6400"/>
                  <a:pt x="6642" y="7465"/>
                  <a:pt x="5952" y="8260"/>
                </a:cubicBezTo>
                <a:cubicBezTo>
                  <a:pt x="5254" y="9065"/>
                  <a:pt x="4217" y="9020"/>
                  <a:pt x="3297" y="9116"/>
                </a:cubicBezTo>
                <a:cubicBezTo>
                  <a:pt x="2335" y="9216"/>
                  <a:pt x="994" y="9165"/>
                  <a:pt x="643" y="7919"/>
                </a:cubicBezTo>
                <a:cubicBezTo>
                  <a:pt x="382" y="6999"/>
                  <a:pt x="228" y="6069"/>
                  <a:pt x="128" y="5096"/>
                </a:cubicBezTo>
                <a:cubicBezTo>
                  <a:pt x="0" y="3882"/>
                  <a:pt x="974" y="3172"/>
                  <a:pt x="1156" y="2102"/>
                </a:cubicBezTo>
                <a:lnTo>
                  <a:pt x="1156" y="1246"/>
                </a:lnTo>
                <a:lnTo>
                  <a:pt x="1498" y="733"/>
                </a:lnTo>
                <a:lnTo>
                  <a:pt x="1669" y="647"/>
                </a:lnTo>
              </a:path>
            </a:pathLst>
          </a:cu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1827213" y="2695575"/>
            <a:ext cx="171450" cy="231775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2767013" y="715963"/>
            <a:ext cx="682625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2767013" y="2924175"/>
            <a:ext cx="682625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3119438" y="735013"/>
            <a:ext cx="1587" cy="68421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3108325" y="1922463"/>
            <a:ext cx="1588" cy="10255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2870200" y="1479550"/>
            <a:ext cx="1027113" cy="420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k+1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2001838" y="606425"/>
            <a:ext cx="442912" cy="420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1990725" y="2632075"/>
            <a:ext cx="454025" cy="420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G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3973513" y="207963"/>
            <a:ext cx="4976812" cy="281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Since A</a:t>
            </a:r>
            <a:r>
              <a:rPr lang="en-GB" sz="2200" baseline="-33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* has terminated without expanding 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, 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f</a:t>
            </a:r>
            <a:r>
              <a:rPr lang="en-GB" sz="2200" i="1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(n) &gt;= f*(S)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   (2)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2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Any node whose 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f 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value is strictly less than 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f*(S)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 has to be expanded.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Since A</a:t>
            </a:r>
            <a:r>
              <a:rPr lang="en-GB" sz="2200" baseline="-33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* has expanded 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n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f</a:t>
            </a:r>
            <a:r>
              <a:rPr lang="en-GB" sz="2200" i="1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(n) &lt;= f*(S)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 		(3)</a:t>
            </a: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655638" y="3732213"/>
            <a:ext cx="8086725" cy="1106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From (1), (2), and (3)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h</a:t>
            </a:r>
            <a:r>
              <a:rPr lang="en-GB" sz="2200" i="1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(n) &gt;= h</a:t>
            </a:r>
            <a:r>
              <a:rPr lang="en-GB" sz="2200" i="1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(n)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  which is a contradiction. Therefore, A</a:t>
            </a:r>
            <a:r>
              <a:rPr lang="en-GB" sz="2200" baseline="-33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* has to expand all nodes that A</a:t>
            </a:r>
            <a:r>
              <a:rPr lang="en-GB" sz="2200" baseline="-33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* has expanded.</a:t>
            </a: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655638" y="4833938"/>
            <a:ext cx="7878762" cy="144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 u="sng">
                <a:solidFill>
                  <a:srgbClr val="000000"/>
                </a:solidFill>
                <a:latin typeface="Times New Roman" pitchFamily="18" charset="0"/>
              </a:rPr>
              <a:t>Exercise</a:t>
            </a:r>
          </a:p>
          <a:p>
            <a:pPr marL="976313" lvl="4" indent="-195263"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200" u="sng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If better means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 h</a:t>
            </a:r>
            <a:r>
              <a:rPr lang="en-GB" sz="2200" i="1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(n) &gt; h</a:t>
            </a:r>
            <a:r>
              <a:rPr lang="en-GB" sz="2200" i="1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(n)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 for some 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 and 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h</a:t>
            </a:r>
            <a:r>
              <a:rPr lang="en-GB" sz="2200" i="1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(n) = h</a:t>
            </a:r>
            <a:r>
              <a:rPr lang="en-GB" sz="2200" i="1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(n)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 for others, then Can you prove the result ?		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4352925" y="3940175"/>
            <a:ext cx="165100" cy="465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Monotonicity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heuristic </a:t>
            </a:r>
            <a:r>
              <a:rPr lang="en-US" i="1" dirty="0" smtClean="0"/>
              <a:t>h(p)</a:t>
            </a:r>
            <a:r>
              <a:rPr lang="en-US" dirty="0" smtClean="0"/>
              <a:t> is said to satisfy the monotone restriction, if for all </a:t>
            </a:r>
            <a:r>
              <a:rPr lang="en-US" i="1" dirty="0" smtClean="0"/>
              <a:t>‘p’</a:t>
            </a:r>
            <a:r>
              <a:rPr lang="en-US" dirty="0" smtClean="0"/>
              <a:t>, </a:t>
            </a:r>
            <a:r>
              <a:rPr lang="en-US" i="1" dirty="0" smtClean="0"/>
              <a:t>h(p)&lt;=h(p</a:t>
            </a:r>
            <a:r>
              <a:rPr lang="en-US" i="1" baseline="-25000" dirty="0" smtClean="0"/>
              <a:t>c</a:t>
            </a:r>
            <a:r>
              <a:rPr lang="en-US" i="1" dirty="0" smtClean="0"/>
              <a:t>)+cost(p, p</a:t>
            </a:r>
            <a:r>
              <a:rPr lang="en-US" i="1" baseline="-25000" dirty="0" smtClean="0"/>
              <a:t>c</a:t>
            </a:r>
            <a:r>
              <a:rPr lang="en-US" i="1" dirty="0" smtClean="0"/>
              <a:t>)</a:t>
            </a:r>
            <a:r>
              <a:rPr lang="en-US" dirty="0" smtClean="0"/>
              <a:t>, where </a:t>
            </a:r>
            <a:r>
              <a:rPr lang="en-US" i="1" dirty="0" smtClean="0"/>
              <a:t>‘p</a:t>
            </a:r>
            <a:r>
              <a:rPr lang="en-US" i="1" baseline="-25000" dirty="0" smtClean="0"/>
              <a:t>c</a:t>
            </a:r>
            <a:r>
              <a:rPr lang="en-US" i="1" dirty="0" smtClean="0"/>
              <a:t>’</a:t>
            </a:r>
            <a:r>
              <a:rPr lang="en-US" dirty="0" smtClean="0"/>
              <a:t> is the child of </a:t>
            </a:r>
            <a:r>
              <a:rPr lang="en-US" i="1" dirty="0" smtClean="0"/>
              <a:t>‘p’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If monotone restriction (also called triangular inequality) is satisfied, then for nodes in the closed list, redirection of parent pointer is not necessary. In other words, if any node </a:t>
            </a:r>
            <a:r>
              <a:rPr lang="en-US" sz="2800" i="1" dirty="0" smtClean="0"/>
              <a:t>‘n’</a:t>
            </a:r>
            <a:r>
              <a:rPr lang="en-US" sz="2800" dirty="0" smtClean="0"/>
              <a:t> is chosen for expansion from the open list, then </a:t>
            </a:r>
            <a:r>
              <a:rPr lang="en-US" sz="2800" i="1" dirty="0" smtClean="0"/>
              <a:t>g(n)=g*(n)</a:t>
            </a:r>
            <a:r>
              <a:rPr lang="en-US" sz="2800" dirty="0" smtClean="0"/>
              <a:t>, where </a:t>
            </a:r>
            <a:r>
              <a:rPr lang="en-US" sz="2800" i="1" dirty="0" smtClean="0"/>
              <a:t>g(n)</a:t>
            </a:r>
            <a:r>
              <a:rPr lang="en-US" sz="2800" dirty="0" smtClean="0"/>
              <a:t> is the cost of the path from the start node</a:t>
            </a:r>
            <a:r>
              <a:rPr lang="en-US" sz="2800" i="1" dirty="0" smtClean="0"/>
              <a:t> ‘s’</a:t>
            </a:r>
            <a:r>
              <a:rPr lang="en-US" sz="2800" dirty="0" smtClean="0"/>
              <a:t> to </a:t>
            </a:r>
            <a:r>
              <a:rPr lang="en-US" sz="2800" i="1" dirty="0" smtClean="0"/>
              <a:t>‘n’ </a:t>
            </a:r>
            <a:r>
              <a:rPr lang="en-US" sz="2800" dirty="0" smtClean="0"/>
              <a:t>at that point of the search when </a:t>
            </a:r>
            <a:r>
              <a:rPr lang="en-US" sz="2800" i="1" dirty="0" smtClean="0"/>
              <a:t>‘n’</a:t>
            </a:r>
            <a:r>
              <a:rPr lang="en-US" sz="2800" dirty="0" smtClean="0"/>
              <a:t> is chosen, and </a:t>
            </a:r>
            <a:r>
              <a:rPr lang="en-US" sz="2800" i="1" dirty="0" smtClean="0"/>
              <a:t>g*(n)</a:t>
            </a:r>
            <a:r>
              <a:rPr lang="en-US" sz="2800" dirty="0" smtClean="0"/>
              <a:t> is the cost of the optimal path from </a:t>
            </a:r>
            <a:r>
              <a:rPr lang="en-US" sz="2800" i="1" dirty="0" smtClean="0"/>
              <a:t>‘s’</a:t>
            </a:r>
            <a:r>
              <a:rPr lang="en-US" sz="2800" dirty="0" smtClean="0"/>
              <a:t> to </a:t>
            </a:r>
            <a:r>
              <a:rPr lang="en-US" sz="2800" i="1" dirty="0" smtClean="0"/>
              <a:t>‘n’</a:t>
            </a:r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5248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Grounding the Monotone Restriction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1295400" y="1143000"/>
          <a:ext cx="1981200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0400"/>
                <a:gridCol w="660400"/>
                <a:gridCol w="660400"/>
              </a:tblGrid>
              <a:tr h="40640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Content Placeholder 9"/>
          <p:cNvGraphicFramePr>
            <a:graphicFrameLocks/>
          </p:cNvGraphicFramePr>
          <p:nvPr/>
        </p:nvGraphicFramePr>
        <p:xfrm>
          <a:off x="4800600" y="1143000"/>
          <a:ext cx="1981200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0400"/>
                <a:gridCol w="660400"/>
                <a:gridCol w="660400"/>
              </a:tblGrid>
              <a:tr h="4064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905000" y="2590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57800" y="2590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</a:t>
            </a:r>
            <a:r>
              <a:rPr lang="en-US" baseline="-25000" dirty="0" err="1" smtClean="0"/>
              <a:t>l</a:t>
            </a:r>
            <a:endParaRPr lang="en-US" baseline="-25000" dirty="0"/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1562100" y="32385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Content Placeholder 9"/>
          <p:cNvGraphicFramePr>
            <a:graphicFrameLocks/>
          </p:cNvGraphicFramePr>
          <p:nvPr/>
        </p:nvGraphicFramePr>
        <p:xfrm>
          <a:off x="1524000" y="4191000"/>
          <a:ext cx="1981200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0400"/>
                <a:gridCol w="660400"/>
                <a:gridCol w="660400"/>
              </a:tblGrid>
              <a:tr h="40640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343400" y="3429000"/>
            <a:ext cx="350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(n) -: number of displaced tiles</a:t>
            </a:r>
          </a:p>
          <a:p>
            <a:endParaRPr lang="en-US" dirty="0"/>
          </a:p>
          <a:p>
            <a:r>
              <a:rPr lang="en-US" dirty="0" smtClean="0"/>
              <a:t>Is h(n) monotone ?</a:t>
            </a:r>
          </a:p>
          <a:p>
            <a:r>
              <a:rPr lang="en-US" dirty="0"/>
              <a:t>h</a:t>
            </a:r>
            <a:r>
              <a:rPr lang="en-US" dirty="0" smtClean="0"/>
              <a:t>(n)  = 8</a:t>
            </a:r>
          </a:p>
          <a:p>
            <a:r>
              <a:rPr lang="en-US" dirty="0" smtClean="0"/>
              <a:t>h(n’) = 8</a:t>
            </a:r>
          </a:p>
          <a:p>
            <a:r>
              <a:rPr lang="en-US" dirty="0" smtClean="0"/>
              <a:t>C(</a:t>
            </a:r>
            <a:r>
              <a:rPr lang="en-US" dirty="0" err="1" smtClean="0"/>
              <a:t>n,n</a:t>
            </a:r>
            <a:r>
              <a:rPr lang="en-US" dirty="0" smtClean="0"/>
              <a:t>’) = 1</a:t>
            </a:r>
          </a:p>
          <a:p>
            <a:endParaRPr lang="en-US" dirty="0" smtClean="0"/>
          </a:p>
          <a:p>
            <a:r>
              <a:rPr lang="en-US" dirty="0" smtClean="0"/>
              <a:t>Hence monotone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905000" y="56388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n’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Monotonicity</a:t>
            </a:r>
            <a:r>
              <a:rPr lang="en-US" dirty="0" smtClean="0"/>
              <a:t> of # of Displaced Tile Heuristic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h(n) &lt; = h(n’) + c(n, n’)</a:t>
            </a:r>
          </a:p>
          <a:p>
            <a:r>
              <a:rPr lang="en-US" dirty="0" smtClean="0"/>
              <a:t>Any move reduces h(n) by at most 1 </a:t>
            </a:r>
          </a:p>
          <a:p>
            <a:r>
              <a:rPr lang="en-US" i="1" dirty="0" smtClean="0"/>
              <a:t>c = 1</a:t>
            </a:r>
          </a:p>
          <a:p>
            <a:r>
              <a:rPr lang="en-US" dirty="0" smtClean="0"/>
              <a:t>Hence, </a:t>
            </a:r>
            <a:r>
              <a:rPr lang="en-US" i="1" dirty="0" smtClean="0"/>
              <a:t>h(parent) &lt; = h(child) + 1</a:t>
            </a:r>
          </a:p>
          <a:p>
            <a:r>
              <a:rPr lang="en-US" dirty="0" smtClean="0"/>
              <a:t>If the empty cell is also included in the cost, then </a:t>
            </a:r>
            <a:r>
              <a:rPr lang="en-US" i="1" dirty="0" smtClean="0"/>
              <a:t>h</a:t>
            </a:r>
            <a:r>
              <a:rPr lang="en-US" dirty="0" smtClean="0"/>
              <a:t> need not be monotone (try!)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Monotonicity</a:t>
            </a:r>
            <a:r>
              <a:rPr lang="en-US" dirty="0" smtClean="0"/>
              <a:t> of Manhattan </a:t>
            </a:r>
            <a:r>
              <a:rPr lang="en-US" dirty="0"/>
              <a:t>D</a:t>
            </a:r>
            <a:r>
              <a:rPr lang="en-US" dirty="0" smtClean="0"/>
              <a:t>istance Heuristic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/>
              <a:t>Manhattan distance= X-</a:t>
            </a:r>
            <a:r>
              <a:rPr lang="en-US" i="1" dirty="0" err="1" smtClean="0"/>
              <a:t>dist+Y</a:t>
            </a:r>
            <a:r>
              <a:rPr lang="en-US" i="1" dirty="0" smtClean="0"/>
              <a:t>-dist</a:t>
            </a:r>
            <a:r>
              <a:rPr lang="en-US" dirty="0" smtClean="0"/>
              <a:t> from the target position</a:t>
            </a:r>
          </a:p>
          <a:p>
            <a:r>
              <a:rPr lang="en-US" dirty="0" smtClean="0"/>
              <a:t>Refer to the diagram in the first slide:</a:t>
            </a:r>
          </a:p>
          <a:p>
            <a:r>
              <a:rPr lang="en-US" sz="2800" i="1" dirty="0" err="1"/>
              <a:t>h</a:t>
            </a:r>
            <a:r>
              <a:rPr lang="en-US" sz="2000" i="1" dirty="0" err="1" smtClean="0"/>
              <a:t>mn</a:t>
            </a:r>
            <a:r>
              <a:rPr lang="en-US" i="1" dirty="0" smtClean="0"/>
              <a:t>(n) = 1 + 1 + 1 + 2 + 1 + 1 + 2 + 1 = 10</a:t>
            </a:r>
          </a:p>
          <a:p>
            <a:r>
              <a:rPr lang="en-US" i="1" dirty="0" err="1"/>
              <a:t>h</a:t>
            </a:r>
            <a:r>
              <a:rPr lang="en-US" sz="2400" i="1" dirty="0" err="1" smtClean="0"/>
              <a:t>mn</a:t>
            </a:r>
            <a:r>
              <a:rPr lang="en-US" i="1" dirty="0" smtClean="0"/>
              <a:t>(n’) = 1 + 1 + 1 + 3 + 1 + 1 + 2 + 1 = 11</a:t>
            </a:r>
          </a:p>
          <a:p>
            <a:r>
              <a:rPr lang="en-US" i="1" dirty="0" smtClean="0"/>
              <a:t>Cost = 1</a:t>
            </a:r>
          </a:p>
          <a:p>
            <a:r>
              <a:rPr lang="en-US" dirty="0" smtClean="0"/>
              <a:t>Again, </a:t>
            </a:r>
            <a:r>
              <a:rPr lang="en-US" i="1" dirty="0" smtClean="0"/>
              <a:t>h(n) &lt; = h(n’) + c(n, n’)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Monotonicity</a:t>
            </a:r>
            <a:r>
              <a:rPr lang="en-US" dirty="0" smtClean="0"/>
              <a:t> of Manhattan </a:t>
            </a:r>
            <a:r>
              <a:rPr lang="en-US" dirty="0"/>
              <a:t>D</a:t>
            </a:r>
            <a:r>
              <a:rPr lang="en-US" dirty="0" smtClean="0"/>
              <a:t>istance Heuristic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Any move can either increase the h value or decrease it by </a:t>
            </a:r>
            <a:r>
              <a:rPr lang="en-US" b="1" dirty="0" smtClean="0"/>
              <a:t>at most 1.</a:t>
            </a:r>
          </a:p>
          <a:p>
            <a:r>
              <a:rPr lang="en-US" dirty="0" smtClean="0"/>
              <a:t>Cost again is 1.</a:t>
            </a:r>
          </a:p>
          <a:p>
            <a:r>
              <a:rPr lang="en-US" dirty="0" smtClean="0"/>
              <a:t>Hence, this heuristic also satisfies Monotone Restriction</a:t>
            </a:r>
          </a:p>
          <a:p>
            <a:r>
              <a:rPr lang="en-US" dirty="0" smtClean="0"/>
              <a:t>If empty cell is also included in the cost then </a:t>
            </a:r>
            <a:r>
              <a:rPr lang="en-US" dirty="0" err="1" smtClean="0"/>
              <a:t>manhattan</a:t>
            </a:r>
            <a:r>
              <a:rPr lang="en-US" dirty="0" smtClean="0"/>
              <a:t> distance does not satisfy monotone restriction (try!)</a:t>
            </a:r>
          </a:p>
          <a:p>
            <a:r>
              <a:rPr lang="en-US" dirty="0" smtClean="0"/>
              <a:t>Apply this heuristic for Missionaries and Cannibals problem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Relationship between </a:t>
            </a:r>
            <a:r>
              <a:rPr lang="en-US" dirty="0" err="1" smtClean="0"/>
              <a:t>Monotonicity</a:t>
            </a:r>
            <a:r>
              <a:rPr lang="en-US" dirty="0" smtClean="0"/>
              <a:t> and Admissibility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Observation: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Monotone Restriction → Admissibility but not vice-versa</a:t>
            </a:r>
          </a:p>
          <a:p>
            <a:r>
              <a:rPr lang="en-US" dirty="0" smtClean="0"/>
              <a:t>Statement: </a:t>
            </a:r>
            <a:r>
              <a:rPr lang="en-US" i="1" dirty="0" smtClean="0"/>
              <a:t>If h(</a:t>
            </a:r>
            <a:r>
              <a:rPr lang="en-US" i="1" dirty="0" err="1" smtClean="0"/>
              <a:t>n</a:t>
            </a:r>
            <a:r>
              <a:rPr lang="en-US" sz="2400" i="1" baseline="-25000" dirty="0" err="1" smtClean="0"/>
              <a:t>i</a:t>
            </a:r>
            <a:r>
              <a:rPr lang="en-US" i="1" dirty="0" smtClean="0"/>
              <a:t>) &lt;= h(</a:t>
            </a:r>
            <a:r>
              <a:rPr lang="en-US" i="1" dirty="0" err="1" smtClean="0"/>
              <a:t>n</a:t>
            </a:r>
            <a:r>
              <a:rPr lang="en-US" sz="2400" i="1" baseline="-25000" dirty="0" err="1" smtClean="0"/>
              <a:t>j</a:t>
            </a:r>
            <a:r>
              <a:rPr lang="en-US" i="1" dirty="0" smtClean="0"/>
              <a:t>) + c(</a:t>
            </a:r>
            <a:r>
              <a:rPr lang="en-US" i="1" dirty="0" err="1" smtClean="0"/>
              <a:t>n</a:t>
            </a:r>
            <a:r>
              <a:rPr lang="en-US" sz="2400" i="1" baseline="-25000" dirty="0" err="1" smtClean="0"/>
              <a:t>i</a:t>
            </a:r>
            <a:r>
              <a:rPr lang="en-US" i="1" dirty="0" smtClean="0"/>
              <a:t>, </a:t>
            </a:r>
            <a:r>
              <a:rPr lang="en-US" i="1" dirty="0" err="1" smtClean="0"/>
              <a:t>n</a:t>
            </a:r>
            <a:r>
              <a:rPr lang="en-US" sz="2400" i="1" baseline="-25000" dirty="0" err="1" smtClean="0"/>
              <a:t>j</a:t>
            </a:r>
            <a:r>
              <a:rPr lang="en-US" i="1" dirty="0" smtClean="0"/>
              <a:t>) for all </a:t>
            </a:r>
            <a:r>
              <a:rPr lang="en-US" i="1" dirty="0" err="1" smtClean="0"/>
              <a:t>i</a:t>
            </a:r>
            <a:r>
              <a:rPr lang="en-US" i="1" dirty="0" smtClean="0"/>
              <a:t>, j</a:t>
            </a:r>
          </a:p>
          <a:p>
            <a:pPr>
              <a:buNone/>
            </a:pPr>
            <a:r>
              <a:rPr lang="en-US" i="1" dirty="0"/>
              <a:t>	</a:t>
            </a:r>
            <a:r>
              <a:rPr lang="en-US" i="1" dirty="0" smtClean="0"/>
              <a:t>then h(</a:t>
            </a:r>
            <a:r>
              <a:rPr lang="en-US" i="1" dirty="0" err="1" smtClean="0"/>
              <a:t>n</a:t>
            </a:r>
            <a:r>
              <a:rPr lang="en-US" sz="2400" i="1" baseline="-25000" dirty="0" err="1" smtClean="0"/>
              <a:t>i</a:t>
            </a:r>
            <a:r>
              <a:rPr lang="en-US" i="1" dirty="0" smtClean="0"/>
              <a:t>) &lt; = h*(</a:t>
            </a:r>
            <a:r>
              <a:rPr lang="en-US" i="1" dirty="0" err="1" smtClean="0"/>
              <a:t>n</a:t>
            </a:r>
            <a:r>
              <a:rPr lang="en-US" sz="2400" i="1" baseline="-25000" dirty="0" err="1" smtClean="0"/>
              <a:t>i</a:t>
            </a:r>
            <a:r>
              <a:rPr lang="en-US" i="1" dirty="0" smtClean="0"/>
              <a:t>)  for all </a:t>
            </a:r>
            <a:r>
              <a:rPr lang="en-US" i="1" dirty="0" err="1" smtClean="0"/>
              <a:t>i</a:t>
            </a:r>
            <a:endParaRPr lang="en-US" i="1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Proof of </a:t>
            </a:r>
            <a:r>
              <a:rPr lang="en-US" dirty="0" err="1" smtClean="0"/>
              <a:t>Monotonicity</a:t>
            </a:r>
            <a:r>
              <a:rPr lang="en-US" dirty="0" err="1" smtClean="0">
                <a:sym typeface="Wingdings" pitchFamily="2" charset="2"/>
              </a:rPr>
              <a:t></a:t>
            </a:r>
            <a:r>
              <a:rPr lang="en-US" dirty="0" err="1" smtClean="0"/>
              <a:t>admissibility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Let us consider the following as the optimal path starting with a node </a:t>
            </a:r>
            <a:r>
              <a:rPr lang="en-US" i="1" dirty="0" smtClean="0"/>
              <a:t>n = n</a:t>
            </a:r>
            <a:r>
              <a:rPr lang="en-US" sz="1900" i="1" baseline="-25000" dirty="0" smtClean="0"/>
              <a:t>1</a:t>
            </a:r>
            <a:r>
              <a:rPr lang="en-US" i="1" dirty="0" smtClean="0"/>
              <a:t> – n</a:t>
            </a:r>
            <a:r>
              <a:rPr lang="en-US" sz="1700" i="1" baseline="-25000" dirty="0" smtClean="0"/>
              <a:t>2</a:t>
            </a:r>
            <a:r>
              <a:rPr lang="en-US" i="1" dirty="0" smtClean="0"/>
              <a:t> – n</a:t>
            </a:r>
            <a:r>
              <a:rPr lang="en-US" sz="2200" i="1" baseline="-25000" dirty="0" smtClean="0"/>
              <a:t>3</a:t>
            </a:r>
            <a:r>
              <a:rPr lang="en-US" i="1" dirty="0" smtClean="0"/>
              <a:t> … </a:t>
            </a:r>
            <a:r>
              <a:rPr lang="en-US" i="1" dirty="0" err="1" smtClean="0"/>
              <a:t>n</a:t>
            </a:r>
            <a:r>
              <a:rPr lang="en-US" sz="2400" i="1" baseline="-25000" dirty="0" err="1" smtClean="0"/>
              <a:t>i</a:t>
            </a:r>
            <a:r>
              <a:rPr lang="en-US" i="1" dirty="0" smtClean="0"/>
              <a:t> - … n</a:t>
            </a:r>
            <a:r>
              <a:rPr lang="en-US" sz="2400" i="1" baseline="-25000" dirty="0" smtClean="0"/>
              <a:t>m</a:t>
            </a:r>
            <a:r>
              <a:rPr lang="en-US" i="1" dirty="0" smtClean="0"/>
              <a:t> = </a:t>
            </a:r>
            <a:r>
              <a:rPr lang="en-US" i="1" dirty="0" err="1" smtClean="0"/>
              <a:t>g</a:t>
            </a:r>
            <a:r>
              <a:rPr lang="en-US" sz="2400" i="1" baseline="-25000" dirty="0" err="1" smtClean="0"/>
              <a:t>l</a:t>
            </a:r>
            <a:endParaRPr lang="en-US" sz="2400" i="1" baseline="-25000" dirty="0" smtClean="0"/>
          </a:p>
          <a:p>
            <a:pPr>
              <a:buNone/>
            </a:pPr>
            <a:r>
              <a:rPr lang="en-US" dirty="0" smtClean="0"/>
              <a:t>Observe that 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i="1" dirty="0" smtClean="0"/>
              <a:t>h*(n) = c(n</a:t>
            </a:r>
            <a:r>
              <a:rPr lang="en-US" sz="1900" i="1" baseline="-25000" dirty="0" smtClean="0"/>
              <a:t>1</a:t>
            </a:r>
            <a:r>
              <a:rPr lang="en-US" i="1" dirty="0" smtClean="0"/>
              <a:t>, n</a:t>
            </a:r>
            <a:r>
              <a:rPr lang="en-US" sz="1900" i="1" baseline="-25000" dirty="0" smtClean="0"/>
              <a:t>2</a:t>
            </a:r>
            <a:r>
              <a:rPr lang="en-US" i="1" dirty="0" smtClean="0"/>
              <a:t>) + c(n</a:t>
            </a:r>
            <a:r>
              <a:rPr lang="en-US" sz="1900" i="1" baseline="-25000" dirty="0" smtClean="0"/>
              <a:t>2</a:t>
            </a:r>
            <a:r>
              <a:rPr lang="en-US" i="1" dirty="0" smtClean="0"/>
              <a:t>,n</a:t>
            </a:r>
            <a:r>
              <a:rPr lang="en-US" sz="1900" i="1" baseline="-25000" dirty="0" smtClean="0"/>
              <a:t>3</a:t>
            </a:r>
            <a:r>
              <a:rPr lang="en-US" i="1" dirty="0" smtClean="0"/>
              <a:t>) + … + c(n</a:t>
            </a:r>
            <a:r>
              <a:rPr lang="en-US" sz="2400" i="1" baseline="-25000" dirty="0" smtClean="0"/>
              <a:t>m-1</a:t>
            </a:r>
            <a:r>
              <a:rPr lang="en-US" i="1" dirty="0" smtClean="0"/>
              <a:t>, </a:t>
            </a:r>
            <a:r>
              <a:rPr lang="en-US" i="1" dirty="0" err="1" smtClean="0"/>
              <a:t>g</a:t>
            </a:r>
            <a:r>
              <a:rPr lang="en-US" sz="2400" i="1" baseline="-25000" dirty="0" err="1" smtClean="0"/>
              <a:t>l</a:t>
            </a:r>
            <a:r>
              <a:rPr lang="en-US" i="1" dirty="0" smtClean="0"/>
              <a:t>)</a:t>
            </a:r>
          </a:p>
          <a:p>
            <a:pPr>
              <a:buNone/>
            </a:pPr>
            <a:r>
              <a:rPr lang="en-US" dirty="0" smtClean="0"/>
              <a:t>Since the path given above is the optimal path from </a:t>
            </a:r>
            <a:r>
              <a:rPr lang="en-US" i="1" dirty="0" smtClean="0"/>
              <a:t>n to </a:t>
            </a:r>
            <a:r>
              <a:rPr lang="en-US" i="1" dirty="0" err="1" smtClean="0"/>
              <a:t>g</a:t>
            </a:r>
            <a:r>
              <a:rPr lang="en-US" sz="2400" i="1" baseline="-25000" dirty="0" err="1" smtClean="0"/>
              <a:t>l</a:t>
            </a:r>
            <a:endParaRPr lang="en-US" sz="2400" i="1" baseline="-25000" dirty="0" smtClean="0"/>
          </a:p>
          <a:p>
            <a:pPr>
              <a:buNone/>
            </a:pPr>
            <a:endParaRPr lang="en-US" baseline="-25000" dirty="0" smtClean="0"/>
          </a:p>
          <a:p>
            <a:pPr>
              <a:buNone/>
            </a:pPr>
            <a:r>
              <a:rPr lang="en-US" dirty="0" smtClean="0"/>
              <a:t>Now,</a:t>
            </a:r>
          </a:p>
          <a:p>
            <a:pPr lvl="1">
              <a:buNone/>
            </a:pPr>
            <a:r>
              <a:rPr lang="en-US" dirty="0" smtClean="0"/>
              <a:t>h(n</a:t>
            </a:r>
            <a:r>
              <a:rPr lang="en-US" sz="1500" dirty="0" smtClean="0"/>
              <a:t>1</a:t>
            </a:r>
            <a:r>
              <a:rPr lang="en-US" dirty="0" smtClean="0"/>
              <a:t>) &lt;= h(n</a:t>
            </a:r>
            <a:r>
              <a:rPr lang="en-US" sz="1500" dirty="0" smtClean="0"/>
              <a:t>2</a:t>
            </a:r>
            <a:r>
              <a:rPr lang="en-US" dirty="0" smtClean="0"/>
              <a:t>) + c(n</a:t>
            </a:r>
            <a:r>
              <a:rPr lang="en-US" sz="1500" dirty="0" smtClean="0"/>
              <a:t>1</a:t>
            </a:r>
            <a:r>
              <a:rPr lang="en-US" dirty="0" smtClean="0"/>
              <a:t>, n</a:t>
            </a:r>
            <a:r>
              <a:rPr lang="en-US" sz="1500" dirty="0" smtClean="0"/>
              <a:t>2</a:t>
            </a:r>
            <a:r>
              <a:rPr lang="en-US" dirty="0" smtClean="0"/>
              <a:t>) ------ </a:t>
            </a:r>
            <a:r>
              <a:rPr lang="en-US" dirty="0" err="1" smtClean="0"/>
              <a:t>Eq</a:t>
            </a:r>
            <a:r>
              <a:rPr lang="en-US" dirty="0" smtClean="0"/>
              <a:t> 1</a:t>
            </a:r>
          </a:p>
          <a:p>
            <a:pPr lvl="1">
              <a:buNone/>
            </a:pPr>
            <a:r>
              <a:rPr lang="en-US" dirty="0"/>
              <a:t>h</a:t>
            </a:r>
            <a:r>
              <a:rPr lang="en-US" dirty="0" smtClean="0"/>
              <a:t>(n</a:t>
            </a:r>
            <a:r>
              <a:rPr lang="en-US" sz="1500" dirty="0" smtClean="0"/>
              <a:t>2</a:t>
            </a:r>
            <a:r>
              <a:rPr lang="en-US" dirty="0" smtClean="0"/>
              <a:t>) &lt;= h(n</a:t>
            </a:r>
            <a:r>
              <a:rPr lang="en-US" sz="1500" dirty="0" smtClean="0"/>
              <a:t>3</a:t>
            </a:r>
            <a:r>
              <a:rPr lang="en-US" dirty="0" smtClean="0"/>
              <a:t>) + c(n</a:t>
            </a:r>
            <a:r>
              <a:rPr lang="en-US" sz="1500" dirty="0" smtClean="0"/>
              <a:t>2</a:t>
            </a:r>
            <a:r>
              <a:rPr lang="en-US" dirty="0" smtClean="0"/>
              <a:t>, n</a:t>
            </a:r>
            <a:r>
              <a:rPr lang="en-US" sz="1500" dirty="0" smtClean="0"/>
              <a:t>3</a:t>
            </a:r>
            <a:r>
              <a:rPr lang="en-US" dirty="0" smtClean="0"/>
              <a:t>) ------ </a:t>
            </a:r>
            <a:r>
              <a:rPr lang="en-US" dirty="0" err="1" smtClean="0"/>
              <a:t>Eq</a:t>
            </a:r>
            <a:r>
              <a:rPr lang="en-US" dirty="0" smtClean="0"/>
              <a:t> 2</a:t>
            </a:r>
          </a:p>
          <a:p>
            <a:pPr lvl="1">
              <a:buNone/>
            </a:pPr>
            <a:r>
              <a:rPr lang="en-US" dirty="0" smtClean="0"/>
              <a:t>:	:	:	:	:	:</a:t>
            </a:r>
          </a:p>
          <a:p>
            <a:pPr lvl="1">
              <a:buNone/>
            </a:pPr>
            <a:r>
              <a:rPr lang="en-US" dirty="0" smtClean="0"/>
              <a:t>h(n</a:t>
            </a:r>
            <a:r>
              <a:rPr lang="en-US" sz="2200" dirty="0" smtClean="0"/>
              <a:t>m-1</a:t>
            </a:r>
            <a:r>
              <a:rPr lang="en-US" dirty="0" smtClean="0"/>
              <a:t>) = h(</a:t>
            </a:r>
            <a:r>
              <a:rPr lang="en-US" dirty="0" err="1" smtClean="0"/>
              <a:t>g</a:t>
            </a:r>
            <a:r>
              <a:rPr lang="en-US" sz="2200" dirty="0" err="1" smtClean="0"/>
              <a:t>i</a:t>
            </a:r>
            <a:r>
              <a:rPr lang="en-US" dirty="0" smtClean="0"/>
              <a:t>) + c(n</a:t>
            </a:r>
            <a:r>
              <a:rPr lang="en-US" sz="2200" dirty="0" smtClean="0"/>
              <a:t>m-1</a:t>
            </a:r>
            <a:r>
              <a:rPr lang="en-US" dirty="0" smtClean="0"/>
              <a:t>, </a:t>
            </a:r>
            <a:r>
              <a:rPr lang="en-US" dirty="0" err="1" smtClean="0"/>
              <a:t>g</a:t>
            </a:r>
            <a:r>
              <a:rPr lang="en-US" sz="2200" dirty="0" err="1" smtClean="0"/>
              <a:t>i</a:t>
            </a:r>
            <a:r>
              <a:rPr lang="en-US" dirty="0" smtClean="0"/>
              <a:t>)------ </a:t>
            </a:r>
            <a:r>
              <a:rPr lang="en-US" dirty="0" err="1" smtClean="0"/>
              <a:t>Eq</a:t>
            </a:r>
            <a:r>
              <a:rPr lang="en-US" dirty="0" smtClean="0"/>
              <a:t> (m-1)</a:t>
            </a:r>
          </a:p>
          <a:p>
            <a:pPr>
              <a:buNone/>
            </a:pPr>
            <a:r>
              <a:rPr lang="en-US" dirty="0" smtClean="0"/>
              <a:t>Adding </a:t>
            </a:r>
            <a:r>
              <a:rPr lang="en-US" dirty="0" err="1" smtClean="0"/>
              <a:t>Eq</a:t>
            </a:r>
            <a:r>
              <a:rPr lang="en-US" dirty="0" smtClean="0"/>
              <a:t> 1 to </a:t>
            </a:r>
            <a:r>
              <a:rPr lang="en-US" dirty="0" err="1" smtClean="0"/>
              <a:t>Eq</a:t>
            </a:r>
            <a:r>
              <a:rPr lang="en-US" dirty="0" smtClean="0"/>
              <a:t> (m-1) we get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h(n) &lt;= h(</a:t>
            </a:r>
            <a:r>
              <a:rPr lang="en-US" i="1" dirty="0" err="1" smtClean="0"/>
              <a:t>g</a:t>
            </a:r>
            <a:r>
              <a:rPr lang="en-US" sz="2600" i="1" baseline="-25000" dirty="0" err="1" smtClean="0"/>
              <a:t>l</a:t>
            </a:r>
            <a:r>
              <a:rPr lang="en-US" i="1" dirty="0" smtClean="0"/>
              <a:t>) + h*(n) = h*(n)</a:t>
            </a:r>
          </a:p>
          <a:p>
            <a:pPr>
              <a:buNone/>
            </a:pPr>
            <a:r>
              <a:rPr lang="en-US" dirty="0" smtClean="0"/>
              <a:t>Hence proved that MR → (h &lt;= h*)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52487"/>
          </a:xfrm>
        </p:spPr>
        <p:txBody>
          <a:bodyPr/>
          <a:lstStyle/>
          <a:p>
            <a:r>
              <a:rPr lang="en-US" sz="3600" smtClean="0"/>
              <a:t>Steps of GGS </a:t>
            </a:r>
            <a:br>
              <a:rPr lang="en-US" sz="3600" smtClean="0"/>
            </a:br>
            <a:r>
              <a:rPr lang="en-US" sz="3200" smtClean="0"/>
              <a:t>(</a:t>
            </a:r>
            <a:r>
              <a:rPr lang="en-US" sz="3200" i="1" smtClean="0"/>
              <a:t>principles of AI, Nilsson,)</a:t>
            </a:r>
            <a:endParaRPr lang="en-US" sz="320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82688" y="1371600"/>
            <a:ext cx="7772400" cy="4760913"/>
          </a:xfrm>
        </p:spPr>
        <p:txBody>
          <a:bodyPr/>
          <a:lstStyle/>
          <a:p>
            <a:r>
              <a:rPr lang="en-US" sz="2400" smtClean="0"/>
              <a:t>1. Create a search graph </a:t>
            </a:r>
            <a:r>
              <a:rPr lang="en-US" sz="2400" i="1" smtClean="0"/>
              <a:t>G</a:t>
            </a:r>
            <a:r>
              <a:rPr lang="en-US" sz="2400" smtClean="0"/>
              <a:t>, consisting solely of the start node </a:t>
            </a:r>
            <a:r>
              <a:rPr lang="en-US" sz="2400" i="1" smtClean="0"/>
              <a:t>S</a:t>
            </a:r>
            <a:r>
              <a:rPr lang="en-US" sz="2400" smtClean="0"/>
              <a:t>; put </a:t>
            </a:r>
            <a:r>
              <a:rPr lang="en-US" sz="2400" i="1" smtClean="0"/>
              <a:t>S</a:t>
            </a:r>
            <a:r>
              <a:rPr lang="en-US" sz="2400" smtClean="0"/>
              <a:t> on a list called </a:t>
            </a:r>
            <a:r>
              <a:rPr lang="en-US" sz="2400" i="1" smtClean="0"/>
              <a:t>OPEN.</a:t>
            </a:r>
          </a:p>
          <a:p>
            <a:r>
              <a:rPr lang="en-US" sz="2400" i="1" smtClean="0"/>
              <a:t>2. </a:t>
            </a:r>
            <a:r>
              <a:rPr lang="en-US" sz="2400" smtClean="0"/>
              <a:t>Create a list called </a:t>
            </a:r>
            <a:r>
              <a:rPr lang="en-US" sz="2400" i="1" smtClean="0"/>
              <a:t>CLOSED</a:t>
            </a:r>
            <a:r>
              <a:rPr lang="en-US" sz="2400" smtClean="0"/>
              <a:t> that is initially empty.</a:t>
            </a:r>
          </a:p>
          <a:p>
            <a:r>
              <a:rPr lang="en-US" sz="2400" smtClean="0"/>
              <a:t>3. Loop: if </a:t>
            </a:r>
            <a:r>
              <a:rPr lang="en-US" sz="2400" i="1" smtClean="0"/>
              <a:t>OPEN</a:t>
            </a:r>
            <a:r>
              <a:rPr lang="en-US" sz="2400" smtClean="0"/>
              <a:t> is empty, exit with failure.</a:t>
            </a:r>
          </a:p>
          <a:p>
            <a:r>
              <a:rPr lang="en-US" sz="2400" smtClean="0"/>
              <a:t>4. Select the first node on </a:t>
            </a:r>
            <a:r>
              <a:rPr lang="en-US" sz="2400" i="1" smtClean="0"/>
              <a:t>OPEN</a:t>
            </a:r>
            <a:r>
              <a:rPr lang="en-US" sz="2400" smtClean="0"/>
              <a:t>, remove from </a:t>
            </a:r>
            <a:r>
              <a:rPr lang="en-US" sz="2400" i="1" smtClean="0"/>
              <a:t>OPEN</a:t>
            </a:r>
            <a:r>
              <a:rPr lang="en-US" sz="2400" smtClean="0"/>
              <a:t> and put on </a:t>
            </a:r>
            <a:r>
              <a:rPr lang="en-US" sz="2400" i="1" smtClean="0"/>
              <a:t>CLOSED</a:t>
            </a:r>
            <a:r>
              <a:rPr lang="en-US" sz="2400" smtClean="0"/>
              <a:t>, call this node </a:t>
            </a:r>
            <a:r>
              <a:rPr lang="en-US" sz="2400" i="1" smtClean="0"/>
              <a:t>n</a:t>
            </a:r>
            <a:r>
              <a:rPr lang="en-US" sz="2400" smtClean="0"/>
              <a:t>.</a:t>
            </a:r>
          </a:p>
          <a:p>
            <a:r>
              <a:rPr lang="en-US" sz="2400" smtClean="0"/>
              <a:t>5. if </a:t>
            </a:r>
            <a:r>
              <a:rPr lang="en-US" sz="2400" i="1" smtClean="0"/>
              <a:t>n</a:t>
            </a:r>
            <a:r>
              <a:rPr lang="en-US" sz="2400" smtClean="0"/>
              <a:t> is the goal node, exit with the solution obtained by tracing a path along the pointers from </a:t>
            </a:r>
            <a:r>
              <a:rPr lang="en-US" sz="2400" i="1" smtClean="0"/>
              <a:t>n </a:t>
            </a:r>
            <a:r>
              <a:rPr lang="en-US" sz="2400" smtClean="0"/>
              <a:t>to </a:t>
            </a:r>
            <a:r>
              <a:rPr lang="en-US" sz="2400" i="1" smtClean="0"/>
              <a:t>s</a:t>
            </a:r>
            <a:r>
              <a:rPr lang="en-US" sz="2400" smtClean="0"/>
              <a:t> in </a:t>
            </a:r>
            <a:r>
              <a:rPr lang="en-US" sz="2400" i="1" smtClean="0"/>
              <a:t>G</a:t>
            </a:r>
            <a:r>
              <a:rPr lang="en-US" sz="2400" smtClean="0"/>
              <a:t>. (ointers are established in step 7).</a:t>
            </a:r>
          </a:p>
          <a:p>
            <a:r>
              <a:rPr lang="en-US" sz="2400" smtClean="0"/>
              <a:t>6. Expand node </a:t>
            </a:r>
            <a:r>
              <a:rPr lang="en-US" sz="2400" i="1" smtClean="0"/>
              <a:t>n</a:t>
            </a:r>
            <a:r>
              <a:rPr lang="en-US" sz="2400" smtClean="0"/>
              <a:t>, generating the set </a:t>
            </a:r>
            <a:r>
              <a:rPr lang="en-US" sz="2400" i="1" smtClean="0"/>
              <a:t>M</a:t>
            </a:r>
            <a:r>
              <a:rPr lang="en-US" sz="2400" smtClean="0"/>
              <a:t> of its successors that are not ancestors of </a:t>
            </a:r>
            <a:r>
              <a:rPr lang="en-US" sz="2400" i="1" smtClean="0"/>
              <a:t>n</a:t>
            </a:r>
            <a:r>
              <a:rPr lang="en-US" sz="2400" smtClean="0"/>
              <a:t>. Install these memes of </a:t>
            </a:r>
            <a:r>
              <a:rPr lang="en-US" sz="2400" i="1" smtClean="0"/>
              <a:t>M</a:t>
            </a:r>
            <a:r>
              <a:rPr lang="en-US" sz="2400" smtClean="0"/>
              <a:t> as successors of </a:t>
            </a:r>
            <a:r>
              <a:rPr lang="en-US" sz="2400" i="1" smtClean="0"/>
              <a:t>n</a:t>
            </a:r>
            <a:r>
              <a:rPr lang="en-US" sz="2400" smtClean="0"/>
              <a:t> in </a:t>
            </a:r>
            <a:r>
              <a:rPr lang="en-US" sz="2400" i="1" smtClean="0"/>
              <a:t>G</a:t>
            </a:r>
            <a:r>
              <a:rPr lang="en-US" sz="2400" smtClean="0"/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(continued…)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752600"/>
            <a:ext cx="7772400" cy="437991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Counter example for vice-versa</a:t>
            </a:r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sz="2600" i="1" dirty="0" smtClean="0"/>
              <a:t>h*(n</a:t>
            </a:r>
            <a:r>
              <a:rPr lang="en-US" sz="2600" i="1" baseline="-25000" dirty="0" smtClean="0"/>
              <a:t>1</a:t>
            </a:r>
            <a:r>
              <a:rPr lang="en-US" sz="2600" i="1" dirty="0" smtClean="0"/>
              <a:t>) = 3		 h(n</a:t>
            </a:r>
            <a:r>
              <a:rPr lang="en-US" sz="2600" i="1" baseline="-25000" dirty="0" smtClean="0"/>
              <a:t>1</a:t>
            </a:r>
            <a:r>
              <a:rPr lang="en-US" sz="2600" i="1" dirty="0" smtClean="0"/>
              <a:t>) = 2.5</a:t>
            </a:r>
          </a:p>
          <a:p>
            <a:pPr>
              <a:buNone/>
            </a:pPr>
            <a:r>
              <a:rPr lang="en-US" sz="2600" dirty="0"/>
              <a:t>	</a:t>
            </a:r>
            <a:r>
              <a:rPr lang="en-US" sz="2600" dirty="0" smtClean="0"/>
              <a:t>			</a:t>
            </a:r>
            <a:r>
              <a:rPr lang="en-US" sz="2600" i="1" dirty="0" smtClean="0"/>
              <a:t>h*(n</a:t>
            </a:r>
            <a:r>
              <a:rPr lang="en-US" sz="2600" i="1" baseline="-25000" dirty="0" smtClean="0"/>
              <a:t>2</a:t>
            </a:r>
            <a:r>
              <a:rPr lang="en-US" sz="2600" i="1" dirty="0" smtClean="0"/>
              <a:t>) = 2		 h(n</a:t>
            </a:r>
            <a:r>
              <a:rPr lang="en-US" sz="2600" i="1" baseline="-25000" dirty="0" smtClean="0"/>
              <a:t>2</a:t>
            </a:r>
            <a:r>
              <a:rPr lang="en-US" sz="2600" i="1" dirty="0" smtClean="0"/>
              <a:t>) = 1.2</a:t>
            </a:r>
          </a:p>
          <a:p>
            <a:pPr>
              <a:buNone/>
            </a:pPr>
            <a:r>
              <a:rPr lang="en-US" sz="2600" dirty="0"/>
              <a:t>	</a:t>
            </a:r>
            <a:r>
              <a:rPr lang="en-US" sz="2600" dirty="0" smtClean="0"/>
              <a:t>			</a:t>
            </a:r>
            <a:r>
              <a:rPr lang="en-US" sz="2600" i="1" dirty="0" smtClean="0"/>
              <a:t>h*(n</a:t>
            </a:r>
            <a:r>
              <a:rPr lang="en-US" sz="2600" i="1" baseline="-25000" dirty="0" smtClean="0"/>
              <a:t>3</a:t>
            </a:r>
            <a:r>
              <a:rPr lang="en-US" sz="2600" i="1" dirty="0" smtClean="0"/>
              <a:t>) = 1		 h(n</a:t>
            </a:r>
            <a:r>
              <a:rPr lang="en-US" sz="2600" i="1" baseline="-25000" dirty="0" smtClean="0"/>
              <a:t>3</a:t>
            </a:r>
            <a:r>
              <a:rPr lang="en-US" sz="2600" i="1" dirty="0" smtClean="0"/>
              <a:t>) = 0.5</a:t>
            </a:r>
          </a:p>
          <a:p>
            <a:pPr>
              <a:buNone/>
            </a:pPr>
            <a:r>
              <a:rPr lang="en-US" sz="2600" dirty="0"/>
              <a:t>	</a:t>
            </a:r>
            <a:r>
              <a:rPr lang="en-US" sz="2600" dirty="0" smtClean="0"/>
              <a:t>			:	:	   	:	:</a:t>
            </a:r>
          </a:p>
          <a:p>
            <a:pPr>
              <a:buNone/>
            </a:pPr>
            <a:r>
              <a:rPr lang="en-US" sz="2600" dirty="0"/>
              <a:t>	</a:t>
            </a:r>
            <a:r>
              <a:rPr lang="en-US" sz="2600" dirty="0" smtClean="0"/>
              <a:t>			</a:t>
            </a:r>
            <a:r>
              <a:rPr lang="en-US" sz="2600" i="1" dirty="0" smtClean="0"/>
              <a:t>h*(</a:t>
            </a:r>
            <a:r>
              <a:rPr lang="en-US" sz="2600" i="1" dirty="0" err="1" smtClean="0"/>
              <a:t>g</a:t>
            </a:r>
            <a:r>
              <a:rPr lang="en-US" sz="2600" i="1" baseline="-25000" dirty="0" err="1" smtClean="0"/>
              <a:t>l</a:t>
            </a:r>
            <a:r>
              <a:rPr lang="en-US" sz="2600" i="1" dirty="0" smtClean="0"/>
              <a:t>) = 0		 h(</a:t>
            </a:r>
            <a:r>
              <a:rPr lang="en-US" sz="2600" i="1" dirty="0" err="1" smtClean="0"/>
              <a:t>g</a:t>
            </a:r>
            <a:r>
              <a:rPr lang="en-US" sz="2600" i="1" baseline="-25000" dirty="0" err="1" smtClean="0"/>
              <a:t>l</a:t>
            </a:r>
            <a:r>
              <a:rPr lang="en-US" sz="2600" i="1" dirty="0" smtClean="0"/>
              <a:t>) = 0</a:t>
            </a:r>
          </a:p>
          <a:p>
            <a:pPr>
              <a:buNone/>
            </a:pPr>
            <a:r>
              <a:rPr lang="en-US" sz="2600" dirty="0"/>
              <a:t>	</a:t>
            </a:r>
            <a:r>
              <a:rPr lang="en-US" sz="2600" dirty="0" smtClean="0"/>
              <a:t>			</a:t>
            </a:r>
          </a:p>
          <a:p>
            <a:pPr>
              <a:buNone/>
            </a:pPr>
            <a:r>
              <a:rPr lang="en-US" sz="2600" dirty="0"/>
              <a:t>	</a:t>
            </a:r>
            <a:r>
              <a:rPr lang="en-US" sz="2600" dirty="0" smtClean="0"/>
              <a:t>			</a:t>
            </a:r>
            <a:r>
              <a:rPr lang="en-US" sz="2600" i="1" dirty="0" smtClean="0"/>
              <a:t>h &lt; h*</a:t>
            </a:r>
            <a:r>
              <a:rPr lang="en-US" sz="2600" dirty="0" smtClean="0"/>
              <a:t> everywhere but MR is not 			satisfied</a:t>
            </a:r>
            <a:endParaRPr lang="en-US" sz="2600" dirty="0"/>
          </a:p>
        </p:txBody>
      </p:sp>
      <p:sp>
        <p:nvSpPr>
          <p:cNvPr id="4" name="Oval 3"/>
          <p:cNvSpPr/>
          <p:nvPr/>
        </p:nvSpPr>
        <p:spPr>
          <a:xfrm>
            <a:off x="1371600" y="2286000"/>
            <a:ext cx="838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5" name="Oval 4"/>
          <p:cNvSpPr/>
          <p:nvPr/>
        </p:nvSpPr>
        <p:spPr>
          <a:xfrm>
            <a:off x="1371600" y="3124200"/>
            <a:ext cx="838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6" name="Oval 5"/>
          <p:cNvSpPr/>
          <p:nvPr/>
        </p:nvSpPr>
        <p:spPr>
          <a:xfrm>
            <a:off x="1371600" y="4114800"/>
            <a:ext cx="7620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7" name="Oval 6"/>
          <p:cNvSpPr/>
          <p:nvPr/>
        </p:nvSpPr>
        <p:spPr>
          <a:xfrm>
            <a:off x="1371600" y="5638800"/>
            <a:ext cx="9144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</a:t>
            </a:r>
            <a:r>
              <a:rPr lang="en-US" baseline="-25000" dirty="0" err="1" smtClean="0"/>
              <a:t>l</a:t>
            </a:r>
            <a:endParaRPr lang="en-US" baseline="-25000" dirty="0"/>
          </a:p>
        </p:txBody>
      </p:sp>
      <p:cxnSp>
        <p:nvCxnSpPr>
          <p:cNvPr id="9" name="Straight Arrow Connector 8"/>
          <p:cNvCxnSpPr>
            <a:stCxn id="4" idx="4"/>
            <a:endCxn id="5" idx="0"/>
          </p:cNvCxnSpPr>
          <p:nvPr/>
        </p:nvCxnSpPr>
        <p:spPr>
          <a:xfrm rot="5400000">
            <a:off x="1600200" y="29337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4"/>
            <a:endCxn id="6" idx="0"/>
          </p:cNvCxnSpPr>
          <p:nvPr/>
        </p:nvCxnSpPr>
        <p:spPr>
          <a:xfrm rot="5400000">
            <a:off x="1504950" y="3829050"/>
            <a:ext cx="533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24000" y="4648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:</a:t>
            </a:r>
            <a:endParaRPr lang="en-US" dirty="0"/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rot="16200000" flipH="1">
            <a:off x="1486694" y="5296694"/>
            <a:ext cx="532606" cy="1516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524000"/>
            <a:ext cx="7467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Let </a:t>
            </a:r>
            <a:r>
              <a:rPr lang="pt-BR" i="1" dirty="0" smtClean="0"/>
              <a:t>S-N</a:t>
            </a:r>
            <a:r>
              <a:rPr lang="pt-BR" i="1" baseline="-25000" dirty="0" smtClean="0"/>
              <a:t>1</a:t>
            </a:r>
            <a:r>
              <a:rPr lang="pt-BR" i="1" dirty="0" smtClean="0"/>
              <a:t>- N</a:t>
            </a:r>
            <a:r>
              <a:rPr lang="pt-BR" i="1" baseline="-25000" dirty="0" smtClean="0"/>
              <a:t>2</a:t>
            </a:r>
            <a:r>
              <a:rPr lang="pt-BR" i="1" dirty="0" smtClean="0"/>
              <a:t>- N</a:t>
            </a:r>
            <a:r>
              <a:rPr lang="pt-BR" i="1" baseline="-25000" dirty="0" smtClean="0"/>
              <a:t>3</a:t>
            </a:r>
            <a:r>
              <a:rPr lang="pt-BR" i="1" dirty="0" smtClean="0"/>
              <a:t>- N</a:t>
            </a:r>
            <a:r>
              <a:rPr lang="pt-BR" i="1" baseline="-25000" dirty="0" smtClean="0"/>
              <a:t>4</a:t>
            </a:r>
            <a:r>
              <a:rPr lang="pt-BR" i="1" dirty="0" smtClean="0"/>
              <a:t>... </a:t>
            </a:r>
            <a:r>
              <a:rPr lang="en-US" i="1" dirty="0" smtClean="0"/>
              <a:t>N</a:t>
            </a:r>
            <a:r>
              <a:rPr lang="en-US" i="1" baseline="-25000" dirty="0" smtClean="0"/>
              <a:t>m</a:t>
            </a:r>
            <a:r>
              <a:rPr lang="en-US" i="1" dirty="0" smtClean="0"/>
              <a:t> …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k</a:t>
            </a:r>
            <a:r>
              <a:rPr lang="en-US" i="1" baseline="-25000" dirty="0" smtClean="0"/>
              <a:t> </a:t>
            </a:r>
            <a:r>
              <a:rPr lang="en-US" i="1" dirty="0" smtClean="0"/>
              <a:t> </a:t>
            </a:r>
            <a:r>
              <a:rPr lang="en-US" dirty="0" smtClean="0"/>
              <a:t>be an optimal path from </a:t>
            </a:r>
            <a:r>
              <a:rPr lang="en-US" i="1" dirty="0" smtClean="0"/>
              <a:t>S </a:t>
            </a:r>
            <a:r>
              <a:rPr lang="en-US" dirty="0" smtClean="0"/>
              <a:t>to 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k</a:t>
            </a:r>
            <a:r>
              <a:rPr lang="en-US" i="1" baseline="-25000" dirty="0" smtClean="0"/>
              <a:t> </a:t>
            </a:r>
            <a:r>
              <a:rPr lang="en-US" dirty="0" smtClean="0"/>
              <a:t> (all of which might or might not have been explored)</a:t>
            </a:r>
            <a:r>
              <a:rPr lang="en-US" i="1" dirty="0" smtClean="0"/>
              <a:t>. </a:t>
            </a:r>
            <a:r>
              <a:rPr lang="en-US" dirty="0" smtClean="0"/>
              <a:t>Let </a:t>
            </a:r>
            <a:r>
              <a:rPr lang="en-US" i="1" dirty="0" smtClean="0"/>
              <a:t>N</a:t>
            </a:r>
            <a:r>
              <a:rPr lang="en-US" i="1" baseline="-25000" dirty="0" smtClean="0"/>
              <a:t>m </a:t>
            </a:r>
            <a:r>
              <a:rPr lang="en-US" i="1" dirty="0" smtClean="0"/>
              <a:t> </a:t>
            </a:r>
            <a:r>
              <a:rPr lang="en-US" dirty="0" smtClean="0"/>
              <a:t>be the </a:t>
            </a:r>
            <a:r>
              <a:rPr lang="en-US" b="1" dirty="0" smtClean="0"/>
              <a:t>last</a:t>
            </a:r>
            <a:r>
              <a:rPr lang="en-US" dirty="0" smtClean="0"/>
              <a:t> node on this path which is on the open list, i.e., </a:t>
            </a:r>
            <a:r>
              <a:rPr lang="en-US" i="1" dirty="0" smtClean="0"/>
              <a:t>all</a:t>
            </a:r>
            <a:r>
              <a:rPr lang="en-US" dirty="0" smtClean="0"/>
              <a:t> the ancestors from </a:t>
            </a:r>
            <a:r>
              <a:rPr lang="en-US" i="1" dirty="0" smtClean="0"/>
              <a:t>S </a:t>
            </a:r>
            <a:r>
              <a:rPr lang="en-US" dirty="0" smtClean="0"/>
              <a:t>up to </a:t>
            </a:r>
            <a:r>
              <a:rPr lang="en-US" i="1" dirty="0" smtClean="0"/>
              <a:t>N</a:t>
            </a:r>
            <a:r>
              <a:rPr lang="en-US" i="1" baseline="-25000" dirty="0" smtClean="0"/>
              <a:t>m-1</a:t>
            </a:r>
            <a:r>
              <a:rPr lang="en-US" i="1" dirty="0" smtClean="0"/>
              <a:t> </a:t>
            </a:r>
            <a:r>
              <a:rPr lang="en-US" dirty="0" smtClean="0"/>
              <a:t>are in the closed list.</a:t>
            </a:r>
          </a:p>
          <a:p>
            <a:endParaRPr lang="en-US" dirty="0" smtClean="0"/>
          </a:p>
          <a:p>
            <a:r>
              <a:rPr lang="en-US" dirty="0" smtClean="0"/>
              <a:t>For every node 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p</a:t>
            </a:r>
            <a:r>
              <a:rPr lang="en-US" i="1" baseline="-25000" dirty="0" smtClean="0"/>
              <a:t> </a:t>
            </a:r>
            <a:r>
              <a:rPr lang="en-US" i="1" dirty="0" smtClean="0"/>
              <a:t> </a:t>
            </a:r>
            <a:r>
              <a:rPr lang="en-US" dirty="0" smtClean="0"/>
              <a:t>on the optimal path, </a:t>
            </a:r>
          </a:p>
          <a:p>
            <a:endParaRPr lang="en-US" i="1" dirty="0" smtClean="0"/>
          </a:p>
          <a:p>
            <a:r>
              <a:rPr lang="pl-PL" i="1" dirty="0" smtClean="0"/>
              <a:t>g*(N</a:t>
            </a:r>
            <a:r>
              <a:rPr lang="pl-PL" i="1" baseline="-25000" dirty="0" smtClean="0"/>
              <a:t>p</a:t>
            </a:r>
            <a:r>
              <a:rPr lang="pl-PL" i="1" dirty="0" smtClean="0"/>
              <a:t>)+h(N</a:t>
            </a:r>
            <a:r>
              <a:rPr lang="pl-PL" i="1" baseline="-25000" dirty="0" smtClean="0"/>
              <a:t>p</a:t>
            </a:r>
            <a:r>
              <a:rPr lang="pl-PL" i="1" dirty="0" smtClean="0"/>
              <a:t>)&lt;= g*(N</a:t>
            </a:r>
            <a:r>
              <a:rPr lang="pl-PL" i="1" baseline="-25000" dirty="0" smtClean="0"/>
              <a:t>p</a:t>
            </a:r>
            <a:r>
              <a:rPr lang="pl-PL" i="1" dirty="0" smtClean="0"/>
              <a:t>)+C(N</a:t>
            </a:r>
            <a:r>
              <a:rPr lang="pl-PL" i="1" baseline="-25000" dirty="0" smtClean="0"/>
              <a:t>p</a:t>
            </a:r>
            <a:r>
              <a:rPr lang="pl-PL" i="1" dirty="0" smtClean="0"/>
              <a:t>,N</a:t>
            </a:r>
            <a:r>
              <a:rPr lang="pl-PL" i="1" baseline="-25000" dirty="0" smtClean="0"/>
              <a:t>p+1</a:t>
            </a:r>
            <a:r>
              <a:rPr lang="pl-PL" i="1" dirty="0" smtClean="0"/>
              <a:t>)+h(N</a:t>
            </a:r>
            <a:r>
              <a:rPr lang="pl-PL" i="1" baseline="-25000" dirty="0" smtClean="0"/>
              <a:t>p+1</a:t>
            </a:r>
            <a:r>
              <a:rPr lang="pl-PL" i="1" dirty="0" smtClean="0"/>
              <a:t>), </a:t>
            </a:r>
            <a:r>
              <a:rPr lang="pl-PL" dirty="0" smtClean="0"/>
              <a:t>by monotone restriction</a:t>
            </a:r>
            <a:endParaRPr lang="en-US" dirty="0" smtClean="0"/>
          </a:p>
          <a:p>
            <a:pPr lvl="0"/>
            <a:r>
              <a:rPr lang="en-US" i="1" dirty="0" smtClean="0"/>
              <a:t>g*(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p</a:t>
            </a:r>
            <a:r>
              <a:rPr lang="en-US" i="1" dirty="0" smtClean="0"/>
              <a:t>)+h(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p</a:t>
            </a:r>
            <a:r>
              <a:rPr lang="en-US" i="1" dirty="0" smtClean="0"/>
              <a:t>)&lt;= g*(N</a:t>
            </a:r>
            <a:r>
              <a:rPr lang="en-US" i="1" baseline="-25000" dirty="0" smtClean="0"/>
              <a:t>p+1</a:t>
            </a:r>
            <a:r>
              <a:rPr lang="en-US" i="1" dirty="0" smtClean="0"/>
              <a:t>)+h(N</a:t>
            </a:r>
            <a:r>
              <a:rPr lang="en-US" i="1" baseline="-25000" dirty="0" smtClean="0"/>
              <a:t>p+1</a:t>
            </a:r>
            <a:r>
              <a:rPr lang="en-US" i="1" dirty="0" smtClean="0"/>
              <a:t>) </a:t>
            </a:r>
            <a:r>
              <a:rPr lang="en-US" dirty="0" smtClean="0"/>
              <a:t>on the optimal path</a:t>
            </a:r>
          </a:p>
          <a:p>
            <a:pPr lvl="0"/>
            <a:r>
              <a:rPr lang="en-US" i="1" dirty="0" smtClean="0"/>
              <a:t>g*(N</a:t>
            </a:r>
            <a:r>
              <a:rPr lang="en-US" i="1" baseline="-25000" dirty="0" smtClean="0"/>
              <a:t>m</a:t>
            </a:r>
            <a:r>
              <a:rPr lang="en-US" i="1" dirty="0" smtClean="0"/>
              <a:t>)+ h(N</a:t>
            </a:r>
            <a:r>
              <a:rPr lang="en-US" i="1" baseline="-25000" dirty="0" smtClean="0"/>
              <a:t>m</a:t>
            </a:r>
            <a:r>
              <a:rPr lang="en-US" i="1" dirty="0" smtClean="0"/>
              <a:t>)&lt;= g*(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k</a:t>
            </a:r>
            <a:r>
              <a:rPr lang="en-US" i="1" dirty="0" smtClean="0"/>
              <a:t>)+ h(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k</a:t>
            </a:r>
            <a:r>
              <a:rPr lang="en-US" i="1" dirty="0" smtClean="0"/>
              <a:t>) </a:t>
            </a:r>
            <a:r>
              <a:rPr lang="en-US" dirty="0" smtClean="0"/>
              <a:t>by transitivity</a:t>
            </a:r>
          </a:p>
          <a:p>
            <a:pPr lvl="0"/>
            <a:endParaRPr lang="en-US" dirty="0" smtClean="0"/>
          </a:p>
          <a:p>
            <a:r>
              <a:rPr lang="en-US" dirty="0" smtClean="0"/>
              <a:t>Since all ancestors of </a:t>
            </a:r>
            <a:r>
              <a:rPr lang="en-US" i="1" dirty="0" smtClean="0"/>
              <a:t>N</a:t>
            </a:r>
            <a:r>
              <a:rPr lang="en-US" i="1" baseline="-25000" dirty="0" smtClean="0"/>
              <a:t>m  </a:t>
            </a:r>
            <a:r>
              <a:rPr lang="en-US" dirty="0" smtClean="0"/>
              <a:t>in the optimal path are in the closed list, </a:t>
            </a:r>
          </a:p>
          <a:p>
            <a:endParaRPr lang="en-US" i="1" dirty="0" smtClean="0"/>
          </a:p>
          <a:p>
            <a:r>
              <a:rPr lang="en-US" i="1" dirty="0" smtClean="0"/>
              <a:t>g (N</a:t>
            </a:r>
            <a:r>
              <a:rPr lang="en-US" i="1" baseline="-25000" dirty="0" smtClean="0"/>
              <a:t>m</a:t>
            </a:r>
            <a:r>
              <a:rPr lang="en-US" i="1" dirty="0" smtClean="0"/>
              <a:t>)= g*(N</a:t>
            </a:r>
            <a:r>
              <a:rPr lang="en-US" i="1" baseline="-25000" dirty="0" smtClean="0"/>
              <a:t>m</a:t>
            </a:r>
            <a:r>
              <a:rPr lang="en-US" i="1" dirty="0" smtClean="0"/>
              <a:t>). </a:t>
            </a:r>
            <a:endParaRPr lang="en-US" dirty="0" smtClean="0"/>
          </a:p>
          <a:p>
            <a:r>
              <a:rPr lang="en-US" dirty="0" smtClean="0"/>
              <a:t>=&gt; </a:t>
            </a:r>
            <a:r>
              <a:rPr lang="en-US" i="1" dirty="0" smtClean="0"/>
              <a:t>f(N</a:t>
            </a:r>
            <a:r>
              <a:rPr lang="en-US" i="1" baseline="-25000" dirty="0" smtClean="0"/>
              <a:t>m</a:t>
            </a:r>
            <a:r>
              <a:rPr lang="en-US" i="1" dirty="0" smtClean="0"/>
              <a:t>)= g(N</a:t>
            </a:r>
            <a:r>
              <a:rPr lang="en-US" i="1" baseline="-25000" dirty="0" smtClean="0"/>
              <a:t>m</a:t>
            </a:r>
            <a:r>
              <a:rPr lang="en-US" i="1" dirty="0" smtClean="0"/>
              <a:t>)+ h(N</a:t>
            </a:r>
            <a:r>
              <a:rPr lang="en-US" i="1" baseline="-25000" dirty="0" smtClean="0"/>
              <a:t>m</a:t>
            </a:r>
            <a:r>
              <a:rPr lang="en-US" i="1" dirty="0" smtClean="0"/>
              <a:t>)= g*(N</a:t>
            </a:r>
            <a:r>
              <a:rPr lang="en-US" i="1" baseline="-25000" dirty="0" smtClean="0"/>
              <a:t>m</a:t>
            </a:r>
            <a:r>
              <a:rPr lang="en-US" i="1" dirty="0" smtClean="0"/>
              <a:t>)+ h(N</a:t>
            </a:r>
            <a:r>
              <a:rPr lang="en-US" i="1" baseline="-25000" dirty="0" smtClean="0"/>
              <a:t>m</a:t>
            </a:r>
            <a:r>
              <a:rPr lang="en-US" i="1" dirty="0" smtClean="0"/>
              <a:t>)&lt;= g*(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k</a:t>
            </a:r>
            <a:r>
              <a:rPr lang="en-US" i="1" dirty="0" smtClean="0"/>
              <a:t>)+ h(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k</a:t>
            </a:r>
            <a:r>
              <a:rPr lang="en-US" i="1" dirty="0" smtClean="0"/>
              <a:t>) </a:t>
            </a:r>
            <a:r>
              <a:rPr lang="en-US" dirty="0" smtClean="0"/>
              <a:t>		</a:t>
            </a:r>
          </a:p>
          <a:p>
            <a:r>
              <a:rPr lang="en-US" i="1" dirty="0" smtClean="0"/>
              <a:t> 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14400" y="228600"/>
            <a:ext cx="7772400" cy="146208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Proof of MR leading to optimal path for every expanded node (1/2)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524000"/>
            <a:ext cx="7467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Now if 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k</a:t>
            </a:r>
            <a:r>
              <a:rPr lang="en-US" i="1" baseline="-25000" dirty="0" smtClean="0"/>
              <a:t> </a:t>
            </a:r>
            <a:r>
              <a:rPr lang="en-US" dirty="0" smtClean="0"/>
              <a:t> is chosen in preference to </a:t>
            </a:r>
            <a:r>
              <a:rPr lang="en-US" i="1" dirty="0" smtClean="0"/>
              <a:t>N</a:t>
            </a:r>
            <a:r>
              <a:rPr lang="en-US" i="1" baseline="-25000" dirty="0" smtClean="0"/>
              <a:t>m</a:t>
            </a:r>
            <a:r>
              <a:rPr lang="en-US" i="1" dirty="0" smtClean="0"/>
              <a:t>,</a:t>
            </a:r>
            <a:endParaRPr lang="en-US" dirty="0" smtClean="0"/>
          </a:p>
          <a:p>
            <a:r>
              <a:rPr lang="en-US" i="1" dirty="0" smtClean="0"/>
              <a:t>	f(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k</a:t>
            </a:r>
            <a:r>
              <a:rPr lang="en-US" i="1" dirty="0" smtClean="0"/>
              <a:t>) &lt;= f(N</a:t>
            </a:r>
            <a:r>
              <a:rPr lang="en-US" i="1" baseline="-25000" dirty="0" smtClean="0"/>
              <a:t>m</a:t>
            </a:r>
            <a:r>
              <a:rPr lang="en-US" i="1" dirty="0" smtClean="0"/>
              <a:t>)</a:t>
            </a:r>
            <a:endParaRPr lang="en-US" dirty="0" smtClean="0"/>
          </a:p>
          <a:p>
            <a:pPr lvl="0"/>
            <a:r>
              <a:rPr lang="pt-BR" i="1" dirty="0" smtClean="0"/>
              <a:t>g(N</a:t>
            </a:r>
            <a:r>
              <a:rPr lang="pt-BR" i="1" baseline="-25000" dirty="0" smtClean="0"/>
              <a:t>k</a:t>
            </a:r>
            <a:r>
              <a:rPr lang="pt-BR" i="1" dirty="0" smtClean="0"/>
              <a:t>)+ h(N</a:t>
            </a:r>
            <a:r>
              <a:rPr lang="pt-BR" i="1" baseline="-25000" dirty="0" smtClean="0"/>
              <a:t>k</a:t>
            </a:r>
            <a:r>
              <a:rPr lang="pt-BR" i="1" dirty="0" smtClean="0"/>
              <a:t>) &lt;= g(N</a:t>
            </a:r>
            <a:r>
              <a:rPr lang="pt-BR" i="1" baseline="-25000" dirty="0" smtClean="0"/>
              <a:t>m</a:t>
            </a:r>
            <a:r>
              <a:rPr lang="pt-BR" i="1" dirty="0" smtClean="0"/>
              <a:t>)+ h(N</a:t>
            </a:r>
            <a:r>
              <a:rPr lang="pt-BR" i="1" baseline="-25000" dirty="0" smtClean="0"/>
              <a:t>m</a:t>
            </a:r>
            <a:r>
              <a:rPr lang="pt-BR" i="1" dirty="0" smtClean="0"/>
              <a:t>)</a:t>
            </a:r>
            <a:endParaRPr lang="en-US" dirty="0" smtClean="0"/>
          </a:p>
          <a:p>
            <a:pPr lvl="0"/>
            <a:r>
              <a:rPr lang="pt-BR" i="1" dirty="0" smtClean="0"/>
              <a:t>                        = g*(N</a:t>
            </a:r>
            <a:r>
              <a:rPr lang="pt-BR" i="1" baseline="-25000" dirty="0" smtClean="0"/>
              <a:t>m</a:t>
            </a:r>
            <a:r>
              <a:rPr lang="pt-BR" i="1" dirty="0" smtClean="0"/>
              <a:t>)+ h(N</a:t>
            </a:r>
            <a:r>
              <a:rPr lang="pt-BR" i="1" baseline="-25000" dirty="0" smtClean="0"/>
              <a:t>m</a:t>
            </a:r>
            <a:r>
              <a:rPr lang="pt-BR" i="1" dirty="0" smtClean="0"/>
              <a:t>)</a:t>
            </a:r>
            <a:endParaRPr lang="en-US" dirty="0" smtClean="0"/>
          </a:p>
          <a:p>
            <a:pPr lvl="0"/>
            <a:r>
              <a:rPr lang="pt-BR" i="1" dirty="0" smtClean="0"/>
              <a:t>                      &lt;= g*((N</a:t>
            </a:r>
            <a:r>
              <a:rPr lang="pt-BR" i="1" baseline="-25000" dirty="0" smtClean="0"/>
              <a:t>k</a:t>
            </a:r>
            <a:r>
              <a:rPr lang="pt-BR" i="1" dirty="0" smtClean="0"/>
              <a:t>)+ h(N</a:t>
            </a:r>
            <a:r>
              <a:rPr lang="pt-BR" i="1" baseline="-25000" dirty="0" smtClean="0"/>
              <a:t>k</a:t>
            </a:r>
            <a:r>
              <a:rPr lang="pt-BR" i="1" dirty="0" smtClean="0"/>
              <a:t>)</a:t>
            </a:r>
            <a:endParaRPr lang="en-US" dirty="0" smtClean="0"/>
          </a:p>
          <a:p>
            <a:pPr lvl="0"/>
            <a:r>
              <a:rPr lang="en-US" i="1" dirty="0" smtClean="0"/>
              <a:t>g(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k</a:t>
            </a:r>
            <a:r>
              <a:rPr lang="en-US" i="1" dirty="0" smtClean="0"/>
              <a:t>)&lt;=g*(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k</a:t>
            </a:r>
            <a:r>
              <a:rPr lang="en-US" i="1" dirty="0" smtClean="0"/>
              <a:t>)			</a:t>
            </a:r>
          </a:p>
          <a:p>
            <a:pPr lvl="0"/>
            <a:r>
              <a:rPr lang="en-US" dirty="0" smtClean="0"/>
              <a:t> </a:t>
            </a:r>
          </a:p>
          <a:p>
            <a:r>
              <a:rPr lang="en-US" dirty="0" smtClean="0"/>
              <a:t>But      </a:t>
            </a:r>
            <a:r>
              <a:rPr lang="en-US" i="1" dirty="0" smtClean="0"/>
              <a:t>g(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k</a:t>
            </a:r>
            <a:r>
              <a:rPr lang="en-US" i="1" dirty="0" smtClean="0"/>
              <a:t>)&gt;=g*(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k</a:t>
            </a:r>
            <a:r>
              <a:rPr lang="en-US" i="1" dirty="0" smtClean="0"/>
              <a:t>), </a:t>
            </a:r>
            <a:r>
              <a:rPr lang="en-US" dirty="0" smtClean="0"/>
              <a:t>by definition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Hence </a:t>
            </a:r>
            <a:r>
              <a:rPr lang="en-US" i="1" dirty="0" smtClean="0"/>
              <a:t>g(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k</a:t>
            </a:r>
            <a:r>
              <a:rPr lang="en-US" i="1" dirty="0" smtClean="0"/>
              <a:t>)=g*(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k</a:t>
            </a:r>
            <a:r>
              <a:rPr lang="en-US" i="1" dirty="0" smtClean="0"/>
              <a:t>)</a:t>
            </a:r>
            <a:endParaRPr lang="en-US" dirty="0" smtClean="0"/>
          </a:p>
          <a:p>
            <a:r>
              <a:rPr lang="en-US" i="1" dirty="0" smtClean="0"/>
              <a:t> </a:t>
            </a:r>
            <a:endParaRPr lang="en-US" dirty="0" smtClean="0"/>
          </a:p>
          <a:p>
            <a:r>
              <a:rPr lang="en-US" dirty="0" smtClean="0"/>
              <a:t>This means that if 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k</a:t>
            </a:r>
            <a:r>
              <a:rPr lang="en-US" dirty="0" smtClean="0"/>
              <a:t> is chosen for expansion, the optimal path to this from S has already been found</a:t>
            </a:r>
          </a:p>
          <a:p>
            <a:endParaRPr lang="en-US" dirty="0" smtClean="0"/>
          </a:p>
          <a:p>
            <a:r>
              <a:rPr lang="en-US" i="1" dirty="0" smtClean="0"/>
              <a:t>TRY proving by induction on the length of optimal path</a:t>
            </a:r>
          </a:p>
          <a:p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14400" y="228600"/>
            <a:ext cx="7772400" cy="146208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Proof of MR leading to optimal path for every expanded node (2/2)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004887"/>
          </a:xfrm>
        </p:spPr>
        <p:txBody>
          <a:bodyPr>
            <a:normAutofit/>
          </a:bodyPr>
          <a:lstStyle/>
          <a:p>
            <a:r>
              <a:rPr lang="en-US" dirty="0" err="1" smtClean="0"/>
              <a:t>Monotonicity</a:t>
            </a:r>
            <a:r>
              <a:rPr lang="en-US" dirty="0" smtClean="0"/>
              <a:t> of </a:t>
            </a:r>
            <a:r>
              <a:rPr lang="en-US" i="1" dirty="0" smtClean="0"/>
              <a:t>f() </a:t>
            </a:r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Statement:</a:t>
            </a:r>
          </a:p>
          <a:p>
            <a:pPr>
              <a:buNone/>
            </a:pPr>
            <a:r>
              <a:rPr lang="en-US" i="1" dirty="0" smtClean="0"/>
              <a:t>f</a:t>
            </a:r>
            <a:r>
              <a:rPr lang="en-US" dirty="0" smtClean="0"/>
              <a:t> values of nodes expanded by A* increase monotonically, if </a:t>
            </a:r>
            <a:r>
              <a:rPr lang="en-US" i="1" dirty="0" smtClean="0"/>
              <a:t>h</a:t>
            </a:r>
            <a:r>
              <a:rPr lang="en-US" dirty="0" smtClean="0"/>
              <a:t> is monotone. </a:t>
            </a:r>
          </a:p>
          <a:p>
            <a:pPr>
              <a:buNone/>
            </a:pPr>
            <a:r>
              <a:rPr lang="en-US" dirty="0" smtClean="0"/>
              <a:t>Proof:</a:t>
            </a:r>
          </a:p>
          <a:p>
            <a:pPr>
              <a:buNone/>
            </a:pPr>
            <a:r>
              <a:rPr lang="en-US" dirty="0" smtClean="0"/>
              <a:t>Suppose </a:t>
            </a:r>
            <a:r>
              <a:rPr lang="en-US" i="1" dirty="0" err="1" smtClean="0"/>
              <a:t>n</a:t>
            </a:r>
            <a:r>
              <a:rPr lang="en-US" sz="2400" i="1" baseline="-25000" dirty="0" err="1" smtClean="0"/>
              <a:t>i</a:t>
            </a:r>
            <a:r>
              <a:rPr lang="en-US" dirty="0" smtClean="0"/>
              <a:t> and </a:t>
            </a:r>
            <a:r>
              <a:rPr lang="en-US" i="1" dirty="0" err="1" smtClean="0"/>
              <a:t>n</a:t>
            </a:r>
            <a:r>
              <a:rPr lang="en-US" sz="2400" i="1" baseline="-25000" dirty="0" err="1" smtClean="0"/>
              <a:t>j</a:t>
            </a:r>
            <a:r>
              <a:rPr lang="en-US" dirty="0" smtClean="0"/>
              <a:t> are expanded with temporal </a:t>
            </a:r>
            <a:r>
              <a:rPr lang="en-US" dirty="0" err="1" smtClean="0"/>
              <a:t>sequentiality</a:t>
            </a:r>
            <a:r>
              <a:rPr lang="en-US" dirty="0" smtClean="0"/>
              <a:t>, </a:t>
            </a:r>
            <a:r>
              <a:rPr lang="en-US" i="1" dirty="0" smtClean="0"/>
              <a:t>i.e.</a:t>
            </a:r>
            <a:r>
              <a:rPr lang="en-US" dirty="0" smtClean="0"/>
              <a:t>, </a:t>
            </a:r>
            <a:r>
              <a:rPr lang="en-US" i="1" dirty="0" err="1" smtClean="0"/>
              <a:t>n</a:t>
            </a:r>
            <a:r>
              <a:rPr lang="en-US" sz="2400" i="1" baseline="-25000" dirty="0" err="1" smtClean="0"/>
              <a:t>j</a:t>
            </a:r>
            <a:r>
              <a:rPr lang="en-US" dirty="0" smtClean="0"/>
              <a:t> is expanded after </a:t>
            </a:r>
            <a:r>
              <a:rPr lang="en-US" i="1" dirty="0" err="1" smtClean="0"/>
              <a:t>n</a:t>
            </a:r>
            <a:r>
              <a:rPr lang="en-US" sz="2400" i="1" baseline="-25000" dirty="0" err="1" smtClean="0"/>
              <a:t>i</a:t>
            </a:r>
            <a:endParaRPr lang="en-US" i="1" baseline="-25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928687"/>
          </a:xfrm>
        </p:spPr>
        <p:txBody>
          <a:bodyPr/>
          <a:lstStyle/>
          <a:p>
            <a:r>
              <a:rPr lang="en-US" dirty="0" smtClean="0"/>
              <a:t>Proof (1/3)…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657600" y="1676400"/>
            <a:ext cx="990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24400" y="1447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/>
              <a:t>n</a:t>
            </a:r>
            <a:r>
              <a:rPr lang="en-US" sz="1400" i="1" baseline="-25000" dirty="0" err="1" smtClean="0"/>
              <a:t>i</a:t>
            </a:r>
            <a:r>
              <a:rPr lang="en-US" dirty="0" smtClean="0"/>
              <a:t> expanded before </a:t>
            </a:r>
            <a:r>
              <a:rPr lang="en-US" i="1" dirty="0" err="1" smtClean="0"/>
              <a:t>n</a:t>
            </a:r>
            <a:r>
              <a:rPr lang="en-US" sz="1400" i="1" baseline="-25000" dirty="0" err="1" smtClean="0"/>
              <a:t>j</a:t>
            </a:r>
            <a:endParaRPr lang="en-US" i="1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28956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/>
              <a:t>n</a:t>
            </a:r>
            <a:r>
              <a:rPr lang="en-US" sz="1400" i="1" baseline="-25000" dirty="0" err="1" smtClean="0"/>
              <a:t>i</a:t>
            </a:r>
            <a:r>
              <a:rPr lang="en-US" dirty="0" smtClean="0"/>
              <a:t> and </a:t>
            </a:r>
            <a:r>
              <a:rPr lang="en-US" i="1" dirty="0" err="1" smtClean="0"/>
              <a:t>n</a:t>
            </a:r>
            <a:r>
              <a:rPr lang="en-US" sz="1400" i="1" baseline="-25000" dirty="0" err="1" smtClean="0"/>
              <a:t>j</a:t>
            </a:r>
            <a:r>
              <a:rPr lang="en-US" dirty="0" smtClean="0"/>
              <a:t> co-existing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81600" y="29718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n</a:t>
            </a:r>
            <a:r>
              <a:rPr lang="en-US" sz="1400" i="1" baseline="-25000" dirty="0" err="1"/>
              <a:t>j</a:t>
            </a:r>
            <a:r>
              <a:rPr lang="en-US" dirty="0" smtClean="0"/>
              <a:t> comes to open list as a result of expanding</a:t>
            </a:r>
            <a:r>
              <a:rPr lang="en-US" i="1" dirty="0" smtClean="0"/>
              <a:t> </a:t>
            </a:r>
            <a:r>
              <a:rPr lang="en-US" i="1" dirty="0" err="1" smtClean="0"/>
              <a:t>n</a:t>
            </a:r>
            <a:r>
              <a:rPr lang="en-US" sz="1400" i="1" baseline="-25000" dirty="0" err="1" smtClean="0"/>
              <a:t>i</a:t>
            </a:r>
            <a:r>
              <a:rPr lang="en-US" baseline="-25000" dirty="0" smtClean="0"/>
              <a:t>  </a:t>
            </a:r>
            <a:r>
              <a:rPr lang="en-US" dirty="0" smtClean="0"/>
              <a:t>and is expanded immediately</a:t>
            </a:r>
            <a:endParaRPr lang="en-US" dirty="0"/>
          </a:p>
        </p:txBody>
      </p:sp>
      <p:cxnSp>
        <p:nvCxnSpPr>
          <p:cNvPr id="9" name="Straight Arrow Connector 8"/>
          <p:cNvCxnSpPr>
            <a:stCxn id="4" idx="4"/>
          </p:cNvCxnSpPr>
          <p:nvPr/>
        </p:nvCxnSpPr>
        <p:spPr>
          <a:xfrm rot="5400000">
            <a:off x="2686050" y="1352550"/>
            <a:ext cx="838200" cy="2095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4"/>
          </p:cNvCxnSpPr>
          <p:nvPr/>
        </p:nvCxnSpPr>
        <p:spPr>
          <a:xfrm rot="16200000" flipH="1">
            <a:off x="4781550" y="1352550"/>
            <a:ext cx="914400" cy="2171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3400" y="457200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n</a:t>
            </a:r>
            <a:r>
              <a:rPr lang="en-US" sz="1400" i="1" baseline="-25000" dirty="0" err="1" smtClean="0"/>
              <a:t>j</a:t>
            </a:r>
            <a:r>
              <a:rPr lang="en-US" dirty="0" err="1" smtClean="0"/>
              <a:t>’s</a:t>
            </a:r>
            <a:r>
              <a:rPr lang="en-US" dirty="0" smtClean="0"/>
              <a:t> parent pointer changes to </a:t>
            </a:r>
            <a:r>
              <a:rPr lang="en-US" i="1" dirty="0" err="1" smtClean="0"/>
              <a:t>n</a:t>
            </a:r>
            <a:r>
              <a:rPr lang="en-US" sz="1400" i="1" baseline="-25000" dirty="0" err="1" smtClean="0"/>
              <a:t>i</a:t>
            </a:r>
            <a:r>
              <a:rPr lang="en-US" dirty="0" smtClean="0"/>
              <a:t> and expanded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1028700" y="3390900"/>
            <a:ext cx="11430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33800" y="47244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/>
              <a:t>n</a:t>
            </a:r>
            <a:r>
              <a:rPr lang="en-US" sz="1400" i="1" baseline="-25000" dirty="0" err="1" smtClean="0"/>
              <a:t>j</a:t>
            </a:r>
            <a:r>
              <a:rPr lang="en-US" sz="1400" dirty="0" smtClean="0"/>
              <a:t> </a:t>
            </a:r>
            <a:r>
              <a:rPr lang="en-US" dirty="0" smtClean="0"/>
              <a:t>expanded after </a:t>
            </a:r>
            <a:r>
              <a:rPr lang="en-US" i="1" dirty="0" err="1" smtClean="0"/>
              <a:t>n</a:t>
            </a:r>
            <a:r>
              <a:rPr lang="en-US" sz="1400" i="1" baseline="-25000" dirty="0" err="1" smtClean="0"/>
              <a:t>i</a:t>
            </a:r>
            <a:endParaRPr lang="en-US" i="1" baseline="-250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438400" y="3352800"/>
            <a:ext cx="18288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(2/3)…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the previous cases are forms of the following two cases (think!)</a:t>
            </a:r>
          </a:p>
          <a:p>
            <a:r>
              <a:rPr lang="en-US" dirty="0" smtClean="0"/>
              <a:t>CASE 1:</a:t>
            </a:r>
          </a:p>
          <a:p>
            <a:pPr lvl="1">
              <a:buNone/>
            </a:pPr>
            <a:r>
              <a:rPr lang="en-US" i="1" dirty="0" err="1" smtClean="0"/>
              <a:t>n</a:t>
            </a:r>
            <a:r>
              <a:rPr lang="en-US" sz="2000" i="1" baseline="-25000" dirty="0" err="1" smtClean="0"/>
              <a:t>j</a:t>
            </a:r>
            <a:r>
              <a:rPr lang="en-US" dirty="0" smtClean="0"/>
              <a:t> was on open list when </a:t>
            </a:r>
            <a:r>
              <a:rPr lang="en-US" i="1" dirty="0" err="1" smtClean="0"/>
              <a:t>n</a:t>
            </a:r>
            <a:r>
              <a:rPr lang="en-US" sz="2000" i="1" baseline="-25000" dirty="0" err="1" smtClean="0"/>
              <a:t>i</a:t>
            </a:r>
            <a:r>
              <a:rPr lang="en-US" dirty="0" smtClean="0"/>
              <a:t> was expanded</a:t>
            </a:r>
          </a:p>
          <a:p>
            <a:pPr lvl="1">
              <a:buNone/>
            </a:pPr>
            <a:r>
              <a:rPr lang="en-US" dirty="0" smtClean="0"/>
              <a:t>Hence, </a:t>
            </a:r>
            <a:r>
              <a:rPr lang="en-US" i="1" dirty="0" smtClean="0"/>
              <a:t>f(</a:t>
            </a:r>
            <a:r>
              <a:rPr lang="en-US" i="1" dirty="0" err="1" smtClean="0"/>
              <a:t>n</a:t>
            </a:r>
            <a:r>
              <a:rPr lang="en-US" sz="1800" i="1" baseline="-25000" dirty="0" err="1" smtClean="0"/>
              <a:t>i</a:t>
            </a:r>
            <a:r>
              <a:rPr lang="en-US" i="1" dirty="0" smtClean="0"/>
              <a:t>) &lt;= f(</a:t>
            </a:r>
            <a:r>
              <a:rPr lang="en-US" i="1" dirty="0" err="1" smtClean="0"/>
              <a:t>n</a:t>
            </a:r>
            <a:r>
              <a:rPr lang="en-US" sz="1800" i="1" baseline="-25000" dirty="0" err="1" smtClean="0"/>
              <a:t>j</a:t>
            </a:r>
            <a:r>
              <a:rPr lang="en-US" i="1" dirty="0" smtClean="0"/>
              <a:t>)  </a:t>
            </a:r>
            <a:r>
              <a:rPr lang="en-US" dirty="0" smtClean="0"/>
              <a:t>by property of A*</a:t>
            </a:r>
          </a:p>
          <a:p>
            <a:r>
              <a:rPr lang="en-US" dirty="0" smtClean="0"/>
              <a:t>CASE 2:</a:t>
            </a:r>
          </a:p>
          <a:p>
            <a:pPr>
              <a:buNone/>
            </a:pPr>
            <a:r>
              <a:rPr lang="en-US" dirty="0" smtClean="0"/>
              <a:t>	 </a:t>
            </a:r>
            <a:r>
              <a:rPr lang="en-US" i="1" dirty="0" err="1" smtClean="0"/>
              <a:t>n</a:t>
            </a:r>
            <a:r>
              <a:rPr lang="en-US" sz="2000" i="1" baseline="-25000" dirty="0" err="1" smtClean="0"/>
              <a:t>j</a:t>
            </a:r>
            <a:r>
              <a:rPr lang="en-US" dirty="0" smtClean="0"/>
              <a:t> comes to open list due to expansion of </a:t>
            </a:r>
            <a:r>
              <a:rPr lang="en-US" dirty="0" err="1" smtClean="0"/>
              <a:t>n</a:t>
            </a:r>
            <a:r>
              <a:rPr lang="en-US" sz="2000" baseline="-25000" dirty="0" err="1" smtClean="0"/>
              <a:t>i</a:t>
            </a:r>
            <a:endParaRPr lang="en-US" baseline="-25000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004887"/>
          </a:xfrm>
        </p:spPr>
        <p:txBody>
          <a:bodyPr/>
          <a:lstStyle/>
          <a:p>
            <a:r>
              <a:rPr lang="en-US" dirty="0" smtClean="0"/>
              <a:t>Proof (3/3)…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38200" y="1524000"/>
            <a:ext cx="609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n</a:t>
            </a:r>
            <a:r>
              <a:rPr lang="en-US" sz="1400" baseline="-25000" dirty="0" err="1" smtClean="0"/>
              <a:t>i</a:t>
            </a:r>
            <a:endParaRPr lang="en-US" baseline="-25000" dirty="0"/>
          </a:p>
        </p:txBody>
      </p:sp>
      <p:sp>
        <p:nvSpPr>
          <p:cNvPr id="6" name="Oval 5"/>
          <p:cNvSpPr/>
          <p:nvPr/>
        </p:nvSpPr>
        <p:spPr>
          <a:xfrm>
            <a:off x="838200" y="3429000"/>
            <a:ext cx="609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n</a:t>
            </a:r>
            <a:r>
              <a:rPr lang="en-US" sz="1400" baseline="-25000" dirty="0" err="1"/>
              <a:t>j</a:t>
            </a:r>
            <a:endParaRPr lang="en-US" baseline="-25000" dirty="0"/>
          </a:p>
        </p:txBody>
      </p:sp>
      <p:cxnSp>
        <p:nvCxnSpPr>
          <p:cNvPr id="8" name="Straight Arrow Connector 7"/>
          <p:cNvCxnSpPr>
            <a:stCxn id="4" idx="4"/>
            <a:endCxn id="6" idx="0"/>
          </p:cNvCxnSpPr>
          <p:nvPr/>
        </p:nvCxnSpPr>
        <p:spPr>
          <a:xfrm rot="5400000">
            <a:off x="381000" y="26670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76400" y="1295400"/>
            <a:ext cx="7010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Case 2: </a:t>
            </a:r>
          </a:p>
          <a:p>
            <a:r>
              <a:rPr lang="en-US" dirty="0"/>
              <a:t>	</a:t>
            </a:r>
            <a:r>
              <a:rPr lang="en-US" i="1" dirty="0" smtClean="0"/>
              <a:t>f(</a:t>
            </a:r>
            <a:r>
              <a:rPr lang="en-US" i="1" dirty="0" err="1" smtClean="0"/>
              <a:t>n</a:t>
            </a:r>
            <a:r>
              <a:rPr lang="en-US" sz="1400" i="1" baseline="-25000" dirty="0" err="1" smtClean="0"/>
              <a:t>i</a:t>
            </a:r>
            <a:r>
              <a:rPr lang="en-US" i="1" dirty="0" smtClean="0"/>
              <a:t>) = g(</a:t>
            </a:r>
            <a:r>
              <a:rPr lang="en-US" i="1" dirty="0" err="1" smtClean="0"/>
              <a:t>n</a:t>
            </a:r>
            <a:r>
              <a:rPr lang="en-US" sz="1400" i="1" baseline="-25000" dirty="0" err="1" smtClean="0"/>
              <a:t>i</a:t>
            </a:r>
            <a:r>
              <a:rPr lang="en-US" i="1" dirty="0" smtClean="0"/>
              <a:t>) + h(</a:t>
            </a:r>
            <a:r>
              <a:rPr lang="en-US" i="1" dirty="0" err="1" smtClean="0"/>
              <a:t>n</a:t>
            </a:r>
            <a:r>
              <a:rPr lang="en-US" sz="1400" i="1" baseline="-25000" dirty="0" err="1" smtClean="0"/>
              <a:t>i</a:t>
            </a:r>
            <a:r>
              <a:rPr lang="en-US" i="1" dirty="0" smtClean="0"/>
              <a:t>)</a:t>
            </a:r>
            <a:r>
              <a:rPr lang="en-US" dirty="0" smtClean="0"/>
              <a:t>		(</a:t>
            </a:r>
            <a:r>
              <a:rPr lang="en-US" dirty="0" err="1" smtClean="0"/>
              <a:t>Defn</a:t>
            </a:r>
            <a:r>
              <a:rPr lang="en-US" dirty="0" smtClean="0"/>
              <a:t> of </a:t>
            </a:r>
            <a:r>
              <a:rPr lang="en-US" i="1" dirty="0" smtClean="0"/>
              <a:t>f</a:t>
            </a:r>
            <a:r>
              <a:rPr lang="en-US" dirty="0" smtClean="0"/>
              <a:t>)</a:t>
            </a:r>
          </a:p>
          <a:p>
            <a:r>
              <a:rPr lang="en-US" dirty="0"/>
              <a:t>	</a:t>
            </a:r>
            <a:r>
              <a:rPr lang="en-US" i="1" dirty="0" smtClean="0"/>
              <a:t>f(</a:t>
            </a:r>
            <a:r>
              <a:rPr lang="en-US" i="1" dirty="0" err="1" smtClean="0"/>
              <a:t>n</a:t>
            </a:r>
            <a:r>
              <a:rPr lang="en-US" sz="1400" i="1" baseline="-25000" dirty="0" err="1" smtClean="0"/>
              <a:t>j</a:t>
            </a:r>
            <a:r>
              <a:rPr lang="en-US" i="1" dirty="0" smtClean="0"/>
              <a:t>) = g(</a:t>
            </a:r>
            <a:r>
              <a:rPr lang="en-US" i="1" dirty="0" err="1" smtClean="0"/>
              <a:t>n</a:t>
            </a:r>
            <a:r>
              <a:rPr lang="en-US" sz="1400" i="1" baseline="-25000" dirty="0" err="1"/>
              <a:t>j</a:t>
            </a:r>
            <a:r>
              <a:rPr lang="en-US" i="1" dirty="0" smtClean="0"/>
              <a:t>) + h(</a:t>
            </a:r>
            <a:r>
              <a:rPr lang="en-US" i="1" dirty="0" err="1" smtClean="0"/>
              <a:t>n</a:t>
            </a:r>
            <a:r>
              <a:rPr lang="en-US" sz="1400" i="1" baseline="-25000" dirty="0" err="1"/>
              <a:t>j</a:t>
            </a:r>
            <a:r>
              <a:rPr lang="en-US" i="1" dirty="0" smtClean="0"/>
              <a:t>)</a:t>
            </a:r>
            <a:r>
              <a:rPr lang="en-US" dirty="0" smtClean="0"/>
              <a:t>		(</a:t>
            </a:r>
            <a:r>
              <a:rPr lang="en-US" dirty="0" err="1" smtClean="0"/>
              <a:t>Defn</a:t>
            </a:r>
            <a:r>
              <a:rPr lang="en-US" dirty="0" smtClean="0"/>
              <a:t> of</a:t>
            </a:r>
            <a:r>
              <a:rPr lang="en-US" i="1" dirty="0" smtClean="0"/>
              <a:t> f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i="1" dirty="0" smtClean="0"/>
              <a:t>f(</a:t>
            </a:r>
            <a:r>
              <a:rPr lang="en-US" i="1" dirty="0" err="1" smtClean="0"/>
              <a:t>n</a:t>
            </a:r>
            <a:r>
              <a:rPr lang="en-US" sz="1400" i="1" baseline="-25000" dirty="0" err="1" smtClean="0"/>
              <a:t>i</a:t>
            </a:r>
            <a:r>
              <a:rPr lang="en-US" i="1" dirty="0" smtClean="0"/>
              <a:t>) = g(</a:t>
            </a:r>
            <a:r>
              <a:rPr lang="en-US" i="1" dirty="0" err="1" smtClean="0"/>
              <a:t>n</a:t>
            </a:r>
            <a:r>
              <a:rPr lang="en-US" sz="1400" i="1" baseline="-25000" dirty="0" err="1" smtClean="0"/>
              <a:t>i</a:t>
            </a:r>
            <a:r>
              <a:rPr lang="en-US" i="1" dirty="0" smtClean="0"/>
              <a:t>) + h(</a:t>
            </a:r>
            <a:r>
              <a:rPr lang="en-US" i="1" dirty="0" err="1" smtClean="0"/>
              <a:t>n</a:t>
            </a:r>
            <a:r>
              <a:rPr lang="en-US" sz="1400" i="1" baseline="-25000" dirty="0" err="1" smtClean="0"/>
              <a:t>i</a:t>
            </a:r>
            <a:r>
              <a:rPr lang="en-US" i="1" dirty="0" smtClean="0"/>
              <a:t>) = g*(</a:t>
            </a:r>
            <a:r>
              <a:rPr lang="en-US" i="1" dirty="0" err="1" smtClean="0"/>
              <a:t>n</a:t>
            </a:r>
            <a:r>
              <a:rPr lang="en-US" sz="1400" i="1" baseline="-25000" dirty="0" err="1" smtClean="0"/>
              <a:t>i</a:t>
            </a:r>
            <a:r>
              <a:rPr lang="en-US" i="1" dirty="0" smtClean="0"/>
              <a:t>) + h(</a:t>
            </a:r>
            <a:r>
              <a:rPr lang="en-US" i="1" dirty="0" err="1" smtClean="0"/>
              <a:t>n</a:t>
            </a:r>
            <a:r>
              <a:rPr lang="en-US" sz="1400" i="1" baseline="-25000" dirty="0" err="1" smtClean="0"/>
              <a:t>i</a:t>
            </a:r>
            <a:r>
              <a:rPr lang="en-US" i="1" dirty="0" smtClean="0"/>
              <a:t>)   ---</a:t>
            </a:r>
            <a:r>
              <a:rPr lang="en-US" i="1" dirty="0" err="1" smtClean="0"/>
              <a:t>Eq</a:t>
            </a:r>
            <a:r>
              <a:rPr lang="en-US" i="1" dirty="0" smtClean="0"/>
              <a:t> 1  </a:t>
            </a:r>
            <a:r>
              <a:rPr lang="en-US" dirty="0" smtClean="0"/>
              <a:t>	</a:t>
            </a:r>
          </a:p>
          <a:p>
            <a:endParaRPr lang="en-US" dirty="0" smtClean="0"/>
          </a:p>
          <a:p>
            <a:r>
              <a:rPr lang="en-US" dirty="0" smtClean="0"/>
              <a:t>(since </a:t>
            </a:r>
            <a:r>
              <a:rPr lang="en-US" i="1" dirty="0" err="1" smtClean="0"/>
              <a:t>n</a:t>
            </a:r>
            <a:r>
              <a:rPr lang="en-US" sz="1400" i="1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is picked for expansion </a:t>
            </a:r>
            <a:r>
              <a:rPr lang="en-US" i="1" dirty="0" err="1" smtClean="0"/>
              <a:t>n</a:t>
            </a:r>
            <a:r>
              <a:rPr lang="en-US" sz="1400" i="1" baseline="-25000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is on optimal path) </a:t>
            </a:r>
          </a:p>
          <a:p>
            <a:endParaRPr lang="en-US" dirty="0" smtClean="0"/>
          </a:p>
          <a:p>
            <a:r>
              <a:rPr lang="en-US" dirty="0" smtClean="0"/>
              <a:t>With the similar argument for </a:t>
            </a:r>
            <a:r>
              <a:rPr lang="en-US" i="1" dirty="0" err="1" smtClean="0"/>
              <a:t>n</a:t>
            </a:r>
            <a:r>
              <a:rPr lang="en-US" sz="1400" i="1" baseline="-25000" dirty="0" err="1" smtClean="0"/>
              <a:t>j</a:t>
            </a:r>
            <a:r>
              <a:rPr lang="en-US" sz="1400" dirty="0" smtClean="0"/>
              <a:t> </a:t>
            </a:r>
            <a:r>
              <a:rPr lang="en-US" dirty="0" smtClean="0"/>
              <a:t>we can write the following:</a:t>
            </a:r>
          </a:p>
          <a:p>
            <a:r>
              <a:rPr lang="en-US" dirty="0" smtClean="0"/>
              <a:t>	</a:t>
            </a:r>
            <a:r>
              <a:rPr lang="en-US" i="1" dirty="0" smtClean="0"/>
              <a:t>f(</a:t>
            </a:r>
            <a:r>
              <a:rPr lang="en-US" i="1" dirty="0" err="1" smtClean="0"/>
              <a:t>n</a:t>
            </a:r>
            <a:r>
              <a:rPr lang="en-US" sz="1400" i="1" baseline="-25000" dirty="0" err="1"/>
              <a:t>j</a:t>
            </a:r>
            <a:r>
              <a:rPr lang="en-US" i="1" dirty="0" smtClean="0"/>
              <a:t>) = g(</a:t>
            </a:r>
            <a:r>
              <a:rPr lang="en-US" i="1" dirty="0" err="1" smtClean="0"/>
              <a:t>n</a:t>
            </a:r>
            <a:r>
              <a:rPr lang="en-US" sz="1400" i="1" baseline="-25000" dirty="0" err="1"/>
              <a:t>j</a:t>
            </a:r>
            <a:r>
              <a:rPr lang="en-US" i="1" dirty="0" smtClean="0"/>
              <a:t>) + h(</a:t>
            </a:r>
            <a:r>
              <a:rPr lang="en-US" i="1" dirty="0" err="1" smtClean="0"/>
              <a:t>n</a:t>
            </a:r>
            <a:r>
              <a:rPr lang="en-US" sz="1400" i="1" baseline="-25000" dirty="0" err="1"/>
              <a:t>j</a:t>
            </a:r>
            <a:r>
              <a:rPr lang="en-US" i="1" dirty="0" smtClean="0"/>
              <a:t>) = g*(</a:t>
            </a:r>
            <a:r>
              <a:rPr lang="en-US" i="1" dirty="0" err="1" smtClean="0"/>
              <a:t>n</a:t>
            </a:r>
            <a:r>
              <a:rPr lang="en-US" sz="1400" i="1" baseline="-25000" dirty="0" err="1"/>
              <a:t>j</a:t>
            </a:r>
            <a:r>
              <a:rPr lang="en-US" i="1" dirty="0" smtClean="0"/>
              <a:t>) + h(</a:t>
            </a:r>
            <a:r>
              <a:rPr lang="en-US" i="1" dirty="0" err="1" smtClean="0"/>
              <a:t>n</a:t>
            </a:r>
            <a:r>
              <a:rPr lang="en-US" sz="1400" i="1" baseline="-25000" dirty="0" err="1"/>
              <a:t>j</a:t>
            </a:r>
            <a:r>
              <a:rPr lang="en-US" i="1" dirty="0" smtClean="0"/>
              <a:t>)   ---</a:t>
            </a:r>
            <a:r>
              <a:rPr lang="en-US" i="1" dirty="0" err="1" smtClean="0"/>
              <a:t>Eq</a:t>
            </a:r>
            <a:r>
              <a:rPr lang="en-US" i="1" dirty="0" smtClean="0"/>
              <a:t> 2</a:t>
            </a:r>
          </a:p>
          <a:p>
            <a:endParaRPr lang="en-US" dirty="0" smtClean="0"/>
          </a:p>
          <a:p>
            <a:r>
              <a:rPr lang="en-US" dirty="0" smtClean="0"/>
              <a:t>Also,</a:t>
            </a:r>
          </a:p>
          <a:p>
            <a:r>
              <a:rPr lang="en-US" dirty="0"/>
              <a:t>	</a:t>
            </a:r>
            <a:r>
              <a:rPr lang="en-US" i="1" dirty="0" smtClean="0"/>
              <a:t>h(</a:t>
            </a:r>
            <a:r>
              <a:rPr lang="en-US" i="1" dirty="0" err="1" smtClean="0"/>
              <a:t>n</a:t>
            </a:r>
            <a:r>
              <a:rPr lang="en-US" sz="1400" i="1" baseline="-25000" dirty="0" err="1" smtClean="0"/>
              <a:t>i</a:t>
            </a:r>
            <a:r>
              <a:rPr lang="en-US" i="1" dirty="0" smtClean="0"/>
              <a:t>) &lt; = h(</a:t>
            </a:r>
            <a:r>
              <a:rPr lang="en-US" i="1" dirty="0" err="1" smtClean="0"/>
              <a:t>n</a:t>
            </a:r>
            <a:r>
              <a:rPr lang="en-US" sz="1400" i="1" baseline="-25000" dirty="0" err="1" smtClean="0"/>
              <a:t>j</a:t>
            </a:r>
            <a:r>
              <a:rPr lang="en-US" i="1" dirty="0" smtClean="0"/>
              <a:t>) + c(</a:t>
            </a:r>
            <a:r>
              <a:rPr lang="en-US" i="1" dirty="0" err="1" smtClean="0"/>
              <a:t>n</a:t>
            </a:r>
            <a:r>
              <a:rPr lang="en-US" sz="1400" i="1" baseline="-25000" dirty="0" err="1" smtClean="0"/>
              <a:t>i</a:t>
            </a:r>
            <a:r>
              <a:rPr lang="en-US" i="1" dirty="0" smtClean="0"/>
              <a:t>, </a:t>
            </a:r>
            <a:r>
              <a:rPr lang="en-US" i="1" dirty="0" err="1" smtClean="0"/>
              <a:t>n</a:t>
            </a:r>
            <a:r>
              <a:rPr lang="en-US" sz="1400" i="1" baseline="-25000" dirty="0" err="1" smtClean="0"/>
              <a:t>j</a:t>
            </a:r>
            <a:r>
              <a:rPr lang="en-US" i="1" dirty="0" smtClean="0"/>
              <a:t>)    ---</a:t>
            </a:r>
            <a:r>
              <a:rPr lang="en-US" i="1" dirty="0" err="1" smtClean="0"/>
              <a:t>Eq</a:t>
            </a:r>
            <a:r>
              <a:rPr lang="en-US" i="1" dirty="0" smtClean="0"/>
              <a:t> 3</a:t>
            </a:r>
            <a:r>
              <a:rPr lang="en-US" dirty="0" smtClean="0"/>
              <a:t>	(Parent- child relation)</a:t>
            </a:r>
          </a:p>
          <a:p>
            <a:r>
              <a:rPr lang="en-US" dirty="0"/>
              <a:t>	</a:t>
            </a:r>
            <a:r>
              <a:rPr lang="en-US" i="1" dirty="0" smtClean="0"/>
              <a:t>g*(</a:t>
            </a:r>
            <a:r>
              <a:rPr lang="en-US" i="1" dirty="0" err="1" smtClean="0"/>
              <a:t>n</a:t>
            </a:r>
            <a:r>
              <a:rPr lang="en-US" sz="1400" i="1" baseline="-25000" dirty="0" err="1" smtClean="0"/>
              <a:t>j</a:t>
            </a:r>
            <a:r>
              <a:rPr lang="en-US" i="1" dirty="0" smtClean="0"/>
              <a:t>) = g*(</a:t>
            </a:r>
            <a:r>
              <a:rPr lang="en-US" i="1" dirty="0" err="1" smtClean="0"/>
              <a:t>n</a:t>
            </a:r>
            <a:r>
              <a:rPr lang="en-US" sz="1400" i="1" baseline="-25000" dirty="0" err="1" smtClean="0"/>
              <a:t>i</a:t>
            </a:r>
            <a:r>
              <a:rPr lang="en-US" i="1" dirty="0" smtClean="0"/>
              <a:t>) + </a:t>
            </a:r>
            <a:r>
              <a:rPr lang="en-US" dirty="0" smtClean="0"/>
              <a:t>c(</a:t>
            </a:r>
            <a:r>
              <a:rPr lang="en-US" i="1" dirty="0" err="1" smtClean="0"/>
              <a:t>n</a:t>
            </a:r>
            <a:r>
              <a:rPr lang="en-US" sz="1400" i="1" baseline="-25000" dirty="0" err="1" smtClean="0"/>
              <a:t>i</a:t>
            </a:r>
            <a:r>
              <a:rPr lang="en-US" dirty="0" smtClean="0"/>
              <a:t>, </a:t>
            </a:r>
            <a:r>
              <a:rPr lang="en-US" i="1" dirty="0" err="1" smtClean="0"/>
              <a:t>n</a:t>
            </a:r>
            <a:r>
              <a:rPr lang="en-US" sz="1400" i="1" baseline="-25000" dirty="0" err="1" smtClean="0"/>
              <a:t>j</a:t>
            </a:r>
            <a:r>
              <a:rPr lang="en-US" dirty="0" smtClean="0"/>
              <a:t>)   ---</a:t>
            </a:r>
            <a:r>
              <a:rPr lang="en-US" dirty="0" err="1" smtClean="0"/>
              <a:t>Eq</a:t>
            </a:r>
            <a:r>
              <a:rPr lang="en-US" dirty="0" smtClean="0"/>
              <a:t> 4	(both nodes on 						optimal path)</a:t>
            </a:r>
          </a:p>
          <a:p>
            <a:r>
              <a:rPr lang="en-US" dirty="0" smtClean="0"/>
              <a:t>From </a:t>
            </a:r>
            <a:r>
              <a:rPr lang="en-US" i="1" dirty="0" err="1" smtClean="0"/>
              <a:t>Eq</a:t>
            </a:r>
            <a:r>
              <a:rPr lang="en-US" i="1" dirty="0" smtClean="0"/>
              <a:t> 1, 2, 3 and 4 </a:t>
            </a:r>
          </a:p>
          <a:p>
            <a:r>
              <a:rPr lang="en-US" i="1" dirty="0"/>
              <a:t>	</a:t>
            </a:r>
            <a:r>
              <a:rPr lang="en-US" i="1" dirty="0" smtClean="0"/>
              <a:t>f(</a:t>
            </a:r>
            <a:r>
              <a:rPr lang="en-US" i="1" dirty="0" err="1" smtClean="0"/>
              <a:t>n</a:t>
            </a:r>
            <a:r>
              <a:rPr lang="en-US" sz="1400" i="1" baseline="-25000" dirty="0" err="1" smtClean="0"/>
              <a:t>i</a:t>
            </a:r>
            <a:r>
              <a:rPr lang="en-US" i="1" dirty="0" smtClean="0"/>
              <a:t>) &lt;= f(</a:t>
            </a:r>
            <a:r>
              <a:rPr lang="en-US" i="1" dirty="0" err="1" smtClean="0"/>
              <a:t>n</a:t>
            </a:r>
            <a:r>
              <a:rPr lang="en-US" sz="1400" i="1" baseline="-25000" dirty="0" err="1" smtClean="0"/>
              <a:t>j</a:t>
            </a:r>
            <a:r>
              <a:rPr lang="en-US" i="1" dirty="0" smtClean="0"/>
              <a:t>)</a:t>
            </a:r>
          </a:p>
          <a:p>
            <a:pPr algn="just"/>
            <a:r>
              <a:rPr lang="en-US" dirty="0" smtClean="0"/>
              <a:t>Hence  proved.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793037" cy="1157287"/>
          </a:xfrm>
        </p:spPr>
        <p:txBody>
          <a:bodyPr/>
          <a:lstStyle/>
          <a:p>
            <a:r>
              <a:rPr lang="en-US" sz="3600" dirty="0" smtClean="0"/>
              <a:t>Better way to understand </a:t>
            </a:r>
            <a:r>
              <a:rPr lang="en-US" sz="3600" dirty="0" err="1" smtClean="0"/>
              <a:t>monotonicity</a:t>
            </a:r>
            <a:r>
              <a:rPr lang="en-US" sz="3600" dirty="0" smtClean="0"/>
              <a:t> of </a:t>
            </a:r>
            <a:r>
              <a:rPr lang="en-US" sz="3600" i="1" dirty="0" smtClean="0"/>
              <a:t>f()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600200"/>
            <a:ext cx="7772400" cy="4532313"/>
          </a:xfrm>
        </p:spPr>
        <p:txBody>
          <a:bodyPr/>
          <a:lstStyle/>
          <a:p>
            <a:r>
              <a:rPr lang="en-US" sz="2400" dirty="0" smtClean="0"/>
              <a:t>Let </a:t>
            </a:r>
            <a:r>
              <a:rPr lang="en-US" sz="2400" i="1" dirty="0" smtClean="0"/>
              <a:t>f(n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), f(n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), f(n</a:t>
            </a:r>
            <a:r>
              <a:rPr lang="en-US" sz="2400" i="1" baseline="-25000" dirty="0" smtClean="0"/>
              <a:t>3</a:t>
            </a:r>
            <a:r>
              <a:rPr lang="en-US" sz="2400" i="1" dirty="0" smtClean="0"/>
              <a:t>), f(n</a:t>
            </a:r>
            <a:r>
              <a:rPr lang="en-US" sz="2400" i="1" baseline="-25000" dirty="0" smtClean="0"/>
              <a:t>4</a:t>
            </a:r>
            <a:r>
              <a:rPr lang="en-US" sz="2400" i="1" dirty="0" smtClean="0"/>
              <a:t>)… f(n</a:t>
            </a:r>
            <a:r>
              <a:rPr lang="en-US" sz="2400" i="1" baseline="-25000" dirty="0" smtClean="0"/>
              <a:t>k-1</a:t>
            </a:r>
            <a:r>
              <a:rPr lang="en-US" sz="2400" i="1" dirty="0" smtClean="0"/>
              <a:t>), f(</a:t>
            </a:r>
            <a:r>
              <a:rPr lang="en-US" sz="2400" i="1" dirty="0" err="1" smtClean="0"/>
              <a:t>n</a:t>
            </a:r>
            <a:r>
              <a:rPr lang="en-US" sz="2400" i="1" baseline="-25000" dirty="0" err="1" smtClean="0"/>
              <a:t>k</a:t>
            </a:r>
            <a:r>
              <a:rPr lang="en-US" sz="2400" i="1" dirty="0" smtClean="0"/>
              <a:t>) </a:t>
            </a:r>
            <a:r>
              <a:rPr lang="en-US" sz="2400" dirty="0" smtClean="0"/>
              <a:t>be the </a:t>
            </a:r>
            <a:r>
              <a:rPr lang="en-US" sz="2400" i="1" dirty="0" smtClean="0"/>
              <a:t>f</a:t>
            </a:r>
            <a:r>
              <a:rPr lang="en-US" sz="2400" dirty="0" smtClean="0"/>
              <a:t> values of </a:t>
            </a:r>
            <a:r>
              <a:rPr lang="en-US" sz="2400" i="1" dirty="0" smtClean="0"/>
              <a:t>k </a:t>
            </a:r>
            <a:r>
              <a:rPr lang="en-US" sz="2400" dirty="0" smtClean="0"/>
              <a:t>expanded nodes.</a:t>
            </a:r>
          </a:p>
          <a:p>
            <a:r>
              <a:rPr lang="en-US" sz="2400" dirty="0" smtClean="0"/>
              <a:t>The relationship between two consecutive expansions </a:t>
            </a:r>
            <a:r>
              <a:rPr lang="en-US" sz="2400" i="1" dirty="0" smtClean="0"/>
              <a:t>f(</a:t>
            </a:r>
            <a:r>
              <a:rPr lang="en-US" sz="2400" i="1" dirty="0" err="1" smtClean="0"/>
              <a:t>n</a:t>
            </a:r>
            <a:r>
              <a:rPr lang="en-US" sz="2400" i="1" baseline="-25000" dirty="0" err="1" smtClean="0"/>
              <a:t>i</a:t>
            </a:r>
            <a:r>
              <a:rPr lang="en-US" sz="2400" i="1" dirty="0" smtClean="0"/>
              <a:t>) </a:t>
            </a:r>
            <a:r>
              <a:rPr lang="en-US" sz="2400" dirty="0" smtClean="0"/>
              <a:t>and </a:t>
            </a:r>
            <a:r>
              <a:rPr lang="en-US" sz="2400" i="1" dirty="0" smtClean="0"/>
              <a:t>f(n</a:t>
            </a:r>
            <a:r>
              <a:rPr lang="en-US" sz="2400" i="1" baseline="-25000" dirty="0" smtClean="0"/>
              <a:t>i+1</a:t>
            </a:r>
            <a:r>
              <a:rPr lang="en-US" sz="2400" i="1" dirty="0" smtClean="0"/>
              <a:t>) </a:t>
            </a:r>
            <a:r>
              <a:rPr lang="en-US" sz="2400" dirty="0" smtClean="0"/>
              <a:t>nodes always remains the same, </a:t>
            </a:r>
            <a:r>
              <a:rPr lang="en-US" sz="2400" i="1" dirty="0" smtClean="0"/>
              <a:t>i.e., f(</a:t>
            </a:r>
            <a:r>
              <a:rPr lang="en-US" sz="2400" i="1" dirty="0" err="1" smtClean="0"/>
              <a:t>n</a:t>
            </a:r>
            <a:r>
              <a:rPr lang="en-US" sz="2400" i="1" baseline="-25000" dirty="0" err="1" smtClean="0"/>
              <a:t>i</a:t>
            </a:r>
            <a:r>
              <a:rPr lang="en-US" sz="2400" i="1" dirty="0" smtClean="0"/>
              <a:t>) </a:t>
            </a:r>
            <a:r>
              <a:rPr lang="en-US" sz="2400" dirty="0" smtClean="0"/>
              <a:t>&lt;= </a:t>
            </a:r>
            <a:r>
              <a:rPr lang="en-US" sz="2400" i="1" dirty="0" smtClean="0"/>
              <a:t>f(n</a:t>
            </a:r>
            <a:r>
              <a:rPr lang="en-US" sz="2400" i="1" baseline="-25000" dirty="0" smtClean="0"/>
              <a:t>i+1</a:t>
            </a:r>
            <a:r>
              <a:rPr lang="en-US" sz="2400" i="1" dirty="0" smtClean="0"/>
              <a:t>) </a:t>
            </a:r>
          </a:p>
          <a:p>
            <a:r>
              <a:rPr lang="en-US" sz="2400" dirty="0" smtClean="0"/>
              <a:t>This is because </a:t>
            </a:r>
          </a:p>
          <a:p>
            <a:pPr lvl="1"/>
            <a:r>
              <a:rPr lang="en-US" sz="2000" i="1" dirty="0" smtClean="0"/>
              <a:t>f(</a:t>
            </a:r>
            <a:r>
              <a:rPr lang="en-US" sz="2000" i="1" dirty="0" err="1" smtClean="0"/>
              <a:t>n</a:t>
            </a:r>
            <a:r>
              <a:rPr lang="en-US" sz="2000" i="1" baseline="-25000" dirty="0" err="1" smtClean="0"/>
              <a:t>i</a:t>
            </a:r>
            <a:r>
              <a:rPr lang="en-US" sz="2000" i="1" dirty="0" smtClean="0"/>
              <a:t>)= g(</a:t>
            </a:r>
            <a:r>
              <a:rPr lang="en-US" sz="2000" i="1" dirty="0" err="1" smtClean="0"/>
              <a:t>n</a:t>
            </a:r>
            <a:r>
              <a:rPr lang="en-US" sz="2000" i="1" baseline="-25000" dirty="0" err="1" smtClean="0"/>
              <a:t>i</a:t>
            </a:r>
            <a:r>
              <a:rPr lang="en-US" sz="2000" i="1" dirty="0" smtClean="0"/>
              <a:t>) +h(</a:t>
            </a:r>
            <a:r>
              <a:rPr lang="en-US" sz="2000" i="1" dirty="0" err="1" smtClean="0"/>
              <a:t>n</a:t>
            </a:r>
            <a:r>
              <a:rPr lang="en-US" sz="2000" i="1" baseline="-25000" dirty="0" err="1" smtClean="0"/>
              <a:t>i</a:t>
            </a:r>
            <a:r>
              <a:rPr lang="en-US" sz="2000" i="1" dirty="0" smtClean="0"/>
              <a:t>) </a:t>
            </a:r>
            <a:r>
              <a:rPr lang="en-US" sz="2000" dirty="0" smtClean="0"/>
              <a:t>and</a:t>
            </a:r>
            <a:r>
              <a:rPr lang="en-US" sz="2000" i="1" dirty="0" smtClean="0"/>
              <a:t> </a:t>
            </a:r>
          </a:p>
          <a:p>
            <a:pPr lvl="1"/>
            <a:r>
              <a:rPr lang="en-US" sz="2000" i="1" dirty="0" smtClean="0"/>
              <a:t>g(</a:t>
            </a:r>
            <a:r>
              <a:rPr lang="en-US" sz="2000" i="1" dirty="0" err="1" smtClean="0"/>
              <a:t>n</a:t>
            </a:r>
            <a:r>
              <a:rPr lang="en-US" sz="2000" i="1" baseline="-25000" dirty="0" err="1" smtClean="0"/>
              <a:t>i</a:t>
            </a:r>
            <a:r>
              <a:rPr lang="en-US" sz="2000" i="1" dirty="0" smtClean="0"/>
              <a:t>)=g*(</a:t>
            </a:r>
            <a:r>
              <a:rPr lang="en-US" sz="2000" i="1" dirty="0" err="1" smtClean="0"/>
              <a:t>n</a:t>
            </a:r>
            <a:r>
              <a:rPr lang="en-US" sz="2000" i="1" baseline="-25000" dirty="0" err="1" smtClean="0"/>
              <a:t>i</a:t>
            </a:r>
            <a:r>
              <a:rPr lang="en-US" sz="2000" i="1" dirty="0" smtClean="0"/>
              <a:t>) </a:t>
            </a:r>
            <a:r>
              <a:rPr lang="en-US" sz="2000" dirty="0" smtClean="0"/>
              <a:t>since </a:t>
            </a:r>
            <a:r>
              <a:rPr lang="en-US" sz="2000" i="1" dirty="0" err="1" smtClean="0"/>
              <a:t>n</a:t>
            </a:r>
            <a:r>
              <a:rPr lang="en-US" sz="2000" i="1" baseline="-25000" dirty="0" err="1" smtClean="0"/>
              <a:t>i</a:t>
            </a:r>
            <a:r>
              <a:rPr lang="en-US" sz="2000" i="1" baseline="-25000" dirty="0" smtClean="0"/>
              <a:t>  </a:t>
            </a:r>
            <a:r>
              <a:rPr lang="en-US" sz="2000" dirty="0" smtClean="0"/>
              <a:t>is an expanded node (proved theorem) and this value cannot change</a:t>
            </a:r>
          </a:p>
          <a:p>
            <a:pPr lvl="1"/>
            <a:r>
              <a:rPr lang="en-US" sz="2000" i="1" dirty="0" smtClean="0"/>
              <a:t>h(</a:t>
            </a:r>
            <a:r>
              <a:rPr lang="en-US" sz="2000" i="1" dirty="0" err="1" smtClean="0"/>
              <a:t>n</a:t>
            </a:r>
            <a:r>
              <a:rPr lang="en-US" sz="2000" i="1" baseline="-25000" dirty="0" err="1" smtClean="0"/>
              <a:t>i</a:t>
            </a:r>
            <a:r>
              <a:rPr lang="en-US" sz="2000" i="1" dirty="0" smtClean="0"/>
              <a:t>) </a:t>
            </a:r>
            <a:r>
              <a:rPr lang="en-US" sz="2000" dirty="0" smtClean="0"/>
              <a:t>value also cannot change Hence nothing after </a:t>
            </a:r>
            <a:r>
              <a:rPr lang="en-US" sz="2000" i="1" dirty="0" smtClean="0"/>
              <a:t>n</a:t>
            </a:r>
            <a:r>
              <a:rPr lang="en-US" sz="2000" i="1" baseline="-25000" dirty="0" smtClean="0"/>
              <a:t>i+1</a:t>
            </a:r>
            <a:r>
              <a:rPr lang="en-US" sz="2000" dirty="0" smtClean="0"/>
              <a:t>’s expansion can change the above relationship. </a:t>
            </a:r>
          </a:p>
          <a:p>
            <a:pPr lvl="1">
              <a:buNone/>
            </a:pPr>
            <a:endParaRPr lang="en-US" sz="2400" i="1" baseline="-25000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Monotonicity</a:t>
            </a:r>
            <a:r>
              <a:rPr lang="en-US" dirty="0" smtClean="0"/>
              <a:t> of f()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f(n</a:t>
            </a:r>
            <a:r>
              <a:rPr lang="en-US" sz="1900" dirty="0" smtClean="0"/>
              <a:t>1</a:t>
            </a:r>
            <a:r>
              <a:rPr lang="en-US" dirty="0" smtClean="0"/>
              <a:t>), f(n</a:t>
            </a:r>
            <a:r>
              <a:rPr lang="en-US" sz="1900" dirty="0"/>
              <a:t>2</a:t>
            </a:r>
            <a:r>
              <a:rPr lang="en-US" dirty="0" smtClean="0"/>
              <a:t>), f(n</a:t>
            </a:r>
            <a:r>
              <a:rPr lang="en-US" sz="1900" dirty="0"/>
              <a:t>3</a:t>
            </a:r>
            <a:r>
              <a:rPr lang="en-US" dirty="0" smtClean="0"/>
              <a:t>), </a:t>
            </a:r>
            <a:r>
              <a:rPr lang="en-US" i="1" dirty="0" smtClean="0"/>
              <a:t>…… </a:t>
            </a:r>
            <a:r>
              <a:rPr lang="en-US" dirty="0" smtClean="0"/>
              <a:t> ,f(</a:t>
            </a:r>
            <a:r>
              <a:rPr lang="en-US" dirty="0" err="1" smtClean="0"/>
              <a:t>n</a:t>
            </a:r>
            <a:r>
              <a:rPr lang="en-US" sz="1900" dirty="0" err="1" smtClean="0"/>
              <a:t>i</a:t>
            </a:r>
            <a:r>
              <a:rPr lang="en-US" dirty="0" smtClean="0"/>
              <a:t>), f(n</a:t>
            </a:r>
            <a:r>
              <a:rPr lang="en-US" sz="1900" dirty="0" smtClean="0"/>
              <a:t>i+1</a:t>
            </a:r>
            <a:r>
              <a:rPr lang="en-US" dirty="0" smtClean="0"/>
              <a:t>), </a:t>
            </a:r>
            <a:r>
              <a:rPr lang="en-US" i="1" dirty="0" smtClean="0"/>
              <a:t>… </a:t>
            </a:r>
            <a:r>
              <a:rPr lang="en-US" dirty="0" smtClean="0"/>
              <a:t>,f(</a:t>
            </a:r>
            <a:r>
              <a:rPr lang="en-US" dirty="0" err="1" smtClean="0"/>
              <a:t>n</a:t>
            </a:r>
            <a:r>
              <a:rPr lang="en-US" sz="1900" dirty="0" err="1"/>
              <a:t>k</a:t>
            </a:r>
            <a:r>
              <a:rPr lang="en-US" dirty="0" smtClean="0"/>
              <a:t>)  </a:t>
            </a:r>
          </a:p>
          <a:p>
            <a:pPr>
              <a:buNone/>
            </a:pPr>
            <a:r>
              <a:rPr lang="en-US" dirty="0" smtClean="0"/>
              <a:t>Sequence of expansion of</a:t>
            </a:r>
            <a:r>
              <a:rPr lang="en-US" i="1" dirty="0" smtClean="0"/>
              <a:t> n</a:t>
            </a:r>
            <a:r>
              <a:rPr lang="en-US" sz="1900" i="1" dirty="0" smtClean="0"/>
              <a:t>1, </a:t>
            </a:r>
            <a:r>
              <a:rPr lang="en-US" i="1" dirty="0" smtClean="0"/>
              <a:t>n</a:t>
            </a:r>
            <a:r>
              <a:rPr lang="en-US" sz="1700" i="1" dirty="0" smtClean="0"/>
              <a:t>2,</a:t>
            </a:r>
            <a:r>
              <a:rPr lang="en-US" i="1" dirty="0" smtClean="0"/>
              <a:t> n</a:t>
            </a:r>
            <a:r>
              <a:rPr lang="en-US" sz="2200" i="1" dirty="0" smtClean="0"/>
              <a:t>3</a:t>
            </a:r>
            <a:r>
              <a:rPr lang="en-US" i="1" dirty="0" smtClean="0"/>
              <a:t> … </a:t>
            </a:r>
            <a:r>
              <a:rPr lang="en-US" i="1" dirty="0" err="1" smtClean="0"/>
              <a:t>n</a:t>
            </a:r>
            <a:r>
              <a:rPr lang="en-US" sz="2400" i="1" dirty="0" err="1" smtClean="0"/>
              <a:t>i</a:t>
            </a:r>
            <a:r>
              <a:rPr lang="en-US" sz="2400" i="1" dirty="0"/>
              <a:t> </a:t>
            </a:r>
            <a:r>
              <a:rPr lang="en-US" i="1" dirty="0" smtClean="0"/>
              <a:t> … </a:t>
            </a:r>
            <a:r>
              <a:rPr lang="en-US" i="1" dirty="0" err="1" smtClean="0"/>
              <a:t>n</a:t>
            </a:r>
            <a:r>
              <a:rPr lang="en-US" sz="2400" i="1" dirty="0" err="1"/>
              <a:t>k</a:t>
            </a:r>
            <a:r>
              <a:rPr lang="en-US" i="1" dirty="0" smtClean="0"/>
              <a:t> </a:t>
            </a:r>
            <a:endParaRPr lang="en-US" sz="2400" i="1" baseline="-25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f values increase monotonically</a:t>
            </a:r>
          </a:p>
          <a:p>
            <a:pPr>
              <a:buNone/>
            </a:pPr>
            <a:r>
              <a:rPr lang="en-US" dirty="0" smtClean="0"/>
              <a:t>          f(n) = g(n) + h(n) 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Consider two successive expansions  - &gt; </a:t>
            </a:r>
            <a:r>
              <a:rPr lang="en-US" dirty="0" err="1" smtClean="0"/>
              <a:t>n</a:t>
            </a:r>
            <a:r>
              <a:rPr lang="en-US" sz="1800" dirty="0" err="1" smtClean="0"/>
              <a:t>i</a:t>
            </a:r>
            <a:r>
              <a:rPr lang="en-US" dirty="0" smtClean="0"/>
              <a:t>,  n</a:t>
            </a:r>
            <a:r>
              <a:rPr lang="en-US" sz="1800" dirty="0" smtClean="0"/>
              <a:t>i+1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dirty="0" smtClean="0"/>
              <a:t>Case 1: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n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dirty="0" smtClean="0"/>
              <a:t>  &amp; n</a:t>
            </a:r>
            <a:r>
              <a:rPr lang="en-US" sz="1800" dirty="0" smtClean="0"/>
              <a:t>i+1  </a:t>
            </a:r>
            <a:r>
              <a:rPr lang="en-US" dirty="0" smtClean="0"/>
              <a:t> Co-existing in OL  </a:t>
            </a:r>
          </a:p>
          <a:p>
            <a:pPr>
              <a:buNone/>
            </a:pPr>
            <a:r>
              <a:rPr lang="en-US" dirty="0" smtClean="0"/>
              <a:t>	   </a:t>
            </a:r>
            <a:r>
              <a:rPr lang="en-US" dirty="0" err="1" smtClean="0"/>
              <a:t>n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dirty="0" smtClean="0"/>
              <a:t>  precedes n</a:t>
            </a:r>
            <a:r>
              <a:rPr lang="en-US" sz="1800" dirty="0" smtClean="0"/>
              <a:t>i+1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dirty="0" smtClean="0"/>
              <a:t>      By definition of A</a:t>
            </a:r>
            <a:r>
              <a:rPr lang="en-US" i="1" dirty="0" smtClean="0"/>
              <a:t>*</a:t>
            </a:r>
          </a:p>
          <a:p>
            <a:pPr>
              <a:buNone/>
            </a:pPr>
            <a:r>
              <a:rPr lang="en-US" dirty="0" smtClean="0"/>
              <a:t>	       f(</a:t>
            </a:r>
            <a:r>
              <a:rPr lang="en-US" dirty="0" err="1" smtClean="0"/>
              <a:t>n</a:t>
            </a:r>
            <a:r>
              <a:rPr lang="en-US" sz="1900" dirty="0" err="1" smtClean="0"/>
              <a:t>i</a:t>
            </a:r>
            <a:r>
              <a:rPr lang="en-US" dirty="0" smtClean="0"/>
              <a:t>)</a:t>
            </a:r>
            <a:r>
              <a:rPr lang="en-US" i="1" dirty="0" smtClean="0"/>
              <a:t> &lt;= </a:t>
            </a:r>
            <a:r>
              <a:rPr lang="en-US" dirty="0" smtClean="0"/>
              <a:t>f(n</a:t>
            </a:r>
            <a:r>
              <a:rPr lang="en-US" sz="1900" dirty="0" smtClean="0"/>
              <a:t>i+1</a:t>
            </a:r>
            <a:r>
              <a:rPr lang="en-US" dirty="0" smtClean="0"/>
              <a:t>)</a:t>
            </a:r>
            <a:endParaRPr lang="en-US" i="1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Monotonicity</a:t>
            </a:r>
            <a:r>
              <a:rPr lang="en-US" dirty="0" smtClean="0"/>
              <a:t> of f()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</a:pPr>
            <a:endParaRPr lang="en-US" sz="2200" dirty="0" smtClean="0"/>
          </a:p>
          <a:p>
            <a:pPr>
              <a:lnSpc>
                <a:spcPct val="80000"/>
              </a:lnSpc>
              <a:buNone/>
            </a:pPr>
            <a:r>
              <a:rPr lang="en-US" sz="2200" dirty="0" smtClean="0"/>
              <a:t>Case </a:t>
            </a:r>
            <a:r>
              <a:rPr lang="en-US" sz="2200" dirty="0"/>
              <a:t>2: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         ni+1   came to OL because of expanding </a:t>
            </a:r>
            <a:r>
              <a:rPr lang="en-US" sz="2200" dirty="0" err="1"/>
              <a:t>ni</a:t>
            </a:r>
            <a:r>
              <a:rPr lang="en-US" sz="2200" dirty="0"/>
              <a:t>   and ni+1  is expanded </a:t>
            </a:r>
            <a:endParaRPr lang="en-US" sz="2200" dirty="0" smtClean="0"/>
          </a:p>
          <a:p>
            <a:pPr>
              <a:lnSpc>
                <a:spcPct val="80000"/>
              </a:lnSpc>
              <a:buNone/>
            </a:pPr>
            <a:endParaRPr lang="en-US" sz="2200" dirty="0"/>
          </a:p>
          <a:p>
            <a:pPr>
              <a:lnSpc>
                <a:spcPct val="80000"/>
              </a:lnSpc>
              <a:buNone/>
            </a:pPr>
            <a:r>
              <a:rPr lang="en-US" sz="2200" dirty="0" smtClean="0"/>
              <a:t>          </a:t>
            </a:r>
            <a:r>
              <a:rPr lang="en-US" sz="2200" dirty="0"/>
              <a:t>f(</a:t>
            </a:r>
            <a:r>
              <a:rPr lang="en-US" sz="2200" dirty="0" err="1"/>
              <a:t>ni</a:t>
            </a:r>
            <a:r>
              <a:rPr lang="en-US" sz="2200" dirty="0"/>
              <a:t>) = </a:t>
            </a:r>
            <a:r>
              <a:rPr lang="en-US" sz="2200" dirty="0" smtClean="0"/>
              <a:t> g(</a:t>
            </a:r>
            <a:r>
              <a:rPr lang="en-US" sz="2200" dirty="0" err="1" smtClean="0"/>
              <a:t>ni</a:t>
            </a:r>
            <a:r>
              <a:rPr lang="en-US" sz="2200" dirty="0"/>
              <a:t>) + h(</a:t>
            </a:r>
            <a:r>
              <a:rPr lang="en-US" sz="2200" dirty="0" err="1"/>
              <a:t>ni</a:t>
            </a:r>
            <a:r>
              <a:rPr lang="en-US" sz="2200" dirty="0"/>
              <a:t>) 	    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	</a:t>
            </a:r>
            <a:r>
              <a:rPr lang="en-US" sz="2200" dirty="0" smtClean="0"/>
              <a:t>           </a:t>
            </a:r>
            <a:r>
              <a:rPr lang="en-US" sz="2200" dirty="0"/>
              <a:t>&lt;= </a:t>
            </a:r>
            <a:r>
              <a:rPr lang="en-US" sz="2200" dirty="0" smtClean="0"/>
              <a:t> g(</a:t>
            </a:r>
            <a:r>
              <a:rPr lang="en-US" sz="2200" dirty="0" err="1" smtClean="0"/>
              <a:t>ni</a:t>
            </a:r>
            <a:r>
              <a:rPr lang="en-US" sz="2200" dirty="0"/>
              <a:t>) + c(</a:t>
            </a:r>
            <a:r>
              <a:rPr lang="en-US" sz="2200" dirty="0" err="1"/>
              <a:t>ni</a:t>
            </a:r>
            <a:r>
              <a:rPr lang="en-US" sz="2200" dirty="0"/>
              <a:t>, hi+1)+ h(ni+1)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		    =  g(</a:t>
            </a:r>
            <a:r>
              <a:rPr lang="en-US" sz="2200" dirty="0" err="1"/>
              <a:t>ni</a:t>
            </a:r>
            <a:r>
              <a:rPr lang="en-US" sz="2200" dirty="0"/>
              <a:t>) + h(ni+1) 	    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		    = </a:t>
            </a:r>
            <a:r>
              <a:rPr lang="en-US" sz="2200" dirty="0" smtClean="0"/>
              <a:t> f(ni+1</a:t>
            </a:r>
            <a:r>
              <a:rPr lang="en-US" sz="2200" dirty="0"/>
              <a:t>) 	</a:t>
            </a:r>
            <a:endParaRPr lang="en-US" sz="2200" dirty="0" smtClean="0"/>
          </a:p>
          <a:p>
            <a:pPr>
              <a:lnSpc>
                <a:spcPct val="80000"/>
              </a:lnSpc>
              <a:buNone/>
            </a:pPr>
            <a:endParaRPr lang="en-US" sz="2200" dirty="0"/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Case 3: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       ni+1   becomes child of </a:t>
            </a:r>
            <a:r>
              <a:rPr lang="en-US" sz="2200" dirty="0" err="1"/>
              <a:t>ni</a:t>
            </a:r>
            <a:r>
              <a:rPr lang="en-US" sz="2200" dirty="0"/>
              <a:t>  after expanding </a:t>
            </a:r>
            <a:r>
              <a:rPr lang="en-US" sz="2200" dirty="0" err="1"/>
              <a:t>ni</a:t>
            </a:r>
            <a:r>
              <a:rPr lang="en-US" sz="2200" dirty="0"/>
              <a:t>   and ni+1  is expanded. Same as case 2.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GGS steps </a:t>
            </a:r>
            <a:r>
              <a:rPr lang="en-US" sz="3200" smtClean="0"/>
              <a:t>(contd.)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7. Establish a pointer to </a:t>
            </a:r>
            <a:r>
              <a:rPr lang="en-US" sz="2400" i="1" smtClean="0"/>
              <a:t>n</a:t>
            </a:r>
            <a:r>
              <a:rPr lang="en-US" sz="2400" smtClean="0"/>
              <a:t> from those members of </a:t>
            </a:r>
            <a:r>
              <a:rPr lang="en-US" sz="2400" i="1" smtClean="0"/>
              <a:t>M</a:t>
            </a:r>
            <a:r>
              <a:rPr lang="en-US" sz="2400" smtClean="0"/>
              <a:t> that were not already in </a:t>
            </a:r>
            <a:r>
              <a:rPr lang="en-US" sz="2400" i="1" smtClean="0"/>
              <a:t>G</a:t>
            </a:r>
            <a:r>
              <a:rPr lang="en-US" sz="2400" smtClean="0"/>
              <a:t> (</a:t>
            </a:r>
            <a:r>
              <a:rPr lang="en-US" sz="2400" i="1" smtClean="0"/>
              <a:t>i.e.</a:t>
            </a:r>
            <a:r>
              <a:rPr lang="en-US" sz="2400" smtClean="0"/>
              <a:t>, not already on either </a:t>
            </a:r>
            <a:r>
              <a:rPr lang="en-US" sz="2400" i="1" smtClean="0"/>
              <a:t>OPEN </a:t>
            </a:r>
            <a:r>
              <a:rPr lang="en-US" sz="2400" smtClean="0"/>
              <a:t>or </a:t>
            </a:r>
            <a:r>
              <a:rPr lang="en-US" sz="2400" i="1" smtClean="0"/>
              <a:t>CLOSED</a:t>
            </a:r>
            <a:r>
              <a:rPr lang="en-US" sz="2400" smtClean="0"/>
              <a:t>). Add these members of </a:t>
            </a:r>
            <a:r>
              <a:rPr lang="en-US" sz="2400" i="1" smtClean="0"/>
              <a:t>M</a:t>
            </a:r>
            <a:r>
              <a:rPr lang="en-US" sz="2400" smtClean="0"/>
              <a:t> to </a:t>
            </a:r>
            <a:r>
              <a:rPr lang="en-US" sz="2400" i="1" smtClean="0"/>
              <a:t>OPEN</a:t>
            </a:r>
            <a:r>
              <a:rPr lang="en-US" sz="2400" smtClean="0"/>
              <a:t>. For each member of </a:t>
            </a:r>
            <a:r>
              <a:rPr lang="en-US" sz="2400" i="1" smtClean="0"/>
              <a:t>M </a:t>
            </a:r>
            <a:r>
              <a:rPr lang="en-US" sz="2400" smtClean="0"/>
              <a:t>that was already on </a:t>
            </a:r>
            <a:r>
              <a:rPr lang="en-US" sz="2400" i="1" smtClean="0"/>
              <a:t>OPEN</a:t>
            </a:r>
            <a:r>
              <a:rPr lang="en-US" sz="2400" smtClean="0"/>
              <a:t> or </a:t>
            </a:r>
            <a:r>
              <a:rPr lang="en-US" sz="2400" i="1" smtClean="0"/>
              <a:t>CLOSED</a:t>
            </a:r>
            <a:r>
              <a:rPr lang="en-US" sz="2400" smtClean="0"/>
              <a:t>, decide whether or not to redirect its pointer to </a:t>
            </a:r>
            <a:r>
              <a:rPr lang="en-US" sz="2400" i="1" smtClean="0"/>
              <a:t>n</a:t>
            </a:r>
            <a:r>
              <a:rPr lang="en-US" sz="2400" smtClean="0"/>
              <a:t>. For each member of M already on </a:t>
            </a:r>
            <a:r>
              <a:rPr lang="en-US" sz="2400" i="1" smtClean="0"/>
              <a:t>CLOSED</a:t>
            </a:r>
            <a:r>
              <a:rPr lang="en-US" sz="2400" smtClean="0"/>
              <a:t>, decide for each of its descendents in </a:t>
            </a:r>
            <a:r>
              <a:rPr lang="en-US" sz="2400" i="1" smtClean="0"/>
              <a:t>G</a:t>
            </a:r>
            <a:r>
              <a:rPr lang="en-US" sz="2400" smtClean="0"/>
              <a:t> whether or not to redirect its pointer.</a:t>
            </a:r>
          </a:p>
          <a:p>
            <a:r>
              <a:rPr lang="en-US" sz="2400" smtClean="0"/>
              <a:t>8. Reorder the list </a:t>
            </a:r>
            <a:r>
              <a:rPr lang="en-US" sz="2400" i="1" smtClean="0"/>
              <a:t>OPEN</a:t>
            </a:r>
            <a:r>
              <a:rPr lang="en-US" sz="2400" smtClean="0"/>
              <a:t> using some strategy.</a:t>
            </a:r>
          </a:p>
          <a:p>
            <a:r>
              <a:rPr lang="en-US" sz="2400" smtClean="0"/>
              <a:t>9. Go </a:t>
            </a:r>
            <a:r>
              <a:rPr lang="en-US" sz="2400" i="1" smtClean="0"/>
              <a:t>LOOP.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 idx="4294967295"/>
          </p:nvPr>
        </p:nvSpPr>
        <p:spPr>
          <a:xfrm>
            <a:off x="1150938" y="214313"/>
            <a:ext cx="7793037" cy="1081087"/>
          </a:xfrm>
        </p:spPr>
        <p:txBody>
          <a:bodyPr anchor="ctr"/>
          <a:lstStyle/>
          <a:p>
            <a:pPr eaLnBrk="1" hangingPunct="1"/>
            <a:r>
              <a:rPr lang="en-US" smtClean="0"/>
              <a:t>A list of AI Search Algorithms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4294967295"/>
          </p:nvPr>
        </p:nvSpPr>
        <p:spPr>
          <a:xfrm>
            <a:off x="1066800" y="1447800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700" dirty="0" smtClean="0"/>
              <a:t>A*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300" dirty="0" smtClean="0"/>
              <a:t>AO*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300" dirty="0" smtClean="0"/>
              <a:t>IDA* (Iterative Deepening)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dirty="0" err="1" smtClean="0"/>
              <a:t>Minimax</a:t>
            </a:r>
            <a:r>
              <a:rPr lang="en-US" sz="2700" dirty="0" smtClean="0"/>
              <a:t> Search on Game Trees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dirty="0" err="1" smtClean="0"/>
              <a:t>Viterbi</a:t>
            </a:r>
            <a:r>
              <a:rPr lang="en-US" sz="2700" dirty="0" smtClean="0"/>
              <a:t> Search on Probabilistic FSA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dirty="0" smtClean="0"/>
              <a:t>Hill Climbing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dirty="0" smtClean="0"/>
              <a:t>Simulated Annealing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dirty="0" smtClean="0"/>
              <a:t>Gradient Descent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dirty="0" smtClean="0"/>
              <a:t>Stack Based Search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dirty="0" smtClean="0"/>
              <a:t>Genetic Algorithms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dirty="0" err="1" smtClean="0"/>
              <a:t>Memetic</a:t>
            </a:r>
            <a:r>
              <a:rPr lang="en-US" sz="2700" dirty="0" smtClean="0"/>
              <a:t> Algorithms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Illustration for CL parent pointer redirection recursively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362200" y="15240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81000" y="3200400"/>
            <a:ext cx="533400" cy="685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71600" y="23622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38400" y="2819400"/>
            <a:ext cx="533400" cy="685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438400" y="44958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505200" y="22098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95400" y="38100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295400" y="50292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057400" y="5943600"/>
            <a:ext cx="533400" cy="685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533400" y="5943600"/>
            <a:ext cx="533400" cy="685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200400" y="5867400"/>
            <a:ext cx="533400" cy="685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953000" y="3810000"/>
            <a:ext cx="533400" cy="685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800600" y="2667000"/>
            <a:ext cx="533400" cy="685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581400" y="32766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581400" y="42672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876800" y="5181600"/>
            <a:ext cx="533400" cy="685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>
            <a:stCxn id="4" idx="3"/>
          </p:cNvCxnSpPr>
          <p:nvPr/>
        </p:nvCxnSpPr>
        <p:spPr>
          <a:xfrm rot="5400000">
            <a:off x="1975621" y="2038746"/>
            <a:ext cx="405233" cy="5464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4" idx="4"/>
            <a:endCxn id="10" idx="0"/>
          </p:cNvCxnSpPr>
          <p:nvPr/>
        </p:nvCxnSpPr>
        <p:spPr>
          <a:xfrm rot="16200000" flipH="1">
            <a:off x="2381250" y="2495550"/>
            <a:ext cx="6096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13" idx="0"/>
          </p:cNvCxnSpPr>
          <p:nvPr/>
        </p:nvCxnSpPr>
        <p:spPr>
          <a:xfrm rot="5400000">
            <a:off x="1181100" y="33909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0" idx="4"/>
            <a:endCxn id="11" idx="0"/>
          </p:cNvCxnSpPr>
          <p:nvPr/>
        </p:nvCxnSpPr>
        <p:spPr>
          <a:xfrm rot="16200000" flipH="1">
            <a:off x="2228850" y="3981450"/>
            <a:ext cx="9906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5" idx="7"/>
          </p:cNvCxnSpPr>
          <p:nvPr/>
        </p:nvCxnSpPr>
        <p:spPr>
          <a:xfrm rot="10800000" flipV="1">
            <a:off x="836286" y="2819399"/>
            <a:ext cx="535315" cy="4814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14" idx="0"/>
          </p:cNvCxnSpPr>
          <p:nvPr/>
        </p:nvCxnSpPr>
        <p:spPr>
          <a:xfrm rot="5400000">
            <a:off x="1333500" y="47625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16" idx="7"/>
          </p:cNvCxnSpPr>
          <p:nvPr/>
        </p:nvCxnSpPr>
        <p:spPr>
          <a:xfrm rot="5400000">
            <a:off x="939427" y="5611859"/>
            <a:ext cx="481433" cy="3829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15" idx="1"/>
          </p:cNvCxnSpPr>
          <p:nvPr/>
        </p:nvCxnSpPr>
        <p:spPr>
          <a:xfrm rot="16200000" flipH="1">
            <a:off x="1741441" y="5649958"/>
            <a:ext cx="481433" cy="306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endCxn id="15" idx="0"/>
          </p:cNvCxnSpPr>
          <p:nvPr/>
        </p:nvCxnSpPr>
        <p:spPr>
          <a:xfrm rot="5400000">
            <a:off x="1962150" y="5238750"/>
            <a:ext cx="1066800" cy="342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17" idx="1"/>
          </p:cNvCxnSpPr>
          <p:nvPr/>
        </p:nvCxnSpPr>
        <p:spPr>
          <a:xfrm rot="16200000" flipH="1">
            <a:off x="2503441" y="5192758"/>
            <a:ext cx="1091033" cy="4591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endCxn id="19" idx="2"/>
          </p:cNvCxnSpPr>
          <p:nvPr/>
        </p:nvCxnSpPr>
        <p:spPr>
          <a:xfrm>
            <a:off x="4114800" y="2667000"/>
            <a:ext cx="685800" cy="342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6200000" flipH="1">
            <a:off x="4191000" y="4724400"/>
            <a:ext cx="6858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21" idx="2"/>
            <a:endCxn id="11" idx="6"/>
          </p:cNvCxnSpPr>
          <p:nvPr/>
        </p:nvCxnSpPr>
        <p:spPr>
          <a:xfrm rot="10800000" flipV="1">
            <a:off x="3048000" y="4610100"/>
            <a:ext cx="5334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20" idx="6"/>
            <a:endCxn id="18" idx="2"/>
          </p:cNvCxnSpPr>
          <p:nvPr/>
        </p:nvCxnSpPr>
        <p:spPr>
          <a:xfrm>
            <a:off x="4191000" y="3619500"/>
            <a:ext cx="7620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895600" y="1981200"/>
            <a:ext cx="8382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12" idx="4"/>
          </p:cNvCxnSpPr>
          <p:nvPr/>
        </p:nvCxnSpPr>
        <p:spPr>
          <a:xfrm rot="16200000" flipH="1">
            <a:off x="3581400" y="3124200"/>
            <a:ext cx="533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endCxn id="21" idx="0"/>
          </p:cNvCxnSpPr>
          <p:nvPr/>
        </p:nvCxnSpPr>
        <p:spPr>
          <a:xfrm rot="5400000">
            <a:off x="3619500" y="40005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V="1">
            <a:off x="838200" y="2667000"/>
            <a:ext cx="304800" cy="274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V="1">
            <a:off x="1905000" y="1981200"/>
            <a:ext cx="381000" cy="274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rot="5400000" flipH="1" flipV="1">
            <a:off x="1562100" y="47625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rot="5400000" flipH="1" flipV="1">
            <a:off x="1501140" y="3375660"/>
            <a:ext cx="5029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rot="16200000" flipV="1">
            <a:off x="1943100" y="56007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rot="16200000" flipV="1">
            <a:off x="3009900" y="5372100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V="1">
            <a:off x="3124200" y="44958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rot="10800000">
            <a:off x="4419600" y="35814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rot="10800000">
            <a:off x="4191000" y="2514600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rot="10800000">
            <a:off x="3124200" y="19050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 rot="5400000" flipH="1" flipV="1">
            <a:off x="2629694" y="25519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2819400" y="1219200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</a:t>
            </a:r>
            <a:endParaRPr lang="en-US" sz="2400" b="1" dirty="0"/>
          </a:p>
        </p:txBody>
      </p:sp>
      <p:sp>
        <p:nvSpPr>
          <p:cNvPr id="123" name="TextBox 122"/>
          <p:cNvSpPr txBox="1"/>
          <p:nvPr/>
        </p:nvSpPr>
        <p:spPr>
          <a:xfrm>
            <a:off x="2895600" y="27432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</a:t>
            </a:r>
            <a:endParaRPr lang="en-US" sz="2400" b="1" dirty="0"/>
          </a:p>
        </p:txBody>
      </p:sp>
      <p:sp>
        <p:nvSpPr>
          <p:cNvPr id="124" name="TextBox 123"/>
          <p:cNvSpPr txBox="1"/>
          <p:nvPr/>
        </p:nvSpPr>
        <p:spPr>
          <a:xfrm>
            <a:off x="2895600" y="4191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</a:t>
            </a:r>
            <a:endParaRPr lang="en-US" sz="2400" b="1" dirty="0"/>
          </a:p>
        </p:txBody>
      </p:sp>
      <p:sp>
        <p:nvSpPr>
          <p:cNvPr id="125" name="TextBox 124"/>
          <p:cNvSpPr txBox="1"/>
          <p:nvPr/>
        </p:nvSpPr>
        <p:spPr>
          <a:xfrm>
            <a:off x="3429000" y="39624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</a:t>
            </a:r>
            <a:endParaRPr lang="en-US" sz="2400" b="1" dirty="0"/>
          </a:p>
        </p:txBody>
      </p:sp>
      <p:sp>
        <p:nvSpPr>
          <p:cNvPr id="127" name="TextBox 126"/>
          <p:cNvSpPr txBox="1"/>
          <p:nvPr/>
        </p:nvSpPr>
        <p:spPr>
          <a:xfrm>
            <a:off x="3657600" y="57912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5</a:t>
            </a:r>
            <a:endParaRPr lang="en-US" sz="2400" b="1" dirty="0"/>
          </a:p>
        </p:txBody>
      </p:sp>
      <p:sp>
        <p:nvSpPr>
          <p:cNvPr id="128" name="TextBox 127"/>
          <p:cNvSpPr txBox="1"/>
          <p:nvPr/>
        </p:nvSpPr>
        <p:spPr>
          <a:xfrm>
            <a:off x="2514600" y="58674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4</a:t>
            </a:r>
            <a:endParaRPr lang="en-US" sz="2400" b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1828800" y="4953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6</a:t>
            </a:r>
            <a:endParaRPr lang="en-US" sz="2400" b="1" dirty="0"/>
          </a:p>
        </p:txBody>
      </p:sp>
      <p:cxnSp>
        <p:nvCxnSpPr>
          <p:cNvPr id="130" name="Straight Arrow Connector 129"/>
          <p:cNvCxnSpPr/>
          <p:nvPr/>
        </p:nvCxnSpPr>
        <p:spPr>
          <a:xfrm rot="5400000" flipH="1" flipV="1">
            <a:off x="3886200" y="4114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 rot="16200000" flipV="1">
            <a:off x="3848894" y="3010694"/>
            <a:ext cx="304800" cy="746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5" name="Oval 134"/>
          <p:cNvSpPr/>
          <p:nvPr/>
        </p:nvSpPr>
        <p:spPr>
          <a:xfrm>
            <a:off x="6172200" y="20574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6248400" y="3276600"/>
            <a:ext cx="533400" cy="685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7" name="Straight Arrow Connector 136"/>
          <p:cNvCxnSpPr/>
          <p:nvPr/>
        </p:nvCxnSpPr>
        <p:spPr>
          <a:xfrm rot="5400000" flipH="1" flipV="1">
            <a:off x="6302534" y="4898866"/>
            <a:ext cx="5029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7086600" y="2209800"/>
            <a:ext cx="13195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Node in CL</a:t>
            </a:r>
            <a:endParaRPr lang="en-US" sz="2000" b="1" dirty="0"/>
          </a:p>
        </p:txBody>
      </p:sp>
      <p:sp>
        <p:nvSpPr>
          <p:cNvPr id="139" name="TextBox 138"/>
          <p:cNvSpPr txBox="1"/>
          <p:nvPr/>
        </p:nvSpPr>
        <p:spPr>
          <a:xfrm>
            <a:off x="7086600" y="3429000"/>
            <a:ext cx="13564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Node in OL</a:t>
            </a:r>
            <a:endParaRPr lang="en-US" sz="2000" b="1" dirty="0"/>
          </a:p>
        </p:txBody>
      </p:sp>
      <p:sp>
        <p:nvSpPr>
          <p:cNvPr id="140" name="TextBox 139"/>
          <p:cNvSpPr txBox="1"/>
          <p:nvPr/>
        </p:nvSpPr>
        <p:spPr>
          <a:xfrm>
            <a:off x="7086600" y="4724400"/>
            <a:ext cx="1716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Parent Pointer</a:t>
            </a:r>
            <a:endParaRPr lang="en-US" sz="2000" b="1" dirty="0"/>
          </a:p>
        </p:txBody>
      </p:sp>
      <p:cxnSp>
        <p:nvCxnSpPr>
          <p:cNvPr id="147" name="Straight Arrow Connector 146"/>
          <p:cNvCxnSpPr/>
          <p:nvPr/>
        </p:nvCxnSpPr>
        <p:spPr>
          <a:xfrm>
            <a:off x="6858000" y="24384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>
            <a:off x="6858000" y="36576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>
            <a:off x="6781800" y="49530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Illustration for CL parent pointer redirection recursively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362200" y="15240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81000" y="3200400"/>
            <a:ext cx="533400" cy="685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71600" y="23622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38400" y="2819400"/>
            <a:ext cx="533400" cy="685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438400" y="44958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505200" y="22098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95400" y="38100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295400" y="50292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057400" y="5943600"/>
            <a:ext cx="533400" cy="685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533400" y="5943600"/>
            <a:ext cx="533400" cy="685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200400" y="5867400"/>
            <a:ext cx="533400" cy="685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953000" y="3810000"/>
            <a:ext cx="533400" cy="685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800600" y="2667000"/>
            <a:ext cx="533400" cy="685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581400" y="32766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581400" y="42672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876800" y="5181600"/>
            <a:ext cx="533400" cy="685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>
            <a:stCxn id="4" idx="3"/>
          </p:cNvCxnSpPr>
          <p:nvPr/>
        </p:nvCxnSpPr>
        <p:spPr>
          <a:xfrm rot="5400000">
            <a:off x="1975621" y="2038746"/>
            <a:ext cx="405233" cy="5464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4" idx="4"/>
            <a:endCxn id="10" idx="0"/>
          </p:cNvCxnSpPr>
          <p:nvPr/>
        </p:nvCxnSpPr>
        <p:spPr>
          <a:xfrm rot="16200000" flipH="1">
            <a:off x="2381250" y="2495550"/>
            <a:ext cx="6096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13" idx="0"/>
          </p:cNvCxnSpPr>
          <p:nvPr/>
        </p:nvCxnSpPr>
        <p:spPr>
          <a:xfrm rot="5400000">
            <a:off x="1181100" y="33909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0" idx="4"/>
            <a:endCxn id="11" idx="0"/>
          </p:cNvCxnSpPr>
          <p:nvPr/>
        </p:nvCxnSpPr>
        <p:spPr>
          <a:xfrm rot="16200000" flipH="1">
            <a:off x="2228850" y="3981450"/>
            <a:ext cx="9906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5" idx="7"/>
          </p:cNvCxnSpPr>
          <p:nvPr/>
        </p:nvCxnSpPr>
        <p:spPr>
          <a:xfrm rot="10800000" flipV="1">
            <a:off x="836286" y="2819399"/>
            <a:ext cx="535315" cy="4814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14" idx="0"/>
          </p:cNvCxnSpPr>
          <p:nvPr/>
        </p:nvCxnSpPr>
        <p:spPr>
          <a:xfrm rot="5400000">
            <a:off x="1333500" y="47625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16" idx="7"/>
          </p:cNvCxnSpPr>
          <p:nvPr/>
        </p:nvCxnSpPr>
        <p:spPr>
          <a:xfrm rot="5400000">
            <a:off x="939427" y="5611859"/>
            <a:ext cx="481433" cy="3829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15" idx="1"/>
          </p:cNvCxnSpPr>
          <p:nvPr/>
        </p:nvCxnSpPr>
        <p:spPr>
          <a:xfrm rot="16200000" flipH="1">
            <a:off x="1741441" y="5649958"/>
            <a:ext cx="481433" cy="306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endCxn id="15" idx="0"/>
          </p:cNvCxnSpPr>
          <p:nvPr/>
        </p:nvCxnSpPr>
        <p:spPr>
          <a:xfrm rot="5400000">
            <a:off x="1962150" y="5238750"/>
            <a:ext cx="1066800" cy="342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17" idx="1"/>
          </p:cNvCxnSpPr>
          <p:nvPr/>
        </p:nvCxnSpPr>
        <p:spPr>
          <a:xfrm rot="16200000" flipH="1">
            <a:off x="2503441" y="5192758"/>
            <a:ext cx="1091033" cy="4591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endCxn id="19" idx="2"/>
          </p:cNvCxnSpPr>
          <p:nvPr/>
        </p:nvCxnSpPr>
        <p:spPr>
          <a:xfrm>
            <a:off x="4114800" y="2667000"/>
            <a:ext cx="685800" cy="342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6200000" flipH="1">
            <a:off x="4191000" y="4724400"/>
            <a:ext cx="6858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20" idx="6"/>
            <a:endCxn id="18" idx="2"/>
          </p:cNvCxnSpPr>
          <p:nvPr/>
        </p:nvCxnSpPr>
        <p:spPr>
          <a:xfrm>
            <a:off x="4191000" y="3619500"/>
            <a:ext cx="7620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895600" y="1981200"/>
            <a:ext cx="8382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12" idx="4"/>
          </p:cNvCxnSpPr>
          <p:nvPr/>
        </p:nvCxnSpPr>
        <p:spPr>
          <a:xfrm rot="16200000" flipH="1">
            <a:off x="3581400" y="3124200"/>
            <a:ext cx="533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endCxn id="21" idx="0"/>
          </p:cNvCxnSpPr>
          <p:nvPr/>
        </p:nvCxnSpPr>
        <p:spPr>
          <a:xfrm rot="5400000">
            <a:off x="3619500" y="40005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V="1">
            <a:off x="838200" y="2667000"/>
            <a:ext cx="304800" cy="274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V="1">
            <a:off x="1905000" y="1981200"/>
            <a:ext cx="381000" cy="274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rot="5400000" flipH="1" flipV="1">
            <a:off x="1562100" y="47625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rot="5400000" flipH="1" flipV="1">
            <a:off x="1501140" y="3375660"/>
            <a:ext cx="5029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rot="16200000" flipV="1">
            <a:off x="1943100" y="56007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rot="16200000" flipV="1">
            <a:off x="3009900" y="5372100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rot="5400000" flipH="1" flipV="1">
            <a:off x="2667000" y="39624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rot="10800000">
            <a:off x="4419600" y="35814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rot="10800000">
            <a:off x="4191000" y="2514600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rot="10800000">
            <a:off x="3124200" y="19050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 rot="5400000" flipH="1" flipV="1">
            <a:off x="2629694" y="25519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2819400" y="1219200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</a:t>
            </a:r>
            <a:endParaRPr lang="en-US" sz="2400" b="1" dirty="0"/>
          </a:p>
        </p:txBody>
      </p:sp>
      <p:sp>
        <p:nvSpPr>
          <p:cNvPr id="123" name="TextBox 122"/>
          <p:cNvSpPr txBox="1"/>
          <p:nvPr/>
        </p:nvSpPr>
        <p:spPr>
          <a:xfrm>
            <a:off x="2895600" y="27432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</a:t>
            </a:r>
            <a:endParaRPr lang="en-US" sz="2400" b="1" dirty="0"/>
          </a:p>
        </p:txBody>
      </p:sp>
      <p:sp>
        <p:nvSpPr>
          <p:cNvPr id="124" name="TextBox 123"/>
          <p:cNvSpPr txBox="1"/>
          <p:nvPr/>
        </p:nvSpPr>
        <p:spPr>
          <a:xfrm>
            <a:off x="2895600" y="4191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</a:t>
            </a:r>
            <a:endParaRPr lang="en-US" sz="2400" b="1" dirty="0"/>
          </a:p>
        </p:txBody>
      </p:sp>
      <p:sp>
        <p:nvSpPr>
          <p:cNvPr id="125" name="TextBox 124"/>
          <p:cNvSpPr txBox="1"/>
          <p:nvPr/>
        </p:nvSpPr>
        <p:spPr>
          <a:xfrm>
            <a:off x="3429000" y="39624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</a:t>
            </a:r>
            <a:endParaRPr lang="en-US" sz="2400" b="1" dirty="0"/>
          </a:p>
        </p:txBody>
      </p:sp>
      <p:sp>
        <p:nvSpPr>
          <p:cNvPr id="127" name="TextBox 126"/>
          <p:cNvSpPr txBox="1"/>
          <p:nvPr/>
        </p:nvSpPr>
        <p:spPr>
          <a:xfrm>
            <a:off x="3657600" y="57912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5</a:t>
            </a:r>
            <a:endParaRPr lang="en-US" sz="2400" b="1" dirty="0"/>
          </a:p>
        </p:txBody>
      </p:sp>
      <p:sp>
        <p:nvSpPr>
          <p:cNvPr id="128" name="TextBox 127"/>
          <p:cNvSpPr txBox="1"/>
          <p:nvPr/>
        </p:nvSpPr>
        <p:spPr>
          <a:xfrm>
            <a:off x="2514600" y="58674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4</a:t>
            </a:r>
            <a:endParaRPr lang="en-US" sz="2400" b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1828800" y="4953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6</a:t>
            </a:r>
            <a:endParaRPr lang="en-US" sz="2400" b="1" dirty="0"/>
          </a:p>
        </p:txBody>
      </p:sp>
      <p:cxnSp>
        <p:nvCxnSpPr>
          <p:cNvPr id="130" name="Straight Arrow Connector 129"/>
          <p:cNvCxnSpPr/>
          <p:nvPr/>
        </p:nvCxnSpPr>
        <p:spPr>
          <a:xfrm rot="5400000" flipH="1" flipV="1">
            <a:off x="3886200" y="4114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 rot="16200000" flipV="1">
            <a:off x="3848894" y="3010694"/>
            <a:ext cx="304800" cy="746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6096000" y="2819400"/>
            <a:ext cx="23101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Stage 1 :</a:t>
            </a:r>
          </a:p>
          <a:p>
            <a:endParaRPr lang="en-US" sz="2400" b="1" dirty="0"/>
          </a:p>
          <a:p>
            <a:r>
              <a:rPr lang="en-US" sz="2400" b="1" dirty="0" smtClean="0"/>
              <a:t>Parent Pointer change from </a:t>
            </a:r>
          </a:p>
          <a:p>
            <a:endParaRPr lang="en-US" sz="2400" b="1" dirty="0"/>
          </a:p>
          <a:p>
            <a:r>
              <a:rPr lang="en-US" sz="2400" b="1" dirty="0" smtClean="0"/>
              <a:t>2 - &gt; 3  (Cost = 4)</a:t>
            </a:r>
          </a:p>
          <a:p>
            <a:r>
              <a:rPr lang="en-US" sz="2400" b="1" dirty="0" smtClean="0"/>
              <a:t>     to   </a:t>
            </a:r>
            <a:endParaRPr lang="en-US" sz="2400" b="1" dirty="0"/>
          </a:p>
          <a:p>
            <a:r>
              <a:rPr lang="en-US" sz="2400" b="1" dirty="0" smtClean="0"/>
              <a:t>2 - &gt; 1 (Cost = 2)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Illustration for CL parent pointer redirection recursively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447800"/>
            <a:ext cx="8686800" cy="5410200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2362200" y="15240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81000" y="3200400"/>
            <a:ext cx="533400" cy="685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71600" y="23622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38400" y="2819400"/>
            <a:ext cx="533400" cy="685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438400" y="44958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505200" y="22098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95400" y="38100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295400" y="50292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057400" y="5943600"/>
            <a:ext cx="533400" cy="685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533400" y="5943600"/>
            <a:ext cx="533400" cy="685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200400" y="5867400"/>
            <a:ext cx="533400" cy="685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953000" y="3810000"/>
            <a:ext cx="533400" cy="685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800600" y="2667000"/>
            <a:ext cx="533400" cy="685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581400" y="32766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581400" y="42672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876800" y="5181600"/>
            <a:ext cx="533400" cy="685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>
            <a:stCxn id="4" idx="3"/>
          </p:cNvCxnSpPr>
          <p:nvPr/>
        </p:nvCxnSpPr>
        <p:spPr>
          <a:xfrm rot="5400000">
            <a:off x="1975621" y="2038746"/>
            <a:ext cx="405233" cy="5464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4" idx="4"/>
            <a:endCxn id="10" idx="0"/>
          </p:cNvCxnSpPr>
          <p:nvPr/>
        </p:nvCxnSpPr>
        <p:spPr>
          <a:xfrm rot="16200000" flipH="1">
            <a:off x="2381250" y="2495550"/>
            <a:ext cx="6096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13" idx="0"/>
          </p:cNvCxnSpPr>
          <p:nvPr/>
        </p:nvCxnSpPr>
        <p:spPr>
          <a:xfrm rot="5400000">
            <a:off x="1181100" y="33909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0" idx="4"/>
            <a:endCxn id="11" idx="0"/>
          </p:cNvCxnSpPr>
          <p:nvPr/>
        </p:nvCxnSpPr>
        <p:spPr>
          <a:xfrm rot="16200000" flipH="1">
            <a:off x="2228850" y="3981450"/>
            <a:ext cx="9906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5" idx="7"/>
          </p:cNvCxnSpPr>
          <p:nvPr/>
        </p:nvCxnSpPr>
        <p:spPr>
          <a:xfrm rot="10800000" flipV="1">
            <a:off x="836286" y="2819399"/>
            <a:ext cx="535315" cy="4814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14" idx="0"/>
          </p:cNvCxnSpPr>
          <p:nvPr/>
        </p:nvCxnSpPr>
        <p:spPr>
          <a:xfrm rot="5400000">
            <a:off x="1333500" y="47625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16" idx="7"/>
          </p:cNvCxnSpPr>
          <p:nvPr/>
        </p:nvCxnSpPr>
        <p:spPr>
          <a:xfrm rot="5400000">
            <a:off x="939427" y="5611859"/>
            <a:ext cx="481433" cy="3829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endCxn id="15" idx="0"/>
          </p:cNvCxnSpPr>
          <p:nvPr/>
        </p:nvCxnSpPr>
        <p:spPr>
          <a:xfrm rot="5400000">
            <a:off x="1962150" y="5238750"/>
            <a:ext cx="1066800" cy="342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17" idx="1"/>
          </p:cNvCxnSpPr>
          <p:nvPr/>
        </p:nvCxnSpPr>
        <p:spPr>
          <a:xfrm rot="16200000" flipH="1">
            <a:off x="2503441" y="5192758"/>
            <a:ext cx="1091033" cy="4591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endCxn id="19" idx="2"/>
          </p:cNvCxnSpPr>
          <p:nvPr/>
        </p:nvCxnSpPr>
        <p:spPr>
          <a:xfrm>
            <a:off x="4114800" y="2667000"/>
            <a:ext cx="685800" cy="342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6200000" flipH="1">
            <a:off x="4191000" y="4724400"/>
            <a:ext cx="6858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20" idx="6"/>
            <a:endCxn id="18" idx="2"/>
          </p:cNvCxnSpPr>
          <p:nvPr/>
        </p:nvCxnSpPr>
        <p:spPr>
          <a:xfrm>
            <a:off x="4191000" y="3619500"/>
            <a:ext cx="7620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895600" y="1981200"/>
            <a:ext cx="8382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12" idx="4"/>
          </p:cNvCxnSpPr>
          <p:nvPr/>
        </p:nvCxnSpPr>
        <p:spPr>
          <a:xfrm rot="16200000" flipH="1">
            <a:off x="3581400" y="3124200"/>
            <a:ext cx="533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endCxn id="21" idx="0"/>
          </p:cNvCxnSpPr>
          <p:nvPr/>
        </p:nvCxnSpPr>
        <p:spPr>
          <a:xfrm rot="5400000">
            <a:off x="3619500" y="40005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V="1">
            <a:off x="838200" y="2667000"/>
            <a:ext cx="304800" cy="274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V="1">
            <a:off x="1905000" y="1981200"/>
            <a:ext cx="381000" cy="274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rot="5400000" flipH="1" flipV="1">
            <a:off x="1562100" y="47625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rot="5400000" flipH="1" flipV="1">
            <a:off x="1501140" y="3375660"/>
            <a:ext cx="5029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rot="5400000" flipH="1" flipV="1">
            <a:off x="2019300" y="5524500"/>
            <a:ext cx="533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rot="16200000" flipV="1">
            <a:off x="3009900" y="5372100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rot="5400000" flipH="1" flipV="1">
            <a:off x="2667000" y="38862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rot="10800000">
            <a:off x="4419600" y="35814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rot="10800000">
            <a:off x="4191000" y="2514600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rot="10800000">
            <a:off x="3124200" y="19050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 rot="5400000" flipH="1" flipV="1">
            <a:off x="2629694" y="25519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2819400" y="1219200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</a:t>
            </a:r>
            <a:endParaRPr lang="en-US" sz="2400" b="1" dirty="0"/>
          </a:p>
        </p:txBody>
      </p:sp>
      <p:sp>
        <p:nvSpPr>
          <p:cNvPr id="123" name="TextBox 122"/>
          <p:cNvSpPr txBox="1"/>
          <p:nvPr/>
        </p:nvSpPr>
        <p:spPr>
          <a:xfrm>
            <a:off x="2895600" y="27432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</a:t>
            </a:r>
            <a:endParaRPr lang="en-US" sz="2400" b="1" dirty="0"/>
          </a:p>
        </p:txBody>
      </p:sp>
      <p:sp>
        <p:nvSpPr>
          <p:cNvPr id="124" name="TextBox 123"/>
          <p:cNvSpPr txBox="1"/>
          <p:nvPr/>
        </p:nvSpPr>
        <p:spPr>
          <a:xfrm>
            <a:off x="2895600" y="4191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</a:t>
            </a:r>
            <a:endParaRPr lang="en-US" sz="2400" b="1" dirty="0"/>
          </a:p>
        </p:txBody>
      </p:sp>
      <p:sp>
        <p:nvSpPr>
          <p:cNvPr id="125" name="TextBox 124"/>
          <p:cNvSpPr txBox="1"/>
          <p:nvPr/>
        </p:nvSpPr>
        <p:spPr>
          <a:xfrm>
            <a:off x="3429000" y="39624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</a:t>
            </a:r>
            <a:endParaRPr lang="en-US" sz="2400" b="1" dirty="0"/>
          </a:p>
        </p:txBody>
      </p:sp>
      <p:sp>
        <p:nvSpPr>
          <p:cNvPr id="127" name="TextBox 126"/>
          <p:cNvSpPr txBox="1"/>
          <p:nvPr/>
        </p:nvSpPr>
        <p:spPr>
          <a:xfrm>
            <a:off x="3657600" y="57912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5</a:t>
            </a:r>
            <a:endParaRPr lang="en-US" sz="2400" b="1" dirty="0"/>
          </a:p>
        </p:txBody>
      </p:sp>
      <p:sp>
        <p:nvSpPr>
          <p:cNvPr id="128" name="TextBox 127"/>
          <p:cNvSpPr txBox="1"/>
          <p:nvPr/>
        </p:nvSpPr>
        <p:spPr>
          <a:xfrm>
            <a:off x="2514600" y="58674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4</a:t>
            </a:r>
            <a:endParaRPr lang="en-US" sz="2400" b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1828800" y="4953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6</a:t>
            </a:r>
            <a:endParaRPr lang="en-US" sz="2400" b="1" dirty="0"/>
          </a:p>
        </p:txBody>
      </p:sp>
      <p:cxnSp>
        <p:nvCxnSpPr>
          <p:cNvPr id="130" name="Straight Arrow Connector 129"/>
          <p:cNvCxnSpPr/>
          <p:nvPr/>
        </p:nvCxnSpPr>
        <p:spPr>
          <a:xfrm rot="5400000" flipH="1" flipV="1">
            <a:off x="3886200" y="4114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 rot="16200000" flipV="1">
            <a:off x="3848894" y="3010694"/>
            <a:ext cx="304800" cy="746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6096000" y="2819400"/>
            <a:ext cx="23101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Stage 2 :</a:t>
            </a:r>
          </a:p>
          <a:p>
            <a:endParaRPr lang="en-US" sz="2400" b="1" dirty="0"/>
          </a:p>
          <a:p>
            <a:r>
              <a:rPr lang="en-US" sz="2400" b="1" dirty="0" smtClean="0"/>
              <a:t>Parent Pointer change from </a:t>
            </a:r>
          </a:p>
          <a:p>
            <a:endParaRPr lang="en-US" sz="2400" b="1" dirty="0"/>
          </a:p>
          <a:p>
            <a:r>
              <a:rPr lang="en-US" sz="2400" b="1" dirty="0"/>
              <a:t>4</a:t>
            </a:r>
            <a:r>
              <a:rPr lang="en-US" sz="2400" b="1" dirty="0" smtClean="0"/>
              <a:t> - &gt; 6  (Cost = 4)</a:t>
            </a:r>
          </a:p>
          <a:p>
            <a:r>
              <a:rPr lang="en-US" sz="2400" b="1" dirty="0" smtClean="0"/>
              <a:t>     to   </a:t>
            </a:r>
            <a:endParaRPr lang="en-US" sz="2400" b="1" dirty="0"/>
          </a:p>
          <a:p>
            <a:r>
              <a:rPr lang="en-US" sz="2400" b="1" dirty="0"/>
              <a:t>4</a:t>
            </a:r>
            <a:r>
              <a:rPr lang="en-US" sz="2400" b="1" dirty="0" smtClean="0"/>
              <a:t> - &gt; 2 (Cost = 3)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Better Heuristic Performs Better</a:t>
            </a:r>
          </a:p>
        </p:txBody>
      </p:sp>
      <p:sp>
        <p:nvSpPr>
          <p:cNvPr id="296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07963" y="207963"/>
            <a:ext cx="8709025" cy="1647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 u="sng">
                <a:solidFill>
                  <a:srgbClr val="000000"/>
                </a:solidFill>
                <a:latin typeface="Times New Roman" pitchFamily="18" charset="0"/>
              </a:rPr>
              <a:t>Theorem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400" u="sng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A version A</a:t>
            </a:r>
            <a:r>
              <a:rPr lang="en-GB" sz="2400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 of A* that has a “better” heuristic than another version A</a:t>
            </a:r>
            <a:r>
              <a:rPr lang="en-GB" sz="2400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 of A* performs at least “as well as” A</a:t>
            </a:r>
            <a:r>
              <a:rPr lang="en-GB" sz="2400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07963" y="1546225"/>
            <a:ext cx="5805487" cy="2320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 u="sng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u="sng">
                <a:solidFill>
                  <a:srgbClr val="000000"/>
                </a:solidFill>
                <a:latin typeface="Times New Roman" pitchFamily="18" charset="0"/>
              </a:rPr>
              <a:t>Meaning of “better”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h</a:t>
            </a:r>
            <a:r>
              <a:rPr lang="en-GB" sz="2400" i="1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(n) &gt; h</a:t>
            </a:r>
            <a:r>
              <a:rPr lang="en-GB" sz="2400" i="1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(n)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for all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n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u="sng">
                <a:solidFill>
                  <a:srgbClr val="000000"/>
                </a:solidFill>
                <a:latin typeface="Times New Roman" pitchFamily="18" charset="0"/>
              </a:rPr>
              <a:t>Meaning of “as well as”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A</a:t>
            </a:r>
            <a:r>
              <a:rPr lang="en-GB" sz="2400" baseline="-33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 expands at least all the nodes of A</a:t>
            </a:r>
            <a:r>
              <a:rPr lang="en-GB" sz="2400" baseline="-33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</a:t>
            </a: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4762500" y="3989388"/>
            <a:ext cx="1588" cy="2489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4554538" y="4403725"/>
            <a:ext cx="414337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4554538" y="5253038"/>
            <a:ext cx="414337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4554538" y="6037263"/>
            <a:ext cx="414337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5013325" y="4229100"/>
            <a:ext cx="6223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h*(n)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5046663" y="5080000"/>
            <a:ext cx="960437" cy="331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h</a:t>
            </a:r>
            <a:r>
              <a:rPr lang="en-GB" sz="1600" baseline="-25000">
                <a:solidFill>
                  <a:srgbClr val="000000"/>
                </a:solidFill>
                <a:latin typeface="Luxi Sans" pitchFamily="16" charset="0"/>
              </a:rPr>
              <a:t>2</a:t>
            </a: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*(n)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5014913" y="5895975"/>
            <a:ext cx="785812" cy="331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h</a:t>
            </a:r>
            <a:r>
              <a:rPr lang="en-GB" sz="1600" baseline="-25000">
                <a:solidFill>
                  <a:srgbClr val="000000"/>
                </a:solidFill>
                <a:latin typeface="Luxi Sans" pitchFamily="16" charset="0"/>
              </a:rPr>
              <a:t>1</a:t>
            </a: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*(n)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5799138" y="5938838"/>
            <a:ext cx="1450975" cy="844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For all nodes n, except the goal node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07963" y="207963"/>
            <a:ext cx="8709025" cy="5678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 u="sng">
                <a:solidFill>
                  <a:srgbClr val="000000"/>
                </a:solidFill>
                <a:latin typeface="Times New Roman" pitchFamily="18" charset="0"/>
              </a:rPr>
              <a:t>Proof 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by induction on the search tree of A</a:t>
            </a:r>
            <a:r>
              <a:rPr lang="en-GB" sz="2400" baseline="-33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A* on termination carves out a tree out of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G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 u="sng">
                <a:solidFill>
                  <a:srgbClr val="000000"/>
                </a:solidFill>
                <a:latin typeface="Times New Roman" pitchFamily="18" charset="0"/>
              </a:rPr>
              <a:t>Induction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on the depth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k 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of the search tree of A</a:t>
            </a:r>
            <a:r>
              <a:rPr lang="en-GB" sz="2400" baseline="-33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*. A</a:t>
            </a:r>
            <a:r>
              <a:rPr lang="en-GB" sz="2400" baseline="-33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 before termination expands all the nodes of depth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k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in the search tree of A</a:t>
            </a:r>
            <a:r>
              <a:rPr lang="en-GB" sz="2400" baseline="-33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k=0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. True since start node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is expanded by both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Suppose A</a:t>
            </a:r>
            <a:r>
              <a:rPr lang="en-GB" sz="2400" baseline="-33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 terminates without expanding a node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at depth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(k+1)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of A</a:t>
            </a:r>
            <a:r>
              <a:rPr lang="en-GB" sz="2400" baseline="-33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 search tree.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Since A</a:t>
            </a:r>
            <a:r>
              <a:rPr lang="en-GB" sz="2400" baseline="-33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 has seen all the parents of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seen by A</a:t>
            </a:r>
            <a:r>
              <a:rPr lang="en-GB" sz="2400" baseline="-33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g</a:t>
            </a:r>
            <a:r>
              <a:rPr lang="en-GB" sz="2400" i="1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(n) &lt;= g</a:t>
            </a:r>
            <a:r>
              <a:rPr lang="en-GB" sz="2400" i="1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(n)        (1)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</TotalTime>
  <Words>1774</Words>
  <Application>Microsoft Office PowerPoint</Application>
  <PresentationFormat>On-screen Show (4:3)</PresentationFormat>
  <Paragraphs>309</Paragraphs>
  <Slides>30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Blends</vt:lpstr>
      <vt:lpstr>CS344: Introduction to Artificial Intelligence (associated lab: CS386) </vt:lpstr>
      <vt:lpstr>Steps of GGS  (principles of AI, Nilsson,)</vt:lpstr>
      <vt:lpstr>GGS steps (contd.)</vt:lpstr>
      <vt:lpstr>Illustration for CL parent pointer redirection recursively</vt:lpstr>
      <vt:lpstr>Illustration for CL parent pointer redirection recursively</vt:lpstr>
      <vt:lpstr>Illustration for CL parent pointer redirection recursively</vt:lpstr>
      <vt:lpstr>Better Heuristic Performs Better</vt:lpstr>
      <vt:lpstr>Slide 8</vt:lpstr>
      <vt:lpstr>Slide 9</vt:lpstr>
      <vt:lpstr>Slide 10</vt:lpstr>
      <vt:lpstr>Monotonicity</vt:lpstr>
      <vt:lpstr>Definition</vt:lpstr>
      <vt:lpstr>Theorem</vt:lpstr>
      <vt:lpstr>Grounding the Monotone Restriction</vt:lpstr>
      <vt:lpstr>Monotonicity of # of Displaced Tile Heuristic</vt:lpstr>
      <vt:lpstr>Monotonicity of Manhattan Distance Heuristic (1/2)</vt:lpstr>
      <vt:lpstr>Monotonicity of Manhattan Distance Heuristic (2/2)</vt:lpstr>
      <vt:lpstr>Relationship between Monotonicity and Admissibility</vt:lpstr>
      <vt:lpstr>Proof of Monotonicityadmissibility</vt:lpstr>
      <vt:lpstr>Proof (continued…)</vt:lpstr>
      <vt:lpstr>Slide 21</vt:lpstr>
      <vt:lpstr>Slide 22</vt:lpstr>
      <vt:lpstr>Monotonicity of f() values</vt:lpstr>
      <vt:lpstr>Proof (1/3)…</vt:lpstr>
      <vt:lpstr>Proof (2/3)…</vt:lpstr>
      <vt:lpstr>Proof (3/3)…</vt:lpstr>
      <vt:lpstr>Better way to understand monotonicity of f()</vt:lpstr>
      <vt:lpstr>Monotonicity of f()</vt:lpstr>
      <vt:lpstr>Monotonicity of f()</vt:lpstr>
      <vt:lpstr>A list of AI Search Algorithms</vt:lpstr>
    </vt:vector>
  </TitlesOfParts>
  <Company>cfdvs,iit bombay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</dc:title>
  <dc:creator>cfdvs</dc:creator>
  <cp:lastModifiedBy>Pushpak </cp:lastModifiedBy>
  <cp:revision>104</cp:revision>
  <dcterms:created xsi:type="dcterms:W3CDTF">2007-07-27T07:29:18Z</dcterms:created>
  <dcterms:modified xsi:type="dcterms:W3CDTF">2011-01-19T03:10:51Z</dcterms:modified>
</cp:coreProperties>
</file>