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6EF66C-83A2-423F-84C9-2E803FEEBD1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F9F47D-B33B-41A4-B4E2-ACDD107FDAA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712DCE-827F-4F3C-B8AC-782EE7DAB54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0FBB-1FBC-466D-8946-DE0499B50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6-7: </a:t>
            </a:r>
            <a:r>
              <a:rPr lang="en-US" sz="2800" dirty="0" smtClean="0">
                <a:latin typeface="Times New Roman" pitchFamily="18" charset="0"/>
              </a:rPr>
              <a:t>Hidden Markov Model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18</a:t>
            </a:r>
            <a:r>
              <a:rPr lang="en-US" sz="2800" baseline="30000" smtClean="0">
                <a:latin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</a:rPr>
              <a:t>and 20</a:t>
            </a:r>
            <a:r>
              <a:rPr lang="en-US" sz="2800" baseline="30000" smtClean="0">
                <a:latin typeface="Times New Roman" pitchFamily="18" charset="0"/>
              </a:rPr>
              <a:t>th</a:t>
            </a:r>
            <a:r>
              <a:rPr lang="en-US" sz="2800" smtClean="0">
                <a:latin typeface="Times New Roman" pitchFamily="18" charset="0"/>
              </a:rPr>
              <a:t> Jan</a:t>
            </a:r>
            <a:r>
              <a:rPr lang="en-US" sz="2800" dirty="0" smtClean="0">
                <a:latin typeface="Times New Roman" pitchFamily="18" charset="0"/>
              </a:rPr>
              <a:t>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dirty="0" smtClean="0"/>
              <a:t>Observations and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45488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  O</a:t>
            </a:r>
            <a:r>
              <a:rPr lang="en-US" sz="2000" dirty="0" smtClean="0"/>
              <a:t>1	</a:t>
            </a:r>
            <a:r>
              <a:rPr lang="en-US" dirty="0" smtClean="0"/>
              <a:t>O</a:t>
            </a:r>
            <a:r>
              <a:rPr lang="en-US" sz="2000" dirty="0" smtClean="0"/>
              <a:t>2</a:t>
            </a:r>
            <a:r>
              <a:rPr lang="en-US" dirty="0" smtClean="0"/>
              <a:t>	O</a:t>
            </a:r>
            <a:r>
              <a:rPr lang="en-US" sz="2000" dirty="0" smtClean="0"/>
              <a:t>3</a:t>
            </a:r>
            <a:r>
              <a:rPr lang="en-US" dirty="0" smtClean="0"/>
              <a:t>	O</a:t>
            </a:r>
            <a:r>
              <a:rPr lang="en-US" sz="2000" dirty="0" smtClean="0"/>
              <a:t>4</a:t>
            </a:r>
            <a:r>
              <a:rPr lang="en-US" dirty="0" smtClean="0"/>
              <a:t>	O</a:t>
            </a:r>
            <a:r>
              <a:rPr lang="en-US" sz="2000" dirty="0" smtClean="0"/>
              <a:t>5</a:t>
            </a:r>
            <a:r>
              <a:rPr lang="en-US" dirty="0" smtClean="0"/>
              <a:t>	O</a:t>
            </a:r>
            <a:r>
              <a:rPr lang="en-US" sz="2000" dirty="0" smtClean="0"/>
              <a:t>6</a:t>
            </a:r>
            <a:r>
              <a:rPr lang="en-US" dirty="0" smtClean="0"/>
              <a:t>	O</a:t>
            </a:r>
            <a:r>
              <a:rPr lang="en-US" sz="2000" dirty="0" smtClean="0"/>
              <a:t>7	</a:t>
            </a:r>
            <a:r>
              <a:rPr lang="en-US" dirty="0" smtClean="0"/>
              <a:t>O</a:t>
            </a:r>
            <a:r>
              <a:rPr lang="en-US" sz="2000" dirty="0" smtClean="0"/>
              <a:t>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OBS:	  R	</a:t>
            </a:r>
            <a:r>
              <a:rPr lang="en-US" dirty="0" err="1" smtClean="0"/>
              <a:t>R</a:t>
            </a:r>
            <a:r>
              <a:rPr lang="en-US" dirty="0" smtClean="0"/>
              <a:t>	G  	</a:t>
            </a:r>
            <a:r>
              <a:rPr lang="en-US" dirty="0" err="1" smtClean="0"/>
              <a:t>G</a:t>
            </a:r>
            <a:r>
              <a:rPr lang="en-US" dirty="0" smtClean="0"/>
              <a:t>  	B  	R   	G  	R</a:t>
            </a:r>
          </a:p>
          <a:p>
            <a:pPr>
              <a:buNone/>
            </a:pPr>
            <a:r>
              <a:rPr lang="en-US" dirty="0" smtClean="0"/>
              <a:t>State: S</a:t>
            </a:r>
            <a:r>
              <a:rPr lang="en-US" sz="2000" dirty="0" smtClean="0"/>
              <a:t>1</a:t>
            </a:r>
            <a:r>
              <a:rPr lang="en-US" dirty="0" smtClean="0"/>
              <a:t>	S</a:t>
            </a:r>
            <a:r>
              <a:rPr lang="en-US" sz="2000" dirty="0" smtClean="0"/>
              <a:t>2</a:t>
            </a:r>
            <a:r>
              <a:rPr lang="en-US" dirty="0" smtClean="0"/>
              <a:t>	S</a:t>
            </a:r>
            <a:r>
              <a:rPr lang="en-US" sz="2000" dirty="0" smtClean="0"/>
              <a:t>3</a:t>
            </a:r>
            <a:r>
              <a:rPr lang="en-US" dirty="0" smtClean="0"/>
              <a:t>	S</a:t>
            </a:r>
            <a:r>
              <a:rPr lang="en-US" sz="2000" dirty="0" smtClean="0"/>
              <a:t>4</a:t>
            </a:r>
            <a:r>
              <a:rPr lang="en-US" dirty="0" smtClean="0"/>
              <a:t>	S</a:t>
            </a:r>
            <a:r>
              <a:rPr lang="en-US" sz="2000" dirty="0" smtClean="0"/>
              <a:t>5</a:t>
            </a:r>
            <a:r>
              <a:rPr lang="en-US" dirty="0" smtClean="0"/>
              <a:t>	S</a:t>
            </a:r>
            <a:r>
              <a:rPr lang="en-US" sz="2000" dirty="0" smtClean="0"/>
              <a:t>6</a:t>
            </a:r>
            <a:r>
              <a:rPr lang="en-US" dirty="0" smtClean="0"/>
              <a:t>	S</a:t>
            </a:r>
            <a:r>
              <a:rPr lang="en-US" sz="2000" dirty="0" smtClean="0"/>
              <a:t>7	</a:t>
            </a:r>
            <a:r>
              <a:rPr lang="en-US" dirty="0" smtClean="0"/>
              <a:t>S</a:t>
            </a:r>
            <a:r>
              <a:rPr lang="en-US" sz="2000" dirty="0" smtClean="0"/>
              <a:t>8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/U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/U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; A particular state</a:t>
            </a:r>
          </a:p>
          <a:p>
            <a:pPr>
              <a:buNone/>
            </a:pPr>
            <a:r>
              <a:rPr lang="en-US" sz="2800" dirty="0" smtClean="0"/>
              <a:t>S: State sequence</a:t>
            </a:r>
          </a:p>
          <a:p>
            <a:pPr>
              <a:buNone/>
            </a:pPr>
            <a:r>
              <a:rPr lang="en-US" sz="2800" dirty="0" smtClean="0"/>
              <a:t>O: Observation sequence</a:t>
            </a:r>
          </a:p>
          <a:p>
            <a:pPr>
              <a:buNone/>
            </a:pPr>
            <a:r>
              <a:rPr lang="en-US" sz="2800" dirty="0" smtClean="0"/>
              <a:t>S* = “best” possible state (urn) sequence</a:t>
            </a:r>
          </a:p>
          <a:p>
            <a:pPr>
              <a:buNone/>
            </a:pPr>
            <a:r>
              <a:rPr lang="en-US" sz="2800" dirty="0" smtClean="0"/>
              <a:t>Goal: Maximize P(S*|O) by choosing “best”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P(S|O) where S is the State Sequence and O is the Observation  Sequence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81188" y="3932238"/>
          <a:ext cx="4619625" cy="1128712"/>
        </p:xfrm>
        <a:graphic>
          <a:graphicData uri="http://schemas.openxmlformats.org/presentationml/2006/ole">
            <p:oleObj spid="_x0000_s2050" name="Equation" r:id="rId3" imgW="1511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dirty="0" smtClean="0"/>
              <a:t>False Start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66800" y="2362200"/>
          <a:ext cx="6705600" cy="1219200"/>
        </p:xfrm>
        <a:graphic>
          <a:graphicData uri="http://schemas.openxmlformats.org/presentationml/2006/ole">
            <p:oleObj spid="_x0000_s3074" name="Equation" r:id="rId3" imgW="3860640" imgH="660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34290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Markov Assumption (a state depends only on the previous state) 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4648200"/>
          <a:ext cx="7391400" cy="457200"/>
        </p:xfrm>
        <a:graphic>
          <a:graphicData uri="http://schemas.openxmlformats.org/presentationml/2006/ole">
            <p:oleObj spid="_x0000_s3075" name="Equation" r:id="rId4" imgW="3593880" imgH="2030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OBS: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   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Baye’s</a:t>
            </a:r>
            <a:r>
              <a:rPr lang="en-US" dirty="0" smtClean="0"/>
              <a:t> Theorem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19200" y="1981200"/>
          <a:ext cx="6096000" cy="638175"/>
        </p:xfrm>
        <a:graphic>
          <a:graphicData uri="http://schemas.openxmlformats.org/presentationml/2006/ole">
            <p:oleObj spid="_x0000_s4098" name="Equation" r:id="rId3" imgW="194292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30480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P(A) -: Prior</a:t>
            </a:r>
          </a:p>
          <a:p>
            <a:r>
              <a:rPr lang="en-US" sz="3200" dirty="0" smtClean="0"/>
              <a:t>P(B|A) -: Likelihood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4457700"/>
          <a:ext cx="6975475" cy="685800"/>
        </p:xfrm>
        <a:graphic>
          <a:graphicData uri="http://schemas.openxmlformats.org/presentationml/2006/ole">
            <p:oleObj spid="_x0000_s4099" name="Equation" r:id="rId4" imgW="267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 Probability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981200"/>
          <a:ext cx="7010400" cy="1066800"/>
        </p:xfrm>
        <a:graphic>
          <a:graphicData uri="http://schemas.openxmlformats.org/presentationml/2006/ole">
            <p:oleObj spid="_x0000_s5122" name="Equation" r:id="rId3" imgW="372096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3352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Markov Assumption (k=1)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72387" name="Object 3"/>
          <p:cNvGraphicFramePr>
            <a:graphicFrameLocks noChangeAspect="1"/>
          </p:cNvGraphicFramePr>
          <p:nvPr/>
        </p:nvGraphicFramePr>
        <p:xfrm>
          <a:off x="1295400" y="4419600"/>
          <a:ext cx="6269037" cy="501650"/>
        </p:xfrm>
        <a:graphic>
          <a:graphicData uri="http://schemas.openxmlformats.org/presentationml/2006/ole">
            <p:oleObj spid="_x0000_s5123" name="Equation" r:id="rId4" imgW="3327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Sequence probability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1981200"/>
          <a:ext cx="8305800" cy="457200"/>
        </p:xfrm>
        <a:graphic>
          <a:graphicData uri="http://schemas.openxmlformats.org/presentationml/2006/ole">
            <p:oleObj spid="_x0000_s6146" name="Equation" r:id="rId3" imgW="463536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667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Assumption that ball drawn depends only on the Urn chosen</a:t>
            </a:r>
            <a:endParaRPr lang="en-US" sz="3200" dirty="0"/>
          </a:p>
        </p:txBody>
      </p:sp>
      <p:graphicFrame>
        <p:nvGraphicFramePr>
          <p:cNvPr id="273411" name="Object 3"/>
          <p:cNvGraphicFramePr>
            <a:graphicFrameLocks noChangeAspect="1"/>
          </p:cNvGraphicFramePr>
          <p:nvPr/>
        </p:nvGraphicFramePr>
        <p:xfrm>
          <a:off x="533400" y="3810000"/>
          <a:ext cx="8229600" cy="457200"/>
        </p:xfrm>
        <a:graphic>
          <a:graphicData uri="http://schemas.openxmlformats.org/presentationml/2006/ole">
            <p:oleObj spid="_x0000_s6147" name="Equation" r:id="rId4" imgW="3200400" imgH="203040" progId="Equation.3">
              <p:embed/>
            </p:oleObj>
          </a:graphicData>
        </a:graphic>
      </p:graphicFrame>
      <p:graphicFrame>
        <p:nvGraphicFramePr>
          <p:cNvPr id="273412" name="Object 4"/>
          <p:cNvGraphicFramePr>
            <a:graphicFrameLocks noChangeAspect="1"/>
          </p:cNvGraphicFramePr>
          <p:nvPr/>
        </p:nvGraphicFramePr>
        <p:xfrm>
          <a:off x="304800" y="4343400"/>
          <a:ext cx="8439150" cy="1630362"/>
        </p:xfrm>
        <a:graphic>
          <a:graphicData uri="http://schemas.openxmlformats.org/presentationml/2006/ole">
            <p:oleObj spid="_x0000_s6148" name="Equation" r:id="rId5" imgW="35431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 smtClean="0"/>
              <a:t>Grouping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362200"/>
            <a:ext cx="3465512" cy="377031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P(S).P(O|S)</a:t>
            </a:r>
          </a:p>
          <a:p>
            <a:pPr>
              <a:buNone/>
            </a:pPr>
            <a:r>
              <a:rPr lang="en-US" sz="2000" dirty="0" smtClean="0"/>
              <a:t>=	[P(O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	P(S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)]. 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)].</a:t>
            </a:r>
          </a:p>
          <a:p>
            <a:pPr>
              <a:buNone/>
            </a:pPr>
            <a:r>
              <a:rPr lang="en-US" sz="2000" dirty="0" smtClean="0"/>
              <a:t>	[P(O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).P(S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|S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)].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3000" y="2438400"/>
            <a:ext cx="346551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introduce the states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initial and final states respectively.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next state is 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probability 1, i.e., P(S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|S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l-G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-transition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en-US" sz="2400" kern="0" baseline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kern="0" dirty="0" smtClean="0"/>
              <a:t> 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l-GR" sz="2000" kern="0" dirty="0" smtClean="0"/>
              <a:t> </a:t>
            </a:r>
            <a:r>
              <a:rPr lang="en-US" sz="2000" kern="0" dirty="0" smtClean="0"/>
              <a:t> </a:t>
            </a:r>
            <a:r>
              <a:rPr lang="el-GR" sz="2000" kern="0" dirty="0" smtClean="0"/>
              <a:t>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</a:t>
            </a:r>
            <a:r>
              <a:rPr lang="en-US" sz="2000" kern="0" dirty="0" smtClean="0"/>
              <a:t> 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000" kern="0" dirty="0" smtClean="0"/>
              <a:t>    S</a:t>
            </a:r>
            <a:r>
              <a:rPr lang="en-US" sz="2000" kern="0" baseline="-25000" dirty="0" smtClean="0"/>
              <a:t>9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 bwMode="auto">
          <a:xfrm>
            <a:off x="7696200" y="4876800"/>
            <a:ext cx="838200" cy="762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547687"/>
          </a:xfrm>
        </p:spPr>
        <p:txBody>
          <a:bodyPr/>
          <a:lstStyle/>
          <a:p>
            <a:r>
              <a:rPr lang="en-US" dirty="0" smtClean="0"/>
              <a:t>Introducing useful notation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228600" y="3048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0</a:t>
            </a:r>
          </a:p>
        </p:txBody>
      </p:sp>
      <p:cxnSp>
        <p:nvCxnSpPr>
          <p:cNvPr id="5" name="Straight Arrow Connector 4"/>
          <p:cNvCxnSpPr>
            <a:stCxn id="3" idx="6"/>
          </p:cNvCxnSpPr>
          <p:nvPr/>
        </p:nvCxnSpPr>
        <p:spPr bwMode="auto">
          <a:xfrm>
            <a:off x="914400" y="3352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295400" y="3048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cxnSp>
        <p:nvCxnSpPr>
          <p:cNvPr id="7" name="Straight Arrow Connector 6"/>
          <p:cNvCxnSpPr>
            <a:stCxn id="6" idx="6"/>
          </p:cNvCxnSpPr>
          <p:nvPr/>
        </p:nvCxnSpPr>
        <p:spPr bwMode="auto">
          <a:xfrm>
            <a:off x="1981200" y="3352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7772400" y="39624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8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7962900" y="47625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76962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7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7849394" y="3733006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7772400" y="4953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9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362200" y="30480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</a:t>
            </a:r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 bwMode="auto">
          <a:xfrm>
            <a:off x="3048000" y="3352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3429000" y="29718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</a:t>
            </a:r>
          </a:p>
        </p:txBody>
      </p:sp>
      <p:cxnSp>
        <p:nvCxnSpPr>
          <p:cNvPr id="17" name="Straight Arrow Connector 16"/>
          <p:cNvCxnSpPr>
            <a:stCxn id="16" idx="6"/>
          </p:cNvCxnSpPr>
          <p:nvPr/>
        </p:nvCxnSpPr>
        <p:spPr bwMode="auto">
          <a:xfrm>
            <a:off x="4114800" y="32766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44958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</a:t>
            </a:r>
          </a:p>
        </p:txBody>
      </p:sp>
      <p:cxnSp>
        <p:nvCxnSpPr>
          <p:cNvPr id="19" name="Straight Arrow Connector 18"/>
          <p:cNvCxnSpPr>
            <a:stCxn id="18" idx="6"/>
          </p:cNvCxnSpPr>
          <p:nvPr/>
        </p:nvCxnSpPr>
        <p:spPr bwMode="auto">
          <a:xfrm>
            <a:off x="5181600" y="3200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55626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5</a:t>
            </a:r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 bwMode="auto">
          <a:xfrm>
            <a:off x="6248400" y="3200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629400" y="2895600"/>
            <a:ext cx="685800" cy="609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</a:t>
            </a:r>
          </a:p>
        </p:txBody>
      </p:sp>
      <p:cxnSp>
        <p:nvCxnSpPr>
          <p:cNvPr id="23" name="Straight Arrow Connector 22"/>
          <p:cNvCxnSpPr>
            <a:stCxn id="22" idx="6"/>
          </p:cNvCxnSpPr>
          <p:nvPr/>
        </p:nvCxnSpPr>
        <p:spPr bwMode="auto">
          <a:xfrm>
            <a:off x="7315200" y="32004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81000" y="914400"/>
            <a:ext cx="8345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200" kern="0" dirty="0" smtClean="0"/>
              <a:t> </a:t>
            </a:r>
            <a:r>
              <a:rPr lang="en-US" sz="2000" kern="0" dirty="0" smtClean="0"/>
              <a:t>O</a:t>
            </a:r>
            <a:r>
              <a:rPr lang="en-US" sz="2000" kern="0" baseline="-25000" dirty="0" smtClean="0"/>
              <a:t>0</a:t>
            </a:r>
            <a:r>
              <a:rPr lang="en-US" sz="3200" kern="0" baseline="-25000" dirty="0" smtClean="0"/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16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l-GR" sz="2000" kern="0" dirty="0" smtClean="0"/>
              <a:t> </a:t>
            </a:r>
            <a:r>
              <a:rPr lang="en-US" sz="2000" kern="0" dirty="0" smtClean="0"/>
              <a:t> </a:t>
            </a:r>
            <a:r>
              <a:rPr lang="el-GR" sz="2000" kern="0" dirty="0" smtClean="0"/>
              <a:t>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R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B  	R   	G  	R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State:</a:t>
            </a:r>
            <a:r>
              <a:rPr lang="en-US" sz="2000" kern="0" dirty="0" smtClean="0"/>
              <a:t> S</a:t>
            </a:r>
            <a:r>
              <a:rPr lang="en-US" sz="2000" kern="0" baseline="-25000" dirty="0" smtClean="0"/>
              <a:t>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lang="en-US" sz="2000" kern="0" dirty="0" smtClean="0"/>
              <a:t>    S</a:t>
            </a:r>
            <a:r>
              <a:rPr lang="en-US" sz="2000" kern="0" baseline="-25000" dirty="0" smtClean="0"/>
              <a:t>9</a:t>
            </a:r>
            <a:endParaRPr kumimoji="0" lang="en-US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28956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kern="0" dirty="0" smtClean="0"/>
              <a:t>ε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28194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8956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816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G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2743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229600" y="35052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305800" y="4572000"/>
            <a:ext cx="29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/>
              <a:t>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4495800"/>
            <a:ext cx="4472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</a:t>
            </a:r>
            <a:r>
              <a:rPr lang="en-US" sz="1400" dirty="0" smtClean="0"/>
              <a:t> </a:t>
            </a:r>
            <a:endParaRPr lang="en-US" sz="1400" baseline="-25000" dirty="0" smtClean="0"/>
          </a:p>
          <a:p>
            <a:r>
              <a:rPr lang="en-US" sz="2400" i="1" dirty="0" smtClean="0"/>
              <a:t>P(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k</a:t>
            </a:r>
            <a:r>
              <a:rPr lang="en-US" sz="2400" i="1" dirty="0" err="1" smtClean="0"/>
              <a:t>|S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).P(S</a:t>
            </a:r>
            <a:r>
              <a:rPr lang="en-US" sz="2400" i="1" baseline="-25000" dirty="0" smtClean="0"/>
              <a:t>k+1</a:t>
            </a:r>
            <a:r>
              <a:rPr lang="en-US" sz="2400" i="1" dirty="0" smtClean="0"/>
              <a:t>|S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)=P(S</a:t>
            </a:r>
            <a:r>
              <a:rPr lang="en-US" sz="2400" i="1" baseline="-25000" dirty="0" smtClean="0"/>
              <a:t>k</a:t>
            </a:r>
            <a:r>
              <a:rPr lang="en-US" sz="2400" i="1" dirty="0" smtClean="0">
                <a:sym typeface="Wingdings" pitchFamily="2" charset="2"/>
              </a:rPr>
              <a:t>S</a:t>
            </a:r>
            <a:r>
              <a:rPr lang="en-US" sz="2400" i="1" baseline="-25000" dirty="0" smtClean="0">
                <a:sym typeface="Wingdings" pitchFamily="2" charset="2"/>
              </a:rPr>
              <a:t>k+1</a:t>
            </a:r>
            <a:r>
              <a:rPr lang="en-US" sz="2400" i="1" dirty="0" smtClean="0">
                <a:sym typeface="Wingdings" pitchFamily="2" charset="2"/>
              </a:rPr>
              <a:t>)</a:t>
            </a:r>
            <a:endParaRPr lang="en-US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0" y="4724400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O</a:t>
            </a:r>
            <a:r>
              <a:rPr lang="en-US" sz="1400" i="1" baseline="-25000" dirty="0" smtClean="0"/>
              <a:t>k</a:t>
            </a:r>
            <a:endParaRPr lang="en-US" sz="14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smtClean="0"/>
              <a:t>Probabilistic FSM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981200" y="29718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4600" y="2971800"/>
            <a:ext cx="838200" cy="838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urved Connector 7"/>
          <p:cNvCxnSpPr>
            <a:stCxn id="5" idx="0"/>
            <a:endCxn id="6" idx="0"/>
          </p:cNvCxnSpPr>
          <p:nvPr/>
        </p:nvCxnSpPr>
        <p:spPr>
          <a:xfrm rot="5400000" flipH="1" flipV="1">
            <a:off x="4572000" y="800101"/>
            <a:ext cx="3175" cy="4343400"/>
          </a:xfrm>
          <a:prstGeom prst="curvedConnector3">
            <a:avLst>
              <a:gd name="adj1" fmla="val 449313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4609306" y="1637507"/>
            <a:ext cx="1587" cy="4343400"/>
          </a:xfrm>
          <a:prstGeom prst="curvedConnector3">
            <a:avLst>
              <a:gd name="adj1" fmla="val 449313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/>
        </p:nvCxnSpPr>
        <p:spPr>
          <a:xfrm rot="5400000" flipH="1" flipV="1">
            <a:off x="4541838" y="1247775"/>
            <a:ext cx="1587" cy="3751263"/>
          </a:xfrm>
          <a:prstGeom prst="curvedConnector3">
            <a:avLst>
              <a:gd name="adj1" fmla="val 221253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4524375" y="1857376"/>
            <a:ext cx="1587" cy="3751262"/>
          </a:xfrm>
          <a:prstGeom prst="curvedConnector3">
            <a:avLst>
              <a:gd name="adj1" fmla="val 221253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1"/>
            <a:endCxn id="5" idx="2"/>
          </p:cNvCxnSpPr>
          <p:nvPr/>
        </p:nvCxnSpPr>
        <p:spPr>
          <a:xfrm rot="16200000" flipH="1" flipV="1">
            <a:off x="1893888" y="3181350"/>
            <a:ext cx="296862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6" idx="7"/>
            <a:endCxn id="6" idx="6"/>
          </p:cNvCxnSpPr>
          <p:nvPr/>
        </p:nvCxnSpPr>
        <p:spPr>
          <a:xfrm rot="16200000" flipH="1">
            <a:off x="6953251" y="3181350"/>
            <a:ext cx="296862" cy="122237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5400000" flipH="1">
            <a:off x="1893887" y="3516313"/>
            <a:ext cx="296863" cy="122238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6200000">
            <a:off x="6953250" y="3516313"/>
            <a:ext cx="296863" cy="122237"/>
          </a:xfrm>
          <a:prstGeom prst="curvedConnector4">
            <a:avLst>
              <a:gd name="adj1" fmla="val -118560"/>
              <a:gd name="adj2" fmla="val 28622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93" name="TextBox 59"/>
          <p:cNvSpPr txBox="1">
            <a:spLocks noChangeArrowheads="1"/>
          </p:cNvSpPr>
          <p:nvPr/>
        </p:nvSpPr>
        <p:spPr bwMode="auto">
          <a:xfrm>
            <a:off x="4114800" y="198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494" name="TextBox 60"/>
          <p:cNvSpPr txBox="1">
            <a:spLocks noChangeArrowheads="1"/>
          </p:cNvSpPr>
          <p:nvPr/>
        </p:nvSpPr>
        <p:spPr bwMode="auto">
          <a:xfrm>
            <a:off x="4114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:0.4)</a:t>
            </a:r>
          </a:p>
        </p:txBody>
      </p:sp>
      <p:sp>
        <p:nvSpPr>
          <p:cNvPr id="20495" name="TextBox 61"/>
          <p:cNvSpPr txBox="1">
            <a:spLocks noChangeArrowheads="1"/>
          </p:cNvSpPr>
          <p:nvPr/>
        </p:nvSpPr>
        <p:spPr bwMode="auto">
          <a:xfrm>
            <a:off x="41910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496" name="TextBox 62"/>
          <p:cNvSpPr txBox="1">
            <a:spLocks noChangeArrowheads="1"/>
          </p:cNvSpPr>
          <p:nvPr/>
        </p:nvSpPr>
        <p:spPr bwMode="auto">
          <a:xfrm>
            <a:off x="4191000" y="4495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497" name="TextBox 63"/>
          <p:cNvSpPr txBox="1">
            <a:spLocks noChangeArrowheads="1"/>
          </p:cNvSpPr>
          <p:nvPr/>
        </p:nvSpPr>
        <p:spPr bwMode="auto">
          <a:xfrm>
            <a:off x="10668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:0.1)</a:t>
            </a:r>
          </a:p>
        </p:txBody>
      </p:sp>
      <p:sp>
        <p:nvSpPr>
          <p:cNvPr id="20498" name="TextBox 64"/>
          <p:cNvSpPr txBox="1">
            <a:spLocks noChangeArrowheads="1"/>
          </p:cNvSpPr>
          <p:nvPr/>
        </p:nvSpPr>
        <p:spPr bwMode="auto">
          <a:xfrm>
            <a:off x="1066800" y="37306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499" name="TextBox 65"/>
          <p:cNvSpPr txBox="1">
            <a:spLocks noChangeArrowheads="1"/>
          </p:cNvSpPr>
          <p:nvPr/>
        </p:nvSpPr>
        <p:spPr bwMode="auto">
          <a:xfrm>
            <a:off x="7391400" y="2743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:0.3)</a:t>
            </a:r>
          </a:p>
        </p:txBody>
      </p:sp>
      <p:sp>
        <p:nvSpPr>
          <p:cNvPr id="20500" name="TextBox 66"/>
          <p:cNvSpPr txBox="1">
            <a:spLocks noChangeArrowheads="1"/>
          </p:cNvSpPr>
          <p:nvPr/>
        </p:nvSpPr>
        <p:spPr bwMode="auto">
          <a:xfrm>
            <a:off x="7391400" y="37338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(a</a:t>
            </a:r>
            <a:r>
              <a:rPr lang="en-US" sz="1400" baseline="-25000">
                <a:latin typeface="Calibri" pitchFamily="34" charset="0"/>
              </a:rPr>
              <a:t>2</a:t>
            </a:r>
            <a:r>
              <a:rPr lang="en-US" sz="1400">
                <a:latin typeface="Calibri" pitchFamily="34" charset="0"/>
              </a:rPr>
              <a:t>:0.2)</a:t>
            </a:r>
          </a:p>
        </p:txBody>
      </p:sp>
      <p:sp>
        <p:nvSpPr>
          <p:cNvPr id="20501" name="TextBox 67"/>
          <p:cNvSpPr txBox="1">
            <a:spLocks noChangeArrowheads="1"/>
          </p:cNvSpPr>
          <p:nvPr/>
        </p:nvSpPr>
        <p:spPr bwMode="auto">
          <a:xfrm>
            <a:off x="1600200" y="5257800"/>
            <a:ext cx="670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Calibri" pitchFamily="34" charset="0"/>
              </a:rPr>
              <a:t>The question here is:</a:t>
            </a:r>
          </a:p>
          <a:p>
            <a:pPr algn="just"/>
            <a:r>
              <a:rPr lang="en-US">
                <a:latin typeface="Calibri" pitchFamily="34" charset="0"/>
              </a:rPr>
              <a:t>“what is the most likely state sequence given the output sequence seen”</a:t>
            </a:r>
          </a:p>
        </p:txBody>
      </p:sp>
      <p:sp>
        <p:nvSpPr>
          <p:cNvPr id="20502" name="TextBox 68"/>
          <p:cNvSpPr txBox="1">
            <a:spLocks noChangeArrowheads="1"/>
          </p:cNvSpPr>
          <p:nvPr/>
        </p:nvSpPr>
        <p:spPr bwMode="auto">
          <a:xfrm>
            <a:off x="2209800" y="3124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baseline="-25000">
              <a:latin typeface="Calibri" pitchFamily="34" charset="0"/>
            </a:endParaRPr>
          </a:p>
        </p:txBody>
      </p:sp>
      <p:sp>
        <p:nvSpPr>
          <p:cNvPr id="20503" name="TextBox 69"/>
          <p:cNvSpPr txBox="1">
            <a:spLocks noChangeArrowheads="1"/>
          </p:cNvSpPr>
          <p:nvPr/>
        </p:nvSpPr>
        <p:spPr bwMode="auto">
          <a:xfrm>
            <a:off x="6553200" y="31242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baseline="-25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Oval 112"/>
          <p:cNvSpPr/>
          <p:nvPr/>
        </p:nvSpPr>
        <p:spPr>
          <a:xfrm>
            <a:off x="2438400" y="4114800"/>
            <a:ext cx="2438400" cy="1676400"/>
          </a:xfrm>
          <a:prstGeom prst="ellipse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en-US" dirty="0" smtClean="0"/>
              <a:t>Developing the tree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33800" y="1524000"/>
            <a:ext cx="1600200" cy="381000"/>
            <a:chOff x="3733800" y="2133600"/>
            <a:chExt cx="1600200" cy="381000"/>
          </a:xfrm>
        </p:grpSpPr>
        <p:sp>
          <p:nvSpPr>
            <p:cNvPr id="4" name="Oval 3"/>
            <p:cNvSpPr/>
            <p:nvPr/>
          </p:nvSpPr>
          <p:spPr>
            <a:xfrm>
              <a:off x="3733800" y="2133600"/>
              <a:ext cx="1600200" cy="381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4" name="TextBox 4"/>
            <p:cNvSpPr txBox="1">
              <a:spLocks noChangeArrowheads="1"/>
            </p:cNvSpPr>
            <p:nvPr/>
          </p:nvSpPr>
          <p:spPr bwMode="auto">
            <a:xfrm>
              <a:off x="4038600" y="2133600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alibri" pitchFamily="34" charset="0"/>
                </a:rPr>
                <a:t>Start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2286000"/>
            <a:ext cx="609600" cy="609600"/>
            <a:chOff x="1600200" y="3124200"/>
            <a:chExt cx="609600" cy="609600"/>
          </a:xfrm>
        </p:grpSpPr>
        <p:sp>
          <p:nvSpPr>
            <p:cNvPr id="7" name="Oval 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2" name="TextBox 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5791200" y="2286000"/>
            <a:ext cx="609600" cy="609600"/>
            <a:chOff x="1600200" y="3124200"/>
            <a:chExt cx="609600" cy="609600"/>
          </a:xfrm>
        </p:grpSpPr>
        <p:sp>
          <p:nvSpPr>
            <p:cNvPr id="12" name="Oval 1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80" name="TextBox 1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905000" y="3124200"/>
            <a:ext cx="609600" cy="609600"/>
            <a:chOff x="1600200" y="3124200"/>
            <a:chExt cx="609600" cy="609600"/>
          </a:xfrm>
        </p:grpSpPr>
        <p:sp>
          <p:nvSpPr>
            <p:cNvPr id="15" name="Oval 1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8" name="TextBox 1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3352800" y="3124200"/>
            <a:ext cx="609600" cy="609600"/>
            <a:chOff x="1600200" y="3124200"/>
            <a:chExt cx="609600" cy="609600"/>
          </a:xfrm>
        </p:grpSpPr>
        <p:sp>
          <p:nvSpPr>
            <p:cNvPr id="18" name="Oval 1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6" name="TextBox 1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5029200" y="3124200"/>
            <a:ext cx="609600" cy="609600"/>
            <a:chOff x="1600200" y="3124200"/>
            <a:chExt cx="609600" cy="609600"/>
          </a:xfrm>
        </p:grpSpPr>
        <p:sp>
          <p:nvSpPr>
            <p:cNvPr id="21" name="Oval 20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4" name="TextBox 21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6477000" y="3124200"/>
            <a:ext cx="609600" cy="609600"/>
            <a:chOff x="1600200" y="3124200"/>
            <a:chExt cx="609600" cy="609600"/>
          </a:xfrm>
        </p:grpSpPr>
        <p:sp>
          <p:nvSpPr>
            <p:cNvPr id="24" name="Oval 23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2" name="TextBox 24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685800" y="4419600"/>
            <a:ext cx="609600" cy="609600"/>
            <a:chOff x="1600200" y="3124200"/>
            <a:chExt cx="609600" cy="609600"/>
          </a:xfrm>
        </p:grpSpPr>
        <p:sp>
          <p:nvSpPr>
            <p:cNvPr id="27" name="Oval 2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70" name="TextBox 2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1600200" y="4419600"/>
            <a:ext cx="609600" cy="609600"/>
            <a:chOff x="1600200" y="3124200"/>
            <a:chExt cx="609600" cy="609600"/>
          </a:xfrm>
        </p:grpSpPr>
        <p:sp>
          <p:nvSpPr>
            <p:cNvPr id="30" name="Oval 29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8" name="TextBox 30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2743200" y="4419600"/>
            <a:ext cx="609600" cy="609600"/>
            <a:chOff x="1600200" y="3124200"/>
            <a:chExt cx="609600" cy="609600"/>
          </a:xfrm>
        </p:grpSpPr>
        <p:sp>
          <p:nvSpPr>
            <p:cNvPr id="45" name="Oval 4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6" name="TextBox 4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657600" y="4419600"/>
            <a:ext cx="609600" cy="609600"/>
            <a:chOff x="1600200" y="3124200"/>
            <a:chExt cx="609600" cy="609600"/>
          </a:xfrm>
        </p:grpSpPr>
        <p:sp>
          <p:nvSpPr>
            <p:cNvPr id="48" name="Oval 4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564" name="TextBox 4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63" name="Straight Arrow Connector 62"/>
          <p:cNvCxnSpPr>
            <a:stCxn id="4" idx="3"/>
            <a:endCxn id="7" idx="7"/>
          </p:cNvCxnSpPr>
          <p:nvPr/>
        </p:nvCxnSpPr>
        <p:spPr>
          <a:xfrm rot="5400000">
            <a:off x="3315494" y="1721644"/>
            <a:ext cx="525462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5"/>
            <a:endCxn id="12" idx="1"/>
          </p:cNvCxnSpPr>
          <p:nvPr/>
        </p:nvCxnSpPr>
        <p:spPr>
          <a:xfrm rot="16200000" flipH="1">
            <a:off x="5226844" y="1721644"/>
            <a:ext cx="525462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3"/>
            <a:endCxn id="15" idx="7"/>
          </p:cNvCxnSpPr>
          <p:nvPr/>
        </p:nvCxnSpPr>
        <p:spPr>
          <a:xfrm rot="5400000">
            <a:off x="2387600" y="28448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" idx="5"/>
            <a:endCxn id="18" idx="1"/>
          </p:cNvCxnSpPr>
          <p:nvPr/>
        </p:nvCxnSpPr>
        <p:spPr>
          <a:xfrm rot="16200000" flipH="1">
            <a:off x="3111500" y="28829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5" idx="3"/>
            <a:endCxn id="27" idx="0"/>
          </p:cNvCxnSpPr>
          <p:nvPr/>
        </p:nvCxnSpPr>
        <p:spPr>
          <a:xfrm rot="5400000">
            <a:off x="1104900" y="3530600"/>
            <a:ext cx="774700" cy="1003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5" idx="4"/>
            <a:endCxn id="30" idx="0"/>
          </p:cNvCxnSpPr>
          <p:nvPr/>
        </p:nvCxnSpPr>
        <p:spPr>
          <a:xfrm rot="5400000">
            <a:off x="1714500" y="39243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8" idx="3"/>
            <a:endCxn id="45" idx="0"/>
          </p:cNvCxnSpPr>
          <p:nvPr/>
        </p:nvCxnSpPr>
        <p:spPr>
          <a:xfrm rot="5400000">
            <a:off x="2857500" y="3835400"/>
            <a:ext cx="77470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8" idx="5"/>
            <a:endCxn id="48" idx="0"/>
          </p:cNvCxnSpPr>
          <p:nvPr/>
        </p:nvCxnSpPr>
        <p:spPr>
          <a:xfrm rot="16200000" flipH="1">
            <a:off x="3530600" y="3987800"/>
            <a:ext cx="774700" cy="88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2" idx="3"/>
            <a:endCxn id="21" idx="7"/>
          </p:cNvCxnSpPr>
          <p:nvPr/>
        </p:nvCxnSpPr>
        <p:spPr>
          <a:xfrm rot="5400000">
            <a:off x="5511800" y="28448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2" idx="5"/>
            <a:endCxn id="24" idx="1"/>
          </p:cNvCxnSpPr>
          <p:nvPr/>
        </p:nvCxnSpPr>
        <p:spPr>
          <a:xfrm rot="16200000" flipH="1">
            <a:off x="6235700" y="28829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9" name="TextBox 91"/>
          <p:cNvSpPr txBox="1">
            <a:spLocks noChangeArrowheads="1"/>
          </p:cNvSpPr>
          <p:nvPr/>
        </p:nvSpPr>
        <p:spPr bwMode="auto">
          <a:xfrm>
            <a:off x="3276600" y="1828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1.0</a:t>
            </a:r>
          </a:p>
        </p:txBody>
      </p:sp>
      <p:sp>
        <p:nvSpPr>
          <p:cNvPr id="21530" name="TextBox 93"/>
          <p:cNvSpPr txBox="1">
            <a:spLocks noChangeArrowheads="1"/>
          </p:cNvSpPr>
          <p:nvPr/>
        </p:nvSpPr>
        <p:spPr bwMode="auto">
          <a:xfrm>
            <a:off x="5410200" y="18288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1" name="TextBox 94"/>
          <p:cNvSpPr txBox="1">
            <a:spLocks noChangeArrowheads="1"/>
          </p:cNvSpPr>
          <p:nvPr/>
        </p:nvSpPr>
        <p:spPr bwMode="auto">
          <a:xfrm>
            <a:off x="228600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</a:t>
            </a:r>
          </a:p>
        </p:txBody>
      </p:sp>
      <p:sp>
        <p:nvSpPr>
          <p:cNvPr id="21532" name="TextBox 95"/>
          <p:cNvSpPr txBox="1">
            <a:spLocks noChangeArrowheads="1"/>
          </p:cNvSpPr>
          <p:nvPr/>
        </p:nvSpPr>
        <p:spPr bwMode="auto">
          <a:xfrm>
            <a:off x="3200400" y="2740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3" name="TextBox 96"/>
          <p:cNvSpPr txBox="1">
            <a:spLocks noChangeArrowheads="1"/>
          </p:cNvSpPr>
          <p:nvPr/>
        </p:nvSpPr>
        <p:spPr bwMode="auto">
          <a:xfrm>
            <a:off x="5410200" y="2740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21534" name="TextBox 97"/>
          <p:cNvSpPr txBox="1">
            <a:spLocks noChangeArrowheads="1"/>
          </p:cNvSpPr>
          <p:nvPr/>
        </p:nvSpPr>
        <p:spPr bwMode="auto">
          <a:xfrm>
            <a:off x="6324600" y="2743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5" name="TextBox 98"/>
          <p:cNvSpPr txBox="1">
            <a:spLocks noChangeArrowheads="1"/>
          </p:cNvSpPr>
          <p:nvPr/>
        </p:nvSpPr>
        <p:spPr bwMode="auto">
          <a:xfrm>
            <a:off x="914400" y="3276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1*0.1=0.1</a:t>
            </a:r>
          </a:p>
        </p:txBody>
      </p:sp>
      <p:sp>
        <p:nvSpPr>
          <p:cNvPr id="21536" name="TextBox 101"/>
          <p:cNvSpPr txBox="1">
            <a:spLocks noChangeArrowheads="1"/>
          </p:cNvSpPr>
          <p:nvPr/>
        </p:nvSpPr>
        <p:spPr bwMode="auto">
          <a:xfrm>
            <a:off x="2895600" y="3273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37" name="TextBox 102"/>
          <p:cNvSpPr txBox="1">
            <a:spLocks noChangeArrowheads="1"/>
          </p:cNvSpPr>
          <p:nvPr/>
        </p:nvSpPr>
        <p:spPr bwMode="auto">
          <a:xfrm>
            <a:off x="4572000" y="3273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8" name="TextBox 103"/>
          <p:cNvSpPr txBox="1">
            <a:spLocks noChangeArrowheads="1"/>
          </p:cNvSpPr>
          <p:nvPr/>
        </p:nvSpPr>
        <p:spPr bwMode="auto">
          <a:xfrm>
            <a:off x="7086600" y="3276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</a:t>
            </a:r>
          </a:p>
        </p:txBody>
      </p:sp>
      <p:sp>
        <p:nvSpPr>
          <p:cNvPr id="21539" name="TextBox 104"/>
          <p:cNvSpPr txBox="1">
            <a:spLocks noChangeArrowheads="1"/>
          </p:cNvSpPr>
          <p:nvPr/>
        </p:nvSpPr>
        <p:spPr bwMode="auto">
          <a:xfrm>
            <a:off x="152400" y="5102225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0.1*0.2=0.02</a:t>
            </a:r>
          </a:p>
        </p:txBody>
      </p:sp>
      <p:sp>
        <p:nvSpPr>
          <p:cNvPr id="21540" name="TextBox 105"/>
          <p:cNvSpPr txBox="1">
            <a:spLocks noChangeArrowheads="1"/>
          </p:cNvSpPr>
          <p:nvPr/>
        </p:nvSpPr>
        <p:spPr bwMode="auto">
          <a:xfrm>
            <a:off x="1371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0.1*0.4=0.04</a:t>
            </a:r>
          </a:p>
        </p:txBody>
      </p:sp>
      <p:sp>
        <p:nvSpPr>
          <p:cNvPr id="21541" name="TextBox 106"/>
          <p:cNvSpPr txBox="1">
            <a:spLocks noChangeArrowheads="1"/>
          </p:cNvSpPr>
          <p:nvPr/>
        </p:nvSpPr>
        <p:spPr bwMode="auto">
          <a:xfrm>
            <a:off x="2514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0.3*0.3=0.09</a:t>
            </a:r>
          </a:p>
        </p:txBody>
      </p:sp>
      <p:sp>
        <p:nvSpPr>
          <p:cNvPr id="21542" name="TextBox 107"/>
          <p:cNvSpPr txBox="1">
            <a:spLocks noChangeArrowheads="1"/>
          </p:cNvSpPr>
          <p:nvPr/>
        </p:nvSpPr>
        <p:spPr bwMode="auto">
          <a:xfrm>
            <a:off x="3657600" y="5105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0.3*0.2=0.06</a:t>
            </a:r>
          </a:p>
        </p:txBody>
      </p:sp>
      <p:sp>
        <p:nvSpPr>
          <p:cNvPr id="21543" name="TextBox 108"/>
          <p:cNvSpPr txBox="1">
            <a:spLocks noChangeArrowheads="1"/>
          </p:cNvSpPr>
          <p:nvPr/>
        </p:nvSpPr>
        <p:spPr bwMode="auto">
          <a:xfrm>
            <a:off x="3200400" y="4264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4" name="TextBox 109"/>
          <p:cNvSpPr txBox="1">
            <a:spLocks noChangeArrowheads="1"/>
          </p:cNvSpPr>
          <p:nvPr/>
        </p:nvSpPr>
        <p:spPr bwMode="auto">
          <a:xfrm>
            <a:off x="4114800" y="4267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5" name="TextBox 110"/>
          <p:cNvSpPr txBox="1">
            <a:spLocks noChangeArrowheads="1"/>
          </p:cNvSpPr>
          <p:nvPr/>
        </p:nvSpPr>
        <p:spPr bwMode="auto">
          <a:xfrm>
            <a:off x="2438400" y="3124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21546" name="TextBox 111"/>
          <p:cNvSpPr txBox="1">
            <a:spLocks noChangeArrowheads="1"/>
          </p:cNvSpPr>
          <p:nvPr/>
        </p:nvSpPr>
        <p:spPr bwMode="auto">
          <a:xfrm>
            <a:off x="3886200" y="3121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cxnSp>
        <p:nvCxnSpPr>
          <p:cNvPr id="117" name="Curved Connector 116"/>
          <p:cNvCxnSpPr/>
          <p:nvPr/>
        </p:nvCxnSpPr>
        <p:spPr>
          <a:xfrm>
            <a:off x="3429000" y="5791200"/>
            <a:ext cx="7620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20"/>
          <p:cNvGrpSpPr>
            <a:grpSpLocks/>
          </p:cNvGrpSpPr>
          <p:nvPr/>
        </p:nvGrpSpPr>
        <p:grpSpPr bwMode="auto">
          <a:xfrm>
            <a:off x="6477000" y="1676400"/>
            <a:ext cx="1828800" cy="461963"/>
            <a:chOff x="6477000" y="1676400"/>
            <a:chExt cx="1828800" cy="461665"/>
          </a:xfrm>
        </p:grpSpPr>
        <p:cxnSp>
          <p:nvCxnSpPr>
            <p:cNvPr id="119" name="Straight Arrow Connector 118"/>
            <p:cNvCxnSpPr/>
            <p:nvPr/>
          </p:nvCxnSpPr>
          <p:spPr>
            <a:xfrm>
              <a:off x="6477000" y="1904853"/>
              <a:ext cx="7620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2" name="TextBox 119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€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9" name="Group 121"/>
          <p:cNvGrpSpPr>
            <a:grpSpLocks/>
          </p:cNvGrpSpPr>
          <p:nvPr/>
        </p:nvGrpSpPr>
        <p:grpSpPr bwMode="auto">
          <a:xfrm>
            <a:off x="6934200" y="2662238"/>
            <a:ext cx="1828800" cy="461962"/>
            <a:chOff x="6477000" y="1676400"/>
            <a:chExt cx="1828800" cy="461665"/>
          </a:xfrm>
        </p:grpSpPr>
        <p:cxnSp>
          <p:nvCxnSpPr>
            <p:cNvPr id="123" name="Straight Arrow Connector 122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60" name="TextBox 123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1</a:t>
              </a:r>
              <a:endParaRPr lang="en-US" baseline="-25000">
                <a:latin typeface="Calibri" pitchFamily="34" charset="0"/>
              </a:endParaRPr>
            </a:p>
          </p:txBody>
        </p:sp>
      </p:grpSp>
      <p:grpSp>
        <p:nvGrpSpPr>
          <p:cNvPr id="20" name="Group 124"/>
          <p:cNvGrpSpPr>
            <a:grpSpLocks/>
          </p:cNvGrpSpPr>
          <p:nvPr/>
        </p:nvGrpSpPr>
        <p:grpSpPr bwMode="auto">
          <a:xfrm>
            <a:off x="7239000" y="3886200"/>
            <a:ext cx="1828800" cy="461963"/>
            <a:chOff x="6477000" y="1676400"/>
            <a:chExt cx="1828800" cy="461665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6477000" y="1904853"/>
              <a:ext cx="7620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58" name="TextBox 126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2</a:t>
              </a:r>
              <a:endParaRPr lang="en-US" baseline="-25000">
                <a:latin typeface="Calibri" pitchFamily="34" charset="0"/>
              </a:endParaRPr>
            </a:p>
          </p:txBody>
        </p:sp>
      </p:grpSp>
      <p:sp>
        <p:nvSpPr>
          <p:cNvPr id="21551" name="TextBox 127"/>
          <p:cNvSpPr txBox="1">
            <a:spLocks noChangeArrowheads="1"/>
          </p:cNvSpPr>
          <p:nvPr/>
        </p:nvSpPr>
        <p:spPr bwMode="auto">
          <a:xfrm>
            <a:off x="6705600" y="5181600"/>
            <a:ext cx="1828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Choose  the  winning sequence </a:t>
            </a:r>
            <a:r>
              <a:rPr lang="en-US" sz="1400" b="1">
                <a:latin typeface="Calibri" pitchFamily="34" charset="0"/>
              </a:rPr>
              <a:t>per state</a:t>
            </a:r>
            <a:r>
              <a:rPr lang="en-US" sz="1400">
                <a:latin typeface="Calibri" pitchFamily="34" charset="0"/>
              </a:rPr>
              <a:t> per iteration</a:t>
            </a:r>
          </a:p>
        </p:txBody>
      </p:sp>
      <p:cxnSp>
        <p:nvCxnSpPr>
          <p:cNvPr id="130" name="Curved Connector 129"/>
          <p:cNvCxnSpPr/>
          <p:nvPr/>
        </p:nvCxnSpPr>
        <p:spPr>
          <a:xfrm>
            <a:off x="4191000" y="3505200"/>
            <a:ext cx="2438400" cy="1828800"/>
          </a:xfrm>
          <a:prstGeom prst="curvedConnector3">
            <a:avLst>
              <a:gd name="adj1" fmla="val 38636"/>
            </a:avLst>
          </a:prstGeom>
          <a:ln>
            <a:prstDash val="dash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53" name="TextBox 91"/>
          <p:cNvSpPr txBox="1">
            <a:spLocks noChangeArrowheads="1"/>
          </p:cNvSpPr>
          <p:nvPr/>
        </p:nvSpPr>
        <p:spPr bwMode="auto">
          <a:xfrm>
            <a:off x="1143000" y="3810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21554" name="TextBox 84"/>
          <p:cNvSpPr txBox="1">
            <a:spLocks noChangeArrowheads="1"/>
          </p:cNvSpPr>
          <p:nvPr/>
        </p:nvSpPr>
        <p:spPr bwMode="auto">
          <a:xfrm>
            <a:off x="2057400" y="3883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0.4</a:t>
            </a:r>
          </a:p>
        </p:txBody>
      </p:sp>
      <p:sp>
        <p:nvSpPr>
          <p:cNvPr id="21555" name="TextBox 70"/>
          <p:cNvSpPr txBox="1">
            <a:spLocks noChangeArrowheads="1"/>
          </p:cNvSpPr>
          <p:nvPr/>
        </p:nvSpPr>
        <p:spPr bwMode="auto">
          <a:xfrm>
            <a:off x="2819400" y="38830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21556" name="TextBox 77"/>
          <p:cNvSpPr txBox="1">
            <a:spLocks noChangeArrowheads="1"/>
          </p:cNvSpPr>
          <p:nvPr/>
        </p:nvSpPr>
        <p:spPr bwMode="auto">
          <a:xfrm>
            <a:off x="3886200" y="3810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93037" cy="928687"/>
          </a:xfrm>
        </p:spPr>
        <p:txBody>
          <a:bodyPr/>
          <a:lstStyle/>
          <a:p>
            <a:r>
              <a:rPr lang="en-US" sz="4000" dirty="0" smtClean="0"/>
              <a:t>Observations leading to why probability is needed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447800"/>
            <a:ext cx="7772400" cy="4684713"/>
          </a:xfrm>
        </p:spPr>
        <p:txBody>
          <a:bodyPr/>
          <a:lstStyle/>
          <a:p>
            <a:r>
              <a:rPr lang="en-US" dirty="0" smtClean="0"/>
              <a:t>Many intelligence tasks are sequence labeling tasks</a:t>
            </a:r>
          </a:p>
          <a:p>
            <a:r>
              <a:rPr lang="en-US" dirty="0" smtClean="0"/>
              <a:t>Tasks carried out in layers</a:t>
            </a:r>
          </a:p>
          <a:p>
            <a:r>
              <a:rPr lang="en-US" dirty="0" smtClean="0"/>
              <a:t>Within a layer, there are limited windows of information</a:t>
            </a:r>
          </a:p>
          <a:p>
            <a:r>
              <a:rPr lang="en-US" dirty="0" smtClean="0"/>
              <a:t>This naturally calls for strategies for dealing with uncertainty</a:t>
            </a:r>
          </a:p>
          <a:p>
            <a:r>
              <a:rPr lang="en-US" dirty="0" smtClean="0"/>
              <a:t>Probability and Markov process give a way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1905000" y="396240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pPr eaLnBrk="1" hangingPunct="1"/>
            <a:r>
              <a:rPr lang="en-US" dirty="0" smtClean="0"/>
              <a:t>Tree structure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667000" y="1676400"/>
            <a:ext cx="609600" cy="609600"/>
            <a:chOff x="1600200" y="3124200"/>
            <a:chExt cx="609600" cy="609600"/>
          </a:xfrm>
        </p:grpSpPr>
        <p:sp>
          <p:nvSpPr>
            <p:cNvPr id="32" name="Oval 3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5" name="TextBox 3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91200" y="1676400"/>
            <a:ext cx="609600" cy="609600"/>
            <a:chOff x="1600200" y="3124200"/>
            <a:chExt cx="609600" cy="609600"/>
          </a:xfrm>
        </p:grpSpPr>
        <p:sp>
          <p:nvSpPr>
            <p:cNvPr id="35" name="Oval 3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3" name="TextBox 3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05000" y="2514600"/>
            <a:ext cx="609600" cy="609600"/>
            <a:chOff x="1600200" y="3124200"/>
            <a:chExt cx="609600" cy="609600"/>
          </a:xfrm>
        </p:grpSpPr>
        <p:sp>
          <p:nvSpPr>
            <p:cNvPr id="38" name="Oval 3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91" name="TextBox 3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3352800" y="2514600"/>
            <a:ext cx="609600" cy="609600"/>
            <a:chOff x="1600200" y="3124200"/>
            <a:chExt cx="609600" cy="609600"/>
          </a:xfrm>
        </p:grpSpPr>
        <p:sp>
          <p:nvSpPr>
            <p:cNvPr id="41" name="Oval 40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9" name="TextBox 41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029200" y="2514600"/>
            <a:ext cx="609600" cy="609600"/>
            <a:chOff x="1600200" y="3124200"/>
            <a:chExt cx="609600" cy="609600"/>
          </a:xfrm>
        </p:grpSpPr>
        <p:sp>
          <p:nvSpPr>
            <p:cNvPr id="44" name="Oval 43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7" name="TextBox 44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6477000" y="2514600"/>
            <a:ext cx="609600" cy="609600"/>
            <a:chOff x="1600200" y="3124200"/>
            <a:chExt cx="609600" cy="609600"/>
          </a:xfrm>
        </p:grpSpPr>
        <p:sp>
          <p:nvSpPr>
            <p:cNvPr id="47" name="Oval 46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5" name="TextBox 47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5400000">
            <a:off x="2387600" y="22352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3111500" y="22733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5511800" y="2235200"/>
            <a:ext cx="406400" cy="33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6235700" y="2273300"/>
            <a:ext cx="4064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9" name="TextBox 52"/>
          <p:cNvSpPr txBox="1">
            <a:spLocks noChangeArrowheads="1"/>
          </p:cNvSpPr>
          <p:nvPr/>
        </p:nvSpPr>
        <p:spPr bwMode="auto">
          <a:xfrm>
            <a:off x="2286000" y="2133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0.1</a:t>
            </a:r>
          </a:p>
        </p:txBody>
      </p:sp>
      <p:sp>
        <p:nvSpPr>
          <p:cNvPr id="1040" name="TextBox 53"/>
          <p:cNvSpPr txBox="1">
            <a:spLocks noChangeArrowheads="1"/>
          </p:cNvSpPr>
          <p:nvPr/>
        </p:nvSpPr>
        <p:spPr bwMode="auto">
          <a:xfrm>
            <a:off x="3200400" y="2130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41" name="TextBox 54"/>
          <p:cNvSpPr txBox="1">
            <a:spLocks noChangeArrowheads="1"/>
          </p:cNvSpPr>
          <p:nvPr/>
        </p:nvSpPr>
        <p:spPr bwMode="auto">
          <a:xfrm>
            <a:off x="5410200" y="2130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42" name="TextBox 55"/>
          <p:cNvSpPr txBox="1">
            <a:spLocks noChangeArrowheads="1"/>
          </p:cNvSpPr>
          <p:nvPr/>
        </p:nvSpPr>
        <p:spPr bwMode="auto">
          <a:xfrm>
            <a:off x="6324600" y="2133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43" name="TextBox 56"/>
          <p:cNvSpPr txBox="1">
            <a:spLocks noChangeArrowheads="1"/>
          </p:cNvSpPr>
          <p:nvPr/>
        </p:nvSpPr>
        <p:spPr bwMode="auto">
          <a:xfrm>
            <a:off x="27432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0.027</a:t>
            </a:r>
          </a:p>
        </p:txBody>
      </p:sp>
      <p:sp>
        <p:nvSpPr>
          <p:cNvPr id="1044" name="TextBox 57"/>
          <p:cNvSpPr txBox="1">
            <a:spLocks noChangeArrowheads="1"/>
          </p:cNvSpPr>
          <p:nvPr/>
        </p:nvSpPr>
        <p:spPr bwMode="auto">
          <a:xfrm>
            <a:off x="44196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0.012</a:t>
            </a:r>
          </a:p>
        </p:txBody>
      </p:sp>
      <p:sp>
        <p:nvSpPr>
          <p:cNvPr id="1045" name="TextBox 58"/>
          <p:cNvSpPr txBox="1">
            <a:spLocks noChangeArrowheads="1"/>
          </p:cNvSpPr>
          <p:nvPr/>
        </p:nvSpPr>
        <p:spPr bwMode="auto">
          <a:xfrm>
            <a:off x="5562600" y="25146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1046" name="TextBox 59"/>
          <p:cNvSpPr txBox="1">
            <a:spLocks noChangeArrowheads="1"/>
          </p:cNvSpPr>
          <p:nvPr/>
        </p:nvSpPr>
        <p:spPr bwMode="auto">
          <a:xfrm>
            <a:off x="3886200" y="25114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sp>
        <p:nvSpPr>
          <p:cNvPr id="1047" name="TextBox 60"/>
          <p:cNvSpPr txBox="1">
            <a:spLocks noChangeArrowheads="1"/>
          </p:cNvSpPr>
          <p:nvPr/>
        </p:nvSpPr>
        <p:spPr bwMode="auto">
          <a:xfrm>
            <a:off x="2819400" y="13716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0.09</a:t>
            </a:r>
          </a:p>
        </p:txBody>
      </p:sp>
      <p:sp>
        <p:nvSpPr>
          <p:cNvPr id="1048" name="TextBox 61"/>
          <p:cNvSpPr txBox="1">
            <a:spLocks noChangeArrowheads="1"/>
          </p:cNvSpPr>
          <p:nvPr/>
        </p:nvSpPr>
        <p:spPr bwMode="auto">
          <a:xfrm>
            <a:off x="5943600" y="1371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0.06</a:t>
            </a:r>
          </a:p>
        </p:txBody>
      </p:sp>
      <p:sp>
        <p:nvSpPr>
          <p:cNvPr id="1049" name="TextBox 63"/>
          <p:cNvSpPr txBox="1">
            <a:spLocks noChangeArrowheads="1"/>
          </p:cNvSpPr>
          <p:nvPr/>
        </p:nvSpPr>
        <p:spPr bwMode="auto">
          <a:xfrm>
            <a:off x="533400" y="26670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0.09*0.1=0.009</a:t>
            </a:r>
          </a:p>
        </p:txBody>
      </p:sp>
      <p:sp>
        <p:nvSpPr>
          <p:cNvPr id="1050" name="TextBox 65"/>
          <p:cNvSpPr txBox="1">
            <a:spLocks noChangeArrowheads="1"/>
          </p:cNvSpPr>
          <p:nvPr/>
        </p:nvSpPr>
        <p:spPr bwMode="auto">
          <a:xfrm>
            <a:off x="7086600" y="26638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0.018</a:t>
            </a: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2057400" y="4114800"/>
            <a:ext cx="609600" cy="609600"/>
            <a:chOff x="1600200" y="3124200"/>
            <a:chExt cx="609600" cy="609600"/>
          </a:xfrm>
        </p:grpSpPr>
        <p:sp>
          <p:nvSpPr>
            <p:cNvPr id="68" name="Oval 67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3" name="TextBox 68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cxnSp>
        <p:nvCxnSpPr>
          <p:cNvPr id="70" name="Straight Arrow Connector 69"/>
          <p:cNvCxnSpPr>
            <a:stCxn id="41" idx="3"/>
            <a:endCxn id="107" idx="7"/>
          </p:cNvCxnSpPr>
          <p:nvPr/>
        </p:nvCxnSpPr>
        <p:spPr>
          <a:xfrm rot="5400000">
            <a:off x="2533650" y="3187700"/>
            <a:ext cx="1060450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3" name="TextBox 70"/>
          <p:cNvSpPr txBox="1">
            <a:spLocks noChangeArrowheads="1"/>
          </p:cNvSpPr>
          <p:nvPr/>
        </p:nvSpPr>
        <p:spPr bwMode="auto">
          <a:xfrm>
            <a:off x="25908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0.3</a:t>
            </a:r>
          </a:p>
        </p:txBody>
      </p:sp>
      <p:sp>
        <p:nvSpPr>
          <p:cNvPr id="1054" name="TextBox 71"/>
          <p:cNvSpPr txBox="1">
            <a:spLocks noChangeArrowheads="1"/>
          </p:cNvSpPr>
          <p:nvPr/>
        </p:nvSpPr>
        <p:spPr bwMode="auto">
          <a:xfrm>
            <a:off x="1447800" y="4800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0.0081</a:t>
            </a:r>
          </a:p>
        </p:txBody>
      </p: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3657600" y="4114800"/>
            <a:ext cx="609600" cy="609600"/>
            <a:chOff x="1600200" y="3124200"/>
            <a:chExt cx="609600" cy="609600"/>
          </a:xfrm>
        </p:grpSpPr>
        <p:sp>
          <p:nvSpPr>
            <p:cNvPr id="75" name="Oval 74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81" name="TextBox 75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77" name="Straight Arrow Connector 76"/>
          <p:cNvCxnSpPr>
            <a:stCxn id="41" idx="4"/>
            <a:endCxn id="75" idx="0"/>
          </p:cNvCxnSpPr>
          <p:nvPr/>
        </p:nvCxnSpPr>
        <p:spPr>
          <a:xfrm rot="16200000" flipH="1">
            <a:off x="3314700" y="34671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7" name="TextBox 77"/>
          <p:cNvSpPr txBox="1">
            <a:spLocks noChangeArrowheads="1"/>
          </p:cNvSpPr>
          <p:nvPr/>
        </p:nvSpPr>
        <p:spPr bwMode="auto">
          <a:xfrm>
            <a:off x="38100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58" name="TextBox 78"/>
          <p:cNvSpPr txBox="1">
            <a:spLocks noChangeArrowheads="1"/>
          </p:cNvSpPr>
          <p:nvPr/>
        </p:nvSpPr>
        <p:spPr bwMode="auto">
          <a:xfrm>
            <a:off x="3657600" y="48006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0.0054</a:t>
            </a:r>
          </a:p>
        </p:txBody>
      </p: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6400800" y="4038600"/>
            <a:ext cx="609600" cy="609600"/>
            <a:chOff x="1600200" y="3124200"/>
            <a:chExt cx="609600" cy="609600"/>
          </a:xfrm>
        </p:grpSpPr>
        <p:sp>
          <p:nvSpPr>
            <p:cNvPr id="82" name="Oval 81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9" name="TextBox 82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S2</a:t>
              </a:r>
            </a:p>
          </p:txBody>
        </p:sp>
      </p:grpSp>
      <p:cxnSp>
        <p:nvCxnSpPr>
          <p:cNvPr id="84" name="Straight Arrow Connector 83"/>
          <p:cNvCxnSpPr>
            <a:stCxn id="44" idx="5"/>
            <a:endCxn id="82" idx="1"/>
          </p:cNvCxnSpPr>
          <p:nvPr/>
        </p:nvCxnSpPr>
        <p:spPr>
          <a:xfrm rot="16200000" flipH="1">
            <a:off x="5473700" y="3111500"/>
            <a:ext cx="1092200" cy="93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1" name="TextBox 84"/>
          <p:cNvSpPr txBox="1">
            <a:spLocks noChangeArrowheads="1"/>
          </p:cNvSpPr>
          <p:nvPr/>
        </p:nvSpPr>
        <p:spPr bwMode="auto">
          <a:xfrm>
            <a:off x="6019800" y="3425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0.4</a:t>
            </a:r>
          </a:p>
        </p:txBody>
      </p:sp>
      <p:sp>
        <p:nvSpPr>
          <p:cNvPr id="1062" name="TextBox 85"/>
          <p:cNvSpPr txBox="1">
            <a:spLocks noChangeArrowheads="1"/>
          </p:cNvSpPr>
          <p:nvPr/>
        </p:nvSpPr>
        <p:spPr bwMode="auto">
          <a:xfrm>
            <a:off x="6705600" y="4797425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0.0048</a:t>
            </a:r>
          </a:p>
        </p:txBody>
      </p: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4800600" y="4038600"/>
            <a:ext cx="609600" cy="609600"/>
            <a:chOff x="1600200" y="3124200"/>
            <a:chExt cx="609600" cy="609600"/>
          </a:xfrm>
        </p:grpSpPr>
        <p:sp>
          <p:nvSpPr>
            <p:cNvPr id="89" name="Oval 88"/>
            <p:cNvSpPr/>
            <p:nvPr/>
          </p:nvSpPr>
          <p:spPr>
            <a:xfrm>
              <a:off x="1600200" y="3124200"/>
              <a:ext cx="609600" cy="6096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77" name="TextBox 89"/>
            <p:cNvSpPr txBox="1">
              <a:spLocks noChangeArrowheads="1"/>
            </p:cNvSpPr>
            <p:nvPr/>
          </p:nvSpPr>
          <p:spPr bwMode="auto">
            <a:xfrm>
              <a:off x="1752600" y="3276600"/>
              <a:ext cx="381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S1</a:t>
              </a:r>
            </a:p>
          </p:txBody>
        </p:sp>
      </p:grpSp>
      <p:cxnSp>
        <p:nvCxnSpPr>
          <p:cNvPr id="91" name="Straight Arrow Connector 90"/>
          <p:cNvCxnSpPr>
            <a:stCxn id="44" idx="4"/>
          </p:cNvCxnSpPr>
          <p:nvPr/>
        </p:nvCxnSpPr>
        <p:spPr>
          <a:xfrm rot="5400000">
            <a:off x="4787900" y="3517900"/>
            <a:ext cx="939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5" name="TextBox 91"/>
          <p:cNvSpPr txBox="1">
            <a:spLocks noChangeArrowheads="1"/>
          </p:cNvSpPr>
          <p:nvPr/>
        </p:nvSpPr>
        <p:spPr bwMode="auto">
          <a:xfrm>
            <a:off x="4876800" y="3429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0.2</a:t>
            </a:r>
          </a:p>
        </p:txBody>
      </p:sp>
      <p:sp>
        <p:nvSpPr>
          <p:cNvPr id="1066" name="TextBox 92"/>
          <p:cNvSpPr txBox="1">
            <a:spLocks noChangeArrowheads="1"/>
          </p:cNvSpPr>
          <p:nvPr/>
        </p:nvSpPr>
        <p:spPr bwMode="auto">
          <a:xfrm>
            <a:off x="4876800" y="4800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0.0024</a:t>
            </a:r>
          </a:p>
        </p:txBody>
      </p:sp>
      <p:sp>
        <p:nvSpPr>
          <p:cNvPr id="1067" name="TextBox 98"/>
          <p:cNvSpPr txBox="1">
            <a:spLocks noChangeArrowheads="1"/>
          </p:cNvSpPr>
          <p:nvPr/>
        </p:nvSpPr>
        <p:spPr bwMode="auto">
          <a:xfrm>
            <a:off x="2819400" y="4187825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400">
                <a:latin typeface="Calibri" pitchFamily="34" charset="0"/>
              </a:rPr>
              <a:t>.</a:t>
            </a:r>
          </a:p>
        </p:txBody>
      </p:sp>
      <p:grpSp>
        <p:nvGrpSpPr>
          <p:cNvPr id="12" name="Group 99"/>
          <p:cNvGrpSpPr>
            <a:grpSpLocks/>
          </p:cNvGrpSpPr>
          <p:nvPr/>
        </p:nvGrpSpPr>
        <p:grpSpPr bwMode="auto">
          <a:xfrm>
            <a:off x="7162800" y="2052638"/>
            <a:ext cx="1828800" cy="461962"/>
            <a:chOff x="6477000" y="1676400"/>
            <a:chExt cx="1828800" cy="461665"/>
          </a:xfrm>
        </p:grpSpPr>
        <p:cxnSp>
          <p:nvCxnSpPr>
            <p:cNvPr id="101" name="Straight Arrow Connector 100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5" name="TextBox 101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1</a:t>
              </a:r>
              <a:endParaRPr lang="en-US" baseline="-25000">
                <a:latin typeface="Calibri" pitchFamily="34" charset="0"/>
              </a:endParaRPr>
            </a:p>
          </p:txBody>
        </p:sp>
      </p:grpSp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7315200" y="3424238"/>
            <a:ext cx="1828800" cy="461962"/>
            <a:chOff x="6477000" y="1676400"/>
            <a:chExt cx="1828800" cy="461665"/>
          </a:xfrm>
        </p:grpSpPr>
        <p:cxnSp>
          <p:nvCxnSpPr>
            <p:cNvPr id="104" name="Straight Arrow Connector 103"/>
            <p:cNvCxnSpPr/>
            <p:nvPr/>
          </p:nvCxnSpPr>
          <p:spPr>
            <a:xfrm>
              <a:off x="6477000" y="1904853"/>
              <a:ext cx="762000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3" name="TextBox 104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99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2</a:t>
              </a:r>
              <a:endParaRPr lang="en-US" baseline="-25000">
                <a:latin typeface="Calibri" pitchFamily="34" charset="0"/>
              </a:endParaRPr>
            </a:p>
          </p:txBody>
        </p:sp>
      </p:grpSp>
      <p:sp>
        <p:nvSpPr>
          <p:cNvPr id="1070" name="TextBox 109"/>
          <p:cNvSpPr txBox="1">
            <a:spLocks noChangeArrowheads="1"/>
          </p:cNvSpPr>
          <p:nvPr/>
        </p:nvSpPr>
        <p:spPr bwMode="auto">
          <a:xfrm>
            <a:off x="228600" y="57150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The problem being addressed by this tree is 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876800" y="5715000"/>
          <a:ext cx="4105275" cy="533400"/>
        </p:xfrm>
        <a:graphic>
          <a:graphicData uri="http://schemas.openxmlformats.org/presentationml/2006/ole">
            <p:oleObj spid="_x0000_s7170" name="Equation" r:id="rId3" imgW="2247840" imgH="291960" progId="Equation.3">
              <p:embed/>
            </p:oleObj>
          </a:graphicData>
        </a:graphic>
      </p:graphicFrame>
      <p:sp>
        <p:nvSpPr>
          <p:cNvPr id="1071" name="TextBox 70"/>
          <p:cNvSpPr txBox="1">
            <a:spLocks noChangeArrowheads="1"/>
          </p:cNvSpPr>
          <p:nvPr/>
        </p:nvSpPr>
        <p:spPr bwMode="auto">
          <a:xfrm>
            <a:off x="1524000" y="6324600"/>
            <a:ext cx="7204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a1-a2-a1-a2 is the output sequence and </a:t>
            </a:r>
            <a:r>
              <a:rPr lang="el-GR"/>
              <a:t>μ</a:t>
            </a:r>
            <a:r>
              <a:rPr lang="en-US"/>
              <a:t> the model or the machine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30"/>
          <p:cNvSpPr txBox="1">
            <a:spLocks noChangeArrowheads="1"/>
          </p:cNvSpPr>
          <p:nvPr/>
        </p:nvSpPr>
        <p:spPr bwMode="auto">
          <a:xfrm>
            <a:off x="533400" y="7620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Path found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(working backward)</a:t>
            </a:r>
          </a:p>
        </p:txBody>
      </p:sp>
      <p:sp>
        <p:nvSpPr>
          <p:cNvPr id="2055" name="TextBox 31"/>
          <p:cNvSpPr txBox="1">
            <a:spLocks noChangeArrowheads="1"/>
          </p:cNvSpPr>
          <p:nvPr/>
        </p:nvSpPr>
        <p:spPr bwMode="auto">
          <a:xfrm>
            <a:off x="32004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56" name="TextBox 32"/>
          <p:cNvSpPr txBox="1">
            <a:spLocks noChangeArrowheads="1"/>
          </p:cNvSpPr>
          <p:nvPr/>
        </p:nvSpPr>
        <p:spPr bwMode="auto">
          <a:xfrm>
            <a:off x="41148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57" name="TextBox 33"/>
          <p:cNvSpPr txBox="1">
            <a:spLocks noChangeArrowheads="1"/>
          </p:cNvSpPr>
          <p:nvPr/>
        </p:nvSpPr>
        <p:spPr bwMode="auto">
          <a:xfrm>
            <a:off x="51054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58" name="TextBox 34"/>
          <p:cNvSpPr txBox="1">
            <a:spLocks noChangeArrowheads="1"/>
          </p:cNvSpPr>
          <p:nvPr/>
        </p:nvSpPr>
        <p:spPr bwMode="auto">
          <a:xfrm>
            <a:off x="6019800" y="6858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59" name="TextBox 35"/>
          <p:cNvSpPr txBox="1">
            <a:spLocks noChangeArrowheads="1"/>
          </p:cNvSpPr>
          <p:nvPr/>
        </p:nvSpPr>
        <p:spPr bwMode="auto">
          <a:xfrm>
            <a:off x="6934200" y="68103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cxnSp>
        <p:nvCxnSpPr>
          <p:cNvPr id="38" name="Curved Connector 37"/>
          <p:cNvCxnSpPr>
            <a:stCxn id="2055" idx="2"/>
            <a:endCxn id="2056" idx="2"/>
          </p:cNvCxnSpPr>
          <p:nvPr/>
        </p:nvCxnSpPr>
        <p:spPr>
          <a:xfrm rot="16200000" flipH="1">
            <a:off x="3886994" y="689769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4799806" y="686594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5714206" y="686594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6628606" y="686594"/>
            <a:ext cx="1588" cy="914400"/>
          </a:xfrm>
          <a:prstGeom prst="curved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4" name="TextBox 41"/>
          <p:cNvSpPr txBox="1">
            <a:spLocks noChangeArrowheads="1"/>
          </p:cNvSpPr>
          <p:nvPr/>
        </p:nvSpPr>
        <p:spPr bwMode="auto">
          <a:xfrm>
            <a:off x="6477000" y="1290638"/>
            <a:ext cx="45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65" name="TextBox 42"/>
          <p:cNvSpPr txBox="1">
            <a:spLocks noChangeArrowheads="1"/>
          </p:cNvSpPr>
          <p:nvPr/>
        </p:nvSpPr>
        <p:spPr bwMode="auto">
          <a:xfrm>
            <a:off x="5562600" y="1295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66" name="TextBox 43"/>
          <p:cNvSpPr txBox="1">
            <a:spLocks noChangeArrowheads="1"/>
          </p:cNvSpPr>
          <p:nvPr/>
        </p:nvSpPr>
        <p:spPr bwMode="auto">
          <a:xfrm>
            <a:off x="3657600" y="1295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1</a:t>
            </a:r>
          </a:p>
        </p:txBody>
      </p:sp>
      <p:sp>
        <p:nvSpPr>
          <p:cNvPr id="2067" name="TextBox 44"/>
          <p:cNvSpPr txBox="1">
            <a:spLocks noChangeArrowheads="1"/>
          </p:cNvSpPr>
          <p:nvPr/>
        </p:nvSpPr>
        <p:spPr bwMode="auto">
          <a:xfrm>
            <a:off x="4572000" y="1295400"/>
            <a:ext cx="45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</a:t>
            </a:r>
            <a:r>
              <a:rPr lang="en-US" sz="2400" baseline="-25000">
                <a:latin typeface="Calibri" pitchFamily="34" charset="0"/>
              </a:rPr>
              <a:t>2</a:t>
            </a:r>
          </a:p>
        </p:txBody>
      </p:sp>
      <p:sp>
        <p:nvSpPr>
          <p:cNvPr id="2068" name="TextBox 45"/>
          <p:cNvSpPr txBox="1">
            <a:spLocks noChangeArrowheads="1"/>
          </p:cNvSpPr>
          <p:nvPr/>
        </p:nvSpPr>
        <p:spPr bwMode="auto">
          <a:xfrm>
            <a:off x="533400" y="20574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Problem statement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Find the best possible sequence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551113" y="2632075"/>
          <a:ext cx="3333750" cy="644525"/>
        </p:xfrm>
        <a:graphic>
          <a:graphicData uri="http://schemas.openxmlformats.org/presentationml/2006/ole">
            <p:oleObj spid="_x0000_s8194" name="Equation" r:id="rId3" imgW="1511280" imgH="29196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219200" y="3276600"/>
          <a:ext cx="6505575" cy="374650"/>
        </p:xfrm>
        <a:graphic>
          <a:graphicData uri="http://schemas.openxmlformats.org/presentationml/2006/ole">
            <p:oleObj spid="_x0000_s8195" name="Equation" r:id="rId4" imgW="2425680" imgH="13968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714375" y="4038600"/>
          <a:ext cx="4589463" cy="461963"/>
        </p:xfrm>
        <a:graphic>
          <a:graphicData uri="http://schemas.openxmlformats.org/presentationml/2006/ole">
            <p:oleObj spid="_x0000_s8196" name="Equation" r:id="rId5" imgW="2019240" imgH="203040" progId="Equation.3">
              <p:embed/>
            </p:oleObj>
          </a:graphicData>
        </a:graphic>
      </p:graphicFrame>
      <p:sp>
        <p:nvSpPr>
          <p:cNvPr id="2069" name="TextBox 50"/>
          <p:cNvSpPr txBox="1">
            <a:spLocks noChangeArrowheads="1"/>
          </p:cNvSpPr>
          <p:nvPr/>
        </p:nvSpPr>
        <p:spPr bwMode="auto">
          <a:xfrm>
            <a:off x="1447800" y="4953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Start symbol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070" name="TextBox 51"/>
          <p:cNvSpPr txBox="1">
            <a:spLocks noChangeArrowheads="1"/>
          </p:cNvSpPr>
          <p:nvPr/>
        </p:nvSpPr>
        <p:spPr bwMode="auto">
          <a:xfrm>
            <a:off x="29718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State collection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2071" name="TextBox 52"/>
          <p:cNvSpPr txBox="1">
            <a:spLocks noChangeArrowheads="1"/>
          </p:cNvSpPr>
          <p:nvPr/>
        </p:nvSpPr>
        <p:spPr bwMode="auto">
          <a:xfrm>
            <a:off x="4953000" y="49530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Alphabet set</a:t>
            </a:r>
          </a:p>
        </p:txBody>
      </p:sp>
      <p:sp>
        <p:nvSpPr>
          <p:cNvPr id="2072" name="TextBox 53"/>
          <p:cNvSpPr txBox="1">
            <a:spLocks noChangeArrowheads="1"/>
          </p:cNvSpPr>
          <p:nvPr/>
        </p:nvSpPr>
        <p:spPr bwMode="auto">
          <a:xfrm>
            <a:off x="6553200" y="49530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Transitions</a:t>
            </a:r>
            <a:endParaRPr lang="en-US" sz="1400">
              <a:latin typeface="Calibri" pitchFamily="34" charset="0"/>
            </a:endParaRPr>
          </a:p>
        </p:txBody>
      </p:sp>
      <p:cxnSp>
        <p:nvCxnSpPr>
          <p:cNvPr id="56" name="Straight Arrow Connector 55"/>
          <p:cNvCxnSpPr>
            <a:endCxn id="2069" idx="0"/>
          </p:cNvCxnSpPr>
          <p:nvPr/>
        </p:nvCxnSpPr>
        <p:spPr>
          <a:xfrm rot="10800000" flipV="1">
            <a:off x="2133600" y="44196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070" idx="0"/>
          </p:cNvCxnSpPr>
          <p:nvPr/>
        </p:nvCxnSpPr>
        <p:spPr>
          <a:xfrm rot="5400000">
            <a:off x="3771900" y="44577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071" idx="0"/>
          </p:cNvCxnSpPr>
          <p:nvPr/>
        </p:nvCxnSpPr>
        <p:spPr>
          <a:xfrm>
            <a:off x="4724400" y="4419600"/>
            <a:ext cx="800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072" idx="0"/>
          </p:cNvCxnSpPr>
          <p:nvPr/>
        </p:nvCxnSpPr>
        <p:spPr>
          <a:xfrm>
            <a:off x="5181600" y="4419600"/>
            <a:ext cx="2057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TextBox 72"/>
          <p:cNvSpPr txBox="1">
            <a:spLocks noChangeArrowheads="1"/>
          </p:cNvSpPr>
          <p:nvPr/>
        </p:nvSpPr>
        <p:spPr bwMode="auto">
          <a:xfrm>
            <a:off x="685800" y="58674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 is defined as </a:t>
            </a:r>
          </a:p>
        </p:txBody>
      </p:sp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2971800" y="5867400"/>
          <a:ext cx="3467100" cy="533400"/>
        </p:xfrm>
        <a:graphic>
          <a:graphicData uri="http://schemas.openxmlformats.org/presentationml/2006/ole">
            <p:oleObj spid="_x0000_s8197" name="Equation" r:id="rId6" imgW="1485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“I went with my friend to the bank to withdraw some money, but was disappointed to find it closed”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1981200"/>
            <a:ext cx="7543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2000" y="2590800"/>
            <a:ext cx="7543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38200" y="3200400"/>
            <a:ext cx="7543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838200" y="3886200"/>
            <a:ext cx="7543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38200" y="4572000"/>
            <a:ext cx="7543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38200" y="5257800"/>
            <a:ext cx="7543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810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Pronoun drop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Co-referencing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2133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 (N/V)			closed (V/ 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2743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 (financial institution)		withdraw (take away)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3352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   I/friend/money/bank   was disappointed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4038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	my friend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0" y="4724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-&gt; bank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HMM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A Motivating Example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2954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6294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733800" y="2057400"/>
            <a:ext cx="838200" cy="1219200"/>
          </a:xfrm>
          <a:prstGeom prst="can">
            <a:avLst>
              <a:gd name="adj" fmla="val 363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41388" y="3276600"/>
            <a:ext cx="1468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1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 30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 50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20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05550" y="3276600"/>
            <a:ext cx="14684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3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=60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=10 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 30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478213" y="3352800"/>
            <a:ext cx="14684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u="sng"/>
              <a:t>Urn 2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Red = 10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Green = 40 </a:t>
            </a:r>
          </a:p>
          <a:p>
            <a:pPr algn="ctr"/>
            <a:r>
              <a:rPr lang="en-US" sz="1400">
                <a:solidFill>
                  <a:srgbClr val="FF0000"/>
                </a:solidFill>
              </a:rPr>
              <a:t># of Blue = 50</a:t>
            </a:r>
            <a:r>
              <a:rPr lang="en-US" sz="14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8925" y="1331913"/>
            <a:ext cx="2363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Colored Ball choosing</a:t>
            </a:r>
            <a:endParaRPr lang="en-US" dirty="0"/>
          </a:p>
        </p:txBody>
      </p:sp>
      <p:graphicFrame>
        <p:nvGraphicFramePr>
          <p:cNvPr id="369674" name="Group 10"/>
          <p:cNvGraphicFramePr>
            <a:graphicFrameLocks noGrp="1"/>
          </p:cNvGraphicFramePr>
          <p:nvPr/>
        </p:nvGraphicFramePr>
        <p:xfrm>
          <a:off x="2362200" y="4724400"/>
          <a:ext cx="3962400" cy="1706880"/>
        </p:xfrm>
        <a:graphic>
          <a:graphicData uri="http://schemas.openxmlformats.org/drawingml/2006/table">
            <a:tbl>
              <a:tblPr/>
              <a:tblGrid>
                <a:gridCol w="1047750"/>
                <a:gridCol w="971550"/>
                <a:gridCol w="971550"/>
                <a:gridCol w="971550"/>
              </a:tblGrid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228600" y="4343400"/>
            <a:ext cx="598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Probability of transition to another Urn after picking a ball: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smtClean="0"/>
              <a:t>Example (contd.)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/>
        </p:nvGraphicFramePr>
        <p:xfrm>
          <a:off x="1371600" y="1447800"/>
          <a:ext cx="3124200" cy="1706880"/>
        </p:xfrm>
        <a:graphic>
          <a:graphicData uri="http://schemas.openxmlformats.org/drawingml/2006/table">
            <a:tbl>
              <a:tblPr/>
              <a:tblGrid>
                <a:gridCol w="838200"/>
                <a:gridCol w="776288"/>
                <a:gridCol w="776287"/>
                <a:gridCol w="73342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04800" y="1828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Given :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822325" y="33131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Observation : RRGGBRGR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990600" y="411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22325" y="4075113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State Sequence : ??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200400" y="4876800"/>
            <a:ext cx="287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 so Easily Computable.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876800" y="20574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371748" name="Group 36"/>
          <p:cNvGraphicFramePr>
            <a:graphicFrameLocks noGrp="1"/>
          </p:cNvGraphicFramePr>
          <p:nvPr>
            <p:ph idx="1"/>
          </p:nvPr>
        </p:nvGraphicFramePr>
        <p:xfrm>
          <a:off x="5486400" y="1371600"/>
          <a:ext cx="2971800" cy="170688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23887"/>
          </a:xfrm>
        </p:spPr>
        <p:txBody>
          <a:bodyPr/>
          <a:lstStyle/>
          <a:p>
            <a:r>
              <a:rPr lang="en-US" sz="3600" dirty="0" smtClean="0"/>
              <a:t>Diagrammatic representation (1/2)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981200" y="29718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48006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6"/>
            <a:endCxn id="5" idx="2"/>
          </p:cNvCxnSpPr>
          <p:nvPr/>
        </p:nvCxnSpPr>
        <p:spPr>
          <a:xfrm>
            <a:off x="2895600" y="3429000"/>
            <a:ext cx="2743200" cy="762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>
            <a:off x="2362200" y="3886200"/>
            <a:ext cx="1524000" cy="13716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3"/>
          </p:cNvCxnSpPr>
          <p:nvPr/>
        </p:nvCxnSpPr>
        <p:spPr>
          <a:xfrm flipV="1">
            <a:off x="4495800" y="3828489"/>
            <a:ext cx="1276911" cy="1029823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3" idx="5"/>
          </p:cNvCxnSpPr>
          <p:nvPr/>
        </p:nvCxnSpPr>
        <p:spPr>
          <a:xfrm rot="16200000" flipV="1">
            <a:off x="2799789" y="3714189"/>
            <a:ext cx="1182222" cy="12584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</p:cNvCxnSpPr>
          <p:nvPr/>
        </p:nvCxnSpPr>
        <p:spPr>
          <a:xfrm rot="5400000">
            <a:off x="4857189" y="3905811"/>
            <a:ext cx="1182222" cy="12954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3" idx="7"/>
          </p:cNvCxnSpPr>
          <p:nvPr/>
        </p:nvCxnSpPr>
        <p:spPr>
          <a:xfrm rot="16200000" flipV="1">
            <a:off x="4229100" y="1638300"/>
            <a:ext cx="76200" cy="30110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590583" y="2576004"/>
            <a:ext cx="946951" cy="895165"/>
          </a:xfrm>
          <a:custGeom>
            <a:avLst/>
            <a:gdLst>
              <a:gd name="connsiteX0" fmla="*/ 362504 w 946951"/>
              <a:gd name="connsiteY0" fmla="*/ 895165 h 895165"/>
              <a:gd name="connsiteX1" fmla="*/ 78419 w 946951"/>
              <a:gd name="connsiteY1" fmla="*/ 87297 h 895165"/>
              <a:gd name="connsiteX2" fmla="*/ 833021 w 946951"/>
              <a:gd name="connsiteY2" fmla="*/ 371382 h 895165"/>
              <a:gd name="connsiteX3" fmla="*/ 762000 w 946951"/>
              <a:gd name="connsiteY3" fmla="*/ 335872 h 89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951" h="895165">
                <a:moveTo>
                  <a:pt x="362504" y="895165"/>
                </a:moveTo>
                <a:cubicBezTo>
                  <a:pt x="181252" y="534879"/>
                  <a:pt x="0" y="174594"/>
                  <a:pt x="78419" y="87297"/>
                </a:cubicBezTo>
                <a:cubicBezTo>
                  <a:pt x="156838" y="0"/>
                  <a:pt x="719091" y="329953"/>
                  <a:pt x="833021" y="371382"/>
                </a:cubicBezTo>
                <a:cubicBezTo>
                  <a:pt x="946951" y="412811"/>
                  <a:pt x="854475" y="374341"/>
                  <a:pt x="762000" y="335872"/>
                </a:cubicBezTo>
              </a:path>
            </a:pathLst>
          </a:custGeom>
          <a:ln>
            <a:solidFill>
              <a:srgbClr val="0830D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001305" y="2567127"/>
            <a:ext cx="806388" cy="779755"/>
          </a:xfrm>
          <a:custGeom>
            <a:avLst/>
            <a:gdLst>
              <a:gd name="connsiteX0" fmla="*/ 0 w 806388"/>
              <a:gd name="connsiteY0" fmla="*/ 469036 h 779755"/>
              <a:gd name="connsiteX1" fmla="*/ 719091 w 806388"/>
              <a:gd name="connsiteY1" fmla="*/ 51786 h 779755"/>
              <a:gd name="connsiteX2" fmla="*/ 523782 w 806388"/>
              <a:gd name="connsiteY2" fmla="*/ 779755 h 7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88" h="779755">
                <a:moveTo>
                  <a:pt x="0" y="469036"/>
                </a:moveTo>
                <a:cubicBezTo>
                  <a:pt x="315897" y="234518"/>
                  <a:pt x="631794" y="0"/>
                  <a:pt x="719091" y="51786"/>
                </a:cubicBezTo>
                <a:cubicBezTo>
                  <a:pt x="806388" y="103573"/>
                  <a:pt x="665085" y="441664"/>
                  <a:pt x="523782" y="779755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46124" y="5521911"/>
            <a:ext cx="519344" cy="698376"/>
          </a:xfrm>
          <a:custGeom>
            <a:avLst/>
            <a:gdLst>
              <a:gd name="connsiteX0" fmla="*/ 13317 w 519344"/>
              <a:gd name="connsiteY0" fmla="*/ 0 h 698376"/>
              <a:gd name="connsiteX1" fmla="*/ 84338 w 519344"/>
              <a:gd name="connsiteY1" fmla="*/ 665825 h 698376"/>
              <a:gd name="connsiteX2" fmla="*/ 519344 w 519344"/>
              <a:gd name="connsiteY2" fmla="*/ 195308 h 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344" h="698376">
                <a:moveTo>
                  <a:pt x="13317" y="0"/>
                </a:moveTo>
                <a:cubicBezTo>
                  <a:pt x="6658" y="316637"/>
                  <a:pt x="0" y="633274"/>
                  <a:pt x="84338" y="665825"/>
                </a:cubicBezTo>
                <a:cubicBezTo>
                  <a:pt x="168676" y="698376"/>
                  <a:pt x="344010" y="446842"/>
                  <a:pt x="519344" y="195308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219200" y="31242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724400" y="40386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44958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76600" y="40386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45720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114800" y="34290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495800" y="28194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343400" y="58674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781800" y="2743200"/>
            <a:ext cx="5052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5" idx="5"/>
          </p:cNvCxnSpPr>
          <p:nvPr/>
        </p:nvCxnSpPr>
        <p:spPr bwMode="auto">
          <a:xfrm rot="16200000" flipH="1">
            <a:off x="6266889" y="3980888"/>
            <a:ext cx="591111" cy="2863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6477000" y="3733800"/>
            <a:ext cx="838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553200" y="35052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239000" y="33528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91400" y="40386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53200" y="44196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28800" y="5029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58674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54864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0.4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" idx="2"/>
          </p:cNvCxnSpPr>
          <p:nvPr/>
        </p:nvCxnSpPr>
        <p:spPr bwMode="auto">
          <a:xfrm rot="10800000">
            <a:off x="2667000" y="5181600"/>
            <a:ext cx="1219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2590800" y="5410200"/>
            <a:ext cx="1295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endCxn id="39" idx="0"/>
          </p:cNvCxnSpPr>
          <p:nvPr/>
        </p:nvCxnSpPr>
        <p:spPr bwMode="auto">
          <a:xfrm rot="10800000" flipV="1">
            <a:off x="2983472" y="5486400"/>
            <a:ext cx="978928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3200400" y="2286000"/>
            <a:ext cx="785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B, 0.2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76400" y="19050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R, 0.3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67000" y="182880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G, 0.5</a:t>
            </a:r>
            <a:endParaRPr lang="en-US" dirty="0"/>
          </a:p>
        </p:txBody>
      </p:sp>
      <p:cxnSp>
        <p:nvCxnSpPr>
          <p:cNvPr id="65" name="Straight Arrow Connector 64"/>
          <p:cNvCxnSpPr>
            <a:endCxn id="60" idx="2"/>
          </p:cNvCxnSpPr>
          <p:nvPr/>
        </p:nvCxnSpPr>
        <p:spPr bwMode="auto">
          <a:xfrm rot="16200000" flipV="1">
            <a:off x="1983318" y="2364318"/>
            <a:ext cx="697468" cy="5174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2324100" y="255270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2667000" y="26670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dirty="0" smtClean="0"/>
              <a:t>Diagrammatic representation (2/2)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981200" y="29718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6200" y="48006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3048000"/>
            <a:ext cx="914400" cy="914400"/>
          </a:xfrm>
          <a:prstGeom prst="ellipse">
            <a:avLst/>
          </a:prstGeom>
          <a:noFill/>
          <a:ln>
            <a:solidFill>
              <a:srgbClr val="0830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1054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352800"/>
            <a:ext cx="4363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6"/>
            <a:endCxn id="5" idx="2"/>
          </p:cNvCxnSpPr>
          <p:nvPr/>
        </p:nvCxnSpPr>
        <p:spPr>
          <a:xfrm>
            <a:off x="2895600" y="3429000"/>
            <a:ext cx="2743200" cy="762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>
            <a:off x="2362200" y="3886200"/>
            <a:ext cx="1524000" cy="13716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3"/>
          </p:cNvCxnSpPr>
          <p:nvPr/>
        </p:nvCxnSpPr>
        <p:spPr>
          <a:xfrm flipV="1">
            <a:off x="4495800" y="3828489"/>
            <a:ext cx="1276911" cy="1029823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1"/>
            <a:endCxn id="3" idx="5"/>
          </p:cNvCxnSpPr>
          <p:nvPr/>
        </p:nvCxnSpPr>
        <p:spPr>
          <a:xfrm rot="16200000" flipV="1">
            <a:off x="2799789" y="3714189"/>
            <a:ext cx="1182222" cy="12584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4"/>
          </p:cNvCxnSpPr>
          <p:nvPr/>
        </p:nvCxnSpPr>
        <p:spPr>
          <a:xfrm rot="5400000">
            <a:off x="4857189" y="3905811"/>
            <a:ext cx="1182222" cy="1295400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3" idx="7"/>
          </p:cNvCxnSpPr>
          <p:nvPr/>
        </p:nvCxnSpPr>
        <p:spPr>
          <a:xfrm rot="16200000" flipV="1">
            <a:off x="4229100" y="1638300"/>
            <a:ext cx="76200" cy="3011022"/>
          </a:xfrm>
          <a:prstGeom prst="straightConnector1">
            <a:avLst/>
          </a:pr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600200" y="2590800"/>
            <a:ext cx="937334" cy="880369"/>
          </a:xfrm>
          <a:custGeom>
            <a:avLst/>
            <a:gdLst>
              <a:gd name="connsiteX0" fmla="*/ 362504 w 946951"/>
              <a:gd name="connsiteY0" fmla="*/ 895165 h 895165"/>
              <a:gd name="connsiteX1" fmla="*/ 78419 w 946951"/>
              <a:gd name="connsiteY1" fmla="*/ 87297 h 895165"/>
              <a:gd name="connsiteX2" fmla="*/ 833021 w 946951"/>
              <a:gd name="connsiteY2" fmla="*/ 371382 h 895165"/>
              <a:gd name="connsiteX3" fmla="*/ 762000 w 946951"/>
              <a:gd name="connsiteY3" fmla="*/ 335872 h 89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6951" h="895165">
                <a:moveTo>
                  <a:pt x="362504" y="895165"/>
                </a:moveTo>
                <a:cubicBezTo>
                  <a:pt x="181252" y="534879"/>
                  <a:pt x="0" y="174594"/>
                  <a:pt x="78419" y="87297"/>
                </a:cubicBezTo>
                <a:cubicBezTo>
                  <a:pt x="156838" y="0"/>
                  <a:pt x="719091" y="329953"/>
                  <a:pt x="833021" y="371382"/>
                </a:cubicBezTo>
                <a:cubicBezTo>
                  <a:pt x="946951" y="412811"/>
                  <a:pt x="854475" y="374341"/>
                  <a:pt x="762000" y="335872"/>
                </a:cubicBezTo>
              </a:path>
            </a:pathLst>
          </a:custGeom>
          <a:ln>
            <a:solidFill>
              <a:srgbClr val="0830D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001305" y="2567127"/>
            <a:ext cx="806388" cy="779755"/>
          </a:xfrm>
          <a:custGeom>
            <a:avLst/>
            <a:gdLst>
              <a:gd name="connsiteX0" fmla="*/ 0 w 806388"/>
              <a:gd name="connsiteY0" fmla="*/ 469036 h 779755"/>
              <a:gd name="connsiteX1" fmla="*/ 719091 w 806388"/>
              <a:gd name="connsiteY1" fmla="*/ 51786 h 779755"/>
              <a:gd name="connsiteX2" fmla="*/ 523782 w 806388"/>
              <a:gd name="connsiteY2" fmla="*/ 779755 h 77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388" h="779755">
                <a:moveTo>
                  <a:pt x="0" y="469036"/>
                </a:moveTo>
                <a:cubicBezTo>
                  <a:pt x="315897" y="234518"/>
                  <a:pt x="631794" y="0"/>
                  <a:pt x="719091" y="51786"/>
                </a:cubicBezTo>
                <a:cubicBezTo>
                  <a:pt x="806388" y="103573"/>
                  <a:pt x="665085" y="441664"/>
                  <a:pt x="523782" y="779755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46124" y="5521911"/>
            <a:ext cx="519344" cy="698376"/>
          </a:xfrm>
          <a:custGeom>
            <a:avLst/>
            <a:gdLst>
              <a:gd name="connsiteX0" fmla="*/ 13317 w 519344"/>
              <a:gd name="connsiteY0" fmla="*/ 0 h 698376"/>
              <a:gd name="connsiteX1" fmla="*/ 84338 w 519344"/>
              <a:gd name="connsiteY1" fmla="*/ 665825 h 698376"/>
              <a:gd name="connsiteX2" fmla="*/ 519344 w 519344"/>
              <a:gd name="connsiteY2" fmla="*/ 195308 h 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344" h="698376">
                <a:moveTo>
                  <a:pt x="13317" y="0"/>
                </a:moveTo>
                <a:cubicBezTo>
                  <a:pt x="6658" y="316637"/>
                  <a:pt x="0" y="633274"/>
                  <a:pt x="84338" y="665825"/>
                </a:cubicBezTo>
                <a:cubicBezTo>
                  <a:pt x="168676" y="698376"/>
                  <a:pt x="344010" y="446842"/>
                  <a:pt x="519344" y="195308"/>
                </a:cubicBezTo>
              </a:path>
            </a:pathLst>
          </a:custGeom>
          <a:ln>
            <a:solidFill>
              <a:srgbClr val="0830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24400" y="38100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R,0.02</a:t>
            </a:r>
          </a:p>
          <a:p>
            <a:r>
              <a:rPr lang="en-US" sz="1400" dirty="0" smtClean="0"/>
              <a:t>G,0.08</a:t>
            </a:r>
          </a:p>
          <a:p>
            <a:r>
              <a:rPr lang="en-US" sz="1400" dirty="0" smtClean="0"/>
              <a:t>B,0.10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44958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R,0.24</a:t>
            </a:r>
          </a:p>
          <a:p>
            <a:r>
              <a:rPr lang="en-US" sz="1400" dirty="0" smtClean="0"/>
              <a:t>G,0.04</a:t>
            </a:r>
          </a:p>
          <a:p>
            <a:r>
              <a:rPr lang="en-US" sz="1400" dirty="0" smtClean="0"/>
              <a:t>B,0.12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276600" y="40386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R,0.06</a:t>
            </a:r>
          </a:p>
          <a:p>
            <a:r>
              <a:rPr lang="en-US" sz="1400" dirty="0" smtClean="0"/>
              <a:t>G,0.24</a:t>
            </a:r>
          </a:p>
          <a:p>
            <a:r>
              <a:rPr lang="en-US" sz="1400" dirty="0" smtClean="0"/>
              <a:t>B,0.30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14600" y="4572000"/>
            <a:ext cx="763351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 0.08</a:t>
            </a:r>
          </a:p>
          <a:p>
            <a:r>
              <a:rPr lang="en-US" sz="1400" dirty="0" smtClean="0"/>
              <a:t>G, 0.20</a:t>
            </a:r>
          </a:p>
          <a:p>
            <a:r>
              <a:rPr lang="en-US" sz="1400" dirty="0" smtClean="0"/>
              <a:t>B, 0.12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3810000" y="32766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R,0.15</a:t>
            </a:r>
          </a:p>
          <a:p>
            <a:r>
              <a:rPr lang="en-US" sz="1400" dirty="0" smtClean="0"/>
              <a:t>G,0.25</a:t>
            </a:r>
          </a:p>
          <a:p>
            <a:r>
              <a:rPr lang="en-US" sz="1400" dirty="0" smtClean="0"/>
              <a:t>B,0.10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4343400" y="2438400"/>
            <a:ext cx="70724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R,0.18</a:t>
            </a:r>
          </a:p>
          <a:p>
            <a:r>
              <a:rPr lang="en-US" sz="1400" dirty="0" smtClean="0"/>
              <a:t>G,0.03</a:t>
            </a:r>
          </a:p>
          <a:p>
            <a:r>
              <a:rPr lang="en-US" sz="1400" dirty="0" smtClean="0"/>
              <a:t>B,0.09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3276600"/>
            <a:ext cx="707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R,0.18</a:t>
            </a:r>
          </a:p>
          <a:p>
            <a:r>
              <a:rPr lang="en-US" sz="1400" dirty="0" smtClean="0"/>
              <a:t>G,0.03</a:t>
            </a:r>
          </a:p>
          <a:p>
            <a:r>
              <a:rPr lang="en-US" sz="1400" dirty="0" smtClean="0"/>
              <a:t>B,0.09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5638801"/>
            <a:ext cx="707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R,0.02</a:t>
            </a:r>
          </a:p>
          <a:p>
            <a:r>
              <a:rPr lang="en-US" sz="1400" dirty="0" smtClean="0"/>
              <a:t>G,0.08</a:t>
            </a:r>
          </a:p>
          <a:p>
            <a:r>
              <a:rPr lang="en-US" sz="1400" dirty="0" smtClean="0"/>
              <a:t>B,0.10</a:t>
            </a:r>
          </a:p>
          <a:p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2209800" y="2209800"/>
            <a:ext cx="7072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R,0.03</a:t>
            </a:r>
          </a:p>
          <a:p>
            <a:r>
              <a:rPr lang="en-US" sz="1400" dirty="0" smtClean="0"/>
              <a:t>G,0.05</a:t>
            </a:r>
          </a:p>
          <a:p>
            <a:r>
              <a:rPr lang="en-US" sz="1400" dirty="0" smtClean="0"/>
              <a:t>B,0.02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Example (contd.)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4038600" cy="4530725"/>
          </a:xfrm>
        </p:spPr>
        <p:txBody>
          <a:bodyPr/>
          <a:lstStyle/>
          <a:p>
            <a:r>
              <a:rPr lang="en-US" sz="2800" smtClean="0"/>
              <a:t>Here : </a:t>
            </a:r>
          </a:p>
          <a:p>
            <a:pPr lvl="1"/>
            <a:r>
              <a:rPr lang="en-US" sz="2400" smtClean="0"/>
              <a:t>S = {U1, U2, U3}</a:t>
            </a:r>
          </a:p>
          <a:p>
            <a:pPr lvl="1"/>
            <a:r>
              <a:rPr lang="en-US" sz="2400" smtClean="0"/>
              <a:t>V = { R,G,B}</a:t>
            </a:r>
          </a:p>
          <a:p>
            <a:r>
              <a:rPr lang="en-US" sz="2800" smtClean="0"/>
              <a:t>For observation:</a:t>
            </a:r>
          </a:p>
          <a:p>
            <a:pPr lvl="1"/>
            <a:r>
              <a:rPr lang="en-US" sz="2400" smtClean="0"/>
              <a:t>O ={o</a:t>
            </a:r>
            <a:r>
              <a:rPr lang="en-US" sz="2400" baseline="-25000" smtClean="0"/>
              <a:t>1</a:t>
            </a:r>
            <a:r>
              <a:rPr lang="en-US" sz="2400" smtClean="0"/>
              <a:t>… o</a:t>
            </a:r>
            <a:r>
              <a:rPr lang="en-US" sz="2400" baseline="-25000" smtClean="0"/>
              <a:t>n</a:t>
            </a:r>
            <a:r>
              <a:rPr lang="en-US" sz="2400" smtClean="0"/>
              <a:t>}</a:t>
            </a:r>
          </a:p>
          <a:p>
            <a:r>
              <a:rPr lang="en-US" sz="2800" smtClean="0"/>
              <a:t>And State sequence</a:t>
            </a:r>
          </a:p>
          <a:p>
            <a:pPr lvl="1"/>
            <a:r>
              <a:rPr lang="en-US" sz="2400" smtClean="0"/>
              <a:t>Q  ={q</a:t>
            </a:r>
            <a:r>
              <a:rPr lang="en-US" sz="2400" baseline="-25000" smtClean="0"/>
              <a:t>1</a:t>
            </a:r>
            <a:r>
              <a:rPr lang="en-US" sz="2400" smtClean="0"/>
              <a:t>… q</a:t>
            </a:r>
            <a:r>
              <a:rPr lang="en-US" sz="2400" baseline="-25000" smtClean="0"/>
              <a:t>n</a:t>
            </a:r>
            <a:r>
              <a:rPr lang="en-US" sz="2400" smtClean="0"/>
              <a:t>}</a:t>
            </a:r>
          </a:p>
          <a:p>
            <a:r>
              <a:rPr lang="el-GR" sz="2800" smtClean="0"/>
              <a:t>π</a:t>
            </a:r>
            <a:r>
              <a:rPr lang="en-US" sz="2800" smtClean="0"/>
              <a:t> is </a:t>
            </a:r>
          </a:p>
          <a:p>
            <a:pPr lvl="1"/>
            <a:endParaRPr lang="en-US" sz="2400" smtClean="0"/>
          </a:p>
          <a:p>
            <a:pPr lvl="1">
              <a:buFont typeface="Wingdings" pitchFamily="2" charset="2"/>
              <a:buNone/>
            </a:pPr>
            <a:endParaRPr lang="en-US" sz="2400" smtClean="0"/>
          </a:p>
          <a:p>
            <a:pPr lvl="1"/>
            <a:endParaRPr lang="en-US" sz="2400" smtClean="0"/>
          </a:p>
        </p:txBody>
      </p:sp>
      <p:graphicFrame>
        <p:nvGraphicFramePr>
          <p:cNvPr id="375812" name="Group 4"/>
          <p:cNvGraphicFramePr>
            <a:graphicFrameLocks noGrp="1"/>
          </p:cNvGraphicFramePr>
          <p:nvPr>
            <p:ph sz="quarter" idx="2"/>
          </p:nvPr>
        </p:nvGraphicFramePr>
        <p:xfrm>
          <a:off x="5140325" y="2017713"/>
          <a:ext cx="3814763" cy="2189164"/>
        </p:xfrm>
        <a:graphic>
          <a:graphicData uri="http://schemas.openxmlformats.org/drawingml/2006/table">
            <a:tbl>
              <a:tblPr/>
              <a:tblGrid>
                <a:gridCol w="1009650"/>
                <a:gridCol w="933450"/>
                <a:gridCol w="936625"/>
                <a:gridCol w="93503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839" name="Group 31"/>
          <p:cNvGraphicFramePr>
            <a:graphicFrameLocks noGrp="1"/>
          </p:cNvGraphicFramePr>
          <p:nvPr>
            <p:ph sz="quarter" idx="3"/>
          </p:nvPr>
        </p:nvGraphicFramePr>
        <p:xfrm>
          <a:off x="5140325" y="4144963"/>
          <a:ext cx="3814763" cy="2189164"/>
        </p:xfrm>
        <a:graphic>
          <a:graphicData uri="http://schemas.openxmlformats.org/drawingml/2006/table">
            <a:tbl>
              <a:tblPr/>
              <a:tblGrid>
                <a:gridCol w="954088"/>
                <a:gridCol w="954087"/>
                <a:gridCol w="952500"/>
                <a:gridCol w="95408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U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3" name="Text Box 58"/>
          <p:cNvSpPr txBox="1">
            <a:spLocks noChangeArrowheads="1"/>
          </p:cNvSpPr>
          <p:nvPr/>
        </p:nvSpPr>
        <p:spPr bwMode="auto">
          <a:xfrm>
            <a:off x="3962400" y="2286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=</a:t>
            </a:r>
          </a:p>
        </p:txBody>
      </p:sp>
      <p:sp>
        <p:nvSpPr>
          <p:cNvPr id="1084" name="Text Box 59"/>
          <p:cNvSpPr txBox="1">
            <a:spLocks noChangeArrowheads="1"/>
          </p:cNvSpPr>
          <p:nvPr/>
        </p:nvSpPr>
        <p:spPr bwMode="auto">
          <a:xfrm>
            <a:off x="4038600" y="4572000"/>
            <a:ext cx="469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B=</a:t>
            </a:r>
          </a:p>
        </p:txBody>
      </p:sp>
      <p:sp>
        <p:nvSpPr>
          <p:cNvPr id="1085" name="Line 60"/>
          <p:cNvSpPr>
            <a:spLocks noChangeShapeType="1"/>
          </p:cNvSpPr>
          <p:nvPr/>
        </p:nvSpPr>
        <p:spPr bwMode="auto">
          <a:xfrm>
            <a:off x="3962400" y="13716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85875" y="5181600"/>
          <a:ext cx="1466850" cy="347663"/>
        </p:xfrm>
        <a:graphic>
          <a:graphicData uri="http://schemas.openxmlformats.org/presentationml/2006/ole">
            <p:oleObj spid="_x0000_s1026" name="Equation" r:id="rId4" imgW="9651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719</Words>
  <Application>Microsoft Office PowerPoint</Application>
  <PresentationFormat>On-screen Show (4:3)</PresentationFormat>
  <Paragraphs>359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Blends</vt:lpstr>
      <vt:lpstr>Equation</vt:lpstr>
      <vt:lpstr>CS344: Introduction to Artificial Intelligence (associated lab: CS386) </vt:lpstr>
      <vt:lpstr>Observations leading to why probability is needed</vt:lpstr>
      <vt:lpstr>“I went with my friend to the bank to withdraw some money, but was disappointed to find it closed”</vt:lpstr>
      <vt:lpstr>HMM</vt:lpstr>
      <vt:lpstr>A Motivating Example</vt:lpstr>
      <vt:lpstr>Example (contd.)</vt:lpstr>
      <vt:lpstr>Diagrammatic representation (1/2)</vt:lpstr>
      <vt:lpstr>Diagrammatic representation (2/2)</vt:lpstr>
      <vt:lpstr>Example (contd.)</vt:lpstr>
      <vt:lpstr>Observations and states</vt:lpstr>
      <vt:lpstr>Goal</vt:lpstr>
      <vt:lpstr>False Start</vt:lpstr>
      <vt:lpstr>Baye’s Theorem</vt:lpstr>
      <vt:lpstr>State Transitions Probability</vt:lpstr>
      <vt:lpstr>Observation Sequence probability</vt:lpstr>
      <vt:lpstr>Grouping terms</vt:lpstr>
      <vt:lpstr>Introducing useful notation</vt:lpstr>
      <vt:lpstr>Probabilistic FSM</vt:lpstr>
      <vt:lpstr>Developing the tree</vt:lpstr>
      <vt:lpstr>Tree structure contd…</vt:lpstr>
      <vt:lpstr>Slide 21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106</cp:revision>
  <dcterms:created xsi:type="dcterms:W3CDTF">2007-07-27T07:29:18Z</dcterms:created>
  <dcterms:modified xsi:type="dcterms:W3CDTF">2011-01-20T03:05:44Z</dcterms:modified>
</cp:coreProperties>
</file>