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28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78" r:id="rId14"/>
    <p:sldId id="279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90" r:id="rId24"/>
    <p:sldId id="291" r:id="rId25"/>
    <p:sldId id="292" r:id="rId26"/>
    <p:sldId id="293" r:id="rId27"/>
    <p:sldId id="294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CA61FB-E7DA-408D-A519-52052C90F8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952A8E-A560-468D-B5CA-7991AA17770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200686-F149-4EB4-9B3F-1F2FA366E37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6EF66C-83A2-423F-84C9-2E803FEEBD1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F9F47D-B33B-41A4-B4E2-ACDD107FDAA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B9763C-DC5F-42A7-94D5-51F00C2A899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D0FBB-1FBC-466D-8946-DE0499B50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</a:t>
            </a:r>
            <a:r>
              <a:rPr lang="en-US" sz="2800" dirty="0" smtClean="0">
                <a:latin typeface="Times New Roman" pitchFamily="18" charset="0"/>
              </a:rPr>
              <a:t>9: </a:t>
            </a:r>
            <a:r>
              <a:rPr lang="en-US" sz="2800" dirty="0" err="1" smtClean="0">
                <a:latin typeface="Times New Roman" pitchFamily="18" charset="0"/>
              </a:rPr>
              <a:t>Viterbi</a:t>
            </a:r>
            <a:r>
              <a:rPr lang="en-US" sz="2800" dirty="0" smtClean="0">
                <a:latin typeface="Times New Roman" pitchFamily="18" charset="0"/>
              </a:rPr>
              <a:t>; forward and backward probabilities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25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Jan,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z="3600" dirty="0" smtClean="0"/>
              <a:t>Diagrammatic representation (1/2)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1981200" y="29718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86200" y="48006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30480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33528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1054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3528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3" idx="6"/>
            <a:endCxn id="5" idx="2"/>
          </p:cNvCxnSpPr>
          <p:nvPr/>
        </p:nvCxnSpPr>
        <p:spPr>
          <a:xfrm>
            <a:off x="2895600" y="3429000"/>
            <a:ext cx="2743200" cy="762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2"/>
          </p:cNvCxnSpPr>
          <p:nvPr/>
        </p:nvCxnSpPr>
        <p:spPr>
          <a:xfrm>
            <a:off x="2362200" y="3886200"/>
            <a:ext cx="1524000" cy="13716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3"/>
          </p:cNvCxnSpPr>
          <p:nvPr/>
        </p:nvCxnSpPr>
        <p:spPr>
          <a:xfrm flipV="1">
            <a:off x="4495800" y="3828489"/>
            <a:ext cx="1276911" cy="1029823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1"/>
            <a:endCxn id="3" idx="5"/>
          </p:cNvCxnSpPr>
          <p:nvPr/>
        </p:nvCxnSpPr>
        <p:spPr>
          <a:xfrm rot="16200000" flipV="1">
            <a:off x="2799789" y="3714189"/>
            <a:ext cx="1182222" cy="1258422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4"/>
          </p:cNvCxnSpPr>
          <p:nvPr/>
        </p:nvCxnSpPr>
        <p:spPr>
          <a:xfrm rot="5400000">
            <a:off x="4857189" y="3905811"/>
            <a:ext cx="1182222" cy="12954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1"/>
            <a:endCxn id="3" idx="7"/>
          </p:cNvCxnSpPr>
          <p:nvPr/>
        </p:nvCxnSpPr>
        <p:spPr>
          <a:xfrm rot="16200000" flipV="1">
            <a:off x="4229100" y="1638300"/>
            <a:ext cx="76200" cy="3011022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1590583" y="2576004"/>
            <a:ext cx="946951" cy="895165"/>
          </a:xfrm>
          <a:custGeom>
            <a:avLst/>
            <a:gdLst>
              <a:gd name="connsiteX0" fmla="*/ 362504 w 946951"/>
              <a:gd name="connsiteY0" fmla="*/ 895165 h 895165"/>
              <a:gd name="connsiteX1" fmla="*/ 78419 w 946951"/>
              <a:gd name="connsiteY1" fmla="*/ 87297 h 895165"/>
              <a:gd name="connsiteX2" fmla="*/ 833021 w 946951"/>
              <a:gd name="connsiteY2" fmla="*/ 371382 h 895165"/>
              <a:gd name="connsiteX3" fmla="*/ 762000 w 946951"/>
              <a:gd name="connsiteY3" fmla="*/ 335872 h 89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6951" h="895165">
                <a:moveTo>
                  <a:pt x="362504" y="895165"/>
                </a:moveTo>
                <a:cubicBezTo>
                  <a:pt x="181252" y="534879"/>
                  <a:pt x="0" y="174594"/>
                  <a:pt x="78419" y="87297"/>
                </a:cubicBezTo>
                <a:cubicBezTo>
                  <a:pt x="156838" y="0"/>
                  <a:pt x="719091" y="329953"/>
                  <a:pt x="833021" y="371382"/>
                </a:cubicBezTo>
                <a:cubicBezTo>
                  <a:pt x="946951" y="412811"/>
                  <a:pt x="854475" y="374341"/>
                  <a:pt x="762000" y="335872"/>
                </a:cubicBezTo>
              </a:path>
            </a:pathLst>
          </a:custGeom>
          <a:ln>
            <a:solidFill>
              <a:srgbClr val="0830D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001305" y="2567127"/>
            <a:ext cx="806388" cy="779755"/>
          </a:xfrm>
          <a:custGeom>
            <a:avLst/>
            <a:gdLst>
              <a:gd name="connsiteX0" fmla="*/ 0 w 806388"/>
              <a:gd name="connsiteY0" fmla="*/ 469036 h 779755"/>
              <a:gd name="connsiteX1" fmla="*/ 719091 w 806388"/>
              <a:gd name="connsiteY1" fmla="*/ 51786 h 779755"/>
              <a:gd name="connsiteX2" fmla="*/ 523782 w 806388"/>
              <a:gd name="connsiteY2" fmla="*/ 779755 h 77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6388" h="779755">
                <a:moveTo>
                  <a:pt x="0" y="469036"/>
                </a:moveTo>
                <a:cubicBezTo>
                  <a:pt x="315897" y="234518"/>
                  <a:pt x="631794" y="0"/>
                  <a:pt x="719091" y="51786"/>
                </a:cubicBezTo>
                <a:cubicBezTo>
                  <a:pt x="806388" y="103573"/>
                  <a:pt x="665085" y="441664"/>
                  <a:pt x="523782" y="779755"/>
                </a:cubicBezTo>
              </a:path>
            </a:pathLst>
          </a:cu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46124" y="5521911"/>
            <a:ext cx="519344" cy="698376"/>
          </a:xfrm>
          <a:custGeom>
            <a:avLst/>
            <a:gdLst>
              <a:gd name="connsiteX0" fmla="*/ 13317 w 519344"/>
              <a:gd name="connsiteY0" fmla="*/ 0 h 698376"/>
              <a:gd name="connsiteX1" fmla="*/ 84338 w 519344"/>
              <a:gd name="connsiteY1" fmla="*/ 665825 h 698376"/>
              <a:gd name="connsiteX2" fmla="*/ 519344 w 519344"/>
              <a:gd name="connsiteY2" fmla="*/ 195308 h 69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9344" h="698376">
                <a:moveTo>
                  <a:pt x="13317" y="0"/>
                </a:moveTo>
                <a:cubicBezTo>
                  <a:pt x="6658" y="316637"/>
                  <a:pt x="0" y="633274"/>
                  <a:pt x="84338" y="665825"/>
                </a:cubicBezTo>
                <a:cubicBezTo>
                  <a:pt x="168676" y="698376"/>
                  <a:pt x="344010" y="446842"/>
                  <a:pt x="519344" y="195308"/>
                </a:cubicBezTo>
              </a:path>
            </a:pathLst>
          </a:cu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219200" y="31242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724400" y="40386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0" y="44958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276600" y="40386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514600" y="45720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114800" y="34290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495800" y="28194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343400" y="58674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781800" y="27432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5" idx="5"/>
          </p:cNvCxnSpPr>
          <p:nvPr/>
        </p:nvCxnSpPr>
        <p:spPr bwMode="auto">
          <a:xfrm rot="16200000" flipH="1">
            <a:off x="6266889" y="3980888"/>
            <a:ext cx="591111" cy="2863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6477000" y="3733800"/>
            <a:ext cx="8382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553200" y="35052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239000" y="33528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R, 0.6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91400" y="403860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G, 0.1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553200" y="4419600"/>
            <a:ext cx="78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B, 0.3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28800" y="50292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R, 0.1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590800" y="5867400"/>
            <a:ext cx="78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B, 0.5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905000" y="548640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G, 0.4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" idx="2"/>
          </p:cNvCxnSpPr>
          <p:nvPr/>
        </p:nvCxnSpPr>
        <p:spPr bwMode="auto">
          <a:xfrm rot="10800000">
            <a:off x="2667000" y="5181600"/>
            <a:ext cx="12192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10800000" flipV="1">
            <a:off x="2590800" y="5410200"/>
            <a:ext cx="12954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endCxn id="39" idx="0"/>
          </p:cNvCxnSpPr>
          <p:nvPr/>
        </p:nvCxnSpPr>
        <p:spPr bwMode="auto">
          <a:xfrm rot="10800000" flipV="1">
            <a:off x="2983472" y="5486400"/>
            <a:ext cx="978928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3200400" y="2286000"/>
            <a:ext cx="78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B, 0.2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676400" y="19050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R, 0.3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667000" y="182880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G, 0.5</a:t>
            </a:r>
            <a:endParaRPr lang="en-US" dirty="0"/>
          </a:p>
        </p:txBody>
      </p:sp>
      <p:cxnSp>
        <p:nvCxnSpPr>
          <p:cNvPr id="65" name="Straight Arrow Connector 64"/>
          <p:cNvCxnSpPr>
            <a:endCxn id="60" idx="2"/>
          </p:cNvCxnSpPr>
          <p:nvPr/>
        </p:nvCxnSpPr>
        <p:spPr bwMode="auto">
          <a:xfrm rot="16200000" flipV="1">
            <a:off x="1983318" y="2364318"/>
            <a:ext cx="697468" cy="5174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5400000" flipH="1" flipV="1">
            <a:off x="2324100" y="255270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2667000" y="2667000"/>
            <a:ext cx="533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sz="3600" dirty="0" smtClean="0"/>
              <a:t>Diagrammatic representation (2/2)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1981200" y="29718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86200" y="48006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30480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33528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1054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3528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3" idx="6"/>
            <a:endCxn id="5" idx="2"/>
          </p:cNvCxnSpPr>
          <p:nvPr/>
        </p:nvCxnSpPr>
        <p:spPr>
          <a:xfrm>
            <a:off x="2895600" y="3429000"/>
            <a:ext cx="2743200" cy="762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2"/>
          </p:cNvCxnSpPr>
          <p:nvPr/>
        </p:nvCxnSpPr>
        <p:spPr>
          <a:xfrm>
            <a:off x="2362200" y="3886200"/>
            <a:ext cx="1524000" cy="13716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3"/>
          </p:cNvCxnSpPr>
          <p:nvPr/>
        </p:nvCxnSpPr>
        <p:spPr>
          <a:xfrm flipV="1">
            <a:off x="4495800" y="3828489"/>
            <a:ext cx="1276911" cy="1029823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1"/>
            <a:endCxn id="3" idx="5"/>
          </p:cNvCxnSpPr>
          <p:nvPr/>
        </p:nvCxnSpPr>
        <p:spPr>
          <a:xfrm rot="16200000" flipV="1">
            <a:off x="2799789" y="3714189"/>
            <a:ext cx="1182222" cy="1258422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4"/>
          </p:cNvCxnSpPr>
          <p:nvPr/>
        </p:nvCxnSpPr>
        <p:spPr>
          <a:xfrm rot="5400000">
            <a:off x="4857189" y="3905811"/>
            <a:ext cx="1182222" cy="12954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1"/>
            <a:endCxn id="3" idx="7"/>
          </p:cNvCxnSpPr>
          <p:nvPr/>
        </p:nvCxnSpPr>
        <p:spPr>
          <a:xfrm rot="16200000" flipV="1">
            <a:off x="4229100" y="1638300"/>
            <a:ext cx="76200" cy="3011022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1600200" y="2590800"/>
            <a:ext cx="937334" cy="880369"/>
          </a:xfrm>
          <a:custGeom>
            <a:avLst/>
            <a:gdLst>
              <a:gd name="connsiteX0" fmla="*/ 362504 w 946951"/>
              <a:gd name="connsiteY0" fmla="*/ 895165 h 895165"/>
              <a:gd name="connsiteX1" fmla="*/ 78419 w 946951"/>
              <a:gd name="connsiteY1" fmla="*/ 87297 h 895165"/>
              <a:gd name="connsiteX2" fmla="*/ 833021 w 946951"/>
              <a:gd name="connsiteY2" fmla="*/ 371382 h 895165"/>
              <a:gd name="connsiteX3" fmla="*/ 762000 w 946951"/>
              <a:gd name="connsiteY3" fmla="*/ 335872 h 89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6951" h="895165">
                <a:moveTo>
                  <a:pt x="362504" y="895165"/>
                </a:moveTo>
                <a:cubicBezTo>
                  <a:pt x="181252" y="534879"/>
                  <a:pt x="0" y="174594"/>
                  <a:pt x="78419" y="87297"/>
                </a:cubicBezTo>
                <a:cubicBezTo>
                  <a:pt x="156838" y="0"/>
                  <a:pt x="719091" y="329953"/>
                  <a:pt x="833021" y="371382"/>
                </a:cubicBezTo>
                <a:cubicBezTo>
                  <a:pt x="946951" y="412811"/>
                  <a:pt x="854475" y="374341"/>
                  <a:pt x="762000" y="335872"/>
                </a:cubicBezTo>
              </a:path>
            </a:pathLst>
          </a:custGeom>
          <a:ln>
            <a:solidFill>
              <a:srgbClr val="0830D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001305" y="2567127"/>
            <a:ext cx="806388" cy="779755"/>
          </a:xfrm>
          <a:custGeom>
            <a:avLst/>
            <a:gdLst>
              <a:gd name="connsiteX0" fmla="*/ 0 w 806388"/>
              <a:gd name="connsiteY0" fmla="*/ 469036 h 779755"/>
              <a:gd name="connsiteX1" fmla="*/ 719091 w 806388"/>
              <a:gd name="connsiteY1" fmla="*/ 51786 h 779755"/>
              <a:gd name="connsiteX2" fmla="*/ 523782 w 806388"/>
              <a:gd name="connsiteY2" fmla="*/ 779755 h 77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6388" h="779755">
                <a:moveTo>
                  <a:pt x="0" y="469036"/>
                </a:moveTo>
                <a:cubicBezTo>
                  <a:pt x="315897" y="234518"/>
                  <a:pt x="631794" y="0"/>
                  <a:pt x="719091" y="51786"/>
                </a:cubicBezTo>
                <a:cubicBezTo>
                  <a:pt x="806388" y="103573"/>
                  <a:pt x="665085" y="441664"/>
                  <a:pt x="523782" y="779755"/>
                </a:cubicBezTo>
              </a:path>
            </a:pathLst>
          </a:cu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46124" y="5521911"/>
            <a:ext cx="519344" cy="698376"/>
          </a:xfrm>
          <a:custGeom>
            <a:avLst/>
            <a:gdLst>
              <a:gd name="connsiteX0" fmla="*/ 13317 w 519344"/>
              <a:gd name="connsiteY0" fmla="*/ 0 h 698376"/>
              <a:gd name="connsiteX1" fmla="*/ 84338 w 519344"/>
              <a:gd name="connsiteY1" fmla="*/ 665825 h 698376"/>
              <a:gd name="connsiteX2" fmla="*/ 519344 w 519344"/>
              <a:gd name="connsiteY2" fmla="*/ 195308 h 69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9344" h="698376">
                <a:moveTo>
                  <a:pt x="13317" y="0"/>
                </a:moveTo>
                <a:cubicBezTo>
                  <a:pt x="6658" y="316637"/>
                  <a:pt x="0" y="633274"/>
                  <a:pt x="84338" y="665825"/>
                </a:cubicBezTo>
                <a:cubicBezTo>
                  <a:pt x="168676" y="698376"/>
                  <a:pt x="344010" y="446842"/>
                  <a:pt x="519344" y="195308"/>
                </a:cubicBezTo>
              </a:path>
            </a:pathLst>
          </a:cu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724400" y="38100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R,0.02</a:t>
            </a:r>
          </a:p>
          <a:p>
            <a:r>
              <a:rPr lang="en-US" sz="1400" dirty="0" smtClean="0"/>
              <a:t>G,0.08</a:t>
            </a:r>
          </a:p>
          <a:p>
            <a:r>
              <a:rPr lang="en-US" sz="1400" dirty="0" smtClean="0"/>
              <a:t>B,0.10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0" y="44958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R,0.24</a:t>
            </a:r>
          </a:p>
          <a:p>
            <a:r>
              <a:rPr lang="en-US" sz="1400" dirty="0" smtClean="0"/>
              <a:t>G,0.04</a:t>
            </a:r>
          </a:p>
          <a:p>
            <a:r>
              <a:rPr lang="en-US" sz="1400" dirty="0" smtClean="0"/>
              <a:t>B,0.12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3276600" y="40386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R,0.06</a:t>
            </a:r>
          </a:p>
          <a:p>
            <a:r>
              <a:rPr lang="en-US" sz="1400" dirty="0" smtClean="0"/>
              <a:t>G,0.24</a:t>
            </a:r>
          </a:p>
          <a:p>
            <a:r>
              <a:rPr lang="en-US" sz="1400" dirty="0" smtClean="0"/>
              <a:t>B,0.30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2514600" y="4572000"/>
            <a:ext cx="763351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 0.08</a:t>
            </a:r>
          </a:p>
          <a:p>
            <a:r>
              <a:rPr lang="en-US" sz="1400" dirty="0" smtClean="0"/>
              <a:t>G, 0.20</a:t>
            </a:r>
          </a:p>
          <a:p>
            <a:r>
              <a:rPr lang="en-US" sz="1400" dirty="0" smtClean="0"/>
              <a:t>B, 0.12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3810000" y="32766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R,0.15</a:t>
            </a:r>
          </a:p>
          <a:p>
            <a:r>
              <a:rPr lang="en-US" sz="1400" dirty="0" smtClean="0"/>
              <a:t>G,0.25</a:t>
            </a:r>
          </a:p>
          <a:p>
            <a:r>
              <a:rPr lang="en-US" sz="1400" dirty="0" smtClean="0"/>
              <a:t>B,0.10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4343400" y="24384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R,0.18</a:t>
            </a:r>
          </a:p>
          <a:p>
            <a:r>
              <a:rPr lang="en-US" sz="1400" dirty="0" smtClean="0"/>
              <a:t>G,0.03</a:t>
            </a:r>
          </a:p>
          <a:p>
            <a:r>
              <a:rPr lang="en-US" sz="1400" dirty="0" smtClean="0"/>
              <a:t>B,0.09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629400" y="3276600"/>
            <a:ext cx="7072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R,0.18</a:t>
            </a:r>
          </a:p>
          <a:p>
            <a:r>
              <a:rPr lang="en-US" sz="1400" dirty="0" smtClean="0"/>
              <a:t>G,0.03</a:t>
            </a:r>
          </a:p>
          <a:p>
            <a:r>
              <a:rPr lang="en-US" sz="1400" dirty="0" smtClean="0"/>
              <a:t>B,0.09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0" y="5638801"/>
            <a:ext cx="707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R,0.02</a:t>
            </a:r>
          </a:p>
          <a:p>
            <a:r>
              <a:rPr lang="en-US" sz="1400" dirty="0" smtClean="0"/>
              <a:t>G,0.08</a:t>
            </a:r>
          </a:p>
          <a:p>
            <a:r>
              <a:rPr lang="en-US" sz="1400" dirty="0" smtClean="0"/>
              <a:t>B,0.10</a:t>
            </a:r>
          </a:p>
          <a:p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2209800" y="2209800"/>
            <a:ext cx="7072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R,0.03</a:t>
            </a:r>
          </a:p>
          <a:p>
            <a:r>
              <a:rPr lang="en-US" sz="1400" dirty="0" smtClean="0"/>
              <a:t>G,0.05</a:t>
            </a:r>
          </a:p>
          <a:p>
            <a:r>
              <a:rPr lang="en-US" sz="1400" dirty="0" smtClean="0"/>
              <a:t>B,0.02</a:t>
            </a:r>
            <a:endParaRPr lang="en-U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smtClean="0"/>
              <a:t>Probabilistic FSM</a:t>
            </a: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1981200" y="29718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24600" y="29718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urved Connector 7"/>
          <p:cNvCxnSpPr>
            <a:stCxn id="5" idx="0"/>
            <a:endCxn id="6" idx="0"/>
          </p:cNvCxnSpPr>
          <p:nvPr/>
        </p:nvCxnSpPr>
        <p:spPr>
          <a:xfrm rot="5400000" flipH="1" flipV="1">
            <a:off x="4572000" y="800101"/>
            <a:ext cx="3175" cy="4343400"/>
          </a:xfrm>
          <a:prstGeom prst="curvedConnector3">
            <a:avLst>
              <a:gd name="adj1" fmla="val 4493131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>
            <a:off x="4609306" y="1637507"/>
            <a:ext cx="1587" cy="4343400"/>
          </a:xfrm>
          <a:prstGeom prst="curvedConnector3">
            <a:avLst>
              <a:gd name="adj1" fmla="val 4493131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/>
        </p:nvCxnSpPr>
        <p:spPr>
          <a:xfrm rot="5400000" flipH="1" flipV="1">
            <a:off x="4541838" y="1247775"/>
            <a:ext cx="1587" cy="3751263"/>
          </a:xfrm>
          <a:prstGeom prst="curvedConnector3">
            <a:avLst>
              <a:gd name="adj1" fmla="val 221253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4524375" y="1857376"/>
            <a:ext cx="1587" cy="3751262"/>
          </a:xfrm>
          <a:prstGeom prst="curvedConnector3">
            <a:avLst>
              <a:gd name="adj1" fmla="val 221253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5" idx="1"/>
            <a:endCxn id="5" idx="2"/>
          </p:cNvCxnSpPr>
          <p:nvPr/>
        </p:nvCxnSpPr>
        <p:spPr>
          <a:xfrm rot="16200000" flipH="1" flipV="1">
            <a:off x="1893888" y="3181350"/>
            <a:ext cx="296862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6" idx="7"/>
            <a:endCxn id="6" idx="6"/>
          </p:cNvCxnSpPr>
          <p:nvPr/>
        </p:nvCxnSpPr>
        <p:spPr>
          <a:xfrm rot="16200000" flipH="1">
            <a:off x="6953251" y="3181350"/>
            <a:ext cx="296862" cy="122237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5400000" flipH="1">
            <a:off x="1893887" y="3516313"/>
            <a:ext cx="296863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hape 58"/>
          <p:cNvCxnSpPr/>
          <p:nvPr/>
        </p:nvCxnSpPr>
        <p:spPr>
          <a:xfrm rot="16200000">
            <a:off x="6953250" y="3516313"/>
            <a:ext cx="296863" cy="122237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93" name="TextBox 59"/>
          <p:cNvSpPr txBox="1">
            <a:spLocks noChangeArrowheads="1"/>
          </p:cNvSpPr>
          <p:nvPr/>
        </p:nvSpPr>
        <p:spPr bwMode="auto">
          <a:xfrm>
            <a:off x="4114800" y="1981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:0.3)</a:t>
            </a:r>
          </a:p>
        </p:txBody>
      </p:sp>
      <p:sp>
        <p:nvSpPr>
          <p:cNvPr id="20494" name="TextBox 60"/>
          <p:cNvSpPr txBox="1">
            <a:spLocks noChangeArrowheads="1"/>
          </p:cNvSpPr>
          <p:nvPr/>
        </p:nvSpPr>
        <p:spPr bwMode="auto">
          <a:xfrm>
            <a:off x="4114800" y="2743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:0.4)</a:t>
            </a:r>
          </a:p>
        </p:txBody>
      </p:sp>
      <p:sp>
        <p:nvSpPr>
          <p:cNvPr id="20495" name="TextBox 61"/>
          <p:cNvSpPr txBox="1">
            <a:spLocks noChangeArrowheads="1"/>
          </p:cNvSpPr>
          <p:nvPr/>
        </p:nvSpPr>
        <p:spPr bwMode="auto">
          <a:xfrm>
            <a:off x="4191000" y="37306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:0.2)</a:t>
            </a:r>
          </a:p>
        </p:txBody>
      </p:sp>
      <p:sp>
        <p:nvSpPr>
          <p:cNvPr id="20496" name="TextBox 62"/>
          <p:cNvSpPr txBox="1">
            <a:spLocks noChangeArrowheads="1"/>
          </p:cNvSpPr>
          <p:nvPr/>
        </p:nvSpPr>
        <p:spPr bwMode="auto">
          <a:xfrm>
            <a:off x="4191000" y="44958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:0.3)</a:t>
            </a:r>
          </a:p>
        </p:txBody>
      </p:sp>
      <p:sp>
        <p:nvSpPr>
          <p:cNvPr id="20497" name="TextBox 63"/>
          <p:cNvSpPr txBox="1">
            <a:spLocks noChangeArrowheads="1"/>
          </p:cNvSpPr>
          <p:nvPr/>
        </p:nvSpPr>
        <p:spPr bwMode="auto">
          <a:xfrm>
            <a:off x="1066800" y="2743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:0.1)</a:t>
            </a:r>
          </a:p>
        </p:txBody>
      </p:sp>
      <p:sp>
        <p:nvSpPr>
          <p:cNvPr id="20498" name="TextBox 64"/>
          <p:cNvSpPr txBox="1">
            <a:spLocks noChangeArrowheads="1"/>
          </p:cNvSpPr>
          <p:nvPr/>
        </p:nvSpPr>
        <p:spPr bwMode="auto">
          <a:xfrm>
            <a:off x="1066800" y="37306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:0.2)</a:t>
            </a:r>
          </a:p>
        </p:txBody>
      </p:sp>
      <p:sp>
        <p:nvSpPr>
          <p:cNvPr id="20499" name="TextBox 65"/>
          <p:cNvSpPr txBox="1">
            <a:spLocks noChangeArrowheads="1"/>
          </p:cNvSpPr>
          <p:nvPr/>
        </p:nvSpPr>
        <p:spPr bwMode="auto">
          <a:xfrm>
            <a:off x="7391400" y="2743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:0.3)</a:t>
            </a:r>
          </a:p>
        </p:txBody>
      </p:sp>
      <p:sp>
        <p:nvSpPr>
          <p:cNvPr id="20500" name="TextBox 66"/>
          <p:cNvSpPr txBox="1">
            <a:spLocks noChangeArrowheads="1"/>
          </p:cNvSpPr>
          <p:nvPr/>
        </p:nvSpPr>
        <p:spPr bwMode="auto">
          <a:xfrm>
            <a:off x="7391400" y="37338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:0.2)</a:t>
            </a:r>
          </a:p>
        </p:txBody>
      </p:sp>
      <p:sp>
        <p:nvSpPr>
          <p:cNvPr id="20501" name="TextBox 67"/>
          <p:cNvSpPr txBox="1">
            <a:spLocks noChangeArrowheads="1"/>
          </p:cNvSpPr>
          <p:nvPr/>
        </p:nvSpPr>
        <p:spPr bwMode="auto">
          <a:xfrm>
            <a:off x="1600200" y="5257800"/>
            <a:ext cx="6705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latin typeface="Calibri" pitchFamily="34" charset="0"/>
              </a:rPr>
              <a:t>The question here is:</a:t>
            </a:r>
          </a:p>
          <a:p>
            <a:pPr algn="just"/>
            <a:r>
              <a:rPr lang="en-US">
                <a:latin typeface="Calibri" pitchFamily="34" charset="0"/>
              </a:rPr>
              <a:t>“what is the most likely state sequence given the output sequence seen”</a:t>
            </a:r>
          </a:p>
        </p:txBody>
      </p:sp>
      <p:sp>
        <p:nvSpPr>
          <p:cNvPr id="20502" name="TextBox 68"/>
          <p:cNvSpPr txBox="1">
            <a:spLocks noChangeArrowheads="1"/>
          </p:cNvSpPr>
          <p:nvPr/>
        </p:nvSpPr>
        <p:spPr bwMode="auto">
          <a:xfrm>
            <a:off x="2209800" y="31242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baseline="-25000">
              <a:latin typeface="Calibri" pitchFamily="34" charset="0"/>
            </a:endParaRPr>
          </a:p>
        </p:txBody>
      </p:sp>
      <p:sp>
        <p:nvSpPr>
          <p:cNvPr id="20503" name="TextBox 69"/>
          <p:cNvSpPr txBox="1">
            <a:spLocks noChangeArrowheads="1"/>
          </p:cNvSpPr>
          <p:nvPr/>
        </p:nvSpPr>
        <p:spPr bwMode="auto">
          <a:xfrm>
            <a:off x="6553200" y="31242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baseline="-25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Oval 112"/>
          <p:cNvSpPr/>
          <p:nvPr/>
        </p:nvSpPr>
        <p:spPr>
          <a:xfrm>
            <a:off x="2438400" y="4114800"/>
            <a:ext cx="2438400" cy="1676400"/>
          </a:xfrm>
          <a:prstGeom prst="ellipse">
            <a:avLst/>
          </a:prstGeom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dirty="0" smtClean="0"/>
              <a:t>Developing the tree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733800" y="1524000"/>
            <a:ext cx="1600200" cy="381000"/>
            <a:chOff x="3733800" y="2133600"/>
            <a:chExt cx="1600200" cy="381000"/>
          </a:xfrm>
        </p:grpSpPr>
        <p:sp>
          <p:nvSpPr>
            <p:cNvPr id="4" name="Oval 3"/>
            <p:cNvSpPr/>
            <p:nvPr/>
          </p:nvSpPr>
          <p:spPr>
            <a:xfrm>
              <a:off x="3733800" y="2133600"/>
              <a:ext cx="1600200" cy="381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84" name="TextBox 4"/>
            <p:cNvSpPr txBox="1">
              <a:spLocks noChangeArrowheads="1"/>
            </p:cNvSpPr>
            <p:nvPr/>
          </p:nvSpPr>
          <p:spPr bwMode="auto">
            <a:xfrm>
              <a:off x="4038600" y="2133600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Start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67000" y="2286000"/>
            <a:ext cx="609600" cy="609600"/>
            <a:chOff x="1600200" y="3124200"/>
            <a:chExt cx="609600" cy="609600"/>
          </a:xfrm>
        </p:grpSpPr>
        <p:sp>
          <p:nvSpPr>
            <p:cNvPr id="7" name="Oval 6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82" name="TextBox 7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5791200" y="2286000"/>
            <a:ext cx="609600" cy="609600"/>
            <a:chOff x="1600200" y="3124200"/>
            <a:chExt cx="609600" cy="609600"/>
          </a:xfrm>
        </p:grpSpPr>
        <p:sp>
          <p:nvSpPr>
            <p:cNvPr id="12" name="Oval 11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80" name="TextBox 12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1905000" y="3124200"/>
            <a:ext cx="609600" cy="609600"/>
            <a:chOff x="1600200" y="3124200"/>
            <a:chExt cx="609600" cy="609600"/>
          </a:xfrm>
        </p:grpSpPr>
        <p:sp>
          <p:nvSpPr>
            <p:cNvPr id="15" name="Oval 14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8" name="TextBox 15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3352800" y="3124200"/>
            <a:ext cx="609600" cy="609600"/>
            <a:chOff x="1600200" y="3124200"/>
            <a:chExt cx="609600" cy="609600"/>
          </a:xfrm>
        </p:grpSpPr>
        <p:sp>
          <p:nvSpPr>
            <p:cNvPr id="18" name="Oval 17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6" name="TextBox 18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5029200" y="3124200"/>
            <a:ext cx="609600" cy="609600"/>
            <a:chOff x="1600200" y="3124200"/>
            <a:chExt cx="609600" cy="609600"/>
          </a:xfrm>
        </p:grpSpPr>
        <p:sp>
          <p:nvSpPr>
            <p:cNvPr id="21" name="Oval 20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4" name="TextBox 21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6477000" y="3124200"/>
            <a:ext cx="609600" cy="609600"/>
            <a:chOff x="1600200" y="3124200"/>
            <a:chExt cx="609600" cy="609600"/>
          </a:xfrm>
        </p:grpSpPr>
        <p:sp>
          <p:nvSpPr>
            <p:cNvPr id="24" name="Oval 23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2" name="TextBox 24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685800" y="4419600"/>
            <a:ext cx="609600" cy="609600"/>
            <a:chOff x="1600200" y="3124200"/>
            <a:chExt cx="609600" cy="609600"/>
          </a:xfrm>
        </p:grpSpPr>
        <p:sp>
          <p:nvSpPr>
            <p:cNvPr id="27" name="Oval 26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0" name="TextBox 27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13" name="Group 28"/>
          <p:cNvGrpSpPr>
            <a:grpSpLocks/>
          </p:cNvGrpSpPr>
          <p:nvPr/>
        </p:nvGrpSpPr>
        <p:grpSpPr bwMode="auto">
          <a:xfrm>
            <a:off x="1600200" y="4419600"/>
            <a:ext cx="609600" cy="609600"/>
            <a:chOff x="1600200" y="3124200"/>
            <a:chExt cx="609600" cy="609600"/>
          </a:xfrm>
        </p:grpSpPr>
        <p:sp>
          <p:nvSpPr>
            <p:cNvPr id="30" name="Oval 29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68" name="TextBox 30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2743200" y="4419600"/>
            <a:ext cx="609600" cy="609600"/>
            <a:chOff x="1600200" y="3124200"/>
            <a:chExt cx="609600" cy="609600"/>
          </a:xfrm>
        </p:grpSpPr>
        <p:sp>
          <p:nvSpPr>
            <p:cNvPr id="45" name="Oval 44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66" name="TextBox 45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3657600" y="4419600"/>
            <a:ext cx="609600" cy="609600"/>
            <a:chOff x="1600200" y="3124200"/>
            <a:chExt cx="609600" cy="609600"/>
          </a:xfrm>
        </p:grpSpPr>
        <p:sp>
          <p:nvSpPr>
            <p:cNvPr id="48" name="Oval 47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64" name="TextBox 48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cxnSp>
        <p:nvCxnSpPr>
          <p:cNvPr id="63" name="Straight Arrow Connector 62"/>
          <p:cNvCxnSpPr>
            <a:stCxn id="4" idx="3"/>
            <a:endCxn id="7" idx="7"/>
          </p:cNvCxnSpPr>
          <p:nvPr/>
        </p:nvCxnSpPr>
        <p:spPr>
          <a:xfrm rot="5400000">
            <a:off x="3315494" y="1721644"/>
            <a:ext cx="525462" cy="781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" idx="5"/>
            <a:endCxn id="12" idx="1"/>
          </p:cNvCxnSpPr>
          <p:nvPr/>
        </p:nvCxnSpPr>
        <p:spPr>
          <a:xfrm rot="16200000" flipH="1">
            <a:off x="5226844" y="1721644"/>
            <a:ext cx="525462" cy="781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7" idx="3"/>
            <a:endCxn id="15" idx="7"/>
          </p:cNvCxnSpPr>
          <p:nvPr/>
        </p:nvCxnSpPr>
        <p:spPr>
          <a:xfrm rot="5400000">
            <a:off x="2387600" y="2844800"/>
            <a:ext cx="40640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7" idx="5"/>
            <a:endCxn id="18" idx="1"/>
          </p:cNvCxnSpPr>
          <p:nvPr/>
        </p:nvCxnSpPr>
        <p:spPr>
          <a:xfrm rot="16200000" flipH="1">
            <a:off x="3111500" y="2882900"/>
            <a:ext cx="4064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5" idx="3"/>
            <a:endCxn id="27" idx="0"/>
          </p:cNvCxnSpPr>
          <p:nvPr/>
        </p:nvCxnSpPr>
        <p:spPr>
          <a:xfrm rot="5400000">
            <a:off x="1104900" y="3530600"/>
            <a:ext cx="774700" cy="1003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5" idx="4"/>
            <a:endCxn id="30" idx="0"/>
          </p:cNvCxnSpPr>
          <p:nvPr/>
        </p:nvCxnSpPr>
        <p:spPr>
          <a:xfrm rot="5400000">
            <a:off x="1714500" y="39243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8" idx="3"/>
            <a:endCxn id="45" idx="0"/>
          </p:cNvCxnSpPr>
          <p:nvPr/>
        </p:nvCxnSpPr>
        <p:spPr>
          <a:xfrm rot="5400000">
            <a:off x="2857500" y="3835400"/>
            <a:ext cx="774700" cy="39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8" idx="5"/>
            <a:endCxn id="48" idx="0"/>
          </p:cNvCxnSpPr>
          <p:nvPr/>
        </p:nvCxnSpPr>
        <p:spPr>
          <a:xfrm rot="16200000" flipH="1">
            <a:off x="3530600" y="3987800"/>
            <a:ext cx="774700" cy="8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2" idx="3"/>
            <a:endCxn id="21" idx="7"/>
          </p:cNvCxnSpPr>
          <p:nvPr/>
        </p:nvCxnSpPr>
        <p:spPr>
          <a:xfrm rot="5400000">
            <a:off x="5511800" y="2844800"/>
            <a:ext cx="40640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2" idx="5"/>
            <a:endCxn id="24" idx="1"/>
          </p:cNvCxnSpPr>
          <p:nvPr/>
        </p:nvCxnSpPr>
        <p:spPr>
          <a:xfrm rot="16200000" flipH="1">
            <a:off x="6235700" y="2882900"/>
            <a:ext cx="4064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29" name="TextBox 91"/>
          <p:cNvSpPr txBox="1">
            <a:spLocks noChangeArrowheads="1"/>
          </p:cNvSpPr>
          <p:nvPr/>
        </p:nvSpPr>
        <p:spPr bwMode="auto">
          <a:xfrm>
            <a:off x="3276600" y="1828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1.0</a:t>
            </a:r>
          </a:p>
        </p:txBody>
      </p:sp>
      <p:sp>
        <p:nvSpPr>
          <p:cNvPr id="21530" name="TextBox 93"/>
          <p:cNvSpPr txBox="1">
            <a:spLocks noChangeArrowheads="1"/>
          </p:cNvSpPr>
          <p:nvPr/>
        </p:nvSpPr>
        <p:spPr bwMode="auto">
          <a:xfrm>
            <a:off x="5410200" y="1828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</a:t>
            </a:r>
          </a:p>
        </p:txBody>
      </p:sp>
      <p:sp>
        <p:nvSpPr>
          <p:cNvPr id="21531" name="TextBox 94"/>
          <p:cNvSpPr txBox="1">
            <a:spLocks noChangeArrowheads="1"/>
          </p:cNvSpPr>
          <p:nvPr/>
        </p:nvSpPr>
        <p:spPr bwMode="auto">
          <a:xfrm>
            <a:off x="2286000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0.1</a:t>
            </a:r>
          </a:p>
        </p:txBody>
      </p:sp>
      <p:sp>
        <p:nvSpPr>
          <p:cNvPr id="21532" name="TextBox 95"/>
          <p:cNvSpPr txBox="1">
            <a:spLocks noChangeArrowheads="1"/>
          </p:cNvSpPr>
          <p:nvPr/>
        </p:nvSpPr>
        <p:spPr bwMode="auto">
          <a:xfrm>
            <a:off x="3200400" y="2740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21533" name="TextBox 96"/>
          <p:cNvSpPr txBox="1">
            <a:spLocks noChangeArrowheads="1"/>
          </p:cNvSpPr>
          <p:nvPr/>
        </p:nvSpPr>
        <p:spPr bwMode="auto">
          <a:xfrm>
            <a:off x="5410200" y="2740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21534" name="TextBox 97"/>
          <p:cNvSpPr txBox="1">
            <a:spLocks noChangeArrowheads="1"/>
          </p:cNvSpPr>
          <p:nvPr/>
        </p:nvSpPr>
        <p:spPr bwMode="auto">
          <a:xfrm>
            <a:off x="6324600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21535" name="TextBox 98"/>
          <p:cNvSpPr txBox="1">
            <a:spLocks noChangeArrowheads="1"/>
          </p:cNvSpPr>
          <p:nvPr/>
        </p:nvSpPr>
        <p:spPr bwMode="auto">
          <a:xfrm>
            <a:off x="914400" y="32766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1*0.1=0.1</a:t>
            </a:r>
          </a:p>
        </p:txBody>
      </p:sp>
      <p:sp>
        <p:nvSpPr>
          <p:cNvPr id="21536" name="TextBox 101"/>
          <p:cNvSpPr txBox="1">
            <a:spLocks noChangeArrowheads="1"/>
          </p:cNvSpPr>
          <p:nvPr/>
        </p:nvSpPr>
        <p:spPr bwMode="auto">
          <a:xfrm>
            <a:off x="2895600" y="3273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21537" name="TextBox 102"/>
          <p:cNvSpPr txBox="1">
            <a:spLocks noChangeArrowheads="1"/>
          </p:cNvSpPr>
          <p:nvPr/>
        </p:nvSpPr>
        <p:spPr bwMode="auto">
          <a:xfrm>
            <a:off x="4572000" y="3273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</a:t>
            </a:r>
          </a:p>
        </p:txBody>
      </p:sp>
      <p:sp>
        <p:nvSpPr>
          <p:cNvPr id="21538" name="TextBox 103"/>
          <p:cNvSpPr txBox="1">
            <a:spLocks noChangeArrowheads="1"/>
          </p:cNvSpPr>
          <p:nvPr/>
        </p:nvSpPr>
        <p:spPr bwMode="auto">
          <a:xfrm>
            <a:off x="7086600" y="3276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</a:t>
            </a:r>
          </a:p>
        </p:txBody>
      </p:sp>
      <p:sp>
        <p:nvSpPr>
          <p:cNvPr id="21539" name="TextBox 104"/>
          <p:cNvSpPr txBox="1">
            <a:spLocks noChangeArrowheads="1"/>
          </p:cNvSpPr>
          <p:nvPr/>
        </p:nvSpPr>
        <p:spPr bwMode="auto">
          <a:xfrm>
            <a:off x="152400" y="5102225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0.1*0.2=0.02</a:t>
            </a:r>
          </a:p>
        </p:txBody>
      </p:sp>
      <p:sp>
        <p:nvSpPr>
          <p:cNvPr id="21540" name="TextBox 105"/>
          <p:cNvSpPr txBox="1">
            <a:spLocks noChangeArrowheads="1"/>
          </p:cNvSpPr>
          <p:nvPr/>
        </p:nvSpPr>
        <p:spPr bwMode="auto">
          <a:xfrm>
            <a:off x="1371600" y="51054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0.1*0.4=0.04</a:t>
            </a:r>
          </a:p>
        </p:txBody>
      </p:sp>
      <p:sp>
        <p:nvSpPr>
          <p:cNvPr id="21541" name="TextBox 106"/>
          <p:cNvSpPr txBox="1">
            <a:spLocks noChangeArrowheads="1"/>
          </p:cNvSpPr>
          <p:nvPr/>
        </p:nvSpPr>
        <p:spPr bwMode="auto">
          <a:xfrm>
            <a:off x="2514600" y="51054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0.3*0.3=0.09</a:t>
            </a:r>
          </a:p>
        </p:txBody>
      </p:sp>
      <p:sp>
        <p:nvSpPr>
          <p:cNvPr id="21542" name="TextBox 107"/>
          <p:cNvSpPr txBox="1">
            <a:spLocks noChangeArrowheads="1"/>
          </p:cNvSpPr>
          <p:nvPr/>
        </p:nvSpPr>
        <p:spPr bwMode="auto">
          <a:xfrm>
            <a:off x="3657600" y="51054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0.3*0.2=0.06</a:t>
            </a:r>
          </a:p>
        </p:txBody>
      </p:sp>
      <p:sp>
        <p:nvSpPr>
          <p:cNvPr id="21543" name="TextBox 108"/>
          <p:cNvSpPr txBox="1">
            <a:spLocks noChangeArrowheads="1"/>
          </p:cNvSpPr>
          <p:nvPr/>
        </p:nvSpPr>
        <p:spPr bwMode="auto">
          <a:xfrm>
            <a:off x="3200400" y="4264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21544" name="TextBox 109"/>
          <p:cNvSpPr txBox="1">
            <a:spLocks noChangeArrowheads="1"/>
          </p:cNvSpPr>
          <p:nvPr/>
        </p:nvSpPr>
        <p:spPr bwMode="auto">
          <a:xfrm>
            <a:off x="4114800" y="4267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21545" name="TextBox 110"/>
          <p:cNvSpPr txBox="1">
            <a:spLocks noChangeArrowheads="1"/>
          </p:cNvSpPr>
          <p:nvPr/>
        </p:nvSpPr>
        <p:spPr bwMode="auto">
          <a:xfrm>
            <a:off x="2438400" y="3124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21546" name="TextBox 111"/>
          <p:cNvSpPr txBox="1">
            <a:spLocks noChangeArrowheads="1"/>
          </p:cNvSpPr>
          <p:nvPr/>
        </p:nvSpPr>
        <p:spPr bwMode="auto">
          <a:xfrm>
            <a:off x="3886200" y="3121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cxnSp>
        <p:nvCxnSpPr>
          <p:cNvPr id="117" name="Curved Connector 116"/>
          <p:cNvCxnSpPr/>
          <p:nvPr/>
        </p:nvCxnSpPr>
        <p:spPr>
          <a:xfrm>
            <a:off x="3429000" y="5791200"/>
            <a:ext cx="762000" cy="685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20"/>
          <p:cNvGrpSpPr>
            <a:grpSpLocks/>
          </p:cNvGrpSpPr>
          <p:nvPr/>
        </p:nvGrpSpPr>
        <p:grpSpPr bwMode="auto">
          <a:xfrm>
            <a:off x="6477000" y="1676400"/>
            <a:ext cx="1828800" cy="461963"/>
            <a:chOff x="6477000" y="1676400"/>
            <a:chExt cx="1828800" cy="461665"/>
          </a:xfrm>
        </p:grpSpPr>
        <p:cxnSp>
          <p:nvCxnSpPr>
            <p:cNvPr id="119" name="Straight Arrow Connector 118"/>
            <p:cNvCxnSpPr/>
            <p:nvPr/>
          </p:nvCxnSpPr>
          <p:spPr>
            <a:xfrm>
              <a:off x="6477000" y="1904853"/>
              <a:ext cx="7620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62" name="TextBox 119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€</a:t>
              </a:r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19" name="Group 121"/>
          <p:cNvGrpSpPr>
            <a:grpSpLocks/>
          </p:cNvGrpSpPr>
          <p:nvPr/>
        </p:nvGrpSpPr>
        <p:grpSpPr bwMode="auto">
          <a:xfrm>
            <a:off x="6934200" y="2662238"/>
            <a:ext cx="1828800" cy="461962"/>
            <a:chOff x="6477000" y="1676400"/>
            <a:chExt cx="1828800" cy="461665"/>
          </a:xfrm>
        </p:grpSpPr>
        <p:cxnSp>
          <p:nvCxnSpPr>
            <p:cNvPr id="123" name="Straight Arrow Connector 122"/>
            <p:cNvCxnSpPr/>
            <p:nvPr/>
          </p:nvCxnSpPr>
          <p:spPr>
            <a:xfrm>
              <a:off x="6477000" y="1904853"/>
              <a:ext cx="7620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60" name="TextBox 123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1</a:t>
              </a:r>
              <a:endParaRPr lang="en-US" baseline="-25000">
                <a:latin typeface="Calibri" pitchFamily="34" charset="0"/>
              </a:endParaRPr>
            </a:p>
          </p:txBody>
        </p:sp>
      </p:grpSp>
      <p:grpSp>
        <p:nvGrpSpPr>
          <p:cNvPr id="20" name="Group 124"/>
          <p:cNvGrpSpPr>
            <a:grpSpLocks/>
          </p:cNvGrpSpPr>
          <p:nvPr/>
        </p:nvGrpSpPr>
        <p:grpSpPr bwMode="auto">
          <a:xfrm>
            <a:off x="7239000" y="3886200"/>
            <a:ext cx="1828800" cy="461963"/>
            <a:chOff x="6477000" y="1676400"/>
            <a:chExt cx="1828800" cy="461665"/>
          </a:xfrm>
        </p:grpSpPr>
        <p:cxnSp>
          <p:nvCxnSpPr>
            <p:cNvPr id="126" name="Straight Arrow Connector 125"/>
            <p:cNvCxnSpPr/>
            <p:nvPr/>
          </p:nvCxnSpPr>
          <p:spPr>
            <a:xfrm>
              <a:off x="6477000" y="1904853"/>
              <a:ext cx="7620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58" name="TextBox 126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2</a:t>
              </a:r>
              <a:endParaRPr lang="en-US" baseline="-25000">
                <a:latin typeface="Calibri" pitchFamily="34" charset="0"/>
              </a:endParaRPr>
            </a:p>
          </p:txBody>
        </p:sp>
      </p:grpSp>
      <p:sp>
        <p:nvSpPr>
          <p:cNvPr id="21551" name="TextBox 127"/>
          <p:cNvSpPr txBox="1">
            <a:spLocks noChangeArrowheads="1"/>
          </p:cNvSpPr>
          <p:nvPr/>
        </p:nvSpPr>
        <p:spPr bwMode="auto">
          <a:xfrm>
            <a:off x="6705600" y="5181600"/>
            <a:ext cx="1828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Choose  the  winning sequence </a:t>
            </a:r>
            <a:r>
              <a:rPr lang="en-US" sz="1400" b="1">
                <a:latin typeface="Calibri" pitchFamily="34" charset="0"/>
              </a:rPr>
              <a:t>per state</a:t>
            </a:r>
            <a:r>
              <a:rPr lang="en-US" sz="1400">
                <a:latin typeface="Calibri" pitchFamily="34" charset="0"/>
              </a:rPr>
              <a:t> per iteration</a:t>
            </a:r>
          </a:p>
        </p:txBody>
      </p:sp>
      <p:cxnSp>
        <p:nvCxnSpPr>
          <p:cNvPr id="130" name="Curved Connector 129"/>
          <p:cNvCxnSpPr/>
          <p:nvPr/>
        </p:nvCxnSpPr>
        <p:spPr>
          <a:xfrm>
            <a:off x="4191000" y="3505200"/>
            <a:ext cx="2438400" cy="1828800"/>
          </a:xfrm>
          <a:prstGeom prst="curvedConnector3">
            <a:avLst>
              <a:gd name="adj1" fmla="val 38636"/>
            </a:avLst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53" name="TextBox 91"/>
          <p:cNvSpPr txBox="1">
            <a:spLocks noChangeArrowheads="1"/>
          </p:cNvSpPr>
          <p:nvPr/>
        </p:nvSpPr>
        <p:spPr bwMode="auto">
          <a:xfrm>
            <a:off x="1143000" y="3810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21554" name="TextBox 84"/>
          <p:cNvSpPr txBox="1">
            <a:spLocks noChangeArrowheads="1"/>
          </p:cNvSpPr>
          <p:nvPr/>
        </p:nvSpPr>
        <p:spPr bwMode="auto">
          <a:xfrm>
            <a:off x="2057400" y="3883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0.4</a:t>
            </a:r>
          </a:p>
        </p:txBody>
      </p:sp>
      <p:sp>
        <p:nvSpPr>
          <p:cNvPr id="21555" name="TextBox 70"/>
          <p:cNvSpPr txBox="1">
            <a:spLocks noChangeArrowheads="1"/>
          </p:cNvSpPr>
          <p:nvPr/>
        </p:nvSpPr>
        <p:spPr bwMode="auto">
          <a:xfrm>
            <a:off x="2819400" y="3883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21556" name="TextBox 77"/>
          <p:cNvSpPr txBox="1">
            <a:spLocks noChangeArrowheads="1"/>
          </p:cNvSpPr>
          <p:nvPr/>
        </p:nvSpPr>
        <p:spPr bwMode="auto">
          <a:xfrm>
            <a:off x="3886200" y="3810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/>
          <p:nvPr/>
        </p:nvSpPr>
        <p:spPr>
          <a:xfrm>
            <a:off x="1905000" y="396240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pPr eaLnBrk="1" hangingPunct="1"/>
            <a:r>
              <a:rPr lang="en-US" dirty="0" smtClean="0"/>
              <a:t>Tree structure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667000" y="1676400"/>
            <a:ext cx="609600" cy="609600"/>
            <a:chOff x="1600200" y="3124200"/>
            <a:chExt cx="609600" cy="609600"/>
          </a:xfrm>
        </p:grpSpPr>
        <p:sp>
          <p:nvSpPr>
            <p:cNvPr id="32" name="Oval 31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5" name="TextBox 32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791200" y="1676400"/>
            <a:ext cx="609600" cy="609600"/>
            <a:chOff x="1600200" y="3124200"/>
            <a:chExt cx="609600" cy="609600"/>
          </a:xfrm>
        </p:grpSpPr>
        <p:sp>
          <p:nvSpPr>
            <p:cNvPr id="35" name="Oval 34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3" name="TextBox 35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905000" y="2514600"/>
            <a:ext cx="609600" cy="609600"/>
            <a:chOff x="1600200" y="3124200"/>
            <a:chExt cx="609600" cy="609600"/>
          </a:xfrm>
        </p:grpSpPr>
        <p:sp>
          <p:nvSpPr>
            <p:cNvPr id="38" name="Oval 37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1" name="TextBox 38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352800" y="2514600"/>
            <a:ext cx="609600" cy="609600"/>
            <a:chOff x="1600200" y="3124200"/>
            <a:chExt cx="609600" cy="609600"/>
          </a:xfrm>
        </p:grpSpPr>
        <p:sp>
          <p:nvSpPr>
            <p:cNvPr id="41" name="Oval 40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9" name="TextBox 41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029200" y="2514600"/>
            <a:ext cx="609600" cy="609600"/>
            <a:chOff x="1600200" y="3124200"/>
            <a:chExt cx="609600" cy="609600"/>
          </a:xfrm>
        </p:grpSpPr>
        <p:sp>
          <p:nvSpPr>
            <p:cNvPr id="44" name="Oval 43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7" name="TextBox 44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6477000" y="2514600"/>
            <a:ext cx="609600" cy="609600"/>
            <a:chOff x="1600200" y="3124200"/>
            <a:chExt cx="609600" cy="609600"/>
          </a:xfrm>
        </p:grpSpPr>
        <p:sp>
          <p:nvSpPr>
            <p:cNvPr id="47" name="Oval 46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5" name="TextBox 47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rot="5400000">
            <a:off x="2387600" y="2235200"/>
            <a:ext cx="40640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3111500" y="2273300"/>
            <a:ext cx="4064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5511800" y="2235200"/>
            <a:ext cx="40640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6235700" y="2273300"/>
            <a:ext cx="4064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9" name="TextBox 52"/>
          <p:cNvSpPr txBox="1">
            <a:spLocks noChangeArrowheads="1"/>
          </p:cNvSpPr>
          <p:nvPr/>
        </p:nvSpPr>
        <p:spPr bwMode="auto">
          <a:xfrm>
            <a:off x="2286000" y="2133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0.1</a:t>
            </a:r>
          </a:p>
        </p:txBody>
      </p:sp>
      <p:sp>
        <p:nvSpPr>
          <p:cNvPr id="1040" name="TextBox 53"/>
          <p:cNvSpPr txBox="1">
            <a:spLocks noChangeArrowheads="1"/>
          </p:cNvSpPr>
          <p:nvPr/>
        </p:nvSpPr>
        <p:spPr bwMode="auto">
          <a:xfrm>
            <a:off x="3200400" y="2130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1041" name="TextBox 54"/>
          <p:cNvSpPr txBox="1">
            <a:spLocks noChangeArrowheads="1"/>
          </p:cNvSpPr>
          <p:nvPr/>
        </p:nvSpPr>
        <p:spPr bwMode="auto">
          <a:xfrm>
            <a:off x="5410200" y="2130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1042" name="TextBox 55"/>
          <p:cNvSpPr txBox="1">
            <a:spLocks noChangeArrowheads="1"/>
          </p:cNvSpPr>
          <p:nvPr/>
        </p:nvSpPr>
        <p:spPr bwMode="auto">
          <a:xfrm>
            <a:off x="6324600" y="2133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1043" name="TextBox 56"/>
          <p:cNvSpPr txBox="1">
            <a:spLocks noChangeArrowheads="1"/>
          </p:cNvSpPr>
          <p:nvPr/>
        </p:nvSpPr>
        <p:spPr bwMode="auto">
          <a:xfrm>
            <a:off x="2743200" y="26638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0.027</a:t>
            </a:r>
          </a:p>
        </p:txBody>
      </p:sp>
      <p:sp>
        <p:nvSpPr>
          <p:cNvPr id="1044" name="TextBox 57"/>
          <p:cNvSpPr txBox="1">
            <a:spLocks noChangeArrowheads="1"/>
          </p:cNvSpPr>
          <p:nvPr/>
        </p:nvSpPr>
        <p:spPr bwMode="auto">
          <a:xfrm>
            <a:off x="4419600" y="26638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0.012</a:t>
            </a:r>
          </a:p>
        </p:txBody>
      </p:sp>
      <p:sp>
        <p:nvSpPr>
          <p:cNvPr id="1045" name="TextBox 58"/>
          <p:cNvSpPr txBox="1">
            <a:spLocks noChangeArrowheads="1"/>
          </p:cNvSpPr>
          <p:nvPr/>
        </p:nvSpPr>
        <p:spPr bwMode="auto">
          <a:xfrm>
            <a:off x="5562600" y="2514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1046" name="TextBox 59"/>
          <p:cNvSpPr txBox="1">
            <a:spLocks noChangeArrowheads="1"/>
          </p:cNvSpPr>
          <p:nvPr/>
        </p:nvSpPr>
        <p:spPr bwMode="auto">
          <a:xfrm>
            <a:off x="3886200" y="2511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1047" name="TextBox 60"/>
          <p:cNvSpPr txBox="1">
            <a:spLocks noChangeArrowheads="1"/>
          </p:cNvSpPr>
          <p:nvPr/>
        </p:nvSpPr>
        <p:spPr bwMode="auto">
          <a:xfrm>
            <a:off x="2819400" y="13716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0.09</a:t>
            </a:r>
          </a:p>
        </p:txBody>
      </p:sp>
      <p:sp>
        <p:nvSpPr>
          <p:cNvPr id="1048" name="TextBox 61"/>
          <p:cNvSpPr txBox="1">
            <a:spLocks noChangeArrowheads="1"/>
          </p:cNvSpPr>
          <p:nvPr/>
        </p:nvSpPr>
        <p:spPr bwMode="auto">
          <a:xfrm>
            <a:off x="5943600" y="13716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0.06</a:t>
            </a:r>
          </a:p>
        </p:txBody>
      </p:sp>
      <p:sp>
        <p:nvSpPr>
          <p:cNvPr id="1049" name="TextBox 63"/>
          <p:cNvSpPr txBox="1">
            <a:spLocks noChangeArrowheads="1"/>
          </p:cNvSpPr>
          <p:nvPr/>
        </p:nvSpPr>
        <p:spPr bwMode="auto">
          <a:xfrm>
            <a:off x="533400" y="26670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0.09*0.1=0.009</a:t>
            </a:r>
          </a:p>
        </p:txBody>
      </p:sp>
      <p:sp>
        <p:nvSpPr>
          <p:cNvPr id="1050" name="TextBox 65"/>
          <p:cNvSpPr txBox="1">
            <a:spLocks noChangeArrowheads="1"/>
          </p:cNvSpPr>
          <p:nvPr/>
        </p:nvSpPr>
        <p:spPr bwMode="auto">
          <a:xfrm>
            <a:off x="7086600" y="26638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0.018</a:t>
            </a:r>
          </a:p>
        </p:txBody>
      </p: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2057400" y="4114800"/>
            <a:ext cx="609600" cy="609600"/>
            <a:chOff x="1600200" y="3124200"/>
            <a:chExt cx="609600" cy="609600"/>
          </a:xfrm>
        </p:grpSpPr>
        <p:sp>
          <p:nvSpPr>
            <p:cNvPr id="68" name="Oval 67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3" name="TextBox 68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cxnSp>
        <p:nvCxnSpPr>
          <p:cNvPr id="70" name="Straight Arrow Connector 69"/>
          <p:cNvCxnSpPr>
            <a:stCxn id="41" idx="3"/>
            <a:endCxn id="107" idx="7"/>
          </p:cNvCxnSpPr>
          <p:nvPr/>
        </p:nvCxnSpPr>
        <p:spPr>
          <a:xfrm rot="5400000">
            <a:off x="2533650" y="3187700"/>
            <a:ext cx="1060450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3" name="TextBox 70"/>
          <p:cNvSpPr txBox="1">
            <a:spLocks noChangeArrowheads="1"/>
          </p:cNvSpPr>
          <p:nvPr/>
        </p:nvSpPr>
        <p:spPr bwMode="auto">
          <a:xfrm>
            <a:off x="2590800" y="34258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1054" name="TextBox 71"/>
          <p:cNvSpPr txBox="1">
            <a:spLocks noChangeArrowheads="1"/>
          </p:cNvSpPr>
          <p:nvPr/>
        </p:nvSpPr>
        <p:spPr bwMode="auto">
          <a:xfrm>
            <a:off x="1447800" y="4800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0.0081</a:t>
            </a:r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3657600" y="4114800"/>
            <a:ext cx="609600" cy="609600"/>
            <a:chOff x="1600200" y="3124200"/>
            <a:chExt cx="609600" cy="609600"/>
          </a:xfrm>
        </p:grpSpPr>
        <p:sp>
          <p:nvSpPr>
            <p:cNvPr id="75" name="Oval 74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1" name="TextBox 75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cxnSp>
        <p:nvCxnSpPr>
          <p:cNvPr id="77" name="Straight Arrow Connector 76"/>
          <p:cNvCxnSpPr>
            <a:stCxn id="41" idx="4"/>
            <a:endCxn id="75" idx="0"/>
          </p:cNvCxnSpPr>
          <p:nvPr/>
        </p:nvCxnSpPr>
        <p:spPr>
          <a:xfrm rot="16200000" flipH="1">
            <a:off x="3314700" y="34671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7" name="TextBox 77"/>
          <p:cNvSpPr txBox="1">
            <a:spLocks noChangeArrowheads="1"/>
          </p:cNvSpPr>
          <p:nvPr/>
        </p:nvSpPr>
        <p:spPr bwMode="auto">
          <a:xfrm>
            <a:off x="3810000" y="34258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1058" name="TextBox 78"/>
          <p:cNvSpPr txBox="1">
            <a:spLocks noChangeArrowheads="1"/>
          </p:cNvSpPr>
          <p:nvPr/>
        </p:nvSpPr>
        <p:spPr bwMode="auto">
          <a:xfrm>
            <a:off x="3657600" y="48006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0.0054</a:t>
            </a:r>
          </a:p>
        </p:txBody>
      </p:sp>
      <p:grpSp>
        <p:nvGrpSpPr>
          <p:cNvPr id="10" name="Group 80"/>
          <p:cNvGrpSpPr>
            <a:grpSpLocks/>
          </p:cNvGrpSpPr>
          <p:nvPr/>
        </p:nvGrpSpPr>
        <p:grpSpPr bwMode="auto">
          <a:xfrm>
            <a:off x="6400800" y="4038600"/>
            <a:ext cx="609600" cy="609600"/>
            <a:chOff x="1600200" y="3124200"/>
            <a:chExt cx="609600" cy="609600"/>
          </a:xfrm>
        </p:grpSpPr>
        <p:sp>
          <p:nvSpPr>
            <p:cNvPr id="82" name="Oval 81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9" name="TextBox 82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cxnSp>
        <p:nvCxnSpPr>
          <p:cNvPr id="84" name="Straight Arrow Connector 83"/>
          <p:cNvCxnSpPr>
            <a:stCxn id="44" idx="5"/>
            <a:endCxn id="82" idx="1"/>
          </p:cNvCxnSpPr>
          <p:nvPr/>
        </p:nvCxnSpPr>
        <p:spPr>
          <a:xfrm rot="16200000" flipH="1">
            <a:off x="5473700" y="3111500"/>
            <a:ext cx="1092200" cy="93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1" name="TextBox 84"/>
          <p:cNvSpPr txBox="1">
            <a:spLocks noChangeArrowheads="1"/>
          </p:cNvSpPr>
          <p:nvPr/>
        </p:nvSpPr>
        <p:spPr bwMode="auto">
          <a:xfrm>
            <a:off x="6019800" y="34258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0.4</a:t>
            </a:r>
          </a:p>
        </p:txBody>
      </p:sp>
      <p:sp>
        <p:nvSpPr>
          <p:cNvPr id="1062" name="TextBox 85"/>
          <p:cNvSpPr txBox="1">
            <a:spLocks noChangeArrowheads="1"/>
          </p:cNvSpPr>
          <p:nvPr/>
        </p:nvSpPr>
        <p:spPr bwMode="auto">
          <a:xfrm>
            <a:off x="6705600" y="47974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0.0048</a:t>
            </a:r>
          </a:p>
        </p:txBody>
      </p: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4800600" y="4038600"/>
            <a:ext cx="609600" cy="609600"/>
            <a:chOff x="1600200" y="3124200"/>
            <a:chExt cx="609600" cy="609600"/>
          </a:xfrm>
        </p:grpSpPr>
        <p:sp>
          <p:nvSpPr>
            <p:cNvPr id="89" name="Oval 88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7" name="TextBox 89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cxnSp>
        <p:nvCxnSpPr>
          <p:cNvPr id="91" name="Straight Arrow Connector 90"/>
          <p:cNvCxnSpPr>
            <a:stCxn id="44" idx="4"/>
          </p:cNvCxnSpPr>
          <p:nvPr/>
        </p:nvCxnSpPr>
        <p:spPr>
          <a:xfrm rot="5400000">
            <a:off x="4787900" y="3517900"/>
            <a:ext cx="939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5" name="TextBox 91"/>
          <p:cNvSpPr txBox="1">
            <a:spLocks noChangeArrowheads="1"/>
          </p:cNvSpPr>
          <p:nvPr/>
        </p:nvSpPr>
        <p:spPr bwMode="auto">
          <a:xfrm>
            <a:off x="4876800" y="3429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1066" name="TextBox 92"/>
          <p:cNvSpPr txBox="1">
            <a:spLocks noChangeArrowheads="1"/>
          </p:cNvSpPr>
          <p:nvPr/>
        </p:nvSpPr>
        <p:spPr bwMode="auto">
          <a:xfrm>
            <a:off x="4876800" y="4800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0.0024</a:t>
            </a:r>
          </a:p>
        </p:txBody>
      </p:sp>
      <p:sp>
        <p:nvSpPr>
          <p:cNvPr id="1067" name="TextBox 98"/>
          <p:cNvSpPr txBox="1">
            <a:spLocks noChangeArrowheads="1"/>
          </p:cNvSpPr>
          <p:nvPr/>
        </p:nvSpPr>
        <p:spPr bwMode="auto">
          <a:xfrm>
            <a:off x="2819400" y="41878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grpSp>
        <p:nvGrpSpPr>
          <p:cNvPr id="12" name="Group 99"/>
          <p:cNvGrpSpPr>
            <a:grpSpLocks/>
          </p:cNvGrpSpPr>
          <p:nvPr/>
        </p:nvGrpSpPr>
        <p:grpSpPr bwMode="auto">
          <a:xfrm>
            <a:off x="7162800" y="2052638"/>
            <a:ext cx="1828800" cy="461962"/>
            <a:chOff x="6477000" y="1676400"/>
            <a:chExt cx="1828800" cy="461665"/>
          </a:xfrm>
        </p:grpSpPr>
        <p:cxnSp>
          <p:nvCxnSpPr>
            <p:cNvPr id="101" name="Straight Arrow Connector 100"/>
            <p:cNvCxnSpPr/>
            <p:nvPr/>
          </p:nvCxnSpPr>
          <p:spPr>
            <a:xfrm>
              <a:off x="6477000" y="1904853"/>
              <a:ext cx="7620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5" name="TextBox 101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1</a:t>
              </a:r>
              <a:endParaRPr lang="en-US" baseline="-25000">
                <a:latin typeface="Calibri" pitchFamily="34" charset="0"/>
              </a:endParaRPr>
            </a:p>
          </p:txBody>
        </p:sp>
      </p:grpSp>
      <p:grpSp>
        <p:nvGrpSpPr>
          <p:cNvPr id="13" name="Group 102"/>
          <p:cNvGrpSpPr>
            <a:grpSpLocks/>
          </p:cNvGrpSpPr>
          <p:nvPr/>
        </p:nvGrpSpPr>
        <p:grpSpPr bwMode="auto">
          <a:xfrm>
            <a:off x="7315200" y="3424238"/>
            <a:ext cx="1828800" cy="461962"/>
            <a:chOff x="6477000" y="1676400"/>
            <a:chExt cx="1828800" cy="461665"/>
          </a:xfrm>
        </p:grpSpPr>
        <p:cxnSp>
          <p:nvCxnSpPr>
            <p:cNvPr id="104" name="Straight Arrow Connector 103"/>
            <p:cNvCxnSpPr/>
            <p:nvPr/>
          </p:nvCxnSpPr>
          <p:spPr>
            <a:xfrm>
              <a:off x="6477000" y="1904853"/>
              <a:ext cx="7620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3" name="TextBox 104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2</a:t>
              </a:r>
              <a:endParaRPr lang="en-US" baseline="-25000">
                <a:latin typeface="Calibri" pitchFamily="34" charset="0"/>
              </a:endParaRPr>
            </a:p>
          </p:txBody>
        </p:sp>
      </p:grpSp>
      <p:sp>
        <p:nvSpPr>
          <p:cNvPr id="1070" name="TextBox 109"/>
          <p:cNvSpPr txBox="1">
            <a:spLocks noChangeArrowheads="1"/>
          </p:cNvSpPr>
          <p:nvPr/>
        </p:nvSpPr>
        <p:spPr bwMode="auto">
          <a:xfrm>
            <a:off x="228600" y="57150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The problem being addressed by this tree is 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876800" y="5715000"/>
          <a:ext cx="4105275" cy="533400"/>
        </p:xfrm>
        <a:graphic>
          <a:graphicData uri="http://schemas.openxmlformats.org/presentationml/2006/ole">
            <p:oleObj spid="_x0000_s51202" name="Equation" r:id="rId3" imgW="2247840" imgH="291960" progId="Equation.3">
              <p:embed/>
            </p:oleObj>
          </a:graphicData>
        </a:graphic>
      </p:graphicFrame>
      <p:sp>
        <p:nvSpPr>
          <p:cNvPr id="1071" name="TextBox 70"/>
          <p:cNvSpPr txBox="1">
            <a:spLocks noChangeArrowheads="1"/>
          </p:cNvSpPr>
          <p:nvPr/>
        </p:nvSpPr>
        <p:spPr bwMode="auto">
          <a:xfrm>
            <a:off x="1524000" y="6324600"/>
            <a:ext cx="7204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a1-a2-a1-a2 is the output sequence and </a:t>
            </a:r>
            <a:r>
              <a:rPr lang="el-GR"/>
              <a:t>μ</a:t>
            </a:r>
            <a:r>
              <a:rPr lang="en-US"/>
              <a:t> the model or the machine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Tabular representation of the tree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838200"/>
                <a:gridCol w="1752600"/>
                <a:gridCol w="1143000"/>
                <a:gridCol w="1600200"/>
                <a:gridCol w="1524000"/>
              </a:tblGrid>
              <a:tr h="1066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2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(1.0*0.1,0.0*0.2)=(</a:t>
                      </a:r>
                      <a:r>
                        <a:rPr lang="en-US" sz="1600" b="1" dirty="0" smtClean="0"/>
                        <a:t>0.1</a:t>
                      </a:r>
                      <a:r>
                        <a:rPr lang="en-US" sz="1600" dirty="0" smtClean="0"/>
                        <a:t>,0.0)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(0.02, </a:t>
                      </a:r>
                      <a:r>
                        <a:rPr lang="en-US" sz="1600" b="1" dirty="0" smtClean="0"/>
                        <a:t>0.09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(0.009, </a:t>
                      </a:r>
                      <a:r>
                        <a:rPr lang="en-US" sz="1600" b="1" dirty="0" smtClean="0"/>
                        <a:t>0.012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(0.0024, </a:t>
                      </a:r>
                      <a:r>
                        <a:rPr lang="en-US" sz="1600" b="1" dirty="0" smtClean="0"/>
                        <a:t>0.0081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2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(1.0*0.3,0.0*0.3)=(</a:t>
                      </a:r>
                      <a:r>
                        <a:rPr lang="en-US" sz="1600" b="1" dirty="0" smtClean="0"/>
                        <a:t>0.3</a:t>
                      </a:r>
                      <a:r>
                        <a:rPr lang="en-US" sz="1600" dirty="0" smtClean="0"/>
                        <a:t>,0.0)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(0.04,</a:t>
                      </a:r>
                      <a:r>
                        <a:rPr lang="en-US" sz="1600" b="1" dirty="0" smtClean="0"/>
                        <a:t>0.06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</a:t>
                      </a:r>
                      <a:r>
                        <a:rPr lang="en-US" sz="1600" b="1" dirty="0" smtClean="0"/>
                        <a:t>0.027</a:t>
                      </a:r>
                      <a:r>
                        <a:rPr lang="en-US" sz="1600" dirty="0" smtClean="0"/>
                        <a:t>,0.018)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(0.0048,0.0054)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561" name="Rectangle 4"/>
          <p:cNvSpPr>
            <a:spLocks noChangeArrowheads="1"/>
          </p:cNvSpPr>
          <p:nvPr/>
        </p:nvSpPr>
        <p:spPr bwMode="auto">
          <a:xfrm>
            <a:off x="457200" y="2895600"/>
            <a:ext cx="1084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Ending state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209800"/>
            <a:ext cx="1371600" cy="10668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63" name="Rectangle 7"/>
          <p:cNvSpPr>
            <a:spLocks noChangeArrowheads="1"/>
          </p:cNvSpPr>
          <p:nvPr/>
        </p:nvSpPr>
        <p:spPr bwMode="auto">
          <a:xfrm>
            <a:off x="762000" y="2205038"/>
            <a:ext cx="1076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latin typeface="Calibri" pitchFamily="34" charset="0"/>
              </a:rPr>
              <a:t>Latest symbol </a:t>
            </a:r>
          </a:p>
          <a:p>
            <a:pPr algn="r"/>
            <a:r>
              <a:rPr lang="en-US" sz="1200">
                <a:latin typeface="Calibri" pitchFamily="34" charset="0"/>
              </a:rPr>
              <a:t>observed</a:t>
            </a:r>
          </a:p>
        </p:txBody>
      </p:sp>
      <p:sp>
        <p:nvSpPr>
          <p:cNvPr id="22564" name="Rectangle 9"/>
          <p:cNvSpPr>
            <a:spLocks noChangeArrowheads="1"/>
          </p:cNvSpPr>
          <p:nvPr/>
        </p:nvSpPr>
        <p:spPr bwMode="auto">
          <a:xfrm>
            <a:off x="1143000" y="4648200"/>
            <a:ext cx="716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Note:</a:t>
            </a:r>
            <a:r>
              <a:rPr lang="en-US">
                <a:latin typeface="Calibri" pitchFamily="34" charset="0"/>
              </a:rPr>
              <a:t> Every cell records the winning probability ending in that state</a:t>
            </a:r>
          </a:p>
        </p:txBody>
      </p:sp>
      <p:sp>
        <p:nvSpPr>
          <p:cNvPr id="22565" name="TextBox 7"/>
          <p:cNvSpPr txBox="1">
            <a:spLocks noChangeArrowheads="1"/>
          </p:cNvSpPr>
          <p:nvPr/>
        </p:nvSpPr>
        <p:spPr bwMode="auto">
          <a:xfrm>
            <a:off x="6248400" y="518160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Final winner</a:t>
            </a:r>
          </a:p>
        </p:txBody>
      </p:sp>
      <p:cxnSp>
        <p:nvCxnSpPr>
          <p:cNvPr id="10" name="Straight Arrow Connector 9"/>
          <p:cNvCxnSpPr>
            <a:stCxn id="22565" idx="0"/>
          </p:cNvCxnSpPr>
          <p:nvPr/>
        </p:nvCxnSpPr>
        <p:spPr>
          <a:xfrm rot="5400000" flipH="1" flipV="1">
            <a:off x="6567488" y="3900487"/>
            <a:ext cx="1676400" cy="885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7" name="TextBox 10"/>
          <p:cNvSpPr txBox="1">
            <a:spLocks noChangeArrowheads="1"/>
          </p:cNvSpPr>
          <p:nvPr/>
        </p:nvSpPr>
        <p:spPr bwMode="auto">
          <a:xfrm>
            <a:off x="228600" y="5410200"/>
            <a:ext cx="6442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The bold faced values in each cell shows the </a:t>
            </a:r>
          </a:p>
          <a:p>
            <a:r>
              <a:rPr lang="en-US" dirty="0"/>
              <a:t>sequence probability ending in that state. Going backward</a:t>
            </a:r>
          </a:p>
          <a:p>
            <a:r>
              <a:rPr lang="en-US" dirty="0"/>
              <a:t>from final winner sequence which ends in state S</a:t>
            </a:r>
            <a:r>
              <a:rPr lang="en-US" baseline="-25000" dirty="0"/>
              <a:t>2</a:t>
            </a:r>
            <a:r>
              <a:rPr lang="en-US" dirty="0"/>
              <a:t> (indicated </a:t>
            </a:r>
          </a:p>
          <a:p>
            <a:r>
              <a:rPr lang="en-US" dirty="0"/>
              <a:t>By the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tuple</a:t>
            </a:r>
            <a:r>
              <a:rPr lang="en-US" dirty="0"/>
              <a:t>), we recover the sequence.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Algorithm</a:t>
            </a:r>
            <a:br>
              <a:rPr lang="en-US" sz="3600" dirty="0" smtClean="0"/>
            </a:br>
            <a:r>
              <a:rPr lang="en-US" sz="2400" i="1" dirty="0" smtClean="0"/>
              <a:t>(following James Alan, Natural Language Understanding (2</a:t>
            </a:r>
            <a:r>
              <a:rPr lang="en-US" sz="2400" i="1" baseline="30000" dirty="0" smtClean="0"/>
              <a:t>nd</a:t>
            </a:r>
            <a:r>
              <a:rPr lang="en-US" sz="2400" i="1" dirty="0" smtClean="0"/>
              <a:t> edition), Benjamin Cummins (pub.), 1995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Given: 	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The HMM, which means: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1800" dirty="0" smtClean="0"/>
              <a:t>Start State: S</a:t>
            </a:r>
            <a:r>
              <a:rPr lang="en-US" sz="1800" baseline="-25000" dirty="0" smtClean="0"/>
              <a:t>1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1800" dirty="0" smtClean="0"/>
              <a:t>Alphabet: A = {a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… 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}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1800" dirty="0" smtClean="0"/>
              <a:t>Set of States: S = {S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S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… 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}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1800" dirty="0" smtClean="0"/>
              <a:t>Transition probability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	which is equal to 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The output string a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a</a:t>
            </a:r>
            <a:r>
              <a:rPr lang="en-US" sz="2000" baseline="-25000" dirty="0" smtClean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…</a:t>
            </a:r>
            <a:r>
              <a:rPr lang="en-US" sz="2000" dirty="0" err="1" smtClean="0">
                <a:solidFill>
                  <a:prstClr val="black"/>
                </a:solidFill>
              </a:rPr>
              <a:t>a</a:t>
            </a:r>
            <a:r>
              <a:rPr lang="en-US" sz="2000" baseline="-25000" dirty="0" err="1" smtClean="0">
                <a:solidFill>
                  <a:prstClr val="black"/>
                </a:solidFill>
              </a:rPr>
              <a:t>T</a:t>
            </a:r>
            <a:endParaRPr lang="en-US" sz="2000" baseline="-25000" dirty="0" smtClean="0">
              <a:solidFill>
                <a:prstClr val="black"/>
              </a:solidFill>
            </a:endParaRPr>
          </a:p>
          <a:p>
            <a:pPr marL="857250" lvl="1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aseline="30000" dirty="0" smtClean="0">
              <a:solidFill>
                <a:prstClr val="black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To find: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	</a:t>
            </a:r>
            <a:r>
              <a:rPr lang="en-US" sz="2000" dirty="0" smtClean="0"/>
              <a:t>The most likely sequence of states C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C</a:t>
            </a:r>
            <a:r>
              <a:rPr lang="en-US" sz="2000" baseline="-25000" dirty="0" smtClean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…C</a:t>
            </a:r>
            <a:r>
              <a:rPr lang="en-US" sz="2000" baseline="-25000" dirty="0" smtClean="0">
                <a:solidFill>
                  <a:prstClr val="black"/>
                </a:solidFill>
              </a:rPr>
              <a:t>T </a:t>
            </a:r>
            <a:r>
              <a:rPr lang="en-US" sz="2000" dirty="0" smtClean="0"/>
              <a:t>which produces the given output sequence, </a:t>
            </a:r>
            <a:r>
              <a:rPr lang="en-US" sz="2000" i="1" dirty="0" smtClean="0"/>
              <a:t>i.e.</a:t>
            </a:r>
            <a:r>
              <a:rPr lang="en-US" sz="2000" dirty="0" smtClean="0"/>
              <a:t>, C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C</a:t>
            </a:r>
            <a:r>
              <a:rPr lang="en-US" sz="2000" baseline="-25000" dirty="0" smtClean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…C</a:t>
            </a:r>
            <a:r>
              <a:rPr lang="en-US" sz="2000" baseline="-25000" dirty="0" smtClean="0">
                <a:solidFill>
                  <a:prstClr val="black"/>
                </a:solidFill>
              </a:rPr>
              <a:t>T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/>
              <a:t>= </a:t>
            </a:r>
            <a:endParaRPr lang="en-US" sz="2000" baseline="30000" dirty="0" smtClean="0">
              <a:solidFill>
                <a:prstClr val="black"/>
              </a:solidFill>
            </a:endParaRP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800600" y="3657600"/>
          <a:ext cx="1981200" cy="228600"/>
        </p:xfrm>
        <a:graphic>
          <a:graphicData uri="http://schemas.openxmlformats.org/presentationml/2006/ole">
            <p:oleObj spid="_x0000_s53250" name="Equation" r:id="rId3" imgW="148572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495800" y="3962400"/>
          <a:ext cx="1371600" cy="228600"/>
        </p:xfrm>
        <a:graphic>
          <a:graphicData uri="http://schemas.openxmlformats.org/presentationml/2006/ole">
            <p:oleObj spid="_x0000_s53251" name="Equation" r:id="rId4" imgW="736560" imgH="2030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248400" y="5562600"/>
          <a:ext cx="2143125" cy="381000"/>
        </p:xfrm>
        <a:graphic>
          <a:graphicData uri="http://schemas.openxmlformats.org/presentationml/2006/ole">
            <p:oleObj spid="_x0000_s53252" name="Equation" r:id="rId5" imgW="171432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contd…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Data Structure: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A N*T array called SEQSCORE to maintain the winner sequence always (N=#states, T=length of o/p sequence)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Another N*T array called BACKPTR to recover the path.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457200" lvl="1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Three distinct steps in the </a:t>
            </a:r>
            <a:r>
              <a:rPr lang="en-US" dirty="0" err="1" smtClean="0"/>
              <a:t>Viterbi</a:t>
            </a:r>
            <a:r>
              <a:rPr lang="en-US" dirty="0" smtClean="0"/>
              <a:t> implementation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Initialization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Iteration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Sequence Identification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792163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rabicPeriod"/>
            </a:pPr>
            <a:r>
              <a:rPr lang="en-US" sz="3600" b="1" smtClean="0"/>
              <a:t>Initialization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3886200" cy="228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SEQSCORE(1,1)=1.0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BACKPTR(1,1)=0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For(i=2 to N) do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 SEQSCORE(i,1)=0.0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[</a:t>
            </a:r>
            <a:r>
              <a:rPr lang="en-US" sz="1800" smtClean="0"/>
              <a:t>expressing the fact that first state is S</a:t>
            </a:r>
            <a:r>
              <a:rPr lang="en-US" sz="1800" baseline="-25000" smtClean="0"/>
              <a:t>1</a:t>
            </a:r>
            <a:r>
              <a:rPr lang="en-US" sz="2000" smtClean="0"/>
              <a:t>]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581400"/>
            <a:ext cx="82296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600" b="1" dirty="0">
                <a:latin typeface="+mj-lt"/>
              </a:rPr>
              <a:t>Iteration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4102" name="Content Placeholder 2"/>
          <p:cNvSpPr txBox="1">
            <a:spLocks/>
          </p:cNvSpPr>
          <p:nvPr/>
        </p:nvSpPr>
        <p:spPr bwMode="auto">
          <a:xfrm>
            <a:off x="609600" y="4267200"/>
            <a:ext cx="708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For(t=2 to T) do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    For(i=1 to N) do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        SEQSCORE(i,t) = Max</a:t>
            </a:r>
            <a:r>
              <a:rPr lang="en-US" sz="2400" baseline="-25000">
                <a:latin typeface="Calibri" pitchFamily="34" charset="0"/>
              </a:rPr>
              <a:t>(j=1,N)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        BACKPTR(I,t) = index </a:t>
            </a:r>
            <a:r>
              <a:rPr lang="en-US" sz="2400" i="1">
                <a:latin typeface="Calibri" pitchFamily="34" charset="0"/>
              </a:rPr>
              <a:t>j</a:t>
            </a:r>
            <a:r>
              <a:rPr lang="en-US" sz="2400">
                <a:latin typeface="Calibri" pitchFamily="34" charset="0"/>
              </a:rPr>
              <a:t> that gives the MAX above</a:t>
            </a:r>
            <a:endParaRPr lang="en-US" sz="2400" baseline="-25000">
              <a:latin typeface="Calibri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16125" y="5638800"/>
          <a:ext cx="5584825" cy="381000"/>
        </p:xfrm>
        <a:graphic>
          <a:graphicData uri="http://schemas.openxmlformats.org/presentationml/2006/ole">
            <p:oleObj spid="_x0000_s54274" name="Equation" r:id="rId3" imgW="2514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rabicPeriod" startAt="3"/>
            </a:pPr>
            <a:r>
              <a:rPr lang="en-US" sz="3600" b="1" smtClean="0"/>
              <a:t>Seq. Identification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C(T) = i that maximizes SEQSCORE(i,T)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For i from (T-1) to 1 do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    C(i) = BACKPTR[C(i+1),(i+1)]</a:t>
            </a:r>
          </a:p>
        </p:txBody>
      </p:sp>
      <p:sp>
        <p:nvSpPr>
          <p:cNvPr id="24580" name="Content Placeholder 2"/>
          <p:cNvSpPr txBox="1">
            <a:spLocks/>
          </p:cNvSpPr>
          <p:nvPr/>
        </p:nvSpPr>
        <p:spPr bwMode="auto">
          <a:xfrm>
            <a:off x="457200" y="31242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b="1">
                <a:latin typeface="Calibri" pitchFamily="34" charset="0"/>
              </a:rPr>
              <a:t>Optimizations possible:</a:t>
            </a:r>
          </a:p>
          <a:p>
            <a:pPr marL="914400" lvl="1" indent="-45720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000">
                <a:latin typeface="Calibri" pitchFamily="34" charset="0"/>
              </a:rPr>
              <a:t>BACKPTR can be 1*T</a:t>
            </a:r>
          </a:p>
          <a:p>
            <a:pPr marL="914400" lvl="1" indent="-45720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000">
                <a:latin typeface="Calibri" pitchFamily="34" charset="0"/>
              </a:rPr>
              <a:t>SEQSCORE can be T*2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4581" name="Content Placeholder 2"/>
          <p:cNvSpPr txBox="1">
            <a:spLocks/>
          </p:cNvSpPr>
          <p:nvPr/>
        </p:nvSpPr>
        <p:spPr bwMode="auto">
          <a:xfrm>
            <a:off x="457200" y="48006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400" b="1">
                <a:latin typeface="Calibri" pitchFamily="34" charset="0"/>
              </a:rPr>
              <a:t>Homework</a:t>
            </a:r>
            <a:r>
              <a:rPr lang="en-US" sz="2400">
                <a:latin typeface="Calibri" pitchFamily="34" charset="0"/>
              </a:rPr>
              <a:t>:- Compare this with A*, Beam Search [Homework]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Reason for this comparison: 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Both of them work for finding and recovering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HMM Definition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371600"/>
            <a:ext cx="7772400" cy="4114800"/>
          </a:xfrm>
        </p:spPr>
        <p:txBody>
          <a:bodyPr/>
          <a:lstStyle/>
          <a:p>
            <a:r>
              <a:rPr lang="en-US" sz="2800" dirty="0" smtClean="0"/>
              <a:t>Set of states: S where |S|=N</a:t>
            </a:r>
          </a:p>
          <a:p>
            <a:r>
              <a:rPr lang="en-US" sz="2800" dirty="0" smtClean="0"/>
              <a:t>Start state S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/*P(S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)=1*/</a:t>
            </a:r>
          </a:p>
          <a:p>
            <a:r>
              <a:rPr lang="en-US" sz="2800" dirty="0" smtClean="0"/>
              <a:t>Output Alphabet: O where |O|=M</a:t>
            </a:r>
          </a:p>
          <a:p>
            <a:r>
              <a:rPr lang="en-US" sz="2800" dirty="0" smtClean="0"/>
              <a:t>Transition Probabilities: A= {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ij</a:t>
            </a:r>
            <a:r>
              <a:rPr lang="en-US" sz="2800" dirty="0" smtClean="0"/>
              <a:t>} /*state </a:t>
            </a:r>
            <a:r>
              <a:rPr lang="en-US" sz="2800" dirty="0" err="1" smtClean="0"/>
              <a:t>i</a:t>
            </a:r>
            <a:r>
              <a:rPr lang="en-US" sz="2800" dirty="0" smtClean="0"/>
              <a:t> to state j*/</a:t>
            </a:r>
          </a:p>
          <a:p>
            <a:r>
              <a:rPr lang="en-US" sz="2800" dirty="0" smtClean="0"/>
              <a:t>Emission Probabilities : B= {</a:t>
            </a:r>
            <a:r>
              <a:rPr lang="en-US" sz="2800" dirty="0" err="1" smtClean="0"/>
              <a:t>b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(o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)} /*prob. of emitting or absorbing o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 from state j*/</a:t>
            </a:r>
          </a:p>
          <a:p>
            <a:r>
              <a:rPr lang="en-US" sz="2800" dirty="0" smtClean="0"/>
              <a:t>Initial State Probabilities: </a:t>
            </a:r>
            <a:r>
              <a:rPr lang="el-GR" sz="2800" dirty="0" smtClean="0"/>
              <a:t>Π</a:t>
            </a:r>
            <a:r>
              <a:rPr lang="en-US" sz="2800" dirty="0" smtClean="0"/>
              <a:t>={p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,p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,p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,…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Each 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=P(o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=</a:t>
            </a:r>
            <a:r>
              <a:rPr lang="el-GR" sz="2800" dirty="0" smtClean="0"/>
              <a:t>ε</a:t>
            </a:r>
            <a:r>
              <a:rPr lang="en-US" sz="2800" dirty="0" smtClean="0"/>
              <a:t>,S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|S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</a:t>
            </a:r>
            <a:endParaRPr lang="el-GR" sz="2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 for the Urn problem (first two symbols)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657600" y="19812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676400" y="32004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U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810000" y="32766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324600" y="32766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</a:p>
        </p:txBody>
      </p:sp>
      <p:cxnSp>
        <p:nvCxnSpPr>
          <p:cNvPr id="9" name="Straight Arrow Connector 8"/>
          <p:cNvCxnSpPr>
            <a:stCxn id="4" idx="3"/>
            <a:endCxn id="5" idx="7"/>
          </p:cNvCxnSpPr>
          <p:nvPr/>
        </p:nvCxnSpPr>
        <p:spPr bwMode="auto">
          <a:xfrm rot="5400000">
            <a:off x="2577726" y="2120526"/>
            <a:ext cx="788148" cy="15501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4" idx="4"/>
            <a:endCxn id="6" idx="0"/>
          </p:cNvCxnSpPr>
          <p:nvPr/>
        </p:nvCxnSpPr>
        <p:spPr bwMode="auto">
          <a:xfrm rot="16200000" flipH="1">
            <a:off x="3695700" y="2857500"/>
            <a:ext cx="685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4" idx="5"/>
            <a:endCxn id="7" idx="1"/>
          </p:cNvCxnSpPr>
          <p:nvPr/>
        </p:nvCxnSpPr>
        <p:spPr bwMode="auto">
          <a:xfrm rot="16200000" flipH="1">
            <a:off x="4863726" y="1815726"/>
            <a:ext cx="864348" cy="22359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438400" y="2514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14800" y="2819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243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28600" y="5334000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U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1295400" y="53340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286000" y="53340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</a:p>
        </p:txBody>
      </p:sp>
      <p:cxnSp>
        <p:nvCxnSpPr>
          <p:cNvPr id="21" name="Straight Arrow Connector 20"/>
          <p:cNvCxnSpPr>
            <a:stCxn id="5" idx="3"/>
            <a:endCxn id="17" idx="0"/>
          </p:cNvCxnSpPr>
          <p:nvPr/>
        </p:nvCxnSpPr>
        <p:spPr bwMode="auto">
          <a:xfrm rot="5400000">
            <a:off x="342900" y="3911226"/>
            <a:ext cx="1613274" cy="1232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5" idx="4"/>
            <a:endCxn id="18" idx="0"/>
          </p:cNvCxnSpPr>
          <p:nvPr/>
        </p:nvCxnSpPr>
        <p:spPr bwMode="auto">
          <a:xfrm rot="5400000">
            <a:off x="1028700" y="4381500"/>
            <a:ext cx="15240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5" idx="5"/>
            <a:endCxn id="19" idx="0"/>
          </p:cNvCxnSpPr>
          <p:nvPr/>
        </p:nvCxnSpPr>
        <p:spPr bwMode="auto">
          <a:xfrm rot="16200000" flipH="1">
            <a:off x="1587126" y="4330326"/>
            <a:ext cx="16132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57200" y="403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752600" y="4724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0.08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0" y="3733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0.15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 bwMode="auto">
          <a:xfrm>
            <a:off x="3124200" y="5334000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U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4191000" y="53340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181600" y="53340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6172200" y="5334000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U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7239000" y="53340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8229600" y="53340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</a:p>
        </p:txBody>
      </p:sp>
      <p:cxnSp>
        <p:nvCxnSpPr>
          <p:cNvPr id="36" name="Straight Arrow Connector 35"/>
          <p:cNvCxnSpPr>
            <a:stCxn id="6" idx="4"/>
            <a:endCxn id="29" idx="0"/>
          </p:cNvCxnSpPr>
          <p:nvPr/>
        </p:nvCxnSpPr>
        <p:spPr bwMode="auto">
          <a:xfrm rot="5400000">
            <a:off x="3048000" y="4267200"/>
            <a:ext cx="14478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6" idx="4"/>
            <a:endCxn id="30" idx="0"/>
          </p:cNvCxnSpPr>
          <p:nvPr/>
        </p:nvCxnSpPr>
        <p:spPr bwMode="auto">
          <a:xfrm rot="16200000" flipH="1">
            <a:off x="3581400" y="4419600"/>
            <a:ext cx="1447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6" idx="4"/>
            <a:endCxn id="31" idx="0"/>
          </p:cNvCxnSpPr>
          <p:nvPr/>
        </p:nvCxnSpPr>
        <p:spPr bwMode="auto">
          <a:xfrm rot="16200000" flipH="1">
            <a:off x="4076700" y="3924300"/>
            <a:ext cx="1447800" cy="1371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7" idx="4"/>
            <a:endCxn id="32" idx="0"/>
          </p:cNvCxnSpPr>
          <p:nvPr/>
        </p:nvCxnSpPr>
        <p:spPr bwMode="auto">
          <a:xfrm rot="5400000">
            <a:off x="5829300" y="4533900"/>
            <a:ext cx="1447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7" idx="5"/>
            <a:endCxn id="33" idx="0"/>
          </p:cNvCxnSpPr>
          <p:nvPr/>
        </p:nvCxnSpPr>
        <p:spPr bwMode="auto">
          <a:xfrm rot="16200000" flipH="1">
            <a:off x="6425826" y="4216026"/>
            <a:ext cx="1537074" cy="698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7" idx="5"/>
            <a:endCxn id="34" idx="0"/>
          </p:cNvCxnSpPr>
          <p:nvPr/>
        </p:nvCxnSpPr>
        <p:spPr bwMode="auto">
          <a:xfrm rot="16200000" flipH="1">
            <a:off x="6921126" y="3720726"/>
            <a:ext cx="1537074" cy="1689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3124200" y="4419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733800" y="4876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495800" y="3886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867400" y="419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0.18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629400" y="4800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5438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0.18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524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0.015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219200" y="617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0.04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981200" y="617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0.075*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048000" y="617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0.018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038600" y="617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0.006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105400" y="624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0.006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096000" y="617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6350">
                  <a:solidFill>
                    <a:schemeClr val="tx1"/>
                  </a:solidFill>
                </a:ln>
              </a:rPr>
              <a:t>0.036*</a:t>
            </a:r>
            <a:endParaRPr lang="en-US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62800" y="6172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0.048*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8153400" y="617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0.036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590800" y="6488668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*: winner sequences</a:t>
            </a:r>
            <a:endParaRPr lang="en-US" b="1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381000" y="24384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685800" y="26670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52400" y="4495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457200" y="47244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r>
              <a:rPr lang="en-US" sz="3600" dirty="0" smtClean="0"/>
              <a:t>Markov process of order&gt;1 (say 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362200"/>
            <a:ext cx="3465512" cy="377031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Same theory works</a:t>
            </a:r>
          </a:p>
          <a:p>
            <a:pPr>
              <a:buNone/>
            </a:pPr>
            <a:r>
              <a:rPr lang="en-US" sz="2000" dirty="0" smtClean="0"/>
              <a:t>P(S).P(O|S)</a:t>
            </a:r>
          </a:p>
          <a:p>
            <a:pPr>
              <a:buNone/>
            </a:pPr>
            <a:r>
              <a:rPr lang="en-US" sz="2000" dirty="0" smtClean="0"/>
              <a:t>=	P(O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).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).	P(S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)].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).	P(S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)].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)].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53000" y="2438400"/>
            <a:ext cx="3465512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introduce the states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initial and final states respectively.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next state is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probability 1, i.e., P(S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7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l-GR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-transition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lang="en-US" sz="2400" kern="0" baseline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914400"/>
            <a:ext cx="83454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200" kern="0" dirty="0" smtClean="0"/>
              <a:t> </a:t>
            </a:r>
            <a:r>
              <a:rPr lang="en-US" sz="2000" kern="0" dirty="0" smtClean="0"/>
              <a:t>O</a:t>
            </a:r>
            <a:r>
              <a:rPr lang="en-US" sz="2000" kern="0" baseline="-25000" dirty="0" smtClean="0"/>
              <a:t>0</a:t>
            </a:r>
            <a:r>
              <a:rPr lang="en-US" sz="3200" kern="0" baseline="-25000" dirty="0" smtClean="0"/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0" lang="en-US" sz="16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lang="el-GR" sz="2000" kern="0" dirty="0" smtClean="0"/>
              <a:t> </a:t>
            </a:r>
            <a:r>
              <a:rPr lang="en-US" sz="2000" kern="0" dirty="0" smtClean="0"/>
              <a:t> </a:t>
            </a:r>
            <a:r>
              <a:rPr lang="el-GR" sz="2000" kern="0" dirty="0" smtClean="0"/>
              <a:t>ε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R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  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B  	R   	G  	R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State:</a:t>
            </a:r>
            <a:r>
              <a:rPr lang="en-US" sz="2000" kern="0" dirty="0" smtClean="0"/>
              <a:t> S</a:t>
            </a:r>
            <a:r>
              <a:rPr lang="en-US" sz="2000" kern="0" baseline="-25000" dirty="0" smtClean="0"/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lang="en-US" sz="2000" kern="0" dirty="0" smtClean="0"/>
              <a:t>    S</a:t>
            </a:r>
            <a:r>
              <a:rPr lang="en-US" sz="2000" kern="0" baseline="-25000" dirty="0" smtClean="0"/>
              <a:t>9</a:t>
            </a: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143000"/>
            <a:ext cx="7772400" cy="4989513"/>
          </a:xfrm>
        </p:spPr>
        <p:txBody>
          <a:bodyPr/>
          <a:lstStyle/>
          <a:p>
            <a:r>
              <a:rPr lang="en-US" sz="2800" dirty="0" smtClean="0"/>
              <a:t>Transition probability table will have </a:t>
            </a:r>
            <a:r>
              <a:rPr lang="en-US" sz="2800" dirty="0" err="1" smtClean="0"/>
              <a:t>tuples</a:t>
            </a:r>
            <a:r>
              <a:rPr lang="en-US" sz="2800" dirty="0" smtClean="0"/>
              <a:t> on rows and states on columns</a:t>
            </a:r>
          </a:p>
          <a:p>
            <a:r>
              <a:rPr lang="en-US" sz="2800" dirty="0" smtClean="0"/>
              <a:t>Output probability table will remain the same</a:t>
            </a:r>
          </a:p>
          <a:p>
            <a:r>
              <a:rPr lang="en-US" sz="2800" dirty="0" smtClean="0"/>
              <a:t>In the </a:t>
            </a:r>
            <a:r>
              <a:rPr lang="en-US" sz="2800" dirty="0" err="1" smtClean="0"/>
              <a:t>Viterbi</a:t>
            </a:r>
            <a:r>
              <a:rPr lang="en-US" sz="2800" dirty="0" smtClean="0"/>
              <a:t> tree, the Markov process will take effect from the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input symbol (</a:t>
            </a:r>
            <a:r>
              <a:rPr lang="el-GR" sz="2800" dirty="0" smtClean="0"/>
              <a:t>ε</a:t>
            </a:r>
            <a:r>
              <a:rPr lang="en-US" sz="2800" dirty="0" smtClean="0"/>
              <a:t>RR)</a:t>
            </a:r>
          </a:p>
          <a:p>
            <a:r>
              <a:rPr lang="en-US" sz="2800" dirty="0" smtClean="0"/>
              <a:t>There will be 27 leaves, out of which </a:t>
            </a:r>
            <a:r>
              <a:rPr lang="en-US" sz="2800" b="1" dirty="0" smtClean="0"/>
              <a:t>only 9 will remain</a:t>
            </a:r>
          </a:p>
          <a:p>
            <a:r>
              <a:rPr lang="en-US" sz="2800" dirty="0" smtClean="0"/>
              <a:t>Sequences ending in </a:t>
            </a:r>
            <a:r>
              <a:rPr lang="en-US" sz="2800" b="1" dirty="0" smtClean="0"/>
              <a:t>same </a:t>
            </a:r>
            <a:r>
              <a:rPr lang="en-US" sz="2800" b="1" dirty="0" err="1" smtClean="0"/>
              <a:t>tuples</a:t>
            </a:r>
            <a:r>
              <a:rPr lang="en-US" sz="2800" b="1" dirty="0" smtClean="0"/>
              <a:t> </a:t>
            </a:r>
            <a:r>
              <a:rPr lang="en-US" sz="2800" dirty="0" smtClean="0"/>
              <a:t>will be compared</a:t>
            </a:r>
          </a:p>
          <a:p>
            <a:pPr lvl="1"/>
            <a:r>
              <a:rPr lang="en-US" sz="2400" dirty="0" smtClean="0"/>
              <a:t>Instead of U1, U2 and U3</a:t>
            </a:r>
          </a:p>
          <a:p>
            <a:pPr lvl="1"/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Forward and Backward Probability Calculation</a:t>
            </a:r>
          </a:p>
        </p:txBody>
      </p:sp>
      <p:sp>
        <p:nvSpPr>
          <p:cNvPr id="394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Forward probability </a:t>
            </a:r>
            <a:r>
              <a:rPr lang="en-US" i="1" dirty="0" smtClean="0"/>
              <a:t>F(</a:t>
            </a:r>
            <a:r>
              <a:rPr lang="en-US" i="1" dirty="0" err="1" smtClean="0"/>
              <a:t>k,i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295400"/>
            <a:ext cx="7772400" cy="4837113"/>
          </a:xfrm>
        </p:spPr>
        <p:txBody>
          <a:bodyPr/>
          <a:lstStyle/>
          <a:p>
            <a:r>
              <a:rPr lang="en-US" dirty="0" smtClean="0"/>
              <a:t>Define </a:t>
            </a:r>
            <a:r>
              <a:rPr lang="en-US" i="1" dirty="0" smtClean="0"/>
              <a:t>F(</a:t>
            </a:r>
            <a:r>
              <a:rPr lang="en-US" i="1" dirty="0" err="1" smtClean="0"/>
              <a:t>k,i</a:t>
            </a:r>
            <a:r>
              <a:rPr lang="en-US" i="1" dirty="0" smtClean="0"/>
              <a:t>)</a:t>
            </a:r>
            <a:r>
              <a:rPr lang="en-US" dirty="0" smtClean="0"/>
              <a:t>= Probability of being in state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r>
              <a:rPr lang="en-US" dirty="0" smtClean="0"/>
              <a:t> having seen </a:t>
            </a:r>
            <a:r>
              <a:rPr lang="en-US" i="1" dirty="0" smtClean="0"/>
              <a:t>o</a:t>
            </a:r>
            <a:r>
              <a:rPr lang="en-US" i="1" baseline="-25000" dirty="0" smtClean="0"/>
              <a:t>0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…o</a:t>
            </a:r>
            <a:r>
              <a:rPr lang="en-US" i="1" baseline="-25000" dirty="0" smtClean="0"/>
              <a:t>k</a:t>
            </a:r>
          </a:p>
          <a:p>
            <a:r>
              <a:rPr lang="en-US" i="1" dirty="0" smtClean="0"/>
              <a:t>F(</a:t>
            </a:r>
            <a:r>
              <a:rPr lang="en-US" i="1" dirty="0" err="1" smtClean="0"/>
              <a:t>k,i</a:t>
            </a:r>
            <a:r>
              <a:rPr lang="en-US" i="1" dirty="0" smtClean="0"/>
              <a:t>)=P(o</a:t>
            </a:r>
            <a:r>
              <a:rPr lang="en-US" i="1" baseline="-25000" dirty="0" smtClean="0"/>
              <a:t>0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…o</a:t>
            </a:r>
            <a:r>
              <a:rPr lang="en-US" i="1" baseline="-25000" dirty="0" smtClean="0"/>
              <a:t>k </a:t>
            </a:r>
            <a:r>
              <a:rPr lang="en-US" i="1" dirty="0" smtClean="0"/>
              <a:t>, S</a:t>
            </a:r>
            <a:r>
              <a:rPr lang="en-US" i="1" baseline="-25000" dirty="0" smtClean="0"/>
              <a:t>i</a:t>
            </a:r>
            <a:r>
              <a:rPr lang="en-US" i="1" dirty="0" smtClean="0"/>
              <a:t> )</a:t>
            </a:r>
          </a:p>
          <a:p>
            <a:r>
              <a:rPr lang="en-US" dirty="0" smtClean="0"/>
              <a:t>With </a:t>
            </a:r>
            <a:r>
              <a:rPr lang="en-US" i="1" dirty="0" smtClean="0"/>
              <a:t>m </a:t>
            </a:r>
            <a:r>
              <a:rPr lang="en-US" dirty="0" smtClean="0"/>
              <a:t>as the length of the observed sequence </a:t>
            </a:r>
          </a:p>
          <a:p>
            <a:r>
              <a:rPr lang="en-US" i="1" dirty="0" smtClean="0"/>
              <a:t>P(observed sequence)=P(o</a:t>
            </a:r>
            <a:r>
              <a:rPr lang="en-US" i="1" baseline="-25000" dirty="0" smtClean="0"/>
              <a:t>0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..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        =</a:t>
            </a:r>
            <a:r>
              <a:rPr lang="el-GR" i="1" dirty="0" smtClean="0"/>
              <a:t>Σ</a:t>
            </a:r>
            <a:r>
              <a:rPr lang="en-US" i="1" baseline="-25000" dirty="0" smtClean="0"/>
              <a:t>p=0,N</a:t>
            </a:r>
            <a:r>
              <a:rPr lang="en-US" i="1" dirty="0" smtClean="0"/>
              <a:t> P(o</a:t>
            </a:r>
            <a:r>
              <a:rPr lang="en-US" i="1" baseline="-25000" dirty="0" smtClean="0"/>
              <a:t>0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..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 , S</a:t>
            </a:r>
            <a:r>
              <a:rPr lang="en-US" i="1" baseline="-25000" dirty="0" smtClean="0"/>
              <a:t>p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        =</a:t>
            </a:r>
            <a:r>
              <a:rPr lang="el-GR" i="1" dirty="0" smtClean="0"/>
              <a:t>Σ</a:t>
            </a:r>
            <a:r>
              <a:rPr lang="en-US" i="1" baseline="-25000" dirty="0" smtClean="0"/>
              <a:t>p=0,N</a:t>
            </a:r>
            <a:r>
              <a:rPr lang="en-US" i="1" dirty="0" smtClean="0"/>
              <a:t> F(m , p)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Forward probability </a:t>
            </a:r>
            <a:r>
              <a:rPr lang="en-US" sz="3600" dirty="0" smtClean="0"/>
              <a:t>(contd.)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1"/>
            <a:ext cx="4837112" cy="46482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F(k , q)</a:t>
            </a:r>
          </a:p>
          <a:p>
            <a:pPr>
              <a:buNone/>
            </a:pPr>
            <a:r>
              <a:rPr lang="en-US" sz="2400" i="1" dirty="0" smtClean="0"/>
              <a:t>= P(o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..o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 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 P(o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..o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 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 P(o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..o</a:t>
            </a:r>
            <a:r>
              <a:rPr lang="en-US" sz="2400" i="1" baseline="-25000" dirty="0" smtClean="0"/>
              <a:t>k-1</a:t>
            </a:r>
            <a:r>
              <a:rPr lang="en-US" sz="2400" i="1" dirty="0" smtClean="0"/>
              <a:t> , 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p=0,N</a:t>
            </a:r>
            <a:r>
              <a:rPr lang="en-US" sz="2400" i="1" dirty="0" smtClean="0"/>
              <a:t> P(o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..o</a:t>
            </a:r>
            <a:r>
              <a:rPr lang="en-US" sz="2400" i="1" baseline="-25000" dirty="0" smtClean="0"/>
              <a:t>k-1</a:t>
            </a:r>
            <a:r>
              <a:rPr lang="en-US" sz="2400" i="1" dirty="0" smtClean="0"/>
              <a:t> , S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 , 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p=0,N</a:t>
            </a:r>
            <a:r>
              <a:rPr lang="en-US" sz="2400" i="1" dirty="0" smtClean="0"/>
              <a:t> P(o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..o</a:t>
            </a:r>
            <a:r>
              <a:rPr lang="en-US" sz="2400" i="1" baseline="-25000" dirty="0" smtClean="0"/>
              <a:t>k-1</a:t>
            </a:r>
            <a:r>
              <a:rPr lang="en-US" sz="2400" i="1" dirty="0" smtClean="0"/>
              <a:t> , S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 ).</a:t>
            </a:r>
          </a:p>
          <a:p>
            <a:pPr>
              <a:buNone/>
            </a:pPr>
            <a:r>
              <a:rPr lang="en-US" sz="2400" i="1" dirty="0" smtClean="0"/>
              <a:t>         P(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m</a:t>
            </a:r>
            <a:r>
              <a:rPr lang="en-US" sz="2400" i="1" dirty="0" smtClean="0"/>
              <a:t> ,S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|o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..o</a:t>
            </a:r>
            <a:r>
              <a:rPr lang="en-US" sz="2400" i="1" baseline="-25000" dirty="0" smtClean="0"/>
              <a:t>k-1</a:t>
            </a:r>
            <a:r>
              <a:rPr lang="en-US" sz="2400" i="1" dirty="0" smtClean="0"/>
              <a:t> , S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p=0,N</a:t>
            </a:r>
            <a:r>
              <a:rPr lang="en-US" sz="2400" i="1" dirty="0" smtClean="0"/>
              <a:t> F(k-1,p). P(o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q</a:t>
            </a:r>
            <a:r>
              <a:rPr lang="en-US" sz="2400" i="1" dirty="0" err="1" smtClean="0"/>
              <a:t>|S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                                         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p=0,N</a:t>
            </a:r>
            <a:r>
              <a:rPr lang="en-US" sz="2400" i="1" dirty="0" smtClean="0"/>
              <a:t> F(k-1,p). P(S</a:t>
            </a:r>
            <a:r>
              <a:rPr lang="en-US" sz="2400" i="1" baseline="-25000" dirty="0" smtClean="0"/>
              <a:t>p </a:t>
            </a:r>
            <a:r>
              <a:rPr lang="en-US" sz="2400" i="1" dirty="0" smtClean="0">
                <a:sym typeface="Wingdings" pitchFamily="2" charset="2"/>
              </a:rPr>
              <a:t>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464820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/>
              <a:t>o</a:t>
            </a:r>
            <a:r>
              <a:rPr lang="en-US" i="1" baseline="-25000" smtClean="0"/>
              <a:t>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5410200"/>
            <a:ext cx="8345488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kern="0" dirty="0" smtClean="0"/>
              <a:t>O</a:t>
            </a:r>
            <a:r>
              <a:rPr lang="en-US" sz="2000" kern="0" baseline="-25000" dirty="0" smtClean="0"/>
              <a:t>0</a:t>
            </a:r>
            <a:r>
              <a:rPr lang="en-US" sz="3200" kern="0" baseline="-25000" dirty="0" smtClean="0"/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en-US" sz="2000" kern="0" dirty="0" smtClean="0">
                <a:latin typeface="+mn-lt"/>
              </a:rPr>
              <a:t>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en-US" sz="2000" kern="0" dirty="0" smtClean="0">
                <a:latin typeface="+mn-lt"/>
              </a:rPr>
              <a:t>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lang="en-US" sz="2000" kern="0" dirty="0" smtClean="0">
                <a:latin typeface="+mn-lt"/>
              </a:rPr>
              <a:t> …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k+1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…   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m-1</a:t>
            </a:r>
            <a:r>
              <a:rPr lang="en-US" sz="2000" kern="0" dirty="0" smtClean="0">
                <a:latin typeface="+mn-lt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endParaRPr kumimoji="0" lang="en-US" sz="16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000" kern="0" dirty="0" smtClean="0"/>
              <a:t>S</a:t>
            </a:r>
            <a:r>
              <a:rPr lang="en-US" sz="2000" kern="0" baseline="-25000" dirty="0" smtClean="0"/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en-US" sz="2000" kern="0" dirty="0" smtClean="0">
                <a:latin typeface="+mn-lt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…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kern="0" dirty="0" smtClean="0">
                <a:latin typeface="+mn-lt"/>
              </a:rPr>
              <a:t>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r>
              <a:rPr lang="en-US" sz="2000" kern="0" dirty="0" smtClean="0"/>
              <a:t>          </a:t>
            </a:r>
            <a:r>
              <a:rPr lang="en-US" sz="2000" kern="0" dirty="0" err="1" smtClean="0"/>
              <a:t>S</a:t>
            </a:r>
            <a:r>
              <a:rPr lang="en-US" sz="2000" kern="0" baseline="-25000" dirty="0" err="1" smtClean="0"/>
              <a:t>m</a:t>
            </a:r>
            <a:r>
              <a:rPr lang="en-US" sz="2000" kern="0" baseline="-25000" dirty="0" smtClean="0"/>
              <a:t>          </a:t>
            </a:r>
            <a:r>
              <a:rPr lang="en-US" sz="2000" kern="0" dirty="0" err="1" smtClean="0"/>
              <a:t>S</a:t>
            </a:r>
            <a:r>
              <a:rPr lang="en-US" sz="2000" kern="0" baseline="-25000" dirty="0" err="1" smtClean="0"/>
              <a:t>final</a:t>
            </a:r>
            <a:endParaRPr lang="en-US" sz="2000" kern="0" baseline="-25000" dirty="0" smtClean="0"/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914400" y="61722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4495800" y="61722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Backward probability </a:t>
            </a:r>
            <a:r>
              <a:rPr lang="en-US" i="1" dirty="0" smtClean="0"/>
              <a:t>B(</a:t>
            </a:r>
            <a:r>
              <a:rPr lang="en-US" i="1" dirty="0" err="1" smtClean="0"/>
              <a:t>k,i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295400"/>
            <a:ext cx="7772400" cy="4837113"/>
          </a:xfrm>
        </p:spPr>
        <p:txBody>
          <a:bodyPr/>
          <a:lstStyle/>
          <a:p>
            <a:r>
              <a:rPr lang="en-US" dirty="0" smtClean="0"/>
              <a:t>Define </a:t>
            </a:r>
            <a:r>
              <a:rPr lang="en-US" i="1" dirty="0" smtClean="0"/>
              <a:t>B(</a:t>
            </a:r>
            <a:r>
              <a:rPr lang="en-US" i="1" dirty="0" err="1" smtClean="0"/>
              <a:t>k,i</a:t>
            </a:r>
            <a:r>
              <a:rPr lang="en-US" i="1" dirty="0" smtClean="0"/>
              <a:t>)</a:t>
            </a:r>
            <a:r>
              <a:rPr lang="en-US" dirty="0" smtClean="0"/>
              <a:t>= Probability of seeing </a:t>
            </a:r>
            <a:r>
              <a:rPr lang="en-US" i="1" dirty="0" smtClean="0"/>
              <a:t>o</a:t>
            </a:r>
            <a:r>
              <a:rPr lang="en-US" i="1" baseline="-25000" dirty="0" smtClean="0"/>
              <a:t>k</a:t>
            </a:r>
            <a:r>
              <a:rPr lang="en-US" i="1" dirty="0" smtClean="0"/>
              <a:t>o</a:t>
            </a:r>
            <a:r>
              <a:rPr lang="en-US" i="1" baseline="-25000" dirty="0" smtClean="0"/>
              <a:t>k+1</a:t>
            </a:r>
            <a:r>
              <a:rPr lang="en-US" i="1" dirty="0" smtClean="0"/>
              <a:t>o</a:t>
            </a:r>
            <a:r>
              <a:rPr lang="en-US" i="1" baseline="-25000" dirty="0" smtClean="0"/>
              <a:t>k+2</a:t>
            </a:r>
            <a:r>
              <a:rPr lang="en-US" i="1" dirty="0" smtClean="0"/>
              <a:t>…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baseline="-25000" dirty="0" smtClean="0"/>
              <a:t>  </a:t>
            </a:r>
            <a:r>
              <a:rPr lang="en-US" dirty="0" smtClean="0"/>
              <a:t>given that the state was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endParaRPr lang="en-US" i="1" dirty="0" smtClean="0"/>
          </a:p>
          <a:p>
            <a:r>
              <a:rPr lang="en-US" i="1" dirty="0" smtClean="0"/>
              <a:t>B(</a:t>
            </a:r>
            <a:r>
              <a:rPr lang="en-US" i="1" dirty="0" err="1" smtClean="0"/>
              <a:t>k,i</a:t>
            </a:r>
            <a:r>
              <a:rPr lang="en-US" i="1" dirty="0" smtClean="0"/>
              <a:t>)=P(o</a:t>
            </a:r>
            <a:r>
              <a:rPr lang="en-US" i="1" baseline="-25000" dirty="0" smtClean="0"/>
              <a:t>k</a:t>
            </a:r>
            <a:r>
              <a:rPr lang="en-US" i="1" dirty="0" smtClean="0"/>
              <a:t>o</a:t>
            </a:r>
            <a:r>
              <a:rPr lang="en-US" i="1" baseline="-25000" dirty="0" smtClean="0"/>
              <a:t>k+1</a:t>
            </a:r>
            <a:r>
              <a:rPr lang="en-US" i="1" dirty="0" smtClean="0"/>
              <a:t>o</a:t>
            </a:r>
            <a:r>
              <a:rPr lang="en-US" i="1" baseline="-25000" dirty="0" smtClean="0"/>
              <a:t>k+2</a:t>
            </a:r>
            <a:r>
              <a:rPr lang="en-US" i="1" dirty="0" smtClean="0"/>
              <a:t>…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baseline="-25000" dirty="0" smtClean="0"/>
              <a:t> </a:t>
            </a:r>
            <a:r>
              <a:rPr lang="en-US" i="1" dirty="0" smtClean="0"/>
              <a:t>\ S</a:t>
            </a:r>
            <a:r>
              <a:rPr lang="en-US" i="1" baseline="-25000" dirty="0" smtClean="0"/>
              <a:t>i</a:t>
            </a:r>
            <a:r>
              <a:rPr lang="en-US" i="1" dirty="0" smtClean="0"/>
              <a:t> )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i="1" dirty="0" smtClean="0"/>
              <a:t>m </a:t>
            </a:r>
            <a:r>
              <a:rPr lang="en-US" dirty="0" smtClean="0"/>
              <a:t>as the length of the observed sequence </a:t>
            </a:r>
          </a:p>
          <a:p>
            <a:r>
              <a:rPr lang="en-US" i="1" dirty="0" smtClean="0"/>
              <a:t>P(observed sequence)=P(o</a:t>
            </a:r>
            <a:r>
              <a:rPr lang="en-US" i="1" baseline="-25000" dirty="0" smtClean="0"/>
              <a:t>0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..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        = P(o</a:t>
            </a:r>
            <a:r>
              <a:rPr lang="en-US" i="1" baseline="-25000" dirty="0" smtClean="0"/>
              <a:t>0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..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| S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        =B(0,0)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dirty="0" smtClean="0"/>
              <a:t>Backward probability </a:t>
            </a:r>
            <a:r>
              <a:rPr lang="en-US" sz="3600" dirty="0" smtClean="0"/>
              <a:t>(contd.)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4989512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B(k , p)</a:t>
            </a:r>
          </a:p>
          <a:p>
            <a:pPr>
              <a:buNone/>
            </a:pPr>
            <a:r>
              <a:rPr lang="en-US" sz="2400" i="1" dirty="0" smtClean="0"/>
              <a:t>= P(o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k+1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k+2</a:t>
            </a:r>
            <a:r>
              <a:rPr lang="en-US" sz="2400" i="1" dirty="0" smtClean="0"/>
              <a:t>…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m</a:t>
            </a:r>
            <a:r>
              <a:rPr lang="en-US" sz="2400" i="1" dirty="0" smtClean="0"/>
              <a:t> \ S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 P(o</a:t>
            </a:r>
            <a:r>
              <a:rPr lang="en-US" sz="2400" i="1" baseline="-25000" dirty="0" smtClean="0"/>
              <a:t>k+1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k+2</a:t>
            </a:r>
            <a:r>
              <a:rPr lang="en-US" sz="2400" i="1" dirty="0" smtClean="0"/>
              <a:t>…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m</a:t>
            </a:r>
            <a:r>
              <a:rPr lang="en-US" sz="2400" i="1" dirty="0" smtClean="0"/>
              <a:t> , 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|S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q=0,N</a:t>
            </a:r>
            <a:r>
              <a:rPr lang="en-US" sz="2400" i="1" dirty="0" smtClean="0"/>
              <a:t> P(o</a:t>
            </a:r>
            <a:r>
              <a:rPr lang="en-US" sz="2400" i="1" baseline="-25000" dirty="0" smtClean="0"/>
              <a:t>k+1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k+2</a:t>
            </a:r>
            <a:r>
              <a:rPr lang="en-US" sz="2400" i="1" dirty="0" smtClean="0"/>
              <a:t>…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m</a:t>
            </a:r>
            <a:r>
              <a:rPr lang="en-US" sz="2400" i="1" dirty="0" smtClean="0"/>
              <a:t> , 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q</a:t>
            </a:r>
            <a:r>
              <a:rPr lang="en-US" sz="2400" i="1" dirty="0" err="1" smtClean="0"/>
              <a:t>|S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q=0,N</a:t>
            </a:r>
            <a:r>
              <a:rPr lang="en-US" sz="2400" i="1" dirty="0" smtClean="0"/>
              <a:t> P(o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q</a:t>
            </a:r>
            <a:r>
              <a:rPr lang="en-US" sz="2400" i="1" dirty="0" err="1" smtClean="0"/>
              <a:t>|S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 P(o</a:t>
            </a:r>
            <a:r>
              <a:rPr lang="en-US" sz="2400" i="1" baseline="-25000" dirty="0" smtClean="0"/>
              <a:t>k+1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k+2</a:t>
            </a:r>
            <a:r>
              <a:rPr lang="en-US" sz="2400" i="1" dirty="0" smtClean="0"/>
              <a:t>…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m</a:t>
            </a:r>
            <a:r>
              <a:rPr lang="en-US" sz="2400" i="1" dirty="0" err="1" smtClean="0"/>
              <a:t>|o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 ,S</a:t>
            </a:r>
            <a:r>
              <a:rPr lang="en-US" sz="2400" i="1" baseline="-25000" dirty="0" smtClean="0"/>
              <a:t>q </a:t>
            </a:r>
            <a:r>
              <a:rPr lang="en-US" sz="2400" i="1" dirty="0" smtClean="0"/>
              <a:t>,S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 )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q=0,N</a:t>
            </a:r>
            <a:r>
              <a:rPr lang="en-US" sz="2400" i="1" dirty="0" smtClean="0"/>
              <a:t> P(o</a:t>
            </a:r>
            <a:r>
              <a:rPr lang="en-US" sz="2400" i="1" baseline="-25000" dirty="0" smtClean="0"/>
              <a:t>k+1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k+2</a:t>
            </a:r>
            <a:r>
              <a:rPr lang="en-US" sz="2400" i="1" dirty="0" smtClean="0"/>
              <a:t>…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m</a:t>
            </a:r>
            <a:r>
              <a:rPr lang="en-US" sz="2400" i="1" dirty="0" err="1" smtClean="0"/>
              <a:t>|S</a:t>
            </a:r>
            <a:r>
              <a:rPr lang="en-US" sz="2400" i="1" baseline="-25000" dirty="0" err="1" smtClean="0"/>
              <a:t>q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). P(o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q</a:t>
            </a:r>
            <a:r>
              <a:rPr lang="en-US" sz="2400" i="1" dirty="0" err="1" smtClean="0"/>
              <a:t>|S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q=0,N</a:t>
            </a:r>
            <a:r>
              <a:rPr lang="en-US" sz="2400" i="1" dirty="0" smtClean="0"/>
              <a:t> B(k+1,q). P(S</a:t>
            </a:r>
            <a:r>
              <a:rPr lang="en-US" sz="2400" i="1" baseline="-25000" dirty="0" smtClean="0"/>
              <a:t>p </a:t>
            </a:r>
            <a:r>
              <a:rPr lang="en-US" sz="2400" i="1" dirty="0" smtClean="0">
                <a:sym typeface="Wingdings" pitchFamily="2" charset="2"/>
              </a:rPr>
              <a:t>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396240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</a:t>
            </a:r>
            <a:r>
              <a:rPr lang="en-US" i="1" baseline="-25000" dirty="0" smtClean="0"/>
              <a:t>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5105400"/>
            <a:ext cx="8345488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kern="0" dirty="0" smtClean="0"/>
              <a:t>O</a:t>
            </a:r>
            <a:r>
              <a:rPr lang="en-US" sz="2000" kern="0" baseline="-25000" dirty="0" smtClean="0"/>
              <a:t>0</a:t>
            </a:r>
            <a:r>
              <a:rPr lang="en-US" sz="3200" kern="0" baseline="-25000" dirty="0" smtClean="0"/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en-US" sz="2000" kern="0" dirty="0" smtClean="0">
                <a:latin typeface="+mn-lt"/>
              </a:rPr>
              <a:t>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en-US" sz="2000" kern="0" dirty="0" smtClean="0">
                <a:latin typeface="+mn-lt"/>
              </a:rPr>
              <a:t>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lang="en-US" sz="2000" kern="0" dirty="0" smtClean="0">
                <a:latin typeface="+mn-lt"/>
              </a:rPr>
              <a:t> …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k+1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…   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m-1</a:t>
            </a:r>
            <a:r>
              <a:rPr lang="en-US" sz="2000" kern="0" dirty="0" smtClean="0">
                <a:latin typeface="+mn-lt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endParaRPr kumimoji="0" lang="en-US" sz="16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000" kern="0" dirty="0" smtClean="0"/>
              <a:t>S</a:t>
            </a:r>
            <a:r>
              <a:rPr lang="en-US" sz="2000" kern="0" baseline="-25000" dirty="0" smtClean="0"/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en-US" sz="2000" kern="0" dirty="0" smtClean="0">
                <a:latin typeface="+mn-lt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…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kern="0" dirty="0" smtClean="0">
                <a:latin typeface="+mn-lt"/>
              </a:rPr>
              <a:t>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r>
              <a:rPr lang="en-US" sz="2000" kern="0" dirty="0" smtClean="0"/>
              <a:t>          </a:t>
            </a:r>
            <a:r>
              <a:rPr lang="en-US" sz="2000" kern="0" dirty="0" err="1" smtClean="0"/>
              <a:t>S</a:t>
            </a:r>
            <a:r>
              <a:rPr lang="en-US" sz="2000" kern="0" baseline="-25000" dirty="0" err="1" smtClean="0"/>
              <a:t>m</a:t>
            </a:r>
            <a:r>
              <a:rPr lang="en-US" sz="2000" kern="0" baseline="-25000" dirty="0" smtClean="0"/>
              <a:t>          </a:t>
            </a:r>
            <a:r>
              <a:rPr lang="en-US" sz="2000" kern="0" dirty="0" err="1" smtClean="0"/>
              <a:t>S</a:t>
            </a:r>
            <a:r>
              <a:rPr lang="en-US" sz="2000" kern="0" baseline="-25000" dirty="0" err="1" smtClean="0"/>
              <a:t>final</a:t>
            </a:r>
            <a:endParaRPr lang="en-US" sz="2000" kern="0" baseline="-25000" dirty="0" smtClean="0"/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990600" y="5867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4572000" y="5867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Markov Processes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Limited Horizon: Given previous </a:t>
            </a:r>
            <a:r>
              <a:rPr lang="en-US" i="1" dirty="0" smtClean="0"/>
              <a:t>t</a:t>
            </a:r>
            <a:r>
              <a:rPr lang="en-US" dirty="0" smtClean="0"/>
              <a:t> states, a state </a:t>
            </a:r>
            <a:r>
              <a:rPr lang="en-US" i="1" dirty="0" err="1" smtClean="0"/>
              <a:t>i</a:t>
            </a:r>
            <a:r>
              <a:rPr lang="en-US" i="1" dirty="0" smtClean="0"/>
              <a:t>, </a:t>
            </a:r>
            <a:r>
              <a:rPr lang="en-US" dirty="0" smtClean="0"/>
              <a:t>is independent of preceding </a:t>
            </a:r>
            <a:r>
              <a:rPr lang="en-US" i="1" dirty="0" smtClean="0"/>
              <a:t>0 </a:t>
            </a:r>
            <a:r>
              <a:rPr lang="en-US" dirty="0" smtClean="0"/>
              <a:t>to </a:t>
            </a:r>
            <a:r>
              <a:rPr lang="en-US" i="1" dirty="0" smtClean="0"/>
              <a:t>t-k+1 </a:t>
            </a:r>
            <a:r>
              <a:rPr lang="en-US" dirty="0" smtClean="0"/>
              <a:t>states</a:t>
            </a:r>
            <a:r>
              <a:rPr lang="en-US" i="1" dirty="0" smtClean="0"/>
              <a:t>.</a:t>
            </a:r>
          </a:p>
          <a:p>
            <a:pPr lvl="2"/>
            <a:r>
              <a:rPr lang="en-US" i="1" dirty="0" smtClean="0"/>
              <a:t>P(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=i|X</a:t>
            </a:r>
            <a:r>
              <a:rPr lang="en-US" i="1" baseline="-25000" dirty="0" smtClean="0"/>
              <a:t>t-1</a:t>
            </a:r>
            <a:r>
              <a:rPr lang="en-US" i="1" dirty="0" smtClean="0"/>
              <a:t>, X</a:t>
            </a:r>
            <a:r>
              <a:rPr lang="en-US" i="1" baseline="-25000" dirty="0" smtClean="0"/>
              <a:t>t-2 </a:t>
            </a:r>
            <a:r>
              <a:rPr lang="en-US" i="1" dirty="0" smtClean="0"/>
              <a:t>,…</a:t>
            </a:r>
            <a:r>
              <a:rPr lang="en-US" i="1" baseline="-25000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r>
              <a:rPr lang="en-US" i="1" dirty="0" smtClean="0"/>
              <a:t>) = P(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=i|X</a:t>
            </a:r>
            <a:r>
              <a:rPr lang="en-US" i="1" baseline="-25000" dirty="0" smtClean="0"/>
              <a:t>t-1</a:t>
            </a:r>
            <a:r>
              <a:rPr lang="en-US" i="1" dirty="0" smtClean="0"/>
              <a:t>, X</a:t>
            </a:r>
            <a:r>
              <a:rPr lang="en-US" i="1" baseline="-25000" dirty="0" smtClean="0"/>
              <a:t>t-2</a:t>
            </a:r>
            <a:r>
              <a:rPr lang="en-US" i="1" dirty="0" smtClean="0"/>
              <a:t>…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-k</a:t>
            </a:r>
            <a:r>
              <a:rPr lang="en-US" i="1" dirty="0" smtClean="0"/>
              <a:t>)</a:t>
            </a:r>
          </a:p>
          <a:p>
            <a:pPr lvl="2"/>
            <a:r>
              <a:rPr lang="en-US" dirty="0" smtClean="0"/>
              <a:t>Order </a:t>
            </a:r>
            <a:r>
              <a:rPr lang="en-US" i="1" dirty="0" smtClean="0"/>
              <a:t>k </a:t>
            </a:r>
            <a:r>
              <a:rPr lang="en-US" dirty="0" smtClean="0"/>
              <a:t>Markov process</a:t>
            </a:r>
          </a:p>
          <a:p>
            <a:pPr lvl="1"/>
            <a:r>
              <a:rPr lang="en-US" dirty="0" smtClean="0"/>
              <a:t>Time invariance: (shown for </a:t>
            </a:r>
            <a:r>
              <a:rPr lang="en-US" i="1" dirty="0" smtClean="0"/>
              <a:t>k=1</a:t>
            </a:r>
            <a:r>
              <a:rPr lang="en-US" dirty="0" smtClean="0"/>
              <a:t>) </a:t>
            </a:r>
          </a:p>
          <a:p>
            <a:pPr lvl="2"/>
            <a:r>
              <a:rPr lang="en-US" i="1" dirty="0" smtClean="0"/>
              <a:t>P(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=i|X</a:t>
            </a:r>
            <a:r>
              <a:rPr lang="en-US" i="1" baseline="-25000" dirty="0" smtClean="0"/>
              <a:t>t-1</a:t>
            </a:r>
            <a:r>
              <a:rPr lang="en-US" i="1" dirty="0" smtClean="0"/>
              <a:t>=j) = P(X</a:t>
            </a:r>
            <a:r>
              <a:rPr lang="en-US" i="1" baseline="-25000" dirty="0" smtClean="0"/>
              <a:t>1</a:t>
            </a:r>
            <a:r>
              <a:rPr lang="en-US" i="1" dirty="0" smtClean="0"/>
              <a:t>=i|X</a:t>
            </a:r>
            <a:r>
              <a:rPr lang="en-US" i="1" baseline="-25000" dirty="0" smtClean="0"/>
              <a:t>0</a:t>
            </a:r>
            <a:r>
              <a:rPr lang="en-US" i="1" dirty="0" smtClean="0"/>
              <a:t>=j) …= P(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=i|X</a:t>
            </a:r>
            <a:r>
              <a:rPr lang="en-US" i="1" baseline="-25000" dirty="0" smtClean="0"/>
              <a:t>n-1</a:t>
            </a:r>
            <a:r>
              <a:rPr lang="en-US" i="1" dirty="0" smtClean="0"/>
              <a:t>=j)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basic problems (contd.)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 1: Likelihood of a sequence</a:t>
            </a:r>
          </a:p>
          <a:p>
            <a:pPr lvl="1"/>
            <a:r>
              <a:rPr lang="en-US" smtClean="0"/>
              <a:t>Forward Procedure</a:t>
            </a:r>
          </a:p>
          <a:p>
            <a:pPr lvl="1"/>
            <a:r>
              <a:rPr lang="en-US" smtClean="0"/>
              <a:t>Backward Procedure</a:t>
            </a:r>
          </a:p>
          <a:p>
            <a:r>
              <a:rPr lang="en-US" smtClean="0"/>
              <a:t>Problem 2: Best state sequence</a:t>
            </a:r>
          </a:p>
          <a:p>
            <a:pPr lvl="1"/>
            <a:r>
              <a:rPr lang="en-US" smtClean="0"/>
              <a:t>Viterbi Algorithm</a:t>
            </a:r>
          </a:p>
          <a:p>
            <a:r>
              <a:rPr lang="en-US" smtClean="0"/>
              <a:t>Problem 3: Re-estimation</a:t>
            </a:r>
          </a:p>
          <a:p>
            <a:pPr lvl="1"/>
            <a:r>
              <a:rPr lang="en-US" smtClean="0"/>
              <a:t>Baum-Welch ( Forward-Backward Algorithm 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O: Observation Sequence</a:t>
            </a:r>
          </a:p>
          <a:p>
            <a:r>
              <a:rPr lang="en-US" sz="2400" dirty="0" smtClean="0"/>
              <a:t>S: State Sequence</a:t>
            </a:r>
          </a:p>
          <a:p>
            <a:endParaRPr lang="en-US" sz="2400" dirty="0" smtClean="0"/>
          </a:p>
          <a:p>
            <a:r>
              <a:rPr lang="en-US" sz="2400" dirty="0" smtClean="0"/>
              <a:t>Given O find S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 where 				called Probabilistic Inference</a:t>
            </a:r>
          </a:p>
          <a:p>
            <a:endParaRPr lang="en-US" sz="2400" dirty="0" smtClean="0"/>
          </a:p>
          <a:p>
            <a:r>
              <a:rPr lang="en-US" sz="2400" dirty="0" smtClean="0"/>
              <a:t>Infer “Hidden” from “Observed”</a:t>
            </a:r>
          </a:p>
          <a:p>
            <a:r>
              <a:rPr lang="en-US" sz="2400" dirty="0" smtClean="0"/>
              <a:t>How is this inference different from logical inference based on propositional or predicate calculus?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48200" y="3352800"/>
          <a:ext cx="2935224" cy="685800"/>
        </p:xfrm>
        <a:graphic>
          <a:graphicData uri="http://schemas.openxmlformats.org/presentationml/2006/ole">
            <p:oleObj spid="_x0000_s44034" name="Equation" r:id="rId3" imgW="1358640" imgH="31716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  <a:latin typeface="Arial" charset="0"/>
              </a:rPr>
              <a:t>Essentials of Hidden Markov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14338" eaLnBrk="1">
              <a:lnSpc>
                <a:spcPct val="14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2813" algn="l"/>
                <a:tab pos="8709025" algn="l"/>
                <a:tab pos="9123363" algn="l"/>
                <a:tab pos="9539288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1. Markov + Naive </a:t>
            </a:r>
            <a:r>
              <a:rPr lang="en-GB" sz="2400" dirty="0" err="1" smtClean="0">
                <a:solidFill>
                  <a:srgbClr val="000000"/>
                </a:solidFill>
                <a:latin typeface="Times New Roman" pitchFamily="18" charset="0"/>
              </a:rPr>
              <a:t>Bayes</a:t>
            </a:r>
            <a:endParaRPr lang="en-GB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4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2813" algn="l"/>
                <a:tab pos="8709025" algn="l"/>
                <a:tab pos="9123363" algn="l"/>
                <a:tab pos="9539288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2. Uses both transition and observation probability</a:t>
            </a:r>
          </a:p>
          <a:p>
            <a:pPr defTabSz="414338" eaLnBrk="1">
              <a:lnSpc>
                <a:spcPct val="14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2813" algn="l"/>
                <a:tab pos="8709025" algn="l"/>
                <a:tab pos="9123363" algn="l"/>
                <a:tab pos="9539288" algn="l"/>
              </a:tabLst>
            </a:pPr>
            <a:endParaRPr lang="en-GB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4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2813" algn="l"/>
                <a:tab pos="8709025" algn="l"/>
                <a:tab pos="9123363" algn="l"/>
                <a:tab pos="9539288" algn="l"/>
              </a:tabLst>
            </a:pPr>
            <a:endParaRPr lang="en-GB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4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2813" algn="l"/>
                <a:tab pos="8709025" algn="l"/>
                <a:tab pos="9123363" algn="l"/>
                <a:tab pos="9539288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3.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Effectively makes Hidden Markov Model a Finite State Machine (FSM) with probability</a:t>
            </a:r>
            <a:endParaRPr lang="en-GB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sz="2400" dirty="0"/>
          </a:p>
        </p:txBody>
      </p:sp>
      <p:graphicFrame>
        <p:nvGraphicFramePr>
          <p:cNvPr id="455682" name="Object 2"/>
          <p:cNvGraphicFramePr>
            <a:graphicFrameLocks noChangeAspect="1"/>
          </p:cNvGraphicFramePr>
          <p:nvPr/>
        </p:nvGraphicFramePr>
        <p:xfrm>
          <a:off x="1600200" y="3429000"/>
          <a:ext cx="6159500" cy="609600"/>
        </p:xfrm>
        <a:graphic>
          <a:graphicData uri="http://schemas.openxmlformats.org/presentationml/2006/ole">
            <p:oleObj spid="_x0000_s45058" name="Equation" r:id="rId3" imgW="2438280" imgH="24120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Observation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Without any restriction,</a:t>
            </a:r>
          </a:p>
          <a:p>
            <a:pPr lvl="1"/>
            <a:r>
              <a:rPr lang="en-US" dirty="0" smtClean="0"/>
              <a:t>Search space size= |S|</a:t>
            </a:r>
            <a:r>
              <a:rPr lang="en-US" baseline="30000" dirty="0" smtClean="0"/>
              <a:t>|O|</a:t>
            </a:r>
            <a:endParaRPr lang="en-US" baseline="30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2209800"/>
          <a:ext cx="3632200" cy="1676400"/>
        </p:xfrm>
        <a:graphic>
          <a:graphicData uri="http://schemas.openxmlformats.org/presentationml/2006/ole">
            <p:oleObj spid="_x0000_s46082" name="Equation" r:id="rId3" imgW="1485720" imgH="68580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sz="3600" dirty="0" smtClean="0"/>
              <a:t>Continuing with the Urn example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295400" y="2057400"/>
            <a:ext cx="838200" cy="1219200"/>
          </a:xfrm>
          <a:prstGeom prst="can">
            <a:avLst>
              <a:gd name="adj" fmla="val 363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6629400" y="2057400"/>
            <a:ext cx="838200" cy="1219200"/>
          </a:xfrm>
          <a:prstGeom prst="can">
            <a:avLst>
              <a:gd name="adj" fmla="val 363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733800" y="2057400"/>
            <a:ext cx="838200" cy="1219200"/>
          </a:xfrm>
          <a:prstGeom prst="can">
            <a:avLst>
              <a:gd name="adj" fmla="val 363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41388" y="3276600"/>
            <a:ext cx="14684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u="sng"/>
              <a:t>Urn 1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Red = 30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Green = 50 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Blue = 20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05550" y="3276600"/>
            <a:ext cx="14684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u="sng"/>
              <a:t>Urn 3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Red =60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Green =10  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Blue =  30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478213" y="3352800"/>
            <a:ext cx="14684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u="sng"/>
              <a:t>Urn 2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Red = 10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Green = 40 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Blue = 50</a:t>
            </a:r>
            <a:r>
              <a:rPr lang="en-US" sz="1400"/>
              <a:t> 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8925" y="1331913"/>
            <a:ext cx="2363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Colored Ball choosing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smtClean="0"/>
              <a:t>Example (contd.)</a:t>
            </a:r>
          </a:p>
        </p:txBody>
      </p:sp>
      <p:graphicFrame>
        <p:nvGraphicFramePr>
          <p:cNvPr id="371715" name="Group 3"/>
          <p:cNvGraphicFramePr>
            <a:graphicFrameLocks noGrp="1"/>
          </p:cNvGraphicFramePr>
          <p:nvPr/>
        </p:nvGraphicFramePr>
        <p:xfrm>
          <a:off x="1371600" y="1447800"/>
          <a:ext cx="3124200" cy="1706880"/>
        </p:xfrm>
        <a:graphic>
          <a:graphicData uri="http://schemas.openxmlformats.org/drawingml/2006/table">
            <a:tbl>
              <a:tblPr/>
              <a:tblGrid>
                <a:gridCol w="838200"/>
                <a:gridCol w="776288"/>
                <a:gridCol w="776287"/>
                <a:gridCol w="73342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04800" y="1828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Given :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822325" y="331311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Observation : RRGGBRGR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990600" y="4114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822325" y="4075113"/>
            <a:ext cx="46948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What is the corresponding state sequence ?</a:t>
            </a:r>
            <a:endParaRPr lang="en-US" dirty="0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876800" y="20574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371748" name="Group 36"/>
          <p:cNvGraphicFramePr>
            <a:graphicFrameLocks noGrp="1"/>
          </p:cNvGraphicFramePr>
          <p:nvPr>
            <p:ph idx="1"/>
          </p:nvPr>
        </p:nvGraphicFramePr>
        <p:xfrm>
          <a:off x="5486400" y="1371600"/>
          <a:ext cx="2971800" cy="170688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28800" y="990600"/>
            <a:ext cx="2300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Transition Probability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914400"/>
            <a:ext cx="328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Observation/output Probability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1316</Words>
  <Application>Microsoft Office PowerPoint</Application>
  <PresentationFormat>On-screen Show (4:3)</PresentationFormat>
  <Paragraphs>421</Paragraphs>
  <Slides>27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Blends</vt:lpstr>
      <vt:lpstr>Equation</vt:lpstr>
      <vt:lpstr>CS344: Introduction to Artificial Intelligence (associated lab: CS386) </vt:lpstr>
      <vt:lpstr>HMM Definition</vt:lpstr>
      <vt:lpstr>Markov Processes</vt:lpstr>
      <vt:lpstr>Three basic problems (contd.)</vt:lpstr>
      <vt:lpstr>Probabilistic Inference</vt:lpstr>
      <vt:lpstr>Essentials of Hidden Markov Model</vt:lpstr>
      <vt:lpstr>Probability of Observation Sequence</vt:lpstr>
      <vt:lpstr>Continuing with the Urn example</vt:lpstr>
      <vt:lpstr>Example (contd.)</vt:lpstr>
      <vt:lpstr>Diagrammatic representation (1/2)</vt:lpstr>
      <vt:lpstr>Diagrammatic representation (2/2)</vt:lpstr>
      <vt:lpstr>Probabilistic FSM</vt:lpstr>
      <vt:lpstr>Developing the tree</vt:lpstr>
      <vt:lpstr>Tree structure contd…</vt:lpstr>
      <vt:lpstr>Tabular representation of the tree</vt:lpstr>
      <vt:lpstr>Algorithm (following James Alan, Natural Language Understanding (2nd edition), Benjamin Cummins (pub.), 1995</vt:lpstr>
      <vt:lpstr>Algorithm contd…</vt:lpstr>
      <vt:lpstr>Initialization</vt:lpstr>
      <vt:lpstr>Seq. Identification</vt:lpstr>
      <vt:lpstr>Viterbi Algorithm for the Urn problem (first two symbols)</vt:lpstr>
      <vt:lpstr>Markov process of order&gt;1 (say 2)</vt:lpstr>
      <vt:lpstr>Adjustments</vt:lpstr>
      <vt:lpstr>Forward and Backward Probability Calculation</vt:lpstr>
      <vt:lpstr>Forward probability F(k,i)</vt:lpstr>
      <vt:lpstr>Forward probability (contd.)</vt:lpstr>
      <vt:lpstr>Backward probability B(k,i)</vt:lpstr>
      <vt:lpstr>Backward probability (contd.)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112</cp:revision>
  <dcterms:created xsi:type="dcterms:W3CDTF">2007-07-27T07:29:18Z</dcterms:created>
  <dcterms:modified xsi:type="dcterms:W3CDTF">2011-01-25T04:45:53Z</dcterms:modified>
</cp:coreProperties>
</file>