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58" r:id="rId4"/>
    <p:sldId id="282" r:id="rId5"/>
    <p:sldId id="283" r:id="rId6"/>
    <p:sldId id="259" r:id="rId7"/>
    <p:sldId id="260" r:id="rId8"/>
    <p:sldId id="261" r:id="rId9"/>
    <p:sldId id="262" r:id="rId10"/>
    <p:sldId id="289" r:id="rId11"/>
    <p:sldId id="290" r:id="rId12"/>
    <p:sldId id="29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92" r:id="rId21"/>
    <p:sldId id="270" r:id="rId22"/>
    <p:sldId id="293" r:id="rId23"/>
    <p:sldId id="271" r:id="rId24"/>
    <p:sldId id="294" r:id="rId25"/>
    <p:sldId id="295" r:id="rId26"/>
    <p:sldId id="296" r:id="rId27"/>
    <p:sldId id="300" r:id="rId28"/>
    <p:sldId id="297" r:id="rId29"/>
    <p:sldId id="298" r:id="rId30"/>
    <p:sldId id="299" r:id="rId31"/>
    <p:sldId id="274" r:id="rId32"/>
    <p:sldId id="275" r:id="rId33"/>
    <p:sldId id="301" r:id="rId34"/>
    <p:sldId id="302" r:id="rId35"/>
    <p:sldId id="276" r:id="rId36"/>
    <p:sldId id="277" r:id="rId37"/>
    <p:sldId id="278" r:id="rId38"/>
    <p:sldId id="279" r:id="rId39"/>
    <p:sldId id="284" r:id="rId40"/>
    <p:sldId id="285" r:id="rId41"/>
    <p:sldId id="286" r:id="rId42"/>
    <p:sldId id="287" r:id="rId43"/>
    <p:sldId id="288" r:id="rId44"/>
    <p:sldId id="28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8C7CE-70FB-4086-8FDF-7C50972ECB1D}" type="datetimeFigureOut">
              <a:rPr lang="en-US" smtClean="0"/>
              <a:pPr/>
              <a:t>3/22/2010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6AEB5-0287-4442-B7F5-C821EC368B3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41E4-0246-4251-975B-40485F3B67FC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B7D2-3AF4-4CEF-BC8A-B6EC7363CB25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E1DA-2616-4671-A768-A8F428C27714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F6D-3FC8-4A7B-974D-5EC7F3866943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6893-0C26-4AE5-B79D-F0392ECBF40C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5361-91A4-404F-97E0-FAB5BD586481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76CD-E80E-4B0B-AEE6-274F06C0DA8A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1C0E-38F3-4FC6-B59C-C4F9A7CCD185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78C-6B13-45F1-8805-81D58CB922B6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3F0-7A9A-417C-9120-6153C2AA417F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43B9-44A2-4B70-995E-146D8B52EC72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7C19-90E2-4A42-BABD-0BA3F58AF7EF}" type="datetime1">
              <a:rPr lang="en-US" smtClean="0"/>
              <a:pPr/>
              <a:t>3/22/2010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D4AC-9B4D-4AFA-850F-33F26B67CC0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sz="4800" b="1" baseline="0" dirty="0" smtClean="0">
                <a:solidFill>
                  <a:srgbClr val="00335B"/>
                </a:solidFill>
                <a:latin typeface="Arial-BoldMT"/>
              </a:rPr>
              <a:t>Consistency Rationing in the Cloud: </a:t>
            </a:r>
            <a:r>
              <a:rPr lang="en-IN" sz="4800" b="1" i="1" baseline="0" dirty="0" smtClean="0">
                <a:solidFill>
                  <a:srgbClr val="00335B"/>
                </a:solidFill>
                <a:latin typeface="Arial-ItalicMT"/>
              </a:rPr>
              <a:t>Pay only when it matters</a:t>
            </a:r>
            <a:br>
              <a:rPr lang="en-IN" sz="4800" b="1" i="1" baseline="0" dirty="0" smtClean="0">
                <a:solidFill>
                  <a:srgbClr val="00335B"/>
                </a:solidFill>
                <a:latin typeface="Arial-ItalicMT"/>
              </a:rPr>
            </a:br>
            <a:r>
              <a:rPr lang="en-IN" sz="4800" b="1" i="1" baseline="0" dirty="0" smtClean="0">
                <a:solidFill>
                  <a:srgbClr val="00335B"/>
                </a:solidFill>
                <a:latin typeface="Arial-ItalicMT"/>
              </a:rPr>
              <a:t/>
            </a:r>
            <a:br>
              <a:rPr lang="en-IN" sz="4800" b="1" i="1" baseline="0" dirty="0" smtClean="0">
                <a:solidFill>
                  <a:srgbClr val="00335B"/>
                </a:solidFill>
                <a:latin typeface="Arial-ItalicMT"/>
              </a:rPr>
            </a:br>
            <a:r>
              <a:rPr lang="en-IN" sz="4000" baseline="0" dirty="0" smtClean="0">
                <a:solidFill>
                  <a:srgbClr val="000000"/>
                </a:solidFill>
                <a:latin typeface="ArialMT"/>
              </a:rPr>
              <a:t>Tim </a:t>
            </a:r>
            <a:r>
              <a:rPr lang="en-IN" sz="4000" baseline="0" dirty="0" err="1" smtClean="0">
                <a:solidFill>
                  <a:srgbClr val="000000"/>
                </a:solidFill>
                <a:latin typeface="ArialMT"/>
              </a:rPr>
              <a:t>Kraska</a:t>
            </a:r>
            <a:r>
              <a:rPr lang="en-IN" sz="4000" baseline="0" dirty="0" smtClean="0">
                <a:solidFill>
                  <a:srgbClr val="000000"/>
                </a:solidFill>
                <a:latin typeface="ArialMT"/>
              </a:rPr>
              <a:t>, Martin </a:t>
            </a:r>
            <a:r>
              <a:rPr lang="en-IN" sz="4000" baseline="0" dirty="0" err="1" smtClean="0">
                <a:solidFill>
                  <a:srgbClr val="000000"/>
                </a:solidFill>
                <a:latin typeface="ArialMT"/>
              </a:rPr>
              <a:t>Hentschel</a:t>
            </a:r>
            <a:r>
              <a:rPr lang="en-IN" sz="4000" baseline="0" dirty="0" smtClean="0">
                <a:solidFill>
                  <a:srgbClr val="000000"/>
                </a:solidFill>
                <a:latin typeface="ArialMT"/>
              </a:rPr>
              <a:t>, Gustavo Alonso, Donald </a:t>
            </a:r>
            <a:r>
              <a:rPr lang="en-IN" sz="4000" baseline="0" dirty="0" err="1" smtClean="0">
                <a:solidFill>
                  <a:srgbClr val="000000"/>
                </a:solidFill>
                <a:latin typeface="ArialMT"/>
              </a:rPr>
              <a:t>Kossmann</a:t>
            </a:r>
            <a:r>
              <a:rPr lang="en-IN" baseline="0" dirty="0" smtClean="0">
                <a:solidFill>
                  <a:srgbClr val="000000"/>
                </a:solidFill>
                <a:latin typeface="ArialMT"/>
              </a:rPr>
              <a:t/>
            </a:r>
            <a:br>
              <a:rPr lang="en-IN" baseline="0" dirty="0" smtClean="0">
                <a:solidFill>
                  <a:srgbClr val="000000"/>
                </a:solidFill>
                <a:latin typeface="ArialMT"/>
              </a:rPr>
            </a:br>
            <a:r>
              <a:rPr lang="en-IN" sz="1200" baseline="0" dirty="0" smtClean="0">
                <a:solidFill>
                  <a:srgbClr val="FFFFFF"/>
                </a:solidFill>
                <a:latin typeface="ArialMT"/>
              </a:rPr>
              <a:t>27.09.2009 Systems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4786322"/>
            <a:ext cx="6400800" cy="1752600"/>
          </a:xfrm>
        </p:spPr>
        <p:txBody>
          <a:bodyPr/>
          <a:lstStyle/>
          <a:p>
            <a:r>
              <a:rPr lang="en-US" dirty="0" smtClean="0"/>
              <a:t>Modified by </a:t>
            </a:r>
          </a:p>
          <a:p>
            <a:r>
              <a:rPr lang="en-US" dirty="0" smtClean="0"/>
              <a:t>Raja </a:t>
            </a:r>
            <a:r>
              <a:rPr lang="en-US" dirty="0" err="1" smtClean="0"/>
              <a:t>Amadala</a:t>
            </a:r>
            <a:r>
              <a:rPr lang="en-US" dirty="0" smtClean="0"/>
              <a:t> - 08305078</a:t>
            </a:r>
          </a:p>
          <a:p>
            <a:r>
              <a:rPr lang="en-US" dirty="0" err="1" smtClean="0"/>
              <a:t>Sandeep</a:t>
            </a:r>
            <a:r>
              <a:rPr lang="en-US" dirty="0" smtClean="0"/>
              <a:t> N - 08305063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857224" y="571480"/>
            <a:ext cx="6326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00335B"/>
                </a:solidFill>
                <a:latin typeface="Arial-BoldMT"/>
              </a:rPr>
              <a:t>Consistency Rationing </a:t>
            </a:r>
            <a:r>
              <a:rPr lang="en-IN" sz="2800" b="1" dirty="0" smtClean="0">
                <a:solidFill>
                  <a:srgbClr val="00335B"/>
                </a:solidFill>
                <a:latin typeface="ArialMT"/>
              </a:rPr>
              <a:t>(Category A)</a:t>
            </a:r>
            <a:endParaRPr lang="en-IN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643050"/>
            <a:ext cx="6500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400" dirty="0" err="1" smtClean="0"/>
              <a:t>Serializability</a:t>
            </a:r>
            <a:endParaRPr lang="en-US" sz="24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Always stays consistent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In cloud – expensive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transaction cost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Performance issues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Complex protocols needed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Require more interaction with additional services (e.g., lock services, queuing services)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Higher cost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Lower performance(response time)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2PL protocol, </a:t>
            </a:r>
            <a:r>
              <a:rPr lang="en-US" sz="2400" dirty="0" err="1" smtClean="0"/>
              <a:t>serializability</a:t>
            </a:r>
            <a:r>
              <a:rPr lang="en-US" sz="2400" dirty="0" smtClean="0"/>
              <a:t>.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857224" y="571480"/>
            <a:ext cx="634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00335B"/>
                </a:solidFill>
                <a:latin typeface="Arial-BoldMT"/>
              </a:rPr>
              <a:t>Consistency Rationing </a:t>
            </a:r>
            <a:r>
              <a:rPr lang="en-IN" sz="2800" b="1" dirty="0" smtClean="0">
                <a:solidFill>
                  <a:srgbClr val="00335B"/>
                </a:solidFill>
                <a:latin typeface="ArialMT"/>
              </a:rPr>
              <a:t>(Category C)</a:t>
            </a:r>
            <a:endParaRPr lang="en-IN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357298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Session consistency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It is the minimum consistency level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Below this – application can’t see it’s own updates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Connects system in terms of Sessions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System guarantees </a:t>
            </a:r>
            <a:r>
              <a:rPr lang="en-US" sz="2400" b="1" dirty="0" smtClean="0"/>
              <a:t>read-your-own-writes </a:t>
            </a:r>
            <a:r>
              <a:rPr lang="en-US" sz="2400" b="1" dirty="0" err="1" smtClean="0"/>
              <a:t>monotonicity</a:t>
            </a:r>
            <a:r>
              <a:rPr lang="en-US" sz="2400" b="1" dirty="0" smtClean="0"/>
              <a:t>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Session of different clients will not always see each other’s updates.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Only uses Eventual consistency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Conflict resolution in terms of type of updates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Non –commutative updates (overrides)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Commutative updates (numerical operations e.g., add)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It is very cheap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Permits extensive caching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Should always place data in C- category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857224" y="571480"/>
            <a:ext cx="634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 smtClean="0">
                <a:solidFill>
                  <a:srgbClr val="00335B"/>
                </a:solidFill>
                <a:latin typeface="Arial-BoldMT"/>
              </a:rPr>
              <a:t>Consistency Rationing </a:t>
            </a:r>
            <a:r>
              <a:rPr lang="en-IN" sz="2800" b="1" dirty="0" smtClean="0">
                <a:solidFill>
                  <a:srgbClr val="00335B"/>
                </a:solidFill>
                <a:latin typeface="ArialMT"/>
              </a:rPr>
              <a:t>(Category B)</a:t>
            </a:r>
            <a:endParaRPr lang="en-IN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428736"/>
            <a:ext cx="7429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/>
              <a:t>Adaptive consistency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/>
              <a:t>Switches between </a:t>
            </a:r>
            <a:r>
              <a:rPr lang="en-US" sz="2800" dirty="0" err="1" smtClean="0"/>
              <a:t>Serializability</a:t>
            </a:r>
            <a:r>
              <a:rPr lang="en-US" sz="2800" dirty="0" smtClean="0"/>
              <a:t> and Session consistency</a:t>
            </a:r>
          </a:p>
          <a:p>
            <a:pPr marL="514350" indent="-514350">
              <a:buFont typeface="Wingdings" pitchFamily="2" charset="2"/>
              <a:buChar char="q"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199" y="571480"/>
            <a:ext cx="8357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335B"/>
                </a:solidFill>
                <a:latin typeface="Arial-BoldMT"/>
              </a:rPr>
              <a:t>Consistency Rationing – Transactions on mixes</a:t>
            </a:r>
            <a:endParaRPr lang="en-IN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736"/>
            <a:ext cx="37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Consistency guarantees per category instead of transaction level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    Different categories can mix in a single operation/transaction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For joins, unions, etc, the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    lowest category wins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    Issues: transactions may see different consistency levels</a:t>
            </a:r>
            <a:endParaRPr lang="en-IN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500042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600" b="1" dirty="0" smtClean="0">
                <a:solidFill>
                  <a:srgbClr val="00335B"/>
                </a:solidFill>
                <a:latin typeface="Arial-BoldMT"/>
              </a:rPr>
              <a:t>Outline</a:t>
            </a:r>
            <a:endParaRPr lang="en-IN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918" y="1714488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002848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002848"/>
                </a:solidFill>
                <a:latin typeface="ArialMT"/>
              </a:rPr>
              <a:t>Consistency Rationing</a:t>
            </a:r>
          </a:p>
          <a:p>
            <a:r>
              <a:rPr lang="en-IN" sz="2800" dirty="0" smtClean="0">
                <a:solidFill>
                  <a:srgbClr val="002848"/>
                </a:solidFill>
                <a:latin typeface="Wingdings"/>
              </a:rPr>
              <a:t> </a:t>
            </a:r>
            <a:r>
              <a:rPr lang="en-IN" sz="2800" b="1" dirty="0" smtClean="0">
                <a:solidFill>
                  <a:srgbClr val="002848"/>
                </a:solidFill>
                <a:latin typeface="Arial-BoldMT"/>
              </a:rPr>
              <a:t>Adaptive Guarantees</a:t>
            </a:r>
          </a:p>
          <a:p>
            <a:r>
              <a:rPr lang="en-IN" sz="2800" dirty="0" smtClean="0">
                <a:solidFill>
                  <a:srgbClr val="7F7F7F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7F7F7F"/>
                </a:solidFill>
                <a:latin typeface="ArialMT"/>
              </a:rPr>
              <a:t>Implementation &amp; Experiments</a:t>
            </a:r>
          </a:p>
          <a:p>
            <a:r>
              <a:rPr lang="en-IN" sz="2800" dirty="0" smtClean="0">
                <a:solidFill>
                  <a:srgbClr val="7F7F7F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7F7F7F"/>
                </a:solidFill>
                <a:latin typeface="ArialMT"/>
              </a:rPr>
              <a:t>Conclusion and Future Work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642918"/>
            <a:ext cx="6377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2848"/>
                </a:solidFill>
                <a:latin typeface="Arial-BoldMT"/>
              </a:rPr>
              <a:t>Adaptive Guarantees for B-Data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1571604" y="1643050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B-data: Inconsistency has a cost, but it might be tolerable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Often the bottleneck in the system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Here, we can make big improvements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    Let B-data automatically switch between A and C guarantees</a:t>
            </a:r>
          </a:p>
          <a:p>
            <a:endParaRPr lang="en-IN" sz="2400" dirty="0" smtClean="0">
              <a:solidFill>
                <a:srgbClr val="000000"/>
              </a:solidFill>
              <a:latin typeface="ArialMT"/>
            </a:endParaRP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Use policy to optimize: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1285852" y="5000636"/>
            <a:ext cx="7101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Arial-BoldMT"/>
              </a:rPr>
              <a:t>Transaction Cost vs. Inconsistency Cost</a:t>
            </a:r>
            <a:endParaRPr lang="en-IN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428604"/>
            <a:ext cx="5716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B-Data Consistency Classes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1026" name="Picture 2" descr="C:\Users\raja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70785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714356"/>
            <a:ext cx="421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General Policy - Idea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1285852" y="1571612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MT"/>
              </a:rPr>
              <a:t>Apply strong consistency protocols only if the likelihood of a conflict is high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1357290" y="2643182"/>
            <a:ext cx="62151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dirty="0" smtClean="0">
                <a:solidFill>
                  <a:srgbClr val="005092"/>
                </a:solidFill>
                <a:latin typeface="ArialMT"/>
              </a:rPr>
              <a:t>1.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Gather temporal statistics at runtime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ArialMT"/>
              </a:rPr>
              <a:t>2.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Derive the likelihood of an conflict by means of a simple stochastic model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ArialMT"/>
              </a:rPr>
              <a:t>3.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Use strong consistency if the likelihood of a conflict is higher than a certain threshold</a:t>
            </a:r>
            <a:endParaRPr lang="en-IN" sz="2200" dirty="0"/>
          </a:p>
        </p:txBody>
      </p:sp>
      <p:sp>
        <p:nvSpPr>
          <p:cNvPr id="5" name="Right Arrow 4"/>
          <p:cNvSpPr/>
          <p:nvPr/>
        </p:nvSpPr>
        <p:spPr>
          <a:xfrm>
            <a:off x="928662" y="5214950"/>
            <a:ext cx="928694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071670" y="5072074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Arial-BoldMT"/>
              </a:rPr>
              <a:t>Consistency becomes a probabilistic guarantee</a:t>
            </a:r>
            <a:endParaRPr lang="en-IN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571480"/>
            <a:ext cx="4578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General Policy - Model</a:t>
            </a:r>
            <a:endParaRPr lang="en-IN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7909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86248" y="135729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n servers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Servers cache data with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cache interval - CI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Load equally distributed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Two updates considered as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a conflict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Conflicts for A and B data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can be detected and resolved after every CI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Every server makes local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decisions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(no synchronization)</a:t>
            </a:r>
            <a:endParaRPr lang="en-IN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571480"/>
            <a:ext cx="4578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General Policy - Model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1285852" y="1500174"/>
            <a:ext cx="6715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N" sz="2400" dirty="0" smtClean="0"/>
              <a:t>Likelihood of a conflict inside one CI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914400" lvl="1" indent="-457200"/>
            <a:endParaRPr lang="en-IN" sz="2400" dirty="0" smtClean="0"/>
          </a:p>
          <a:p>
            <a:r>
              <a:rPr lang="en-US" sz="2400" dirty="0" smtClean="0"/>
              <a:t>	</a:t>
            </a:r>
            <a:endParaRPr lang="en-IN" sz="2400" dirty="0" smtClean="0"/>
          </a:p>
          <a:p>
            <a:endParaRPr lang="en-IN" sz="2400" dirty="0" smtClean="0"/>
          </a:p>
          <a:p>
            <a:pPr>
              <a:buFont typeface="Wingdings" pitchFamily="2" charset="2"/>
              <a:buChar char="ü"/>
            </a:pPr>
            <a:r>
              <a:rPr lang="en-IN" sz="2400" i="1" dirty="0" smtClean="0"/>
              <a:t>  X </a:t>
            </a:r>
            <a:r>
              <a:rPr lang="en-IN" sz="2400" dirty="0" smtClean="0"/>
              <a:t>is a stochastic variable corresponding to the number of updates to the same record within the cache interval.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  P(X &gt; 1) is the probability of more than one update over the same record in one cache interval.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  the probability that the concurrent updates happen on the same server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71678"/>
            <a:ext cx="4786346" cy="11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928662" y="500042"/>
            <a:ext cx="4578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General Policy - Model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428736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Simplification of this equation using </a:t>
            </a:r>
            <a:r>
              <a:rPr lang="en-US" sz="2800" dirty="0" smtClean="0"/>
              <a:t>Poisson </a:t>
            </a:r>
            <a:r>
              <a:rPr lang="en-US" sz="2800" dirty="0" smtClean="0"/>
              <a:t>process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λ  - arrival rate - </a:t>
            </a:r>
            <a:endParaRPr lang="en-US" sz="2800" dirty="0" smtClean="0"/>
          </a:p>
          <a:p>
            <a:endParaRPr lang="en-IN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928934"/>
            <a:ext cx="3886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000504"/>
            <a:ext cx="63264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571480"/>
            <a:ext cx="7236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General Policy – Temporal Statistics</a:t>
            </a:r>
            <a:endParaRPr lang="en-IN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29124" y="15001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 smtClean="0">
                <a:latin typeface="ArialMT"/>
              </a:rPr>
              <a:t>On every server: Collect update rate for a window </a:t>
            </a:r>
            <a:r>
              <a:rPr lang="el-GR" sz="2400" dirty="0" smtClean="0">
                <a:latin typeface="Times New Roman"/>
                <a:cs typeface="Times New Roman"/>
              </a:rPr>
              <a:t>ω</a:t>
            </a:r>
            <a:r>
              <a:rPr lang="en-IN" sz="2400" dirty="0" smtClean="0">
                <a:latin typeface="ArialMT"/>
              </a:rPr>
              <a:t> with sliding factor per item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4357686" y="2857496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Window size </a:t>
            </a:r>
            <a:r>
              <a:rPr lang="el-GR" sz="2000" dirty="0" smtClean="0">
                <a:latin typeface="Times New Roman"/>
                <a:cs typeface="Times New Roman"/>
              </a:rPr>
              <a:t>ω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 is a smoothing</a:t>
            </a:r>
          </a:p>
          <a:p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factor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Sliding factor and window size</a:t>
            </a:r>
          </a:p>
          <a:p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influence adaptability and space</a:t>
            </a:r>
          </a:p>
          <a:p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Requirement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Wingdings"/>
              </a:rPr>
              <a:t></a:t>
            </a:r>
            <a:r>
              <a:rPr lang="en-US" sz="2200" dirty="0" smtClean="0">
                <a:solidFill>
                  <a:srgbClr val="000000"/>
                </a:solidFill>
                <a:latin typeface="ArialMT"/>
              </a:rPr>
              <a:t>    Sliding factor specifies the granularity which the window moves</a:t>
            </a:r>
            <a:endParaRPr lang="en-IN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928662" y="428604"/>
            <a:ext cx="7236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General Policy – Temporal Statistics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428736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complete intervals of a window build a histogram of the updates.</a:t>
            </a:r>
          </a:p>
          <a:p>
            <a:r>
              <a:rPr lang="en-US" sz="2000" dirty="0" smtClean="0"/>
              <a:t>Larger window size – better the statistics</a:t>
            </a:r>
          </a:p>
          <a:p>
            <a:r>
              <a:rPr lang="en-US" sz="2000" dirty="0" smtClean="0"/>
              <a:t>Issues also present – like hot spot data</a:t>
            </a:r>
          </a:p>
          <a:p>
            <a:r>
              <a:rPr lang="en-US" sz="2000" dirty="0" smtClean="0"/>
              <a:t>We can calculate arrival rate </a:t>
            </a:r>
            <a:r>
              <a:rPr lang="en-US" sz="2000" dirty="0" smtClean="0">
                <a:latin typeface="Times New Roman"/>
                <a:cs typeface="Times New Roman"/>
              </a:rPr>
              <a:t>λ  </a:t>
            </a:r>
            <a:r>
              <a:rPr lang="en-US" sz="2000" dirty="0" smtClean="0">
                <a:cs typeface="Times New Roman"/>
              </a:rPr>
              <a:t>(useful at Model)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928934"/>
            <a:ext cx="1457332" cy="7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3857628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– is arithmetic mean of the number of the updates to a record</a:t>
            </a:r>
          </a:p>
          <a:p>
            <a:r>
              <a:rPr lang="en-US" sz="2000" dirty="0" smtClean="0"/>
              <a:t>n – number of servers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δ  - </a:t>
            </a:r>
            <a:r>
              <a:rPr lang="en-US" sz="2000" dirty="0" smtClean="0"/>
              <a:t>Sliding factor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5429264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Issues</a:t>
            </a:r>
            <a:r>
              <a:rPr lang="en-US" sz="2000" dirty="0" smtClean="0"/>
              <a:t>: local statistics can easily mislead the statistics</a:t>
            </a:r>
          </a:p>
          <a:p>
            <a:r>
              <a:rPr lang="en-US" sz="2000" dirty="0" smtClean="0"/>
              <a:t>So local statistics can combined into a centralized view. Broadcast statistics from time to time to all other servers.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357166"/>
            <a:ext cx="769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General Policy – Setting the Threshold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1071538" y="1357298"/>
            <a:ext cx="72866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005092"/>
                </a:solidFill>
                <a:latin typeface="Wingdings"/>
              </a:rPr>
              <a:t></a:t>
            </a:r>
            <a:r>
              <a:rPr lang="en-IN" sz="2800" dirty="0" smtClean="0">
                <a:solidFill>
                  <a:srgbClr val="000000"/>
                </a:solidFill>
                <a:latin typeface="ArialMT"/>
              </a:rPr>
              <a:t>   Use strong consistency if the savings are bigger than the penalty cost</a:t>
            </a:r>
          </a:p>
          <a:p>
            <a:pPr>
              <a:buFont typeface="Wingdings"/>
              <a:buChar char="§"/>
            </a:pPr>
            <a:endParaRPr lang="en-US" sz="2800" dirty="0" smtClean="0">
              <a:solidFill>
                <a:srgbClr val="000000"/>
              </a:solidFill>
              <a:latin typeface="ArialMT"/>
            </a:endParaRPr>
          </a:p>
          <a:p>
            <a:endParaRPr lang="en-IN" sz="2800" dirty="0" smtClean="0">
              <a:solidFill>
                <a:srgbClr val="000000"/>
              </a:solidFill>
              <a:latin typeface="ArialMT"/>
            </a:endParaRPr>
          </a:p>
          <a:p>
            <a:endParaRPr lang="en-IN" sz="2800" dirty="0" smtClean="0">
              <a:solidFill>
                <a:srgbClr val="005092"/>
              </a:solidFill>
              <a:latin typeface="Wingdings"/>
            </a:endParaRPr>
          </a:p>
          <a:p>
            <a:endParaRPr lang="en-IN" sz="2800" dirty="0" smtClean="0">
              <a:solidFill>
                <a:srgbClr val="005092"/>
              </a:solidFill>
              <a:latin typeface="Wingdings"/>
            </a:endParaRPr>
          </a:p>
          <a:p>
            <a:endParaRPr lang="en-IN" sz="2800" dirty="0" smtClean="0">
              <a:solidFill>
                <a:srgbClr val="005092"/>
              </a:solidFill>
              <a:latin typeface="Wingdings"/>
            </a:endParaRPr>
          </a:p>
          <a:p>
            <a:r>
              <a:rPr lang="en-IN" sz="28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000000"/>
                </a:solidFill>
                <a:latin typeface="ArialMT"/>
              </a:rPr>
              <a:t>Cost of A transaction</a:t>
            </a:r>
          </a:p>
          <a:p>
            <a:r>
              <a:rPr lang="en-IN" sz="28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000000"/>
                </a:solidFill>
                <a:latin typeface="ArialMT"/>
              </a:rPr>
              <a:t>Cost of C transaction</a:t>
            </a:r>
          </a:p>
          <a:p>
            <a:r>
              <a:rPr lang="en-IN" sz="28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000000"/>
                </a:solidFill>
                <a:latin typeface="ArialMT"/>
              </a:rPr>
              <a:t>Cost of inconsistency (O)</a:t>
            </a:r>
            <a:endParaRPr lang="en-IN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428868"/>
            <a:ext cx="24669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857224" y="500042"/>
            <a:ext cx="6516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Numeric Data – Value Constraint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500174"/>
            <a:ext cx="7643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Most of the conflicting updates around numerical values.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err="1" smtClean="0"/>
              <a:t>Eg</a:t>
            </a:r>
            <a:r>
              <a:rPr lang="en-US" sz="2800" dirty="0" smtClean="0"/>
              <a:t>., : Stock of items in a store.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          Available tickets in a reservation system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Often characterized by integrity constraint defined limit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Optimize the general policy by considering the actual update values to decide on which consistency level enforce </a:t>
            </a:r>
          </a:p>
          <a:p>
            <a:pPr marL="514350" indent="-514350">
              <a:buFont typeface="Arial" pitchFamily="34" charset="0"/>
              <a:buChar char="•"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928662" y="500042"/>
            <a:ext cx="6516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Numeric Data – Value Constraint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1428736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0000"/>
                </a:solidFill>
                <a:latin typeface="ArialMT"/>
              </a:rPr>
              <a:t>Fixed threshold policy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MT"/>
              </a:rPr>
              <a:t>	value is below a certain threshold, the record is handled under strong consistency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14620"/>
            <a:ext cx="1381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350043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 value – amount &lt;= Threshold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4214818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Issues</a:t>
            </a:r>
            <a:r>
              <a:rPr lang="en-US" sz="2400" dirty="0" smtClean="0"/>
              <a:t> : Inconsistency can occur if the sum of all updates on different servers let the value under watch drop below the </a:t>
            </a:r>
            <a:r>
              <a:rPr lang="en-US" sz="2400" dirty="0" smtClean="0"/>
              <a:t>limit.</a:t>
            </a:r>
            <a:endParaRPr lang="en-US" sz="2400" dirty="0" smtClean="0"/>
          </a:p>
          <a:p>
            <a:r>
              <a:rPr lang="en-US" sz="2400" dirty="0" smtClean="0"/>
              <a:t>Finding the optimal Threshold -  experimentally determine over </a:t>
            </a:r>
            <a:r>
              <a:rPr lang="en-US" sz="2400" dirty="0" smtClean="0"/>
              <a:t>time.</a:t>
            </a:r>
            <a:endParaRPr lang="en-US" sz="2400" dirty="0" smtClean="0"/>
          </a:p>
          <a:p>
            <a:r>
              <a:rPr lang="en-US" sz="2400" dirty="0" smtClean="0"/>
              <a:t>Static </a:t>
            </a:r>
            <a:r>
              <a:rPr lang="en-US" sz="2400" dirty="0" smtClean="0"/>
              <a:t>threshold.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642910" y="571480"/>
            <a:ext cx="6516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Numeric Data – Value Constraint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500174"/>
            <a:ext cx="72866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Demarcation policy</a:t>
            </a:r>
          </a:p>
          <a:p>
            <a:r>
              <a:rPr lang="en-US" dirty="0" smtClean="0"/>
              <a:t>	</a:t>
            </a:r>
            <a:r>
              <a:rPr lang="en-US" sz="2000" dirty="0" smtClean="0"/>
              <a:t>The idea of the protocol is to assign a certain amount of the value (e.g., the stock) to every server with overall amount being distributed across the servers.</a:t>
            </a:r>
          </a:p>
          <a:p>
            <a:r>
              <a:rPr lang="en-US" sz="2000" dirty="0" smtClean="0"/>
              <a:t>Servers may request additional shares from other servers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14686"/>
            <a:ext cx="1785950" cy="75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392906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– number of the servers</a:t>
            </a:r>
          </a:p>
          <a:p>
            <a:r>
              <a:rPr lang="en-US" dirty="0" smtClean="0"/>
              <a:t>v – value</a:t>
            </a:r>
          </a:p>
          <a:p>
            <a:r>
              <a:rPr lang="en-US" dirty="0" smtClean="0"/>
              <a:t>T - Threshold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5072074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Issues</a:t>
            </a:r>
            <a:r>
              <a:rPr lang="en-US" sz="2000" dirty="0" smtClean="0"/>
              <a:t> : Large number of servers n, so this policy will treat B data as A data. All most all transactions require locking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142976" y="428604"/>
            <a:ext cx="690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Value Constraint – Dynamic Policy</a:t>
            </a:r>
            <a:endParaRPr lang="en-IN" sz="3200" dirty="0"/>
          </a:p>
        </p:txBody>
      </p:sp>
      <p:sp>
        <p:nvSpPr>
          <p:cNvPr id="4" name="Rectangle 3"/>
          <p:cNvSpPr/>
          <p:nvPr/>
        </p:nvSpPr>
        <p:spPr>
          <a:xfrm>
            <a:off x="1000100" y="1214422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00335B"/>
                </a:solidFill>
                <a:latin typeface="ArialMT"/>
              </a:rPr>
              <a:t>Apply strong consistency protocols only if the likelihood of violating a value constraint becomes high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1071538" y="278605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Commutative updates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Without loss of generality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the limit is assumed to be “0”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Assumptions as for the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general policy</a:t>
            </a: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Statistics: Value change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over time</a:t>
            </a:r>
            <a:endParaRPr lang="en-IN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071678"/>
            <a:ext cx="39052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928662" y="642918"/>
            <a:ext cx="6516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Numeric Data – Value Constraint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35729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Dynamic policy</a:t>
            </a:r>
            <a:r>
              <a:rPr lang="en-IN" sz="2400" b="1" dirty="0" smtClean="0"/>
              <a:t>:</a:t>
            </a:r>
          </a:p>
          <a:p>
            <a:r>
              <a:rPr lang="en-US" sz="2400" dirty="0" smtClean="0"/>
              <a:t>It implements </a:t>
            </a:r>
            <a:r>
              <a:rPr lang="en-US" sz="2400" dirty="0" err="1" smtClean="0"/>
              <a:t>probablistic</a:t>
            </a:r>
            <a:r>
              <a:rPr lang="en-US" sz="2400" dirty="0" smtClean="0"/>
              <a:t> consistency guarantees by adjusting threshold.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86058"/>
            <a:ext cx="3510563" cy="6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00166" y="3857628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Y is a stochastic variable corresponding to the sum of update </a:t>
            </a:r>
            <a:r>
              <a:rPr lang="en-IN" sz="2400" dirty="0" smtClean="0"/>
              <a:t>values within </a:t>
            </a:r>
            <a:r>
              <a:rPr lang="en-IN" sz="2400" dirty="0" smtClean="0"/>
              <a:t>the cache interval CI.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071538" y="714356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Dynamic policy</a:t>
            </a:r>
            <a:r>
              <a:rPr lang="en-IN" sz="2400" b="1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135729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Temporal statistics:</a:t>
            </a:r>
          </a:p>
          <a:p>
            <a:r>
              <a:rPr lang="en-IN" dirty="0" smtClean="0"/>
              <a:t>probability density function (PDF) </a:t>
            </a:r>
            <a:r>
              <a:rPr lang="en-IN" dirty="0" smtClean="0"/>
              <a:t>f for the cache interval.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357430"/>
            <a:ext cx="2867939" cy="75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14752"/>
            <a:ext cx="3945330" cy="8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00636"/>
            <a:ext cx="4345149" cy="7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400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57224" y="785794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rgbClr val="00335B"/>
                </a:solidFill>
                <a:latin typeface="Arial-BoldMT"/>
              </a:rPr>
              <a:t>You own a Kiosk</a:t>
            </a:r>
            <a:endParaRPr lang="en-IN" sz="4000" dirty="0"/>
          </a:p>
        </p:txBody>
      </p:sp>
      <p:sp>
        <p:nvSpPr>
          <p:cNvPr id="7" name="Rectangle 6"/>
          <p:cNvSpPr/>
          <p:nvPr/>
        </p:nvSpPr>
        <p:spPr>
          <a:xfrm>
            <a:off x="4857752" y="1714488"/>
            <a:ext cx="4000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Items are not as valuable</a:t>
            </a: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Strong protection is not required</a:t>
            </a: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solidFill>
                  <a:srgbClr val="0050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I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easier to handle</a:t>
            </a:r>
            <a:endParaRPr lang="en-IN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solidFill>
                  <a:srgbClr val="0050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Less expensive</a:t>
            </a: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solidFill>
                  <a:srgbClr val="0050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scales better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4876" y="5643578"/>
            <a:ext cx="371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latin typeface="Arial-BoldMT"/>
              </a:rPr>
              <a:t>Of course,</a:t>
            </a:r>
          </a:p>
          <a:p>
            <a:r>
              <a:rPr lang="en-IN" sz="2800" b="1" dirty="0" smtClean="0">
                <a:latin typeface="Arial-BoldMT"/>
              </a:rPr>
              <a:t>more can go wrong!</a:t>
            </a:r>
            <a:endParaRPr lang="en-IN" sz="2800" dirty="0"/>
          </a:p>
        </p:txBody>
      </p:sp>
      <p:sp>
        <p:nvSpPr>
          <p:cNvPr id="8" name="Down Arrow 7"/>
          <p:cNvSpPr/>
          <p:nvPr/>
        </p:nvSpPr>
        <p:spPr>
          <a:xfrm>
            <a:off x="5214942" y="4929198"/>
            <a:ext cx="157163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071538" y="642918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Dynamic policy</a:t>
            </a:r>
            <a:r>
              <a:rPr lang="en-IN" sz="2400" b="1" dirty="0" smtClean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428868"/>
            <a:ext cx="32494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429000"/>
            <a:ext cx="45720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1285860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Using central limit theorem- approximating the CDF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428604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600" b="1" dirty="0" smtClean="0">
                <a:solidFill>
                  <a:srgbClr val="00335B"/>
                </a:solidFill>
                <a:latin typeface="Arial-BoldMT"/>
              </a:rPr>
              <a:t>Outline</a:t>
            </a:r>
            <a:endParaRPr lang="en-IN" sz="3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8" y="1500174"/>
            <a:ext cx="6072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002848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002848"/>
                </a:solidFill>
                <a:latin typeface="ArialMT"/>
              </a:rPr>
              <a:t>Consistency Rationing</a:t>
            </a:r>
          </a:p>
          <a:p>
            <a:r>
              <a:rPr lang="en-IN" sz="2800" dirty="0" smtClean="0">
                <a:solidFill>
                  <a:srgbClr val="002848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000000"/>
                </a:solidFill>
                <a:latin typeface="ArialMT"/>
              </a:rPr>
              <a:t>Adaptive Guarantees</a:t>
            </a:r>
          </a:p>
          <a:p>
            <a:r>
              <a:rPr lang="en-IN" sz="2800" dirty="0" smtClean="0">
                <a:solidFill>
                  <a:srgbClr val="002848"/>
                </a:solidFill>
                <a:latin typeface="Wingdings"/>
              </a:rPr>
              <a:t> </a:t>
            </a:r>
            <a:r>
              <a:rPr lang="en-IN" sz="2800" b="1" dirty="0" smtClean="0">
                <a:solidFill>
                  <a:srgbClr val="002848"/>
                </a:solidFill>
                <a:latin typeface="Arial-BoldMT"/>
              </a:rPr>
              <a:t>Implementation &amp; Experiments</a:t>
            </a:r>
          </a:p>
          <a:p>
            <a:r>
              <a:rPr lang="en-IN" sz="2800" dirty="0" smtClean="0">
                <a:solidFill>
                  <a:srgbClr val="7F7F7F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7F7F7F"/>
                </a:solidFill>
                <a:latin typeface="ArialMT"/>
              </a:rPr>
              <a:t>Conclusion and Future Work</a:t>
            </a:r>
            <a:endParaRPr lang="en-IN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714356"/>
            <a:ext cx="321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Implementation</a:t>
            </a:r>
            <a:endParaRPr lang="en-IN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9433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0" y="1571612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Architecture of “Building a</a:t>
            </a:r>
          </a:p>
          <a:p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DB on S3” [Sigmod08]</a:t>
            </a:r>
          </a:p>
          <a:p>
            <a:r>
              <a:rPr lang="en-IN" dirty="0" smtClean="0">
                <a:solidFill>
                  <a:srgbClr val="7FA8C9"/>
                </a:solidFill>
                <a:latin typeface="Wingdings"/>
              </a:rPr>
              <a:t> </a:t>
            </a:r>
            <a:r>
              <a:rPr lang="en-IN" sz="2000" dirty="0" smtClean="0">
                <a:solidFill>
                  <a:srgbClr val="000000"/>
                </a:solidFill>
                <a:latin typeface="ArialMT"/>
              </a:rPr>
              <a:t>Extended protocols</a:t>
            </a:r>
          </a:p>
          <a:p>
            <a:r>
              <a:rPr lang="en-IN" sz="2000" dirty="0" smtClean="0">
                <a:solidFill>
                  <a:srgbClr val="7FA8C9"/>
                </a:solidFill>
                <a:latin typeface="Wingdings"/>
              </a:rPr>
              <a:t> </a:t>
            </a:r>
            <a:r>
              <a:rPr lang="en-IN" sz="2000" dirty="0" smtClean="0">
                <a:solidFill>
                  <a:srgbClr val="000000"/>
                </a:solidFill>
                <a:latin typeface="ArialMT"/>
              </a:rPr>
              <a:t>Additional services</a:t>
            </a:r>
          </a:p>
          <a:p>
            <a:r>
              <a:rPr lang="en-IN" sz="1400" dirty="0" smtClean="0">
                <a:solidFill>
                  <a:srgbClr val="C0D4E4"/>
                </a:solidFill>
                <a:latin typeface="Wingdings"/>
              </a:rPr>
              <a:t>	</a:t>
            </a:r>
            <a:r>
              <a:rPr lang="en-IN" dirty="0" smtClean="0">
                <a:solidFill>
                  <a:srgbClr val="C0D4E4"/>
                </a:solidFill>
                <a:latin typeface="Wingdings"/>
              </a:rPr>
              <a:t></a:t>
            </a:r>
            <a:r>
              <a:rPr lang="en-IN" sz="1400" dirty="0" smtClean="0">
                <a:solidFill>
                  <a:srgbClr val="C0D4E4"/>
                </a:solidFill>
                <a:latin typeface="Wingdings"/>
              </a:rPr>
              <a:t> </a:t>
            </a:r>
            <a:r>
              <a:rPr lang="en-IN" dirty="0" smtClean="0">
                <a:solidFill>
                  <a:srgbClr val="000000"/>
                </a:solidFill>
                <a:latin typeface="ArialMT"/>
              </a:rPr>
              <a:t>Locking Service</a:t>
            </a:r>
          </a:p>
          <a:p>
            <a:r>
              <a:rPr lang="en-IN" dirty="0" smtClean="0">
                <a:solidFill>
                  <a:srgbClr val="C0D4E4"/>
                </a:solidFill>
                <a:latin typeface="Wingdings"/>
              </a:rPr>
              <a:t>	 </a:t>
            </a:r>
            <a:r>
              <a:rPr lang="en-IN" dirty="0" smtClean="0">
                <a:solidFill>
                  <a:srgbClr val="000000"/>
                </a:solidFill>
                <a:latin typeface="ArialMT"/>
              </a:rPr>
              <a:t>Reliable Queues</a:t>
            </a:r>
          </a:p>
          <a:p>
            <a:r>
              <a:rPr lang="en-IN" dirty="0" smtClean="0">
                <a:solidFill>
                  <a:srgbClr val="C0D4E4"/>
                </a:solidFill>
                <a:latin typeface="Wingdings"/>
              </a:rPr>
              <a:t>	 </a:t>
            </a:r>
            <a:r>
              <a:rPr lang="en-IN" dirty="0" smtClean="0">
                <a:solidFill>
                  <a:srgbClr val="000000"/>
                </a:solidFill>
                <a:latin typeface="ArialMT"/>
              </a:rPr>
              <a:t>Counter Service</a:t>
            </a:r>
          </a:p>
          <a:p>
            <a:r>
              <a:rPr lang="en-IN" dirty="0" smtClean="0">
                <a:solidFill>
                  <a:srgbClr val="7FA8C9"/>
                </a:solidFill>
                <a:latin typeface="Wingdings"/>
              </a:rPr>
              <a:t> </a:t>
            </a:r>
            <a:r>
              <a:rPr lang="en-IN" sz="2000" dirty="0" smtClean="0">
                <a:solidFill>
                  <a:srgbClr val="000000"/>
                </a:solidFill>
                <a:latin typeface="ArialMT"/>
              </a:rPr>
              <a:t>Every call is priced</a:t>
            </a:r>
          </a:p>
          <a:p>
            <a:r>
              <a:rPr lang="en-IN" sz="20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000" dirty="0" smtClean="0">
                <a:solidFill>
                  <a:srgbClr val="000000"/>
                </a:solidFill>
                <a:latin typeface="ArialMT"/>
              </a:rPr>
              <a:t>Approach is not restricted</a:t>
            </a:r>
          </a:p>
          <a:p>
            <a:r>
              <a:rPr lang="en-IN" sz="2000" dirty="0" smtClean="0">
                <a:solidFill>
                  <a:srgbClr val="000000"/>
                </a:solidFill>
                <a:latin typeface="ArialMT"/>
              </a:rPr>
              <a:t>to this architecture</a:t>
            </a:r>
          </a:p>
          <a:p>
            <a:r>
              <a:rPr lang="en-IN" dirty="0" smtClean="0">
                <a:solidFill>
                  <a:srgbClr val="7FA8C9"/>
                </a:solidFill>
                <a:latin typeface="Wingdings"/>
              </a:rPr>
              <a:t>	 </a:t>
            </a:r>
            <a:r>
              <a:rPr lang="en-IN" dirty="0" smtClean="0">
                <a:solidFill>
                  <a:srgbClr val="000000"/>
                </a:solidFill>
                <a:latin typeface="ArialMT"/>
              </a:rPr>
              <a:t>PNUTS</a:t>
            </a:r>
          </a:p>
          <a:p>
            <a:r>
              <a:rPr lang="en-IN" dirty="0" smtClean="0">
                <a:solidFill>
                  <a:srgbClr val="7FA8C9"/>
                </a:solidFill>
                <a:latin typeface="Wingdings"/>
              </a:rPr>
              <a:t>	 </a:t>
            </a:r>
            <a:r>
              <a:rPr lang="en-IN" dirty="0" smtClean="0">
                <a:solidFill>
                  <a:srgbClr val="000000"/>
                </a:solidFill>
                <a:latin typeface="ArialMT"/>
              </a:rPr>
              <a:t>Distributed DB</a:t>
            </a:r>
          </a:p>
          <a:p>
            <a:r>
              <a:rPr lang="en-IN" dirty="0" smtClean="0">
                <a:solidFill>
                  <a:srgbClr val="7FA8C9"/>
                </a:solidFill>
                <a:latin typeface="Wingdings"/>
              </a:rPr>
              <a:t>	 </a:t>
            </a:r>
            <a:r>
              <a:rPr lang="en-IN" dirty="0" smtClean="0">
                <a:solidFill>
                  <a:srgbClr val="000000"/>
                </a:solidFill>
                <a:latin typeface="ArialMT"/>
              </a:rPr>
              <a:t>Traditional DB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33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071538" y="500042"/>
            <a:ext cx="321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Implementation</a:t>
            </a:r>
            <a:endParaRPr lang="en-IN" sz="3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5076847" cy="396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34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071538" y="1928802"/>
            <a:ext cx="6572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Session consistency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err="1" smtClean="0"/>
              <a:t>Serializability</a:t>
            </a: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Meta data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Implementation Alternative  using PNUT</a:t>
            </a:r>
            <a:endParaRPr lang="en-IN" sz="3200" dirty="0"/>
          </a:p>
        </p:txBody>
      </p:sp>
      <p:sp>
        <p:nvSpPr>
          <p:cNvPr id="4" name="Rectangle 3"/>
          <p:cNvSpPr/>
          <p:nvPr/>
        </p:nvSpPr>
        <p:spPr>
          <a:xfrm>
            <a:off x="1000100" y="714356"/>
            <a:ext cx="321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Implementation</a:t>
            </a:r>
            <a:endParaRPr lang="en-IN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500042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Experiments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1285852" y="1285860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Modified TPC-W</a:t>
            </a:r>
          </a:p>
          <a:p>
            <a:endParaRPr lang="en-IN" sz="2400" dirty="0" smtClean="0">
              <a:solidFill>
                <a:srgbClr val="000000"/>
              </a:solidFill>
              <a:latin typeface="ArialMT"/>
            </a:endParaRPr>
          </a:p>
          <a:p>
            <a:r>
              <a:rPr lang="en-IN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No refilling of the stock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Different demand distributions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Stock is uniformly distributed between 10-100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Order mix (up to 6 items per basket (80-20 rule)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10 app servers, 1000 products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but up to 12,000 products are sold in 300sec</a:t>
            </a:r>
          </a:p>
          <a:p>
            <a:r>
              <a:rPr lang="en-IN" sz="22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200" dirty="0" smtClean="0">
                <a:solidFill>
                  <a:srgbClr val="000000"/>
                </a:solidFill>
                <a:latin typeface="ArialMT"/>
              </a:rPr>
              <a:t>Rationed consistency</a:t>
            </a:r>
            <a:endParaRPr lang="en-IN" sz="2200" dirty="0"/>
          </a:p>
        </p:txBody>
      </p:sp>
      <p:sp>
        <p:nvSpPr>
          <p:cNvPr id="4" name="Rectangle 3"/>
          <p:cNvSpPr/>
          <p:nvPr/>
        </p:nvSpPr>
        <p:spPr>
          <a:xfrm>
            <a:off x="1285852" y="5857892"/>
            <a:ext cx="7040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810000"/>
                </a:solidFill>
                <a:latin typeface="Arial-BoldMT"/>
              </a:rPr>
              <a:t>Results represent just one possible scenario!!!</a:t>
            </a:r>
            <a:endParaRPr lang="en-IN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357166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0335B"/>
                </a:solidFill>
                <a:latin typeface="Arial-BoldMT"/>
              </a:rPr>
              <a:t>Overall Cost (including the penalty cost)</a:t>
            </a:r>
          </a:p>
          <a:p>
            <a:r>
              <a:rPr lang="en-IN" sz="2800" b="1" dirty="0" smtClean="0">
                <a:solidFill>
                  <a:srgbClr val="00335B"/>
                </a:solidFill>
                <a:latin typeface="Arial-BoldMT"/>
              </a:rPr>
              <a:t>per TRX [$/1000]</a:t>
            </a:r>
            <a:endParaRPr lang="en-IN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7100917" cy="47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1" y="428604"/>
            <a:ext cx="778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Overall Cost per TRX [$/1000], vary penalty costs</a:t>
            </a:r>
            <a:endParaRPr lang="en-IN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7039003" cy="449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500042"/>
            <a:ext cx="4184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Response Time [ms]</a:t>
            </a:r>
            <a:endParaRPr lang="en-IN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748490" cy="445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39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357290" y="428604"/>
            <a:ext cx="4419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Cost per TRX [$/1000]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376" y="1142984"/>
            <a:ext cx="712633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785794"/>
            <a:ext cx="344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Key Observation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571612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data needs to be treated at the same level consistency</a:t>
            </a:r>
          </a:p>
          <a:p>
            <a:r>
              <a:rPr lang="en-US" sz="2400" dirty="0" err="1" smtClean="0"/>
              <a:t>Eg</a:t>
            </a:r>
            <a:r>
              <a:rPr lang="en-US" sz="2400" dirty="0" smtClean="0"/>
              <a:t> :	Web shop : Credit card information</a:t>
            </a:r>
          </a:p>
          <a:p>
            <a:r>
              <a:rPr lang="en-US" sz="2400" dirty="0" smtClean="0"/>
              <a:t>	User Preferences – (who bought this item </a:t>
            </a:r>
          </a:p>
          <a:p>
            <a:r>
              <a:rPr lang="en-US" sz="2400" dirty="0" smtClean="0"/>
              <a:t>	also …)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785786" y="3643314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Why :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442913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we are looking at data divisions ?</a:t>
            </a:r>
          </a:p>
          <a:p>
            <a:r>
              <a:rPr lang="en-US" sz="2400" b="1" dirty="0" smtClean="0"/>
              <a:t>Consistency</a:t>
            </a:r>
          </a:p>
          <a:p>
            <a:r>
              <a:rPr lang="en-US" sz="2400" dirty="0" smtClean="0"/>
              <a:t>In cloud storage consistency not only determines correctness but also the actual cost per transaction.</a:t>
            </a:r>
            <a:endParaRPr lang="en-IN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40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285852" y="500042"/>
            <a:ext cx="4184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Response Time [ms]</a:t>
            </a:r>
            <a:endParaRPr lang="en-IN" sz="3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59"/>
            <a:ext cx="7429552" cy="50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41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56" y="714356"/>
            <a:ext cx="7181881" cy="55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42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6481324" cy="556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43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87122"/>
            <a:ext cx="6429420" cy="544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428604"/>
            <a:ext cx="5776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Conclusion and Future Work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1000100" y="1357298"/>
            <a:ext cx="75724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Rationing the consistency can provide big performance and cost benefits</a:t>
            </a:r>
          </a:p>
          <a:p>
            <a:endParaRPr lang="en-IN" sz="2400" dirty="0" smtClean="0">
              <a:solidFill>
                <a:srgbClr val="000000"/>
              </a:solidFill>
              <a:latin typeface="ArialMT"/>
            </a:endParaRP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With consistency rationing we introduced the notion of probabilistic consistency guarantees</a:t>
            </a:r>
          </a:p>
          <a:p>
            <a:endParaRPr lang="en-IN" sz="2400" dirty="0" smtClean="0">
              <a:solidFill>
                <a:srgbClr val="005092"/>
              </a:solidFill>
              <a:latin typeface="Wingdings"/>
            </a:endParaRPr>
          </a:p>
          <a:p>
            <a:r>
              <a:rPr lang="en-IN" sz="24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Self-optimizing system – just the penalty cost is required</a:t>
            </a:r>
          </a:p>
          <a:p>
            <a:endParaRPr lang="en-IN" sz="2000" dirty="0" smtClean="0">
              <a:solidFill>
                <a:srgbClr val="005092"/>
              </a:solidFill>
              <a:latin typeface="Wingdings"/>
            </a:endParaRPr>
          </a:p>
          <a:p>
            <a:r>
              <a:rPr lang="en-IN" sz="20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Future work</a:t>
            </a:r>
            <a:endParaRPr lang="en-IN" sz="2000" dirty="0" smtClean="0">
              <a:solidFill>
                <a:srgbClr val="000000"/>
              </a:solidFill>
              <a:latin typeface="ArialMT"/>
            </a:endParaRPr>
          </a:p>
          <a:p>
            <a:r>
              <a:rPr lang="en-IN" sz="1600" dirty="0" smtClean="0">
                <a:solidFill>
                  <a:srgbClr val="7FA8C9"/>
                </a:solidFill>
                <a:latin typeface="Wingdings"/>
              </a:rPr>
              <a:t>	</a:t>
            </a:r>
            <a:r>
              <a:rPr lang="en-IN" dirty="0" smtClean="0">
                <a:solidFill>
                  <a:srgbClr val="7FA8C9"/>
                </a:solidFill>
                <a:latin typeface="Wingdings"/>
              </a:rPr>
              <a:t> </a:t>
            </a:r>
            <a:r>
              <a:rPr lang="en-IN" sz="2000" dirty="0" smtClean="0">
                <a:solidFill>
                  <a:srgbClr val="000000"/>
                </a:solidFill>
                <a:latin typeface="ArialMT"/>
              </a:rPr>
              <a:t>Applying it to other architectures</a:t>
            </a:r>
          </a:p>
          <a:p>
            <a:r>
              <a:rPr lang="en-IN" sz="2000" dirty="0" smtClean="0">
                <a:solidFill>
                  <a:srgbClr val="7FA8C9"/>
                </a:solidFill>
                <a:latin typeface="Wingdings"/>
              </a:rPr>
              <a:t>	 </a:t>
            </a:r>
            <a:r>
              <a:rPr lang="en-IN" sz="2000" dirty="0" smtClean="0">
                <a:solidFill>
                  <a:srgbClr val="000000"/>
                </a:solidFill>
                <a:latin typeface="ArialMT"/>
              </a:rPr>
              <a:t>Other optimization parameters (e.g. energy)</a:t>
            </a:r>
          </a:p>
          <a:p>
            <a:r>
              <a:rPr lang="en-IN" sz="2000" dirty="0" smtClean="0">
                <a:solidFill>
                  <a:srgbClr val="7FA8C9"/>
                </a:solidFill>
                <a:latin typeface="Wingdings"/>
              </a:rPr>
              <a:t>	 </a:t>
            </a:r>
            <a:r>
              <a:rPr lang="en-IN" sz="2000" dirty="0" smtClean="0">
                <a:solidFill>
                  <a:srgbClr val="000000"/>
                </a:solidFill>
                <a:latin typeface="ArialMT"/>
              </a:rPr>
              <a:t>Better and faster statistics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642918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3200" b="1" dirty="0" smtClean="0">
                <a:solidFill>
                  <a:srgbClr val="00335B"/>
                </a:solidFill>
                <a:latin typeface="Arial-BoldMT"/>
              </a:rPr>
              <a:t>Relation between cost, consistency and transaction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214414" y="1857364"/>
            <a:ext cx="72152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itchFamily="49" charset="0"/>
              <a:buChar char="o"/>
            </a:pPr>
            <a:r>
              <a:rPr lang="en-US" sz="2800" dirty="0" smtClean="0"/>
              <a:t>We are using cloud database services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US" sz="2800" dirty="0" smtClean="0"/>
              <a:t>For that we have to pay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US" sz="2800" dirty="0" smtClean="0"/>
              <a:t>In terms of  transaction basis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US" sz="2800" dirty="0" smtClean="0"/>
              <a:t>How we are going to measure the transaction cost.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US" sz="2800" dirty="0" smtClean="0"/>
              <a:t>Number of service calls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US" sz="2800" dirty="0" smtClean="0"/>
              <a:t>For higher consistency – more number of service calls needed.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US" sz="2800" dirty="0" smtClean="0"/>
              <a:t>For lower consistency – less number of service calls enough.</a:t>
            </a:r>
          </a:p>
          <a:p>
            <a:pPr marL="514350" indent="-514350">
              <a:buFont typeface="Courier New" pitchFamily="49" charset="0"/>
              <a:buChar char="o"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714356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0335B"/>
                </a:solidFill>
                <a:latin typeface="Arial-BoldMT"/>
              </a:rPr>
              <a:t>Consistency Rationing - Idea</a:t>
            </a:r>
            <a:endParaRPr lang="en-IN" sz="2800" dirty="0"/>
          </a:p>
        </p:txBody>
      </p:sp>
      <p:sp>
        <p:nvSpPr>
          <p:cNvPr id="3" name="Rectangle 2"/>
          <p:cNvSpPr/>
          <p:nvPr/>
        </p:nvSpPr>
        <p:spPr>
          <a:xfrm>
            <a:off x="928662" y="1428737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 Strong consistency is expensive</a:t>
            </a:r>
          </a:p>
          <a:p>
            <a:pPr>
              <a:buFont typeface="Courier New" pitchFamily="49" charset="0"/>
              <a:buChar char="o"/>
            </a:pP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 ACID prevents scaling &amp; availability</a:t>
            </a:r>
          </a:p>
          <a:p>
            <a:pPr>
              <a:buFont typeface="Courier New" pitchFamily="49" charset="0"/>
              <a:buChar char="o"/>
            </a:pPr>
            <a:r>
              <a:rPr lang="en-IN" sz="2400" smtClean="0">
                <a:solidFill>
                  <a:srgbClr val="000000"/>
                </a:solidFill>
                <a:latin typeface="ArialMT"/>
              </a:rPr>
              <a:t>But </a:t>
            </a:r>
            <a:r>
              <a:rPr lang="en-IN" sz="2400" dirty="0" smtClean="0">
                <a:solidFill>
                  <a:srgbClr val="000000"/>
                </a:solidFill>
                <a:latin typeface="ArialMT"/>
              </a:rPr>
              <a:t>not everything is worth gold!</a:t>
            </a:r>
            <a:endParaRPr lang="en-IN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643050"/>
            <a:ext cx="2428892" cy="21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3643306" y="4143380"/>
            <a:ext cx="157163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57224" y="5000636"/>
            <a:ext cx="6757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/>
              <a:t>Transaction Cost vs. Inconsistency Cost</a:t>
            </a:r>
            <a:endParaRPr lang="en-IN" sz="3200" dirty="0"/>
          </a:p>
        </p:txBody>
      </p:sp>
      <p:sp>
        <p:nvSpPr>
          <p:cNvPr id="8" name="Rectangle 7"/>
          <p:cNvSpPr/>
          <p:nvPr/>
        </p:nvSpPr>
        <p:spPr>
          <a:xfrm>
            <a:off x="1000100" y="5643578"/>
            <a:ext cx="7929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 smtClean="0"/>
              <a:t> Use ABC-analysis to categorize the data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Apply different consistency strategies per category</a:t>
            </a:r>
            <a:endParaRPr lang="en-IN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714356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 smtClean="0">
                <a:solidFill>
                  <a:srgbClr val="00335B"/>
                </a:solidFill>
                <a:latin typeface="Arial-BoldMT"/>
              </a:rPr>
              <a:t>Outline</a:t>
            </a:r>
            <a:endParaRPr lang="en-IN" sz="3600" dirty="0"/>
          </a:p>
        </p:txBody>
      </p:sp>
      <p:sp>
        <p:nvSpPr>
          <p:cNvPr id="4" name="Rectangle 3"/>
          <p:cNvSpPr/>
          <p:nvPr/>
        </p:nvSpPr>
        <p:spPr>
          <a:xfrm>
            <a:off x="1714480" y="1928802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005092"/>
                </a:solidFill>
                <a:latin typeface="Wingdings"/>
              </a:rPr>
              <a:t></a:t>
            </a:r>
            <a:r>
              <a:rPr lang="en-IN" sz="2800" dirty="0" smtClean="0">
                <a:solidFill>
                  <a:srgbClr val="000000"/>
                </a:solidFill>
                <a:latin typeface="ArialMT"/>
              </a:rPr>
              <a:t>    Consistency Rationing</a:t>
            </a:r>
          </a:p>
          <a:p>
            <a:r>
              <a:rPr lang="en-IN" sz="28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000000"/>
                </a:solidFill>
                <a:latin typeface="ArialMT"/>
              </a:rPr>
              <a:t>Adaptive Guarantees</a:t>
            </a:r>
          </a:p>
          <a:p>
            <a:r>
              <a:rPr lang="en-IN" sz="28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000000"/>
                </a:solidFill>
                <a:latin typeface="ArialMT"/>
              </a:rPr>
              <a:t>Implementation &amp; Experiments</a:t>
            </a:r>
          </a:p>
          <a:p>
            <a:r>
              <a:rPr lang="en-IN" sz="2800" dirty="0" smtClean="0">
                <a:solidFill>
                  <a:srgbClr val="005092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000000"/>
                </a:solidFill>
                <a:latin typeface="ArialMT"/>
              </a:rPr>
              <a:t>Conclusion and Future Work</a:t>
            </a:r>
            <a:endParaRPr lang="en-IN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714356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600" b="1" dirty="0" smtClean="0">
                <a:solidFill>
                  <a:srgbClr val="00335B"/>
                </a:solidFill>
                <a:latin typeface="Arial-BoldMT"/>
              </a:rPr>
              <a:t>Outline</a:t>
            </a:r>
            <a:endParaRPr lang="en-IN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0" y="1928802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002848"/>
                </a:solidFill>
                <a:latin typeface="Wingdings"/>
              </a:rPr>
              <a:t> </a:t>
            </a:r>
            <a:r>
              <a:rPr lang="en-IN" sz="2800" b="1" dirty="0" smtClean="0">
                <a:solidFill>
                  <a:srgbClr val="002848"/>
                </a:solidFill>
                <a:latin typeface="Arial-BoldMT"/>
              </a:rPr>
              <a:t>Consistency Rationing</a:t>
            </a:r>
          </a:p>
          <a:p>
            <a:r>
              <a:rPr lang="en-IN" sz="2800" dirty="0" smtClean="0">
                <a:solidFill>
                  <a:srgbClr val="7F7F7F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7F7F7F"/>
                </a:solidFill>
                <a:latin typeface="ArialMT"/>
              </a:rPr>
              <a:t>Adaptive Guarantees</a:t>
            </a:r>
          </a:p>
          <a:p>
            <a:r>
              <a:rPr lang="en-IN" sz="2800" dirty="0" smtClean="0">
                <a:solidFill>
                  <a:srgbClr val="7F7F7F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7F7F7F"/>
                </a:solidFill>
                <a:latin typeface="ArialMT"/>
              </a:rPr>
              <a:t>Implementation &amp; Experiments</a:t>
            </a:r>
          </a:p>
          <a:p>
            <a:r>
              <a:rPr lang="en-IN" sz="2800" dirty="0" smtClean="0">
                <a:solidFill>
                  <a:srgbClr val="7F7F7F"/>
                </a:solidFill>
                <a:latin typeface="Wingdings"/>
              </a:rPr>
              <a:t> </a:t>
            </a:r>
            <a:r>
              <a:rPr lang="en-IN" sz="2800" dirty="0" smtClean="0">
                <a:solidFill>
                  <a:srgbClr val="7F7F7F"/>
                </a:solidFill>
                <a:latin typeface="ArialMT"/>
              </a:rPr>
              <a:t>Conclusion and Future Work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642918"/>
            <a:ext cx="676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335B"/>
                </a:solidFill>
                <a:latin typeface="Arial-BoldMT"/>
              </a:rPr>
              <a:t>Consistency Rationing </a:t>
            </a:r>
            <a:r>
              <a:rPr lang="en-IN" sz="2800" b="1" dirty="0" smtClean="0">
                <a:solidFill>
                  <a:srgbClr val="00335B"/>
                </a:solidFill>
                <a:latin typeface="ArialMT"/>
              </a:rPr>
              <a:t>(Classification)</a:t>
            </a:r>
            <a:endParaRPr lang="en-IN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D4AC-9B4D-4AFA-850F-33F26B67CC09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1326</Words>
  <Application>Microsoft Office PowerPoint</Application>
  <PresentationFormat>On-screen Show (4:3)</PresentationFormat>
  <Paragraphs>289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Consistency Rationing in the Cloud: Pay only when it matters  Tim Kraska, Martin Hentschel, Gustavo Alonso, Donald Kossmann 27.09.2009 Systems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Consistency Rationing: Pay only when it matters  Tim Kraska, Martin Hentschel, Gustavo Alonso, Donald Kossmann 27.09.2009 Systems</dc:title>
  <dc:creator>raja</dc:creator>
  <cp:lastModifiedBy>raja</cp:lastModifiedBy>
  <cp:revision>115</cp:revision>
  <dcterms:created xsi:type="dcterms:W3CDTF">2010-03-18T08:37:06Z</dcterms:created>
  <dcterms:modified xsi:type="dcterms:W3CDTF">2010-03-22T10:04:33Z</dcterms:modified>
</cp:coreProperties>
</file>