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5143500" cx="9144000"/>
  <p:notesSz cx="6858000" cy="9144000"/>
  <p:embeddedFontLst>
    <p:embeddedFont>
      <p:font typeface="PT Sans Narrow"/>
      <p:regular r:id="rId45"/>
      <p:bold r:id="rId46"/>
    </p:embeddedFont>
    <p:embeddedFont>
      <p:font typeface="Open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PTSansNarrow-bold.fntdata"/><Relationship Id="rId45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png"/><Relationship Id="rId4" Type="http://schemas.openxmlformats.org/officeDocument/2006/relationships/image" Target="../media/image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MillWheel: Fault-Tolerant Stream Processing at Internet Scale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46"/>
            <a:ext cx="4870500" cy="55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/>
              <a:t>Tyler Akidau et all.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/>
              <a:t>Google VLDB 2013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-GB" sz="1200"/>
              <a:t>CS 632 Advanced Database Systems 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13/03/2016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Computation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266323"/>
            <a:ext cx="6206474" cy="36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Computation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0"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Processing serialized per key, but parallelized over different keys.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499" y="2119574"/>
            <a:ext cx="4734049" cy="231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Key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Abstraction for aggregation and comparison between different records (Similar to map-reduce)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Key extraction function(specified by user) assigns a key to the record.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Computation code is run in the context of a specific key (accesses state for that specific key only)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Streams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66325"/>
            <a:ext cx="87024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Pub-Sub System- Computations subscribe to streams as well as publish streams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Key extraction function specified for each incoming stream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550" y="2571274"/>
            <a:ext cx="4769400" cy="2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Low watermark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Provides a bound on the timestamps of future records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Definition: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GB"/>
              <a:t>L.W(A) = min(oldest work of A, LW(C))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GB"/>
              <a:t>C are all input computations of 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GB"/>
              <a:t>3)  Original Low watermarks are provided by Injectors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Low Watermark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476" y="1152424"/>
            <a:ext cx="3729048" cy="376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Timers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1000"/>
              </a:spcBef>
              <a:buChar char="➢"/>
            </a:pPr>
            <a:r>
              <a:rPr lang="en-GB"/>
              <a:t>Timers are per-key programmatic hooks that trigger at a specific wall time or low watermark value</a:t>
            </a:r>
          </a:p>
          <a:p>
            <a:pPr indent="-228600" lvl="0" marL="457200" rtl="0">
              <a:spcBef>
                <a:spcPts val="1000"/>
              </a:spcBef>
              <a:buChar char="➢"/>
            </a:pPr>
            <a:r>
              <a:rPr lang="en-GB"/>
              <a:t>Timers are journaled in persistent state and can survive process restarts and machine failures</a:t>
            </a:r>
          </a:p>
          <a:p>
            <a:pPr indent="-228600" lvl="0" marL="457200">
              <a:spcBef>
                <a:spcPts val="1000"/>
              </a:spcBef>
              <a:buChar char="➢"/>
            </a:pPr>
            <a:r>
              <a:rPr lang="en-GB"/>
              <a:t>Timer runs the specified user function (when fired) and provides same exactly-once guarantees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Computation API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6325"/>
            <a:ext cx="4169399" cy="252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899" y="1266324"/>
            <a:ext cx="4169400" cy="29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Example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475" y="1224875"/>
            <a:ext cx="4781274" cy="37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Example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647" y="1266325"/>
            <a:ext cx="5478124" cy="370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Motivation/Introduction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Running Example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System Overview and Concepts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MillWheel API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Fault Tolerance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Implementation And results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Injector and Low Watermark API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Each computation calculates a low watermark value for all of its pending work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Users rarely deals with low watermarks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Users manipulate them indirectly by assigning timestamp to records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Injectors bring external data, seed low watermark values for the rest of the pipeline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If injector are distributed across multiple processes the least watermark among all processes is used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Fault Tolerance: Delivery Guarantees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Exactly-Once Delivery: 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Steps performed on receipt of an input record for a computation are:</a:t>
            </a:r>
          </a:p>
          <a:p>
            <a:pPr indent="-228600" lvl="2" marL="1371600" rtl="0">
              <a:spcBef>
                <a:spcPts val="0"/>
              </a:spcBef>
              <a:spcAft>
                <a:spcPts val="1000"/>
              </a:spcAft>
              <a:buChar char="■"/>
            </a:pPr>
            <a:r>
              <a:rPr lang="en-GB"/>
              <a:t>Checked for duplication</a:t>
            </a:r>
          </a:p>
          <a:p>
            <a:pPr indent="-228600" lvl="2" marL="1371600" rtl="0">
              <a:spcBef>
                <a:spcPts val="0"/>
              </a:spcBef>
              <a:spcAft>
                <a:spcPts val="1000"/>
              </a:spcAft>
              <a:buChar char="■"/>
            </a:pPr>
            <a:r>
              <a:rPr lang="en-GB"/>
              <a:t>User code is run for the input</a:t>
            </a:r>
          </a:p>
          <a:p>
            <a:pPr indent="-228600" lvl="2" marL="1371600" rtl="0">
              <a:spcBef>
                <a:spcPts val="0"/>
              </a:spcBef>
              <a:spcAft>
                <a:spcPts val="1000"/>
              </a:spcAft>
              <a:buChar char="■"/>
            </a:pPr>
            <a:r>
              <a:rPr lang="en-GB"/>
              <a:t>Pending changes are committed to the backing store.</a:t>
            </a:r>
          </a:p>
          <a:p>
            <a:pPr indent="-228600" lvl="2" marL="1371600" rtl="0">
              <a:spcBef>
                <a:spcPts val="0"/>
              </a:spcBef>
              <a:spcAft>
                <a:spcPts val="1000"/>
              </a:spcAft>
              <a:buChar char="■"/>
            </a:pPr>
            <a:r>
              <a:rPr lang="en-GB"/>
              <a:t>Sender is ACKed</a:t>
            </a:r>
          </a:p>
          <a:p>
            <a:pPr indent="-228600" lvl="2" marL="1371600" rtl="0">
              <a:spcBef>
                <a:spcPts val="0"/>
              </a:spcBef>
              <a:spcAft>
                <a:spcPts val="1000"/>
              </a:spcAft>
              <a:buChar char="■"/>
            </a:pPr>
            <a:r>
              <a:rPr lang="en-GB"/>
              <a:t>Pending productions are sent(retried until they are ACKed)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System assigns unique IDs to all records at production time, which are stored to identify duplicate records during retries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Optimization: Collect multiple records for checkpointing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Fault Tolerance: Delivery Guarantees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/>
              <a:t>Strong Productions: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Produced records are checkpointed before delivery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■"/>
            </a:pPr>
            <a:r>
              <a:rPr lang="en-GB"/>
              <a:t>Checkpointing is done in same atomic write as state modification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■"/>
            </a:pPr>
            <a:r>
              <a:rPr lang="en-GB"/>
              <a:t>Checkpoints are scanned into memory and replayed, if a process restarts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■"/>
            </a:pPr>
            <a:r>
              <a:rPr lang="en-GB"/>
              <a:t>Checkpoint data is deleted when productions are ACKed 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Exactly-Once Delivery and Strong Productions ensures user logic is idempotent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	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Fault Tolerance: Delivery Guarantees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Weak Productions: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Broadcast downstream deliveries optimistically, prior to persisting state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Each stage waits for the downstream ACKs of records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 Completion times of consecutive stages increases so chances of experiencing a failure increase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A small fraction of productions are checkpointed, allowing those stages to ACKs to their senders.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Fault Tolerance: Delivery Guarantees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Weak Productions: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300" y="1711274"/>
            <a:ext cx="4317549" cy="29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State Manipulation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State: Persistent State, User state, and Timers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Following user-visible guarantees must satisfy:</a:t>
            </a:r>
          </a:p>
          <a:p>
            <a:pPr indent="-228600" lvl="0" marL="914400" rtl="0">
              <a:spcBef>
                <a:spcPts val="0"/>
              </a:spcBef>
              <a:buChar char="➢"/>
            </a:pPr>
            <a:r>
              <a:rPr lang="en-GB"/>
              <a:t>No data loss</a:t>
            </a:r>
          </a:p>
          <a:p>
            <a:pPr indent="-228600" lvl="0" marL="914400" rtl="0">
              <a:spcBef>
                <a:spcPts val="0"/>
              </a:spcBef>
              <a:buChar char="➢"/>
            </a:pPr>
            <a:r>
              <a:rPr lang="en-GB"/>
              <a:t>Updates must ensure exactly-once semantics</a:t>
            </a:r>
          </a:p>
          <a:p>
            <a:pPr indent="-228600" lvl="0" marL="914400" rtl="0">
              <a:spcBef>
                <a:spcPts val="0"/>
              </a:spcBef>
              <a:buChar char="➢"/>
            </a:pPr>
            <a:r>
              <a:rPr lang="en-GB"/>
              <a:t>All persisted data must be consistent</a:t>
            </a:r>
          </a:p>
          <a:p>
            <a:pPr indent="-228600" lvl="0" marL="914400" rtl="0">
              <a:spcBef>
                <a:spcPts val="0"/>
              </a:spcBef>
              <a:buChar char="➢"/>
            </a:pPr>
            <a:r>
              <a:rPr lang="en-GB"/>
              <a:t>Low watermarks must reflect all pending state in the system</a:t>
            </a:r>
          </a:p>
          <a:p>
            <a:pPr indent="-228600" lvl="0" marL="914400" rtl="0">
              <a:spcBef>
                <a:spcPts val="0"/>
              </a:spcBef>
              <a:buChar char="➢"/>
            </a:pPr>
            <a:r>
              <a:rPr lang="en-GB"/>
              <a:t>Timers must fire in-order for a given key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State Manipulation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To avoid Inconsistencies in Persistent state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Per-key update are wrapped  as single atomic operation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To avoid network remnant stale writes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Single writer per key at any given time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Sequencer is attached to each write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Mediator of backing store checks before allowing writes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New worker invalidates any extant sequencer</a:t>
            </a:r>
          </a:p>
          <a:p>
            <a:pPr indent="0" lvl="0" marL="45720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State Manipulation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750" y="1266322"/>
            <a:ext cx="5099348" cy="3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System Implementation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Distributed systems with dynamic set of host servers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Each computation in a pipeline runs on one or more machines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Streams are delivered via RPC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On each machine, the MillWheel system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Marshals incoming work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Manages process-level metadata 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Delegates data to the appropriate computation</a:t>
            </a:r>
          </a:p>
          <a:p>
            <a:pPr indent="0" lvl="0" marL="45720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System Implementation (cont.)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-GB"/>
              <a:t>Load distribution and balancing is handled by a master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Each computation is divided into a set of lexicographic key intervals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Intervals are assigned to a set of machines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Depending on load intervals can be merged or splitted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-GB"/>
              <a:t>Low Watermarks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Central authority tracks all low watermark values in the system and journals them to persistent state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-GB"/>
              <a:t>Consumer computations subscribe low watermark from all the senders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Use minimum of all values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Central authority’s low watermark value is at most that of workers’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Motivation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Characteristics of Data Input: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Fast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Continuous 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Real Time input and output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Example: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Google’s “Web Query Trend Tracker” called Zeitgeist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Experimentation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266325"/>
            <a:ext cx="4314300" cy="334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-GB" sz="1400"/>
              <a:t>Latency distribution for records when running over 200 CPUs.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-GB" sz="1400"/>
              <a:t>Median record delay is 3.6 milliseconds and 95th-percentile latency is 30 milliseconds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-GB" sz="1400"/>
              <a:t>With strong productions and exactly-once guarantee both enabled Median Latency jumps to 33.7 milliseconds and 95th-percentile latency to 90 milliseconds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499" y="1095350"/>
            <a:ext cx="3960349" cy="330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Experimentation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1266325"/>
            <a:ext cx="4065900" cy="329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-GB" sz="1400"/>
              <a:t>Median latency (50th percentile) stays roughly constant, regardless of system size 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-GB" sz="1400"/>
              <a:t>99th-percentile latency does get significantly worse with increase in system size.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9096" y="1366546"/>
            <a:ext cx="4363200" cy="31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Experimentation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1669925"/>
            <a:ext cx="4273500" cy="326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-GB" sz="1400"/>
              <a:t>Simple three-stage MillWheel pipeline on 200 CPUs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-GB" sz="1400"/>
              <a:t>Polled each computation’s low watermark value once per second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-GB" sz="1400"/>
              <a:t>Latency values for stages are around 1795 ms, 1954 ms, 2081 ms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121" y="1492300"/>
            <a:ext cx="4202874" cy="285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Experimentation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11700" y="1266325"/>
            <a:ext cx="40452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Load: aggregate CPU load of Millwheel and Storage System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986" y="1369824"/>
            <a:ext cx="4493163" cy="336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Map-Update System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-GB"/>
              <a:t>Event: 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Four tuple &lt;Stream ID, Time-Stamp, Key, Value&gt;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Keys are non-unique and have global key space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Values are blob fields associated with key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-GB"/>
              <a:t>Map: 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Map(event) → event*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-GB"/>
              <a:t>Update: 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Functions with memory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Slate:  S</a:t>
            </a:r>
            <a:r>
              <a:rPr baseline="-25000" lang="en-GB"/>
              <a:t>U,K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Update(event, slate) → event*</a:t>
            </a:r>
          </a:p>
          <a:p>
            <a:pPr indent="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Muppet System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266325"/>
            <a:ext cx="45213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Distributed Map and Update functions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Hashing used to distribute events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Passing of events to next function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875" y="1266325"/>
            <a:ext cx="4825775" cy="25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Muppet: Slate management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Persistent key-value store ‘Cassandra’ used to store Slates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K-V store is indexed by &lt;key, Column&gt;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Updated function is used as Column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Cache of key-value records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Flash memory storage for persistent state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Speeds up cache warm up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Higher Random I/O capacity to facilitate K-V store compaction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Configurations: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Flush rate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Quorum for Cassandra store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TTL for slates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Muppet: Failure Handling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Machine crash: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Detected By workers and reported to Master, unlike Map-Reduce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Hash-ring to find next worker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Event is lost, low latency is prime target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Updater: Unflushed changes to K-V store are lost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Input queue is also lost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Queue Overflow: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Drop incoming events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Special overflow queue processing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Slow down event passing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Muppet 2.0 Enhancements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Code Sharing among workers on same machine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No data passing among workers on same machine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Central cache of slates on each machine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Configure number of workers on a machine as per cores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Primary and secondary queues for Updaters on a machine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Reduced queue and slate lock contention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Better load balancing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Reduced hotspots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Muppet: extensions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Changing number of machines in the cluster on the fly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Handling Hotspots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Exploit Commutativity and associativity of computations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Slow down pace of events in the workflow for computations that do not need near-real time guarantees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Placing of mappers and updaters close to their data 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Bulk-reading of slates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-GB"/>
              <a:t>side effects?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GB"/>
              <a:t>			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Google Zeitgeist 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266325"/>
            <a:ext cx="7883005" cy="299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99100" y="221805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Thank You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R</a:t>
            </a:r>
            <a:r>
              <a:rPr b="0" lang="en-GB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equirements For MillWheel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Real time processing of data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Persistent State Abstraction to user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Out-of-order data handling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Monotonically increasing low-watermark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Low latency at high scalability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har char="➢"/>
            </a:pPr>
            <a:r>
              <a:rPr lang="en-GB"/>
              <a:t>Guaranteed exactly once delivery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System Overview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-GB"/>
              <a:t>At high level, MillWheel is graph of Computations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Computations parallelized over machines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User not concerned about specifying these low level details</a:t>
            </a:r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-GB"/>
              <a:t>User Specifies: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Directed Computations Graph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GB"/>
              <a:t>Application logic for each Computation Node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User can add/remove computations dynamically without restarting entire system.</a:t>
            </a:r>
          </a:p>
          <a:p>
            <a:pPr indent="457200" lvl="0" marL="45720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System Overview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Delivery Guarantees: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Internal updates atomically checkpointed per key 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Records delivered exactly once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Per key aggregation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System Overview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66325"/>
            <a:ext cx="41592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Input to computation is represented as Triplet: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&lt;Key, Value, TimeStamp&gt;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Key: metadata field with semantic meaning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Value: Byte string for entire record</a:t>
            </a:r>
          </a:p>
          <a:p>
            <a:pPr indent="-228600" lvl="0" marL="457200">
              <a:spcBef>
                <a:spcPts val="0"/>
              </a:spcBef>
            </a:pPr>
            <a:r>
              <a:rPr lang="en-GB"/>
              <a:t>TimeStamp: assigned by users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250" y="709063"/>
            <a:ext cx="4557749" cy="372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-GB">
                <a:solidFill>
                  <a:srgbClr val="000000"/>
                </a:solidFill>
              </a:rPr>
              <a:t>Computation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Holds Application Logic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Invoked on receipt on incoming record or trigger timeout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har char="➢"/>
            </a:pPr>
            <a:r>
              <a:rPr lang="en-GB"/>
              <a:t>Code operates in context of single key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har char="○"/>
            </a:pPr>
            <a:r>
              <a:rPr lang="en-GB"/>
              <a:t>Agnostic about distribution of keys on different machines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