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topic is human powered sorts and joins.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This paper makes use of crowdsourcing model</a:t>
            </a:r>
            <a:r>
              <a:rPr lang="en-US"/>
              <a:t>,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we will see crowdsourcing  in brief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is a HTML block in which fields from tuple are substituted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Tuple-variable to access tuples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YesText:to specify titles of answer buttons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Combiner:how to combine multiple responses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MajorityVote:most popular answer </a:t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filter task template given in previous slide will look like this.</a:t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may be requirement for unconstrained input.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want to find common name and species of animal in each photo</a:t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2 fields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commonName and Species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response combind by MajorityVote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it is Normalised to LowercaseSingleSpace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see task templates for sorts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task is to sort squares by size.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type is Rank</a:t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give idea to user about the data, there are some random items picked and displayed at the top.</a:t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two tables celeb and photos .We want to find photos of same person from both table.Query will be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some filters are applied to reduce number of join canadidates</a:t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can be indicated using radio button with label gender.having options as male female and unknown. </a:t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photo from first table and other from second table</a:t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Query optimiser generates the logical plan for query issued by user.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Executor runs the plan , generates the tasks.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are sent to task manager.Task manager applies batching and other optimisations.</a:t>
            </a:r>
            <a:endParaRPr/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example of crowdsourcing.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to perform tasks which are hard to automate.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..labeling or filtering the images,translating and editing text.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one example of crowdsourcing..recognizing smiling cat image</a:t>
            </a:r>
            <a:endParaRPr/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tuples data in same HIT(screen)</a:t>
            </a:r>
            <a:endParaRPr/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In comparison , each item compared with other so nC2 HITs, if group of s items is formed then HITs reduces to  </a:t>
            </a:r>
            <a:r>
              <a:rPr baseline="3000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aseline="3000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chemeClr val="dk1"/>
                </a:solidFill>
              </a:rPr>
              <a:t>.And #HITs can be further reduce by batching tasks.HITs reduced by factor of b , if batch size of b is used.</a:t>
            </a:r>
            <a:endParaRPr sz="1100"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1-P =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of agreement that is attainable above chance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p-p</a:t>
            </a:r>
            <a:r>
              <a:rPr baseline="-25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degree of agreement actually achieved above chance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increasing ambiguity affects accuracy of sort by rate and compare methods</a:t>
            </a:r>
            <a:endParaRPr/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T-rating(interRater agreement)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K-compare(rankCorrelation)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Q1,2,3 rate agrees with compare and because it is cheaper than compare, we can use it.</a:t>
            </a:r>
            <a:endParaRPr/>
          </a:p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# HITs is plotted against Tau values for different methods of sorting.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Rate in nearly 8 HITs achieve 80% accuracy. Compare achieve 100% accuracy but nearly 80 HITs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we can see Hybrid sort with sliding window achieve &gt;95% in 36 HITs.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window(5) and 6</a:t>
            </a:r>
            <a:endParaRPr/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there are some pictures of celebrities in 2 tables celeb and award and we want to find picture of same person from two tables.</a:t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use different feature filters to reduce #HITs.In this example,if we use these features then cost reduces by 50-66%.</a:t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are problems while selecting these features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-less agreement for ambigous features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jf below some threshold -exclude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-if all people have brown hair</a:t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filtering Effectivenes: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Asked about all 3 attributes at once more accuracy,else workers may over analyse task and more errors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Omitting HaiColor reduces error</a:t>
            </a:r>
            <a:endParaRPr/>
          </a:p>
        </p:txBody>
      </p:sp>
      <p:sp>
        <p:nvSpPr>
          <p:cNvPr id="483" name="Shape 48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batching approaches for joining compared wrt accuracy.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-best but #HITs are large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smart- 3x3 less accuracy but least #HITs reduces HITs by factor of 9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best in this case:naive 5x5 reduces HITs by factor of 5 and good accuracy </a:t>
            </a:r>
            <a:endParaRPr/>
          </a:p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Batching compared based on time required.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ore HITs more time-simple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worker choose naive 5 over smart3x3(more time even less HIT)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5% assignments take neary 50% time because worker prefer long batches of work.</a:t>
            </a:r>
            <a:endParaRPr/>
          </a:p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see ex of complex query where both join and sort are used.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Query:for each actor find frames where actor is the main focus of frame and orders the frame by how flattering they are.</a:t>
            </a:r>
            <a:endParaRPr/>
          </a:p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Hits for diff batching approaches</a:t>
            </a:r>
            <a:endParaRPr/>
          </a:p>
        </p:txBody>
      </p:sp>
      <p:sp>
        <p:nvSpPr>
          <p:cNvPr id="528" name="Shape 52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batching in one HIT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Filtering Table before joining</a:t>
            </a:r>
            <a:endParaRPr/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UIs for different operations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HITs that can be given to crowdsourcing platform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 we want to find smiling cat images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a relation photos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query will be…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isSmiling is a UDF in this case.Photos.picture is the argument.</a:t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4055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600" u="none" cap="none" strike="noStrike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Human-powered Sorts and Joins</a:t>
            </a:r>
            <a:endParaRPr b="0" i="0" sz="4600" u="none" cap="none" strike="noStrike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80100" y="2126675"/>
            <a:ext cx="8458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 Marcus   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Samuel Madden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Eugene Wu        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Miller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Karger    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Proceedings of the VLDB Endowment,2011</a:t>
            </a:r>
            <a:endParaRPr sz="30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Presented by: Ashwini Pale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52350" y="299750"/>
            <a:ext cx="69549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isSmiling(picture)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3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Prompt:</a:t>
            </a: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"&lt;table&gt;&lt;tr&gt; \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&lt;td&gt;&lt;img src=’%s’&gt;&lt;/td&gt; \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&lt;td&gt;Is the cat above smiling?” &lt;/td&gt; \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&lt;/tr&gt;&lt;/table&gt;", tuple[field]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YesText: "Yes"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NoText: "No"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Combiner: MajorityVote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70" name="Shape 170"/>
          <p:cNvCxnSpPr/>
          <p:nvPr/>
        </p:nvCxnSpPr>
        <p:spPr>
          <a:xfrm flipH="1">
            <a:off x="7434614" y="817279"/>
            <a:ext cx="29533" cy="249583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1" name="Shape 171"/>
          <p:cNvSpPr txBox="1"/>
          <p:nvPr/>
        </p:nvSpPr>
        <p:spPr>
          <a:xfrm>
            <a:off x="6504699" y="3300275"/>
            <a:ext cx="21000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EquiJoin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972406" y="299759"/>
            <a:ext cx="311776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 Filter:</a:t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215700" y="271000"/>
            <a:ext cx="1874400" cy="6423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4377" y="847979"/>
            <a:ext cx="2189811" cy="1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8048" y="3908725"/>
            <a:ext cx="1746865" cy="1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723539" y="2553806"/>
            <a:ext cx="427232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cat above smiling?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302911" y="2553806"/>
            <a:ext cx="826910" cy="584776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7503714" y="2543755"/>
            <a:ext cx="826910" cy="584776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723539" y="5458524"/>
            <a:ext cx="427232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cat above smiling?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302911" y="5458524"/>
            <a:ext cx="826910" cy="584776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03714" y="5448473"/>
            <a:ext cx="826910" cy="584776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Template: Generative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To generate unconstrained input like labels,</a:t>
            </a:r>
            <a:r>
              <a:rPr lang="en-US"/>
              <a:t>finding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</a:t>
            </a:r>
            <a:r>
              <a:rPr lang="en-US"/>
              <a:t>one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Eg. We have table of animals’ photos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animals(id integer, img url)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SELECT id, animalInfo(img).common,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 animalInfo(img).species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FROM animals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049950" y="3964250"/>
            <a:ext cx="3094200" cy="7203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animalInfo is a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UDF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template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-1390" r="1390" t="0"/>
          <a:stretch/>
        </p:blipFill>
        <p:spPr>
          <a:xfrm>
            <a:off x="0" y="1417650"/>
            <a:ext cx="8945825" cy="51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848250" y="1417650"/>
            <a:ext cx="2133600" cy="7647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35638" y="88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601" y="1594563"/>
            <a:ext cx="4897672" cy="127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875" y="3591350"/>
            <a:ext cx="7779124" cy="28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868950" y="3794775"/>
            <a:ext cx="994500" cy="5388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070650" y="2867175"/>
            <a:ext cx="2761800" cy="9276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squareSorter is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UDF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5996425" y="214750"/>
            <a:ext cx="2690400" cy="65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Two ways: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Order small subset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Numerical rating</a:t>
            </a:r>
            <a:endParaRPr sz="2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Batch</a:t>
            </a:r>
            <a:r>
              <a:rPr lang="en-US" sz="2600"/>
              <a:t>:</a:t>
            </a:r>
            <a:endParaRPr sz="2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Comparing several records in a HIT</a:t>
            </a:r>
            <a:endParaRPr sz="2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Top-k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MIN/MAX</a:t>
            </a:r>
            <a:endParaRPr/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13" y="140550"/>
            <a:ext cx="520607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2" y="3569550"/>
            <a:ext cx="5470588" cy="31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49400" y="1"/>
            <a:ext cx="82296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Joins</a:t>
            </a:r>
            <a:r>
              <a:rPr lang="en-US"/>
              <a:t> and Feature Extraction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037" y="1140600"/>
            <a:ext cx="7398327" cy="26417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Shape 230"/>
          <p:cNvSpPr txBox="1"/>
          <p:nvPr/>
        </p:nvSpPr>
        <p:spPr>
          <a:xfrm>
            <a:off x="457200" y="4023225"/>
            <a:ext cx="7398300" cy="19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POSSIBLY clause indicate such features that help filter items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Number of join candidates reduced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Linear scan of tables to apply these predicates</a:t>
            </a:r>
            <a:endParaRPr sz="2800"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5150050" y="1140601"/>
            <a:ext cx="3827700" cy="11406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samePerson,gender,hairColor,skinColor are UDFs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640246"/>
            <a:ext cx="8229600" cy="7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eg: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UDF for gender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TASK gender(field) TYPE Generative: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Prompt: "&lt;table&gt;&lt;tr&gt; \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&lt;td&gt;&lt;img src=’%s’&gt; \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&lt;td&gt;What this person’s gender? \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&lt;/table&gt;", tuple[field]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Response: Radio("Gender",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["Male","Female",UNKNOWN])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Combiner: MajorityVote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0" name="Shape 240"/>
          <p:cNvSpPr txBox="1"/>
          <p:nvPr/>
        </p:nvSpPr>
        <p:spPr>
          <a:xfrm>
            <a:off x="290950" y="16071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36425" y="1627900"/>
            <a:ext cx="6899550" cy="4322625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TASK gender(field) TYPE Generative: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Prompt: "&lt;table&gt;&lt;tr&gt; \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&lt;td&gt;&lt;img src=’%s’&gt; \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&lt;td&gt;What this person’s gender? \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&lt;/table&gt;", tuple[field]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Response: Radio("Gender",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["Male","Female",UNKNOWN])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Combiner: MajorityVote</a:t>
            </a:r>
            <a:endParaRPr/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</a:t>
            </a:r>
            <a:r>
              <a:rPr lang="en-US"/>
              <a:t>Simple join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75" y="1610025"/>
            <a:ext cx="7540325" cy="494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ctrTitle"/>
          </p:nvPr>
        </p:nvSpPr>
        <p:spPr>
          <a:xfrm>
            <a:off x="374075" y="0"/>
            <a:ext cx="7772400" cy="10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Qurk Architecture</a:t>
            </a:r>
            <a:endParaRPr/>
          </a:p>
        </p:txBody>
      </p:sp>
      <p:sp>
        <p:nvSpPr>
          <p:cNvPr id="257" name="Shape 25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75" y="1056000"/>
            <a:ext cx="8167250" cy="55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Crowdsourcing</a:t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577" y="1308429"/>
            <a:ext cx="2189811" cy="1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8048" y="4137325"/>
            <a:ext cx="1746864" cy="1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19639" y="2933894"/>
            <a:ext cx="4272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cat above smiling?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302911" y="2553806"/>
            <a:ext cx="826800" cy="5847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503714" y="2543755"/>
            <a:ext cx="826800" cy="584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23539" y="5771649"/>
            <a:ext cx="4272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cat above smiling?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302911" y="5458524"/>
            <a:ext cx="826800" cy="5847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7503714" y="5448473"/>
            <a:ext cx="826800" cy="584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58800" y="117071"/>
            <a:ext cx="8229600" cy="7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 Interfaces</a:t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2220275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more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dangerous?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75" y="1844575"/>
            <a:ext cx="3124000" cy="19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5569275" y="274650"/>
            <a:ext cx="3359100" cy="11430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Multiple interfaces to get similar data!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375" y="1844575"/>
            <a:ext cx="3124000" cy="19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3369767" y="5049216"/>
            <a:ext cx="2135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 b="0" l="62089" r="0" t="0"/>
          <a:stretch/>
        </p:blipFill>
        <p:spPr>
          <a:xfrm>
            <a:off x="5489610" y="4890230"/>
            <a:ext cx="3134477" cy="160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00" y="4702063"/>
            <a:ext cx="3124000" cy="19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258795" y="1259870"/>
            <a:ext cx="2189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57200" y="4101825"/>
            <a:ext cx="154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4575" y="496463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Batching</a:t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87" y="2086900"/>
            <a:ext cx="2082012" cy="12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200" y="2043737"/>
            <a:ext cx="1939400" cy="12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5">
            <a:alphaModFix/>
          </a:blip>
          <a:srcRect b="0" l="35896" r="29438" t="0"/>
          <a:stretch/>
        </p:blipFill>
        <p:spPr>
          <a:xfrm>
            <a:off x="3596300" y="1930850"/>
            <a:ext cx="2327624" cy="14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2751155" y="2396854"/>
            <a:ext cx="627000" cy="520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112018" y="2396866"/>
            <a:ext cx="627000" cy="520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6">
            <a:alphaModFix/>
          </a:blip>
          <a:srcRect b="32271" l="62089" r="0" t="24614"/>
          <a:stretch/>
        </p:blipFill>
        <p:spPr>
          <a:xfrm>
            <a:off x="525400" y="6096666"/>
            <a:ext cx="2179198" cy="47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6">
            <a:alphaModFix/>
          </a:blip>
          <a:srcRect b="32271" l="62089" r="0" t="24614"/>
          <a:stretch/>
        </p:blipFill>
        <p:spPr>
          <a:xfrm>
            <a:off x="3674700" y="6096666"/>
            <a:ext cx="2179198" cy="47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 b="32271" l="62089" r="0" t="24614"/>
          <a:stretch/>
        </p:blipFill>
        <p:spPr>
          <a:xfrm>
            <a:off x="6747400" y="6096666"/>
            <a:ext cx="2179198" cy="47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00" y="4490266"/>
            <a:ext cx="1939401" cy="12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5">
            <a:alphaModFix/>
          </a:blip>
          <a:srcRect b="0" l="35896" r="29438" t="0"/>
          <a:stretch/>
        </p:blipFill>
        <p:spPr>
          <a:xfrm>
            <a:off x="3600488" y="4309675"/>
            <a:ext cx="2327624" cy="14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300" y="4447112"/>
            <a:ext cx="1939400" cy="12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0" y="84425"/>
            <a:ext cx="9144000" cy="6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i="0" lang="en-US" u="none" cap="none" strike="noStrike">
                <a:solidFill>
                  <a:schemeClr val="dk1"/>
                </a:solidFill>
              </a:rPr>
              <a:t>Comparison-Based</a:t>
            </a:r>
            <a:endParaRPr b="1" i="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Compute number of HITs in which each item is ranked higher than other items</a:t>
            </a:r>
            <a:endParaRPr sz="2600"/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baseline="30000" lang="en-US" sz="2600"/>
              <a:t>n</a:t>
            </a:r>
            <a:r>
              <a:rPr lang="en-US" sz="2600"/>
              <a:t>C</a:t>
            </a:r>
            <a:r>
              <a:rPr baseline="-25000" lang="en-US" sz="2600"/>
              <a:t>2</a:t>
            </a:r>
            <a:r>
              <a:rPr lang="en-US" sz="2600"/>
              <a:t> HITs</a:t>
            </a:r>
            <a:endParaRPr sz="2600"/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Grouping</a:t>
            </a:r>
            <a:endParaRPr sz="2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(group of s items)</a:t>
            </a:r>
            <a:endParaRPr sz="2600"/>
          </a:p>
          <a:p>
            <a:pPr indent="-273050" lvl="1" marL="7429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aseline="30000" lang="en-US" sz="2600"/>
              <a:t>n</a:t>
            </a:r>
            <a:r>
              <a:rPr lang="en-US" sz="2600"/>
              <a:t>C</a:t>
            </a:r>
            <a:r>
              <a:rPr baseline="-25000" lang="en-US" sz="2600"/>
              <a:t>2</a:t>
            </a:r>
            <a:r>
              <a:rPr lang="en-US" sz="2600"/>
              <a:t> / </a:t>
            </a:r>
            <a:r>
              <a:rPr baseline="30000" lang="en-US" sz="2600"/>
              <a:t>s</a:t>
            </a:r>
            <a:r>
              <a:rPr lang="en-US" sz="2600"/>
              <a:t>C</a:t>
            </a:r>
            <a:r>
              <a:rPr baseline="-25000" lang="en-US" sz="2600"/>
              <a:t>2</a:t>
            </a:r>
            <a:r>
              <a:rPr lang="en-US" sz="2600"/>
              <a:t> HITs</a:t>
            </a:r>
            <a:endParaRPr baseline="-25000" sz="2600"/>
          </a:p>
          <a:p>
            <a:pPr indent="-273050" lvl="1" marL="742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Tau ≈ 1 (accurate)</a:t>
            </a:r>
            <a:endParaRPr baseline="-25000" sz="2600"/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Batching (size b)</a:t>
            </a:r>
            <a:endParaRPr sz="2800"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Q: </a:t>
            </a:r>
            <a:r>
              <a:rPr lang="en-US" sz="2600"/>
              <a:t>Can we use Quick sort or merge sort to reduce #HITs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600"/>
          </a:p>
          <a:p>
            <a:pPr indent="-381000" lvl="0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No. </a:t>
            </a:r>
            <a:endParaRPr sz="2400"/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Human makes errors. </a:t>
            </a:r>
            <a:endParaRPr sz="2400"/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argues that 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ycles may be present and hence quicksort-like algorithms will not work.</a:t>
            </a:r>
            <a:endParaRPr sz="2400"/>
          </a:p>
          <a:p>
            <a: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3000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3000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875" y="1563875"/>
            <a:ext cx="5107700" cy="28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203325" y="135575"/>
            <a:ext cx="7226400" cy="8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2.Rating based</a:t>
            </a:r>
            <a:endParaRPr b="1" sz="3200"/>
          </a:p>
        </p:txBody>
      </p:sp>
      <p:sp>
        <p:nvSpPr>
          <p:cNvPr id="306" name="Shape 306"/>
          <p:cNvSpPr txBox="1"/>
          <p:nvPr/>
        </p:nvSpPr>
        <p:spPr>
          <a:xfrm>
            <a:off x="203325" y="2298325"/>
            <a:ext cx="2976000" cy="4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O(n) HITs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Batching(size b)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Reduced by factor of b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But results are not accurate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 ≈ 0.8 (accurate)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203325" y="1272300"/>
            <a:ext cx="794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Rate each item on the scale and then sort based on rating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325" y="2062308"/>
            <a:ext cx="5696750" cy="465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Schemes	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gather a bunch of ratings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based on average ratings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use comparisons, in one of three flavors: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Random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pick S items, compare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Confidence-based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pick most confusing “window”, compare that first, repeat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Sliding-window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 all windows, compare</a:t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44747"/>
            <a:ext cx="8229600" cy="8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Confidence-based</a:t>
            </a:r>
            <a:endParaRPr/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372525" y="903053"/>
            <a:ext cx="8229600" cy="5818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 	</a:t>
            </a:r>
            <a:r>
              <a:rPr lang="en-US" sz="2000"/>
              <a:t>= {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000"/>
              <a:t>…..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i+s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}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   (contains s consecutive items)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∀ a,b ϵ w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 ,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Rating summary statistics -(μ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 ,(μ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 is defined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&lt; 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   </a:t>
            </a:r>
            <a:r>
              <a:rPr lang="en-US" sz="2000"/>
              <a:t>,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a,b</a:t>
            </a:r>
            <a:r>
              <a:rPr lang="en-US" sz="2000"/>
              <a:t>= max{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+ 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- 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+𝝈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2000"/>
              <a:t>, 0}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∀ w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  </a:t>
            </a:r>
            <a:r>
              <a:rPr lang="en-US" sz="2000"/>
              <a:t>,   R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000"/>
              <a:t>=∑</a:t>
            </a:r>
            <a:r>
              <a:rPr baseline="-25000" lang="en-US" sz="2000"/>
              <a:t>(a,b )ϵ wi</a:t>
            </a:r>
            <a:r>
              <a:rPr lang="en-US" sz="2000"/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a,b</a:t>
            </a:r>
            <a:endParaRPr baseline="-25000" sz="2000"/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-25000" lang="en-US"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aseline="-2500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     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+ 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                                                                                                        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                                                     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+ 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 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 𝝈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b                                                                     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μ</a:t>
            </a:r>
            <a:r>
              <a:rPr baseline="-25000" lang="en-US" sz="2000">
                <a:latin typeface="Arial"/>
                <a:ea typeface="Arial"/>
                <a:cs typeface="Arial"/>
                <a:sym typeface="Arial"/>
              </a:rPr>
              <a:t>a        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                                                          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Overlap                                          Non Overlap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Give to crowd to reorder                    Not given to crowd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5" name="Shape 325"/>
          <p:cNvCxnSpPr/>
          <p:nvPr/>
        </p:nvCxnSpPr>
        <p:spPr>
          <a:xfrm>
            <a:off x="1320800" y="4628425"/>
            <a:ext cx="0" cy="1151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26" name="Shape 326"/>
          <p:cNvCxnSpPr/>
          <p:nvPr/>
        </p:nvCxnSpPr>
        <p:spPr>
          <a:xfrm>
            <a:off x="1896525" y="3104450"/>
            <a:ext cx="0" cy="2015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27" name="Shape 327"/>
          <p:cNvCxnSpPr/>
          <p:nvPr/>
        </p:nvCxnSpPr>
        <p:spPr>
          <a:xfrm>
            <a:off x="1253050" y="4628425"/>
            <a:ext cx="728100" cy="1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Shape 328"/>
          <p:cNvCxnSpPr/>
          <p:nvPr/>
        </p:nvCxnSpPr>
        <p:spPr>
          <a:xfrm>
            <a:off x="1253050" y="5111125"/>
            <a:ext cx="728100" cy="1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Shape 329"/>
          <p:cNvCxnSpPr/>
          <p:nvPr/>
        </p:nvCxnSpPr>
        <p:spPr>
          <a:xfrm>
            <a:off x="2455350" y="2937900"/>
            <a:ext cx="0" cy="982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30" name="Shape 330"/>
          <p:cNvCxnSpPr/>
          <p:nvPr/>
        </p:nvCxnSpPr>
        <p:spPr>
          <a:xfrm>
            <a:off x="5520275" y="5068700"/>
            <a:ext cx="300" cy="600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31" name="Shape 331"/>
          <p:cNvCxnSpPr/>
          <p:nvPr/>
        </p:nvCxnSpPr>
        <p:spPr>
          <a:xfrm>
            <a:off x="6620925" y="2833500"/>
            <a:ext cx="33900" cy="83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32" name="Shape 332"/>
          <p:cNvCxnSpPr/>
          <p:nvPr/>
        </p:nvCxnSpPr>
        <p:spPr>
          <a:xfrm>
            <a:off x="6146800" y="3612450"/>
            <a:ext cx="17100" cy="1134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33" name="Shape 333"/>
          <p:cNvSpPr/>
          <p:nvPr/>
        </p:nvSpPr>
        <p:spPr>
          <a:xfrm>
            <a:off x="2387600" y="5271900"/>
            <a:ext cx="2209800" cy="85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μ</a:t>
            </a:r>
            <a:r>
              <a:rPr baseline="-25000" lang="en-US" sz="2000">
                <a:solidFill>
                  <a:schemeClr val="dk1"/>
                </a:solidFill>
              </a:rPr>
              <a:t>a</a:t>
            </a:r>
            <a:r>
              <a:rPr lang="en-US" sz="2000">
                <a:solidFill>
                  <a:schemeClr val="dk1"/>
                </a:solidFill>
              </a:rPr>
              <a:t>+ 𝝈</a:t>
            </a:r>
            <a:r>
              <a:rPr baseline="-25000" lang="en-US" sz="2000">
                <a:solidFill>
                  <a:schemeClr val="dk1"/>
                </a:solidFill>
              </a:rPr>
              <a:t>a</a:t>
            </a:r>
            <a:r>
              <a:rPr lang="en-US" sz="2000">
                <a:solidFill>
                  <a:schemeClr val="dk1"/>
                </a:solidFill>
              </a:rPr>
              <a:t> - μ</a:t>
            </a:r>
            <a:r>
              <a:rPr baseline="-25000" lang="en-US" sz="2000">
                <a:solidFill>
                  <a:schemeClr val="dk1"/>
                </a:solidFill>
              </a:rPr>
              <a:t>b</a:t>
            </a:r>
            <a:r>
              <a:rPr lang="en-US" sz="2000">
                <a:solidFill>
                  <a:schemeClr val="dk1"/>
                </a:solidFill>
              </a:rPr>
              <a:t>+𝝈</a:t>
            </a:r>
            <a:r>
              <a:rPr baseline="-25000" lang="en-US" sz="2000">
                <a:solidFill>
                  <a:schemeClr val="dk1"/>
                </a:solidFill>
              </a:rPr>
              <a:t>b</a:t>
            </a:r>
            <a:r>
              <a:rPr lang="en-US" sz="2000">
                <a:solidFill>
                  <a:schemeClr val="dk1"/>
                </a:solidFill>
              </a:rPr>
              <a:t>&gt;0</a:t>
            </a:r>
            <a:endParaRPr sz="2000">
              <a:solidFill>
                <a:schemeClr val="dk1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so Δ</a:t>
            </a:r>
            <a:r>
              <a:rPr baseline="-25000" lang="en-US" sz="2000">
                <a:solidFill>
                  <a:schemeClr val="dk1"/>
                </a:solidFill>
              </a:rPr>
              <a:t>a,b</a:t>
            </a:r>
            <a:r>
              <a:rPr lang="en-US" sz="2000">
                <a:solidFill>
                  <a:schemeClr val="dk1"/>
                </a:solidFill>
              </a:rPr>
              <a:t>&gt; 0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891850" y="5271900"/>
            <a:ext cx="2133600" cy="85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μ</a:t>
            </a:r>
            <a:r>
              <a:rPr baseline="-25000" lang="en-US" sz="2000">
                <a:solidFill>
                  <a:schemeClr val="dk1"/>
                </a:solidFill>
              </a:rPr>
              <a:t>a</a:t>
            </a:r>
            <a:r>
              <a:rPr lang="en-US" sz="2000">
                <a:solidFill>
                  <a:schemeClr val="dk1"/>
                </a:solidFill>
              </a:rPr>
              <a:t>+ 𝝈</a:t>
            </a:r>
            <a:r>
              <a:rPr baseline="-25000" lang="en-US" sz="2000">
                <a:solidFill>
                  <a:schemeClr val="dk1"/>
                </a:solidFill>
              </a:rPr>
              <a:t>a</a:t>
            </a:r>
            <a:r>
              <a:rPr lang="en-US" sz="2000">
                <a:solidFill>
                  <a:schemeClr val="dk1"/>
                </a:solidFill>
              </a:rPr>
              <a:t> - μ</a:t>
            </a:r>
            <a:r>
              <a:rPr baseline="-25000" lang="en-US" sz="2000">
                <a:solidFill>
                  <a:schemeClr val="dk1"/>
                </a:solidFill>
              </a:rPr>
              <a:t>b</a:t>
            </a:r>
            <a:r>
              <a:rPr lang="en-US" sz="2000">
                <a:solidFill>
                  <a:schemeClr val="dk1"/>
                </a:solidFill>
              </a:rPr>
              <a:t>+𝝈</a:t>
            </a:r>
            <a:r>
              <a:rPr baseline="-25000" lang="en-US" sz="2000">
                <a:solidFill>
                  <a:schemeClr val="dk1"/>
                </a:solidFill>
              </a:rPr>
              <a:t>b</a:t>
            </a:r>
            <a:r>
              <a:rPr lang="en-US" sz="2000">
                <a:solidFill>
                  <a:schemeClr val="dk1"/>
                </a:solidFill>
              </a:rPr>
              <a:t>&lt; 0</a:t>
            </a:r>
            <a:endParaRPr sz="2000">
              <a:solidFill>
                <a:schemeClr val="dk1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so Δ</a:t>
            </a:r>
            <a:r>
              <a:rPr baseline="-25000" lang="en-US" sz="2000">
                <a:solidFill>
                  <a:schemeClr val="dk1"/>
                </a:solidFill>
              </a:rPr>
              <a:t>a,b</a:t>
            </a:r>
            <a:r>
              <a:rPr lang="en-US" sz="2000">
                <a:solidFill>
                  <a:schemeClr val="dk1"/>
                </a:solidFill>
              </a:rPr>
              <a:t>= 0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32500" y="856513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00000"/>
                </a:solidFill>
              </a:rPr>
              <a:t>Confidence-based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Order all windows in decreasing order of R</a:t>
            </a:r>
            <a:r>
              <a:rPr baseline="-25000" lang="en-US" sz="2200">
                <a:latin typeface="Arial"/>
                <a:ea typeface="Arial"/>
                <a:cs typeface="Arial"/>
                <a:sym typeface="Arial"/>
              </a:rPr>
              <a:t>i 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Windows with most standard deviation overlap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 least confidence in their rating are reorder first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154800" y="2438275"/>
            <a:ext cx="84756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Fleiss’ Kappa (Comparison based)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inter-rater agreement(how consistent rating is)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Range: [0, 1]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number greater agreement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277800" y="879775"/>
            <a:ext cx="8229600" cy="15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Measuring Quality of Results</a:t>
            </a:r>
            <a:endParaRPr sz="4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457200" y="401775"/>
            <a:ext cx="8229600" cy="57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</a:t>
            </a:r>
            <a:r>
              <a:rPr lang="en-US"/>
              <a:t>Kendall’s Tau rank correlation(Rating based)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431800" lvl="0" marL="914400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Range: [-1, 1]</a:t>
            </a:r>
            <a:endParaRPr sz="3200"/>
          </a:p>
          <a:p>
            <a:pPr indent="0" lvl="1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/>
          </a:p>
          <a:p>
            <a:pPr indent="-368300" lvl="0" marL="9144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(x</a:t>
            </a:r>
            <a:r>
              <a:rPr baseline="-25000" lang="en-US" sz="2200"/>
              <a:t>1,</a:t>
            </a:r>
            <a:r>
              <a:rPr lang="en-US" sz="2200"/>
              <a:t>y</a:t>
            </a:r>
            <a:r>
              <a:rPr baseline="-25000" lang="en-US" sz="2200"/>
              <a:t>1</a:t>
            </a:r>
            <a:r>
              <a:rPr lang="en-US" sz="2200"/>
              <a:t>) , (x</a:t>
            </a:r>
            <a:r>
              <a:rPr baseline="-25000" lang="en-US" sz="2200"/>
              <a:t>2,</a:t>
            </a:r>
            <a:r>
              <a:rPr lang="en-US" sz="2200"/>
              <a:t>y</a:t>
            </a:r>
            <a:r>
              <a:rPr baseline="-25000" lang="en-US" sz="2200"/>
              <a:t>2</a:t>
            </a:r>
            <a:r>
              <a:rPr lang="en-US" sz="2200"/>
              <a:t>) ,...(x</a:t>
            </a:r>
            <a:r>
              <a:rPr baseline="-25000" lang="en-US" sz="2200"/>
              <a:t>n,</a:t>
            </a:r>
            <a:r>
              <a:rPr lang="en-US" sz="2200"/>
              <a:t>y</a:t>
            </a:r>
            <a:r>
              <a:rPr baseline="-25000" lang="en-US" sz="2200"/>
              <a:t>n</a:t>
            </a:r>
            <a:r>
              <a:rPr lang="en-US" sz="2200"/>
              <a:t>) observations</a:t>
            </a:r>
            <a:endParaRPr sz="2200"/>
          </a:p>
          <a:p>
            <a:pPr indent="-368300" lvl="0" marL="9144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concordant pair: if (x</a:t>
            </a:r>
            <a:r>
              <a:rPr baseline="-25000" lang="en-US" sz="2200"/>
              <a:t>i </a:t>
            </a:r>
            <a:r>
              <a:rPr lang="en-US" sz="2200"/>
              <a:t>&gt; x</a:t>
            </a:r>
            <a:r>
              <a:rPr baseline="-25000" lang="en-US" sz="2200"/>
              <a:t>j</a:t>
            </a:r>
            <a:r>
              <a:rPr lang="en-US" sz="2200"/>
              <a:t> and </a:t>
            </a:r>
            <a:r>
              <a:rPr baseline="-25000" lang="en-US" sz="2200"/>
              <a:t> </a:t>
            </a:r>
            <a:r>
              <a:rPr lang="en-US" sz="2200"/>
              <a:t>y</a:t>
            </a:r>
            <a:r>
              <a:rPr baseline="-25000" lang="en-US" sz="2200"/>
              <a:t>i</a:t>
            </a:r>
            <a:r>
              <a:rPr lang="en-US" sz="2200"/>
              <a:t>&gt;y</a:t>
            </a:r>
            <a:r>
              <a:rPr baseline="-25000" lang="en-US" sz="2200"/>
              <a:t>j </a:t>
            </a:r>
            <a:r>
              <a:rPr lang="en-US" sz="2200"/>
              <a:t> ) or ( x</a:t>
            </a:r>
            <a:r>
              <a:rPr baseline="-25000" lang="en-US" sz="2200"/>
              <a:t>i  </a:t>
            </a:r>
            <a:r>
              <a:rPr lang="en-US" sz="2200"/>
              <a:t>&lt; x</a:t>
            </a:r>
            <a:r>
              <a:rPr baseline="-25000" lang="en-US" sz="2200"/>
              <a:t>j</a:t>
            </a:r>
            <a:r>
              <a:rPr lang="en-US" sz="2200"/>
              <a:t>  and y</a:t>
            </a:r>
            <a:r>
              <a:rPr baseline="-25000" lang="en-US" sz="2200"/>
              <a:t>i</a:t>
            </a:r>
            <a:r>
              <a:rPr lang="en-US" sz="2200"/>
              <a:t>&lt;y</a:t>
            </a:r>
            <a:r>
              <a:rPr baseline="-25000" lang="en-US" sz="2200"/>
              <a:t>j </a:t>
            </a:r>
            <a:r>
              <a:rPr lang="en-US" sz="2200"/>
              <a:t>)</a:t>
            </a:r>
            <a:endParaRPr sz="2200"/>
          </a:p>
          <a:p>
            <a:pPr indent="-368300" lvl="0" marL="914400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discordant pairs: if (x</a:t>
            </a:r>
            <a:r>
              <a:rPr baseline="-25000" lang="en-US" sz="2200"/>
              <a:t>i </a:t>
            </a:r>
            <a:r>
              <a:rPr lang="en-US" sz="2200"/>
              <a:t>&gt; x</a:t>
            </a:r>
            <a:r>
              <a:rPr baseline="-25000" lang="en-US" sz="2200"/>
              <a:t>j</a:t>
            </a:r>
            <a:r>
              <a:rPr lang="en-US" sz="2200"/>
              <a:t> and  y</a:t>
            </a:r>
            <a:r>
              <a:rPr baseline="-25000" lang="en-US" sz="2200"/>
              <a:t>i</a:t>
            </a:r>
            <a:r>
              <a:rPr lang="en-US" sz="2200"/>
              <a:t>&lt;y</a:t>
            </a:r>
            <a:r>
              <a:rPr baseline="-25000" lang="en-US" sz="2200"/>
              <a:t>j </a:t>
            </a:r>
            <a:r>
              <a:rPr lang="en-US" sz="2200"/>
              <a:t> ) or ( x</a:t>
            </a:r>
            <a:r>
              <a:rPr baseline="-25000" lang="en-US" sz="2200"/>
              <a:t>i </a:t>
            </a:r>
            <a:r>
              <a:rPr lang="en-US" sz="2200"/>
              <a:t>&lt; x</a:t>
            </a:r>
            <a:r>
              <a:rPr baseline="-25000" lang="en-US" sz="2200"/>
              <a:t>j</a:t>
            </a:r>
            <a:r>
              <a:rPr lang="en-US" sz="2200"/>
              <a:t>  and y</a:t>
            </a:r>
            <a:r>
              <a:rPr baseline="-25000" lang="en-US" sz="2200"/>
              <a:t>i</a:t>
            </a:r>
            <a:r>
              <a:rPr lang="en-US" sz="2200"/>
              <a:t>&gt;y</a:t>
            </a:r>
            <a:r>
              <a:rPr baseline="-25000" lang="en-US" sz="2200"/>
              <a:t>j </a:t>
            </a:r>
            <a:r>
              <a:rPr lang="en-US" sz="2200"/>
              <a:t>)</a:t>
            </a:r>
            <a:endParaRPr sz="2200"/>
          </a:p>
          <a:p>
            <a:pPr indent="0" lvl="1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457200" lvl="1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457200" lvl="1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457200" lvl="1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1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       -1 : inverse correlation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         0 : no correlation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	  1 : perfect correlation</a:t>
            </a:r>
            <a:endParaRPr sz="2200"/>
          </a:p>
          <a:p>
            <a:pPr indent="0" lvl="1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1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818863" y="5610645"/>
            <a:ext cx="1264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c b 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Shape 357"/>
          <p:cNvCxnSpPr/>
          <p:nvPr/>
        </p:nvCxnSpPr>
        <p:spPr>
          <a:xfrm>
            <a:off x="2337429" y="6149309"/>
            <a:ext cx="810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58" name="Shape 358"/>
          <p:cNvSpPr txBox="1"/>
          <p:nvPr/>
        </p:nvSpPr>
        <p:spPr>
          <a:xfrm>
            <a:off x="3443942" y="5856958"/>
            <a:ext cx="518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4452790" y="5644150"/>
            <a:ext cx="1264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Shape 360"/>
          <p:cNvCxnSpPr/>
          <p:nvPr/>
        </p:nvCxnSpPr>
        <p:spPr>
          <a:xfrm>
            <a:off x="6186696" y="6149299"/>
            <a:ext cx="810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61" name="Shape 361"/>
          <p:cNvSpPr txBox="1"/>
          <p:nvPr/>
        </p:nvSpPr>
        <p:spPr>
          <a:xfrm>
            <a:off x="7383858" y="5856958"/>
            <a:ext cx="39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26775"/>
            <a:ext cx="7680900" cy="75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Query ambiguity Sort vs Rank</a:t>
            </a:r>
            <a:endParaRPr sz="36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Q1 : Sort squares by size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Q2 : Sort animals by “Adult size”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Q3 : Sort animals by “Dangerousness”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Q4 : Sort animals by “How much this animal belongs on Saturn”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Q5 : (Artificially) generate random 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Compare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Rate     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responses</a:t>
            </a:r>
            <a:endParaRPr sz="2200"/>
          </a:p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8288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Crowdsourcing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Getting work done from a group of people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To get information missing from database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/>
              <a:t>Examples</a:t>
            </a:r>
            <a:endParaRPr sz="28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/>
              <a:t>-  Given an image containing text, get the text from it (aka CAPTCHA)</a:t>
            </a:r>
            <a:endParaRPr sz="28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/>
              <a:t> -  Given a university and department name, find the link to department webpage</a:t>
            </a:r>
            <a:endParaRPr sz="2800"/>
          </a:p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The largest  crowdsourcing platform - Amazon Mechanical Turk</a:t>
            </a:r>
            <a:endParaRPr sz="28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504" y="5553075"/>
            <a:ext cx="46573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505601" y="3595918"/>
            <a:ext cx="1757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 size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3132525" y="3595918"/>
            <a:ext cx="268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dangerousness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6444390" y="3595918"/>
            <a:ext cx="2290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likelihood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on saturn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Shape 378"/>
          <p:cNvCxnSpPr/>
          <p:nvPr/>
        </p:nvCxnSpPr>
        <p:spPr>
          <a:xfrm>
            <a:off x="550090" y="3103417"/>
            <a:ext cx="8136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79" name="Shape 379"/>
          <p:cNvSpPr txBox="1"/>
          <p:nvPr/>
        </p:nvSpPr>
        <p:spPr>
          <a:xfrm>
            <a:off x="550090" y="2196007"/>
            <a:ext cx="2732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ambiguous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5682452" y="2196007"/>
            <a:ext cx="300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ambiguous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Ambiguity of Sort Order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0" l="34909" r="28846" t="0"/>
          <a:stretch/>
        </p:blipFill>
        <p:spPr>
          <a:xfrm>
            <a:off x="3282328" y="4545465"/>
            <a:ext cx="2933024" cy="196575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354913" y="98600"/>
            <a:ext cx="7349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Query ambiguity Sort vs Rank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0025"/>
            <a:ext cx="9144000" cy="48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0" y="5988475"/>
            <a:ext cx="905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K (worker agreement) decreases with increasing ambiguity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457200" y="81422"/>
            <a:ext cx="8229600" cy="8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Hybrid sort performance</a:t>
            </a:r>
            <a:endParaRPr/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25" y="961513"/>
            <a:ext cx="8378725" cy="49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977025" y="6187850"/>
            <a:ext cx="735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Sliding Window &gt; Confidence &gt; Random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for Sorts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Two approaches for sorting: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/>
              <a:t>comparison based,rating based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Batching reduces no. of tasks in both cases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Rating is cheaper while comparison is more accurate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Hybrid-window based approach performs best (</a:t>
            </a:r>
            <a:r>
              <a:rPr lang="en-US"/>
              <a:t>𝜏 &gt; .95</a:t>
            </a:r>
            <a:r>
              <a:rPr lang="en-US"/>
              <a:t>)</a:t>
            </a:r>
            <a:endParaRPr/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269300" y="2529313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Joins</a:t>
            </a:r>
            <a:endParaRPr sz="5400"/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344475" y="118996"/>
            <a:ext cx="82296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r>
              <a:rPr lang="en-US" sz="3959"/>
              <a:t> Operator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910308" y="2618546"/>
            <a:ext cx="3022600" cy="20383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784125" y="1002075"/>
            <a:ext cx="7350300" cy="5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Qurk uses block nested loop join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Simple Join: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single pair of item in each HIT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|R||S| HITs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2.Naive Batching: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Display several pairs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For batch of b pairs in a HIT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|R||S|  HITs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		b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3.Smart batching: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Display in 2 columns(r in first , s in second)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|R||S|  HITs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         r* 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Shape 423"/>
          <p:cNvCxnSpPr/>
          <p:nvPr/>
        </p:nvCxnSpPr>
        <p:spPr>
          <a:xfrm>
            <a:off x="1296450" y="4327750"/>
            <a:ext cx="93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Shape 424"/>
          <p:cNvCxnSpPr/>
          <p:nvPr/>
        </p:nvCxnSpPr>
        <p:spPr>
          <a:xfrm>
            <a:off x="1296450" y="5945725"/>
            <a:ext cx="93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Shape 4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celebrities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b="0" l="0" r="49048" t="32858"/>
          <a:stretch/>
        </p:blipFill>
        <p:spPr>
          <a:xfrm>
            <a:off x="829153" y="4323255"/>
            <a:ext cx="2010705" cy="215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b="0" l="51505" r="0" t="32858"/>
          <a:stretch/>
        </p:blipFill>
        <p:spPr>
          <a:xfrm>
            <a:off x="6544729" y="4547174"/>
            <a:ext cx="1511663" cy="17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4">
            <a:alphaModFix/>
          </a:blip>
          <a:srcRect b="50370" l="50346" r="30061" t="15942"/>
          <a:stretch/>
        </p:blipFill>
        <p:spPr>
          <a:xfrm>
            <a:off x="6302426" y="1903714"/>
            <a:ext cx="1520734" cy="225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5">
            <a:alphaModFix/>
          </a:blip>
          <a:srcRect b="48502" l="67291" r="16631" t="18620"/>
          <a:stretch/>
        </p:blipFill>
        <p:spPr>
          <a:xfrm>
            <a:off x="3629382" y="4547174"/>
            <a:ext cx="1066082" cy="158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5">
            <a:alphaModFix/>
          </a:blip>
          <a:srcRect b="48502" l="50268" r="33892" t="18620"/>
          <a:stretch/>
        </p:blipFill>
        <p:spPr>
          <a:xfrm>
            <a:off x="4695464" y="1448998"/>
            <a:ext cx="1050404" cy="158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5">
            <a:alphaModFix/>
          </a:blip>
          <a:srcRect b="63292" l="26153" r="56589" t="5458"/>
          <a:stretch/>
        </p:blipFill>
        <p:spPr>
          <a:xfrm>
            <a:off x="5032534" y="3794538"/>
            <a:ext cx="1144470" cy="150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 b="26326" l="-303" r="83238" t="41122"/>
          <a:stretch/>
        </p:blipFill>
        <p:spPr>
          <a:xfrm>
            <a:off x="3063532" y="2014931"/>
            <a:ext cx="1131700" cy="156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6618" y="1591899"/>
            <a:ext cx="1356940" cy="199102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join O(nm)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" y="1521380"/>
            <a:ext cx="6459770" cy="524795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Naïve batching join O(nm/b)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8260" l="0" r="0" t="10093"/>
          <a:stretch/>
        </p:blipFill>
        <p:spPr>
          <a:xfrm>
            <a:off x="685800" y="1254397"/>
            <a:ext cx="7762066" cy="547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</a:t>
            </a:r>
            <a:r>
              <a:rPr lang="en-US"/>
              <a:t>batching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O(nm/b</a:t>
            </a:r>
            <a:r>
              <a:rPr b="0" baseline="3000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baseline="3000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600" y="1894075"/>
            <a:ext cx="6631052" cy="481692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/>
          <p:nvPr/>
        </p:nvSpPr>
        <p:spPr>
          <a:xfrm>
            <a:off x="4541530" y="4425549"/>
            <a:ext cx="3886559" cy="141294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reduction in cost by factor of 4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CrowdSourcing Definitions</a:t>
            </a:r>
            <a:endParaRPr sz="245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921325"/>
            <a:ext cx="8229600" cy="52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HIT (</a:t>
            </a:r>
            <a:r>
              <a:rPr lang="en-US" sz="2800"/>
              <a:t> Human Intelligent Task)</a:t>
            </a:r>
            <a:endParaRPr sz="2800"/>
          </a:p>
          <a:p>
            <a:pPr indent="-406400" lvl="0" marL="914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smallest entity of work a worker can accept to do. HITs contain one or more jobs.</a:t>
            </a:r>
            <a:endParaRPr sz="2800"/>
          </a:p>
          <a:p>
            <a:pPr indent="-406400" lvl="0" marL="91440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Eg: Given a university and department name, find the url of department webpage</a:t>
            </a:r>
            <a:endParaRPr sz="2800"/>
          </a:p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Assignment</a:t>
            </a:r>
            <a:endParaRPr sz="2800"/>
          </a:p>
          <a:p>
            <a:pPr indent="-406400" lvl="0" marL="914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Every HIT can be replicated into multiple assignments.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HIT Group</a:t>
            </a:r>
            <a:endParaRPr sz="2800"/>
          </a:p>
          <a:p>
            <a:pPr indent="-406400" lvl="0" marL="91440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Group of similar HITs. </a:t>
            </a:r>
            <a:endParaRPr sz="2800"/>
          </a:p>
          <a:p>
            <a:pPr indent="-406400" lvl="0" marL="914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Eg: We can post 1000 HITS to get the URL of 1000 different departments spread across universities</a:t>
            </a:r>
            <a:endParaRPr sz="2800"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heuristics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62825" l="27028" r="56895" t="4949"/>
          <a:stretch/>
        </p:blipFill>
        <p:spPr>
          <a:xfrm>
            <a:off x="1928352" y="1787507"/>
            <a:ext cx="1603489" cy="233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b="30832" l="27028" r="56895" t="38244"/>
          <a:stretch/>
        </p:blipFill>
        <p:spPr>
          <a:xfrm>
            <a:off x="5326029" y="1850226"/>
            <a:ext cx="1603489" cy="22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1336636" y="4280657"/>
            <a:ext cx="1976999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 color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color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3531841" y="4320580"/>
            <a:ext cx="5214476" cy="171440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50-66% reduction in cost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go wrong!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cases where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is ambiguous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/>
              <a:t>   - Fleiss’ k (agreement) is below some threshold</a:t>
            </a:r>
            <a:endParaRPr sz="2800"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equality does not imply join/not join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   - |j</a:t>
            </a:r>
            <a:r>
              <a:rPr baseline="-25000" lang="en-US"/>
              <a:t>f-  </a:t>
            </a:r>
            <a:r>
              <a:rPr lang="en-US"/>
              <a:t>- j</a:t>
            </a:r>
            <a:r>
              <a:rPr baseline="-25000" lang="en-US"/>
              <a:t>f+</a:t>
            </a:r>
            <a:r>
              <a:rPr lang="en-US"/>
              <a:t>|    j</a:t>
            </a:r>
            <a:r>
              <a:rPr baseline="-25000" lang="en-US"/>
              <a:t>f-/f+</a:t>
            </a:r>
            <a:r>
              <a:rPr lang="en-US"/>
              <a:t> :</a:t>
            </a:r>
            <a:r>
              <a:rPr lang="en-US" sz="2200"/>
              <a:t>Join result excluding/including feature f</a:t>
            </a:r>
            <a:endParaRPr sz="2200"/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		|j</a:t>
            </a:r>
            <a:r>
              <a:rPr baseline="-25000" lang="en-US"/>
              <a:t>f- </a:t>
            </a:r>
            <a:r>
              <a:rPr lang="en-US"/>
              <a:t>|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Selectivity is not helpful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/>
              <a:t>   - Run feature over small sample</a:t>
            </a:r>
            <a:endParaRPr sz="2800"/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Shape 478"/>
          <p:cNvCxnSpPr/>
          <p:nvPr/>
        </p:nvCxnSpPr>
        <p:spPr>
          <a:xfrm>
            <a:off x="1465550" y="4346525"/>
            <a:ext cx="133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Shape 4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Filtering</a:t>
            </a:r>
            <a:endParaRPr/>
          </a:p>
        </p:txBody>
      </p:sp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1850"/>
            <a:ext cx="7551100" cy="17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75" y="4546975"/>
            <a:ext cx="8807249" cy="23110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8" name="Shape 488"/>
          <p:cNvSpPr txBox="1"/>
          <p:nvPr/>
        </p:nvSpPr>
        <p:spPr>
          <a:xfrm>
            <a:off x="252800" y="3492363"/>
            <a:ext cx="7350300" cy="8574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Cost without feature filtering is $67.50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4866300" y="3323275"/>
            <a:ext cx="4277700" cy="857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Combining features reduces both errors and cost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751550" y="5041725"/>
            <a:ext cx="1597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389450" y="535298"/>
            <a:ext cx="8229600" cy="9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457200" y="1665100"/>
            <a:ext cx="8229600" cy="4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Dataset: 2 tables (30 images)</a:t>
            </a:r>
            <a:endParaRPr sz="2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      1.   celeb - table with profile photo from IMDB</a:t>
            </a:r>
            <a:endParaRPr sz="26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2.   photos - table with photos from 2011 Oscar awards</a:t>
            </a:r>
            <a:endParaRPr sz="2600"/>
          </a:p>
          <a:p>
            <a:pPr indent="-393700" lvl="0" marL="457200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2 trials to measure variance in latency at different times  : 11AM and 7PM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5 assignments for each comparison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Combiners:</a:t>
            </a:r>
            <a:endParaRPr sz="2600"/>
          </a:p>
          <a:p>
            <a:pPr indent="-406400" lvl="1" marL="13716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MajorityVote - choose the most popular</a:t>
            </a:r>
            <a:endParaRPr/>
          </a:p>
          <a:p>
            <a:pPr indent="-406400" lvl="1" marL="13716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QualityAdjust - considers quality of workers</a:t>
            </a:r>
            <a:endParaRPr/>
          </a:p>
        </p:txBody>
      </p:sp>
      <p:sp>
        <p:nvSpPr>
          <p:cNvPr id="499" name="Shape 49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 algorithm comparisons</a:t>
            </a:r>
            <a:endParaRPr/>
          </a:p>
        </p:txBody>
      </p:sp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50"/>
            <a:ext cx="8229599" cy="54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457200" y="119001"/>
            <a:ext cx="8229600" cy="9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Join algorithm comparisons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86" y="1096050"/>
            <a:ext cx="8822026" cy="51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Experient with Complex query</a:t>
            </a:r>
            <a:endParaRPr/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332500" y="11659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SELECT name, scene.img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FROM actors JOIN scenes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ON inScene(actors.img, scenes.img)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AND POSSIBLY numInScene(scenes.img) &gt;= 1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ORDER BY name, quality(scenes.img)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dataset: 211 photos taken from movie (scenes)and actor profile photos(actors) came from web</a:t>
            </a:r>
            <a:endParaRPr sz="2600"/>
          </a:p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4554575" y="1417650"/>
            <a:ext cx="4277700" cy="857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inScene, numInScene, quality are UDFs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247450" y="-12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 by #HITs</a:t>
            </a:r>
            <a:endParaRPr/>
          </a:p>
        </p:txBody>
      </p:sp>
      <p:sp>
        <p:nvSpPr>
          <p:cNvPr id="531" name="Shape 5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89025"/>
            <a:ext cx="7810100" cy="44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/>
          <p:nvPr/>
        </p:nvSpPr>
        <p:spPr>
          <a:xfrm>
            <a:off x="4199350" y="1143000"/>
            <a:ext cx="4277700" cy="857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of HITs reduced by a factor of 14.5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1253075" y="2613375"/>
            <a:ext cx="948300" cy="36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6688675" y="4662300"/>
            <a:ext cx="694200" cy="36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7501475" y="4476050"/>
            <a:ext cx="1422300" cy="45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Larger Value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FFFFFF"/>
                </a:solidFill>
              </a:rPr>
              <a:t>expected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169325" y="2910725"/>
            <a:ext cx="1185300" cy="45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Only Filter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operation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for Joins</a:t>
            </a:r>
            <a:endParaRPr/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Batching is a effective technique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QA filters spammers and sloppy workers, so improves result quality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Feature filtering reduces join cost from $67.50 to $27.00</a:t>
            </a:r>
            <a:endParaRPr/>
          </a:p>
          <a:p>
            <a: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Adding batching for final cost for celebrity join reduced to $2.70</a:t>
            </a:r>
            <a:endParaRPr/>
          </a:p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paper focuses on?</a:t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to use humans for sorting and joining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User interfaces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Optimisations </a:t>
            </a:r>
            <a:endParaRPr/>
          </a:p>
          <a:p>
            <a: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Task batching</a:t>
            </a:r>
            <a:endParaRPr sz="3200"/>
          </a:p>
          <a:p>
            <a: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Pre-filtering</a:t>
            </a:r>
            <a:endParaRPr sz="3200"/>
          </a:p>
          <a:p>
            <a: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Numerical rating</a:t>
            </a:r>
            <a:endParaRPr sz="3200"/>
          </a:p>
          <a:p>
            <a: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On one example, reduced joining cost from $67 to $3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Describes the Qurk system</a:t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Qurk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Declarative query processing system designed to run </a:t>
            </a:r>
            <a:r>
              <a:rPr lang="en-US"/>
              <a:t>queries</a:t>
            </a:r>
            <a:r>
              <a:rPr lang="en-US"/>
              <a:t> using a crowd of workers to carry out certain tasks that are hard to automate </a:t>
            </a:r>
            <a:endParaRPr/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Selects the best user interface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Translates parts of queries into HITs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Collect the results in tabular form</a:t>
            </a:r>
            <a:endParaRPr/>
          </a:p>
          <a:p>
            <a:pPr indent="0" lvl="0" marL="20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&amp; </a:t>
            </a:r>
            <a:r>
              <a:rPr lang="en-US"/>
              <a:t>Query language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748150" y="1607125"/>
            <a:ext cx="7938600" cy="4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Data model is relational with UDFs (User Defined functions)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UDFs are used to retrieve data from crowd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UDFs implemented using predefined task templates.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Qurk filter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13957" y="1617118"/>
            <a:ext cx="853270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photos(id PRIMARY KEY, picture IMAGE)</a:t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624" y="2311566"/>
            <a:ext cx="2189811" cy="15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1083" y="2311566"/>
            <a:ext cx="1746865" cy="15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13957" y="4550231"/>
            <a:ext cx="7661472" cy="107721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Query =SELECT * FROM photos 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 isSmiling(photos.picture);</a:t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940826" y="5136811"/>
            <a:ext cx="2048609" cy="490638"/>
          </a:xfrm>
          <a:prstGeom prst="rect">
            <a:avLst/>
          </a:prstGeom>
          <a:noFill/>
          <a:ln cap="flat" cmpd="sng" w="571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514520" y="5653234"/>
            <a:ext cx="1950036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900748" y="5849423"/>
            <a:ext cx="3605000" cy="897938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paper to represent crowd calls as UDF invocations!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UDFs as Tasks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writing code for UDFs, can be described at a high level using Tasks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= High level-templates for commonly occurring crowd-operations and or algorithms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Task templates: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Filter, Generative, </a:t>
            </a:r>
            <a:r>
              <a:rPr lang="en-US"/>
              <a:t>Rank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EquiJoin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