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92" r:id="rId3"/>
    <p:sldId id="288" r:id="rId4"/>
    <p:sldId id="287" r:id="rId5"/>
    <p:sldId id="286" r:id="rId6"/>
    <p:sldId id="285" r:id="rId7"/>
    <p:sldId id="284" r:id="rId8"/>
    <p:sldId id="283" r:id="rId9"/>
    <p:sldId id="272" r:id="rId10"/>
    <p:sldId id="282" r:id="rId11"/>
  </p:sldIdLst>
  <p:sldSz cx="23042563" cy="12961938"/>
  <p:notesSz cx="6858000" cy="9144000"/>
  <p:defaultTextStyle>
    <a:defPPr>
      <a:defRPr lang="en-US"/>
    </a:defPPr>
    <a:lvl1pPr marL="0" algn="l" defTabSz="202763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1pPr>
    <a:lvl2pPr marL="1013815" algn="l" defTabSz="202763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2pPr>
    <a:lvl3pPr marL="2027631" algn="l" defTabSz="202763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3pPr>
    <a:lvl4pPr marL="3041446" algn="l" defTabSz="202763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4pPr>
    <a:lvl5pPr marL="4055261" algn="l" defTabSz="202763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5pPr>
    <a:lvl6pPr marL="5069075" algn="l" defTabSz="202763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6pPr>
    <a:lvl7pPr marL="6082890" algn="l" defTabSz="202763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7pPr>
    <a:lvl8pPr marL="7096706" algn="l" defTabSz="202763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8pPr>
    <a:lvl9pPr marL="8110521" algn="l" defTabSz="202763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60" y="-102"/>
      </p:cViewPr>
      <p:guideLst>
        <p:guide orient="horz" pos="4083"/>
        <p:guide pos="72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2742016"/>
        <c:axId val="182772480"/>
      </c:barChart>
      <c:catAx>
        <c:axId val="182742016"/>
        <c:scaling>
          <c:orientation val="minMax"/>
        </c:scaling>
        <c:delete val="1"/>
        <c:axPos val="b"/>
        <c:majorTickMark val="out"/>
        <c:minorTickMark val="none"/>
        <c:tickLblPos val="nextTo"/>
        <c:crossAx val="182772480"/>
        <c:crosses val="autoZero"/>
        <c:auto val="1"/>
        <c:lblAlgn val="ctr"/>
        <c:lblOffset val="100"/>
        <c:noMultiLvlLbl val="0"/>
      </c:catAx>
      <c:valAx>
        <c:axId val="18277248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82742016"/>
        <c:crosses val="autoZero"/>
        <c:crossBetween val="between"/>
      </c:valAx>
    </c:plotArea>
    <c:plotVisOnly val="1"/>
    <c:dispBlanksAs val="gap"/>
    <c:showDLblsOverMax val="0"/>
  </c:chart>
  <c:spPr>
    <a:ln w="38100"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0019712"/>
        <c:axId val="110021632"/>
      </c:barChart>
      <c:catAx>
        <c:axId val="110019712"/>
        <c:scaling>
          <c:orientation val="minMax"/>
        </c:scaling>
        <c:delete val="1"/>
        <c:axPos val="b"/>
        <c:majorTickMark val="out"/>
        <c:minorTickMark val="none"/>
        <c:tickLblPos val="nextTo"/>
        <c:crossAx val="110021632"/>
        <c:crosses val="autoZero"/>
        <c:auto val="1"/>
        <c:lblAlgn val="ctr"/>
        <c:lblOffset val="100"/>
        <c:noMultiLvlLbl val="0"/>
      </c:catAx>
      <c:valAx>
        <c:axId val="11002163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10019712"/>
        <c:crosses val="autoZero"/>
        <c:crossBetween val="between"/>
      </c:valAx>
    </c:plotArea>
    <c:plotVisOnly val="1"/>
    <c:dispBlanksAs val="gap"/>
    <c:showDLblsOverMax val="0"/>
  </c:chart>
  <c:spPr>
    <a:ln w="38100"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9458944"/>
        <c:axId val="219464832"/>
      </c:barChart>
      <c:catAx>
        <c:axId val="219458944"/>
        <c:scaling>
          <c:orientation val="minMax"/>
        </c:scaling>
        <c:delete val="1"/>
        <c:axPos val="b"/>
        <c:majorTickMark val="out"/>
        <c:minorTickMark val="none"/>
        <c:tickLblPos val="nextTo"/>
        <c:crossAx val="219464832"/>
        <c:crosses val="autoZero"/>
        <c:auto val="1"/>
        <c:lblAlgn val="ctr"/>
        <c:lblOffset val="100"/>
        <c:noMultiLvlLbl val="0"/>
      </c:catAx>
      <c:valAx>
        <c:axId val="21946483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19458944"/>
        <c:crosses val="autoZero"/>
        <c:crossBetween val="between"/>
      </c:valAx>
    </c:plotArea>
    <c:plotVisOnly val="1"/>
    <c:dispBlanksAs val="gap"/>
    <c:showDLblsOverMax val="0"/>
  </c:chart>
  <c:spPr>
    <a:ln w="38100"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4219776"/>
        <c:axId val="234221568"/>
      </c:barChart>
      <c:catAx>
        <c:axId val="234219776"/>
        <c:scaling>
          <c:orientation val="minMax"/>
        </c:scaling>
        <c:delete val="1"/>
        <c:axPos val="b"/>
        <c:majorTickMark val="out"/>
        <c:minorTickMark val="none"/>
        <c:tickLblPos val="nextTo"/>
        <c:crossAx val="234221568"/>
        <c:crosses val="autoZero"/>
        <c:auto val="1"/>
        <c:lblAlgn val="ctr"/>
        <c:lblOffset val="100"/>
        <c:noMultiLvlLbl val="0"/>
      </c:catAx>
      <c:valAx>
        <c:axId val="23422156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34219776"/>
        <c:crosses val="autoZero"/>
        <c:crossBetween val="between"/>
      </c:valAx>
    </c:plotArea>
    <c:plotVisOnly val="1"/>
    <c:dispBlanksAs val="gap"/>
    <c:showDLblsOverMax val="0"/>
  </c:chart>
  <c:spPr>
    <a:ln w="38100"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5666816"/>
        <c:axId val="235537536"/>
      </c:barChart>
      <c:catAx>
        <c:axId val="235666816"/>
        <c:scaling>
          <c:orientation val="minMax"/>
        </c:scaling>
        <c:delete val="1"/>
        <c:axPos val="b"/>
        <c:majorTickMark val="out"/>
        <c:minorTickMark val="none"/>
        <c:tickLblPos val="nextTo"/>
        <c:crossAx val="235537536"/>
        <c:crosses val="autoZero"/>
        <c:auto val="1"/>
        <c:lblAlgn val="ctr"/>
        <c:lblOffset val="100"/>
        <c:noMultiLvlLbl val="0"/>
      </c:catAx>
      <c:valAx>
        <c:axId val="23553753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35666816"/>
        <c:crosses val="autoZero"/>
        <c:crossBetween val="between"/>
      </c:valAx>
    </c:plotArea>
    <c:plotVisOnly val="1"/>
    <c:dispBlanksAs val="gap"/>
    <c:showDLblsOverMax val="0"/>
  </c:chart>
  <c:spPr>
    <a:ln w="38100"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9546752"/>
        <c:axId val="239548288"/>
      </c:barChart>
      <c:catAx>
        <c:axId val="239546752"/>
        <c:scaling>
          <c:orientation val="minMax"/>
        </c:scaling>
        <c:delete val="1"/>
        <c:axPos val="b"/>
        <c:majorTickMark val="out"/>
        <c:minorTickMark val="none"/>
        <c:tickLblPos val="nextTo"/>
        <c:crossAx val="239548288"/>
        <c:crosses val="autoZero"/>
        <c:auto val="1"/>
        <c:lblAlgn val="ctr"/>
        <c:lblOffset val="100"/>
        <c:noMultiLvlLbl val="0"/>
      </c:catAx>
      <c:valAx>
        <c:axId val="23954828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39546752"/>
        <c:crosses val="autoZero"/>
        <c:crossBetween val="between"/>
      </c:valAx>
    </c:plotArea>
    <c:plotVisOnly val="1"/>
    <c:dispBlanksAs val="gap"/>
    <c:showDLblsOverMax val="0"/>
  </c:chart>
  <c:spPr>
    <a:ln w="38100"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9073024"/>
        <c:axId val="224819072"/>
      </c:barChart>
      <c:catAx>
        <c:axId val="99073024"/>
        <c:scaling>
          <c:orientation val="minMax"/>
        </c:scaling>
        <c:delete val="1"/>
        <c:axPos val="b"/>
        <c:majorTickMark val="out"/>
        <c:minorTickMark val="none"/>
        <c:tickLblPos val="nextTo"/>
        <c:crossAx val="224819072"/>
        <c:crosses val="autoZero"/>
        <c:auto val="1"/>
        <c:lblAlgn val="ctr"/>
        <c:lblOffset val="100"/>
        <c:noMultiLvlLbl val="0"/>
      </c:catAx>
      <c:valAx>
        <c:axId val="22481907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99073024"/>
        <c:crosses val="autoZero"/>
        <c:crossBetween val="between"/>
      </c:valAx>
    </c:plotArea>
    <c:plotVisOnly val="1"/>
    <c:dispBlanksAs val="gap"/>
    <c:showDLblsOverMax val="0"/>
  </c:chart>
  <c:spPr>
    <a:ln w="38100"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9229056"/>
        <c:axId val="99230848"/>
      </c:barChart>
      <c:catAx>
        <c:axId val="99229056"/>
        <c:scaling>
          <c:orientation val="minMax"/>
        </c:scaling>
        <c:delete val="1"/>
        <c:axPos val="b"/>
        <c:majorTickMark val="out"/>
        <c:minorTickMark val="none"/>
        <c:tickLblPos val="nextTo"/>
        <c:crossAx val="99230848"/>
        <c:crosses val="autoZero"/>
        <c:auto val="1"/>
        <c:lblAlgn val="ctr"/>
        <c:lblOffset val="100"/>
        <c:noMultiLvlLbl val="0"/>
      </c:catAx>
      <c:valAx>
        <c:axId val="9923084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99229056"/>
        <c:crosses val="autoZero"/>
        <c:crossBetween val="between"/>
      </c:valAx>
    </c:plotArea>
    <c:plotVisOnly val="1"/>
    <c:dispBlanksAs val="gap"/>
    <c:showDLblsOverMax val="0"/>
  </c:chart>
  <c:spPr>
    <a:ln w="38100"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1570816"/>
        <c:axId val="101576704"/>
      </c:barChart>
      <c:catAx>
        <c:axId val="101570816"/>
        <c:scaling>
          <c:orientation val="minMax"/>
        </c:scaling>
        <c:delete val="1"/>
        <c:axPos val="b"/>
        <c:majorTickMark val="out"/>
        <c:minorTickMark val="none"/>
        <c:tickLblPos val="nextTo"/>
        <c:crossAx val="101576704"/>
        <c:crosses val="autoZero"/>
        <c:auto val="1"/>
        <c:lblAlgn val="ctr"/>
        <c:lblOffset val="100"/>
        <c:noMultiLvlLbl val="0"/>
      </c:catAx>
      <c:valAx>
        <c:axId val="10157670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01570816"/>
        <c:crosses val="autoZero"/>
        <c:crossBetween val="between"/>
      </c:valAx>
    </c:plotArea>
    <c:plotVisOnly val="1"/>
    <c:dispBlanksAs val="gap"/>
    <c:showDLblsOverMax val="0"/>
  </c:chart>
  <c:spPr>
    <a:ln w="38100"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0138496"/>
        <c:axId val="110140032"/>
      </c:barChart>
      <c:catAx>
        <c:axId val="110138496"/>
        <c:scaling>
          <c:orientation val="minMax"/>
        </c:scaling>
        <c:delete val="1"/>
        <c:axPos val="b"/>
        <c:majorTickMark val="out"/>
        <c:minorTickMark val="none"/>
        <c:tickLblPos val="nextTo"/>
        <c:crossAx val="110140032"/>
        <c:crosses val="autoZero"/>
        <c:auto val="1"/>
        <c:lblAlgn val="ctr"/>
        <c:lblOffset val="100"/>
        <c:noMultiLvlLbl val="0"/>
      </c:catAx>
      <c:valAx>
        <c:axId val="11014003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10138496"/>
        <c:crosses val="autoZero"/>
        <c:crossBetween val="between"/>
      </c:valAx>
    </c:plotArea>
    <c:plotVisOnly val="1"/>
    <c:dispBlanksAs val="gap"/>
    <c:showDLblsOverMax val="0"/>
  </c:chart>
  <c:spPr>
    <a:ln w="38100"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8194" y="4026605"/>
            <a:ext cx="19586179" cy="2778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56386" y="7345100"/>
            <a:ext cx="16129795" cy="33124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13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27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41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55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069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082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096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110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200D-0BAA-4CDF-A088-7DE4926AFA69}" type="datetimeFigureOut">
              <a:rPr lang="en-IN" smtClean="0"/>
              <a:t>11-01-2012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7FFF1-1AE6-486F-9DAD-436964FCAF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2521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200D-0BAA-4CDF-A088-7DE4926AFA69}" type="datetimeFigureOut">
              <a:rPr lang="en-IN" smtClean="0"/>
              <a:t>11-01-2012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7FFF1-1AE6-486F-9DAD-436964FCAF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6747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705859" y="390060"/>
            <a:ext cx="5184576" cy="829324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2128" y="390060"/>
            <a:ext cx="15169687" cy="829324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200D-0BAA-4CDF-A088-7DE4926AFA69}" type="datetimeFigureOut">
              <a:rPr lang="en-IN" smtClean="0"/>
              <a:t>11-01-2012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7FFF1-1AE6-486F-9DAD-436964FCAF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556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200D-0BAA-4CDF-A088-7DE4926AFA69}" type="datetimeFigureOut">
              <a:rPr lang="en-IN" smtClean="0"/>
              <a:t>11-01-2012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7FFF1-1AE6-486F-9DAD-436964FCAF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8860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0205" y="8329249"/>
            <a:ext cx="19586179" cy="2574385"/>
          </a:xfrm>
        </p:spPr>
        <p:txBody>
          <a:bodyPr anchor="t"/>
          <a:lstStyle>
            <a:lvl1pPr algn="l">
              <a:defRPr sz="89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0205" y="5493824"/>
            <a:ext cx="19586179" cy="2835423"/>
          </a:xfrm>
        </p:spPr>
        <p:txBody>
          <a:bodyPr anchor="b"/>
          <a:lstStyle>
            <a:lvl1pPr marL="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1pPr>
            <a:lvl2pPr marL="1013815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2027631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3pPr>
            <a:lvl4pPr marL="3041446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4pPr>
            <a:lvl5pPr marL="4055261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5pPr>
            <a:lvl6pPr marL="5069075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6pPr>
            <a:lvl7pPr marL="608289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7pPr>
            <a:lvl8pPr marL="7096706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8pPr>
            <a:lvl9pPr marL="8110521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200D-0BAA-4CDF-A088-7DE4926AFA69}" type="datetimeFigureOut">
              <a:rPr lang="en-IN" smtClean="0"/>
              <a:t>11-01-2012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7FFF1-1AE6-486F-9DAD-436964FCAF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4052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2128" y="2268342"/>
            <a:ext cx="10177132" cy="6414958"/>
          </a:xfrm>
        </p:spPr>
        <p:txBody>
          <a:bodyPr/>
          <a:lstStyle>
            <a:lvl1pPr>
              <a:defRPr sz="6200"/>
            </a:lvl1pPr>
            <a:lvl2pPr>
              <a:defRPr sz="53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13303" y="2268342"/>
            <a:ext cx="10177132" cy="6414958"/>
          </a:xfrm>
        </p:spPr>
        <p:txBody>
          <a:bodyPr/>
          <a:lstStyle>
            <a:lvl1pPr>
              <a:defRPr sz="6200"/>
            </a:lvl1pPr>
            <a:lvl2pPr>
              <a:defRPr sz="53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200D-0BAA-4CDF-A088-7DE4926AFA69}" type="datetimeFigureOut">
              <a:rPr lang="en-IN" smtClean="0"/>
              <a:t>11-01-2012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7FFF1-1AE6-486F-9DAD-436964FCAF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8622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29" y="519081"/>
            <a:ext cx="20738307" cy="216032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2129" y="2901437"/>
            <a:ext cx="10181134" cy="1209181"/>
          </a:xfrm>
        </p:spPr>
        <p:txBody>
          <a:bodyPr anchor="b"/>
          <a:lstStyle>
            <a:lvl1pPr marL="0" indent="0">
              <a:buNone/>
              <a:defRPr sz="5300" b="1"/>
            </a:lvl1pPr>
            <a:lvl2pPr marL="1013815" indent="0">
              <a:buNone/>
              <a:defRPr sz="4400" b="1"/>
            </a:lvl2pPr>
            <a:lvl3pPr marL="2027631" indent="0">
              <a:buNone/>
              <a:defRPr sz="4000" b="1"/>
            </a:lvl3pPr>
            <a:lvl4pPr marL="3041446" indent="0">
              <a:buNone/>
              <a:defRPr sz="3500" b="1"/>
            </a:lvl4pPr>
            <a:lvl5pPr marL="4055261" indent="0">
              <a:buNone/>
              <a:defRPr sz="3500" b="1"/>
            </a:lvl5pPr>
            <a:lvl6pPr marL="5069075" indent="0">
              <a:buNone/>
              <a:defRPr sz="3500" b="1"/>
            </a:lvl6pPr>
            <a:lvl7pPr marL="6082890" indent="0">
              <a:buNone/>
              <a:defRPr sz="3500" b="1"/>
            </a:lvl7pPr>
            <a:lvl8pPr marL="7096706" indent="0">
              <a:buNone/>
              <a:defRPr sz="3500" b="1"/>
            </a:lvl8pPr>
            <a:lvl9pPr marL="8110521" indent="0">
              <a:buNone/>
              <a:defRPr sz="3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2129" y="4110616"/>
            <a:ext cx="10181134" cy="7468117"/>
          </a:xfrm>
        </p:spPr>
        <p:txBody>
          <a:bodyPr/>
          <a:lstStyle>
            <a:lvl1pPr>
              <a:defRPr sz="5300"/>
            </a:lvl1pPr>
            <a:lvl2pPr>
              <a:defRPr sz="4400"/>
            </a:lvl2pPr>
            <a:lvl3pPr>
              <a:defRPr sz="4000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705307" y="2901437"/>
            <a:ext cx="10185133" cy="1209181"/>
          </a:xfrm>
        </p:spPr>
        <p:txBody>
          <a:bodyPr anchor="b"/>
          <a:lstStyle>
            <a:lvl1pPr marL="0" indent="0">
              <a:buNone/>
              <a:defRPr sz="5300" b="1"/>
            </a:lvl1pPr>
            <a:lvl2pPr marL="1013815" indent="0">
              <a:buNone/>
              <a:defRPr sz="4400" b="1"/>
            </a:lvl2pPr>
            <a:lvl3pPr marL="2027631" indent="0">
              <a:buNone/>
              <a:defRPr sz="4000" b="1"/>
            </a:lvl3pPr>
            <a:lvl4pPr marL="3041446" indent="0">
              <a:buNone/>
              <a:defRPr sz="3500" b="1"/>
            </a:lvl4pPr>
            <a:lvl5pPr marL="4055261" indent="0">
              <a:buNone/>
              <a:defRPr sz="3500" b="1"/>
            </a:lvl5pPr>
            <a:lvl6pPr marL="5069075" indent="0">
              <a:buNone/>
              <a:defRPr sz="3500" b="1"/>
            </a:lvl6pPr>
            <a:lvl7pPr marL="6082890" indent="0">
              <a:buNone/>
              <a:defRPr sz="3500" b="1"/>
            </a:lvl7pPr>
            <a:lvl8pPr marL="7096706" indent="0">
              <a:buNone/>
              <a:defRPr sz="3500" b="1"/>
            </a:lvl8pPr>
            <a:lvl9pPr marL="8110521" indent="0">
              <a:buNone/>
              <a:defRPr sz="3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705307" y="4110616"/>
            <a:ext cx="10185133" cy="7468117"/>
          </a:xfrm>
        </p:spPr>
        <p:txBody>
          <a:bodyPr/>
          <a:lstStyle>
            <a:lvl1pPr>
              <a:defRPr sz="5300"/>
            </a:lvl1pPr>
            <a:lvl2pPr>
              <a:defRPr sz="4400"/>
            </a:lvl2pPr>
            <a:lvl3pPr>
              <a:defRPr sz="4000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200D-0BAA-4CDF-A088-7DE4926AFA69}" type="datetimeFigureOut">
              <a:rPr lang="en-IN" smtClean="0"/>
              <a:t>11-01-2012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7FFF1-1AE6-486F-9DAD-436964FCAF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5503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200D-0BAA-4CDF-A088-7DE4926AFA69}" type="datetimeFigureOut">
              <a:rPr lang="en-IN" smtClean="0"/>
              <a:t>11-01-2012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7FFF1-1AE6-486F-9DAD-436964FCAF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8822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200D-0BAA-4CDF-A088-7DE4926AFA69}" type="datetimeFigureOut">
              <a:rPr lang="en-IN" smtClean="0"/>
              <a:t>11-01-2012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7FFF1-1AE6-486F-9DAD-436964FCAF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2181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33" y="516075"/>
            <a:ext cx="7580845" cy="2196330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9002" y="516079"/>
            <a:ext cx="12881433" cy="11062656"/>
          </a:xfrm>
        </p:spPr>
        <p:txBody>
          <a:bodyPr/>
          <a:lstStyle>
            <a:lvl1pPr>
              <a:defRPr sz="7100"/>
            </a:lvl1pPr>
            <a:lvl2pPr>
              <a:defRPr sz="6200"/>
            </a:lvl2pPr>
            <a:lvl3pPr>
              <a:defRPr sz="53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33" y="2712409"/>
            <a:ext cx="7580845" cy="8866326"/>
          </a:xfrm>
        </p:spPr>
        <p:txBody>
          <a:bodyPr/>
          <a:lstStyle>
            <a:lvl1pPr marL="0" indent="0">
              <a:buNone/>
              <a:defRPr sz="3100"/>
            </a:lvl1pPr>
            <a:lvl2pPr marL="1013815" indent="0">
              <a:buNone/>
              <a:defRPr sz="2700"/>
            </a:lvl2pPr>
            <a:lvl3pPr marL="2027631" indent="0">
              <a:buNone/>
              <a:defRPr sz="2200"/>
            </a:lvl3pPr>
            <a:lvl4pPr marL="3041446" indent="0">
              <a:buNone/>
              <a:defRPr sz="2000"/>
            </a:lvl4pPr>
            <a:lvl5pPr marL="4055261" indent="0">
              <a:buNone/>
              <a:defRPr sz="2000"/>
            </a:lvl5pPr>
            <a:lvl6pPr marL="5069075" indent="0">
              <a:buNone/>
              <a:defRPr sz="2000"/>
            </a:lvl6pPr>
            <a:lvl7pPr marL="6082890" indent="0">
              <a:buNone/>
              <a:defRPr sz="2000"/>
            </a:lvl7pPr>
            <a:lvl8pPr marL="7096706" indent="0">
              <a:buNone/>
              <a:defRPr sz="2000"/>
            </a:lvl8pPr>
            <a:lvl9pPr marL="8110521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200D-0BAA-4CDF-A088-7DE4926AFA69}" type="datetimeFigureOut">
              <a:rPr lang="en-IN" smtClean="0"/>
              <a:t>11-01-2012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7FFF1-1AE6-486F-9DAD-436964FCAF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854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6504" y="9073357"/>
            <a:ext cx="13825538" cy="1071162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16504" y="1158174"/>
            <a:ext cx="13825538" cy="7777163"/>
          </a:xfrm>
        </p:spPr>
        <p:txBody>
          <a:bodyPr/>
          <a:lstStyle>
            <a:lvl1pPr marL="0" indent="0">
              <a:buNone/>
              <a:defRPr sz="7100"/>
            </a:lvl1pPr>
            <a:lvl2pPr marL="1013815" indent="0">
              <a:buNone/>
              <a:defRPr sz="6200"/>
            </a:lvl2pPr>
            <a:lvl3pPr marL="2027631" indent="0">
              <a:buNone/>
              <a:defRPr sz="5300"/>
            </a:lvl3pPr>
            <a:lvl4pPr marL="3041446" indent="0">
              <a:buNone/>
              <a:defRPr sz="4400"/>
            </a:lvl4pPr>
            <a:lvl5pPr marL="4055261" indent="0">
              <a:buNone/>
              <a:defRPr sz="4400"/>
            </a:lvl5pPr>
            <a:lvl6pPr marL="5069075" indent="0">
              <a:buNone/>
              <a:defRPr sz="4400"/>
            </a:lvl6pPr>
            <a:lvl7pPr marL="6082890" indent="0">
              <a:buNone/>
              <a:defRPr sz="4400"/>
            </a:lvl7pPr>
            <a:lvl8pPr marL="7096706" indent="0">
              <a:buNone/>
              <a:defRPr sz="4400"/>
            </a:lvl8pPr>
            <a:lvl9pPr marL="8110521" indent="0">
              <a:buNone/>
              <a:defRPr sz="44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16504" y="10144519"/>
            <a:ext cx="13825538" cy="1521228"/>
          </a:xfrm>
        </p:spPr>
        <p:txBody>
          <a:bodyPr/>
          <a:lstStyle>
            <a:lvl1pPr marL="0" indent="0">
              <a:buNone/>
              <a:defRPr sz="3100"/>
            </a:lvl1pPr>
            <a:lvl2pPr marL="1013815" indent="0">
              <a:buNone/>
              <a:defRPr sz="2700"/>
            </a:lvl2pPr>
            <a:lvl3pPr marL="2027631" indent="0">
              <a:buNone/>
              <a:defRPr sz="2200"/>
            </a:lvl3pPr>
            <a:lvl4pPr marL="3041446" indent="0">
              <a:buNone/>
              <a:defRPr sz="2000"/>
            </a:lvl4pPr>
            <a:lvl5pPr marL="4055261" indent="0">
              <a:buNone/>
              <a:defRPr sz="2000"/>
            </a:lvl5pPr>
            <a:lvl6pPr marL="5069075" indent="0">
              <a:buNone/>
              <a:defRPr sz="2000"/>
            </a:lvl6pPr>
            <a:lvl7pPr marL="6082890" indent="0">
              <a:buNone/>
              <a:defRPr sz="2000"/>
            </a:lvl7pPr>
            <a:lvl8pPr marL="7096706" indent="0">
              <a:buNone/>
              <a:defRPr sz="2000"/>
            </a:lvl8pPr>
            <a:lvl9pPr marL="8110521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200D-0BAA-4CDF-A088-7DE4926AFA69}" type="datetimeFigureOut">
              <a:rPr lang="en-IN" smtClean="0"/>
              <a:t>11-01-2012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7FFF1-1AE6-486F-9DAD-436964FCAF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2081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2129" y="519081"/>
            <a:ext cx="20738307" cy="2160323"/>
          </a:xfrm>
          <a:prstGeom prst="rect">
            <a:avLst/>
          </a:prstGeom>
        </p:spPr>
        <p:txBody>
          <a:bodyPr vert="horz" lIns="202763" tIns="101381" rIns="202763" bIns="10138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2129" y="3024455"/>
            <a:ext cx="20738307" cy="8554279"/>
          </a:xfrm>
          <a:prstGeom prst="rect">
            <a:avLst/>
          </a:prstGeom>
        </p:spPr>
        <p:txBody>
          <a:bodyPr vert="horz" lIns="202763" tIns="101381" rIns="202763" bIns="10138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52130" y="12013798"/>
            <a:ext cx="5376598" cy="690104"/>
          </a:xfrm>
          <a:prstGeom prst="rect">
            <a:avLst/>
          </a:prstGeom>
        </p:spPr>
        <p:txBody>
          <a:bodyPr vert="horz" lIns="202763" tIns="101381" rIns="202763" bIns="101381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3200D-0BAA-4CDF-A088-7DE4926AFA69}" type="datetimeFigureOut">
              <a:rPr lang="en-IN" smtClean="0"/>
              <a:t>11-01-2012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72876" y="12013798"/>
            <a:ext cx="7296812" cy="690104"/>
          </a:xfrm>
          <a:prstGeom prst="rect">
            <a:avLst/>
          </a:prstGeom>
        </p:spPr>
        <p:txBody>
          <a:bodyPr vert="horz" lIns="202763" tIns="101381" rIns="202763" bIns="101381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513837" y="12013798"/>
            <a:ext cx="5376598" cy="690104"/>
          </a:xfrm>
          <a:prstGeom prst="rect">
            <a:avLst/>
          </a:prstGeom>
        </p:spPr>
        <p:txBody>
          <a:bodyPr vert="horz" lIns="202763" tIns="101381" rIns="202763" bIns="101381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7FFF1-1AE6-486F-9DAD-436964FCAF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6352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27631" rtl="0" eaLnBrk="1" latinLnBrk="0" hangingPunct="1">
        <a:spcBef>
          <a:spcPct val="0"/>
        </a:spcBef>
        <a:buNone/>
        <a:defRPr sz="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0361" indent="-760361" algn="l" defTabSz="2027631" rtl="0" eaLnBrk="1" latinLnBrk="0" hangingPunct="1">
        <a:spcBef>
          <a:spcPct val="20000"/>
        </a:spcBef>
        <a:buFont typeface="Arial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647449" indent="-633634" algn="l" defTabSz="2027631" rtl="0" eaLnBrk="1" latinLnBrk="0" hangingPunct="1">
        <a:spcBef>
          <a:spcPct val="20000"/>
        </a:spcBef>
        <a:buFont typeface="Arial" pitchFamily="34" charset="0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2534538" indent="-506907" algn="l" defTabSz="2027631" rtl="0" eaLnBrk="1" latinLnBrk="0" hangingPunct="1">
        <a:spcBef>
          <a:spcPct val="20000"/>
        </a:spcBef>
        <a:buFont typeface="Arial" pitchFamily="34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3pPr>
      <a:lvl4pPr marL="3548353" indent="-506907" algn="l" defTabSz="2027631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4pPr>
      <a:lvl5pPr marL="4562168" indent="-506907" algn="l" defTabSz="2027631" rtl="0" eaLnBrk="1" latinLnBrk="0" hangingPunct="1">
        <a:spcBef>
          <a:spcPct val="20000"/>
        </a:spcBef>
        <a:buFont typeface="Arial" pitchFamily="34" charset="0"/>
        <a:buChar char="»"/>
        <a:defRPr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5575983" indent="-506907" algn="l" defTabSz="2027631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589799" indent="-506907" algn="l" defTabSz="2027631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603614" indent="-506907" algn="l" defTabSz="2027631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617428" indent="-506907" algn="l" defTabSz="2027631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2763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13815" algn="l" defTabSz="202763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27631" algn="l" defTabSz="202763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41446" algn="l" defTabSz="202763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55261" algn="l" defTabSz="202763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69075" algn="l" defTabSz="202763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082890" algn="l" defTabSz="202763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096706" algn="l" defTabSz="202763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110521" algn="l" defTabSz="202763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Magnetic Disk 4"/>
          <p:cNvSpPr/>
          <p:nvPr/>
        </p:nvSpPr>
        <p:spPr>
          <a:xfrm>
            <a:off x="2878172" y="1954293"/>
            <a:ext cx="2065662" cy="1868932"/>
          </a:xfrm>
          <a:prstGeom prst="flowChartMagneticDisk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Customer Data Repository </a:t>
            </a:r>
            <a:endParaRPr lang="en-IN" sz="2400" b="1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/>
          <p:cNvCxnSpPr>
            <a:stCxn id="5" idx="3"/>
            <a:endCxn id="8" idx="1"/>
          </p:cNvCxnSpPr>
          <p:nvPr/>
        </p:nvCxnSpPr>
        <p:spPr>
          <a:xfrm>
            <a:off x="3911003" y="3823225"/>
            <a:ext cx="0" cy="71950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Magnetic Disk 7"/>
          <p:cNvSpPr/>
          <p:nvPr/>
        </p:nvSpPr>
        <p:spPr>
          <a:xfrm>
            <a:off x="2878172" y="4542730"/>
            <a:ext cx="2065662" cy="1868932"/>
          </a:xfrm>
          <a:prstGeom prst="flowChartMagneticDisk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LIVE Raw Data Repository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10" name="Flowchart: Magnetic Disk 9"/>
          <p:cNvSpPr/>
          <p:nvPr/>
        </p:nvSpPr>
        <p:spPr>
          <a:xfrm>
            <a:off x="7727427" y="4543305"/>
            <a:ext cx="2065662" cy="1868932"/>
          </a:xfrm>
          <a:prstGeom prst="flowChartMagneticDisk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LBIS</a:t>
            </a:r>
            <a:br>
              <a:rPr lang="en-US" sz="2400" b="1" dirty="0" smtClean="0">
                <a:solidFill>
                  <a:schemeClr val="bg1"/>
                </a:solidFill>
              </a:rPr>
            </a:b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12" name="Flowchart: Magnetic Disk 11"/>
          <p:cNvSpPr/>
          <p:nvPr/>
        </p:nvSpPr>
        <p:spPr>
          <a:xfrm>
            <a:off x="12479955" y="4564158"/>
            <a:ext cx="2065662" cy="1868932"/>
          </a:xfrm>
          <a:prstGeom prst="flowChartMagneticDisk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LIVE Funnel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14" name="Flowchart: Magnetic Disk 13"/>
          <p:cNvSpPr/>
          <p:nvPr/>
        </p:nvSpPr>
        <p:spPr>
          <a:xfrm>
            <a:off x="17114824" y="4543305"/>
            <a:ext cx="2065662" cy="1868932"/>
          </a:xfrm>
          <a:prstGeom prst="flowChartMagneticDisk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LFIS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16" name="Flowchart: Magnetic Disk 15"/>
          <p:cNvSpPr/>
          <p:nvPr/>
        </p:nvSpPr>
        <p:spPr>
          <a:xfrm>
            <a:off x="17114824" y="9148541"/>
            <a:ext cx="2065662" cy="1868932"/>
          </a:xfrm>
          <a:prstGeom prst="flowChartMagneticDisk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LUIS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6244" y="3921521"/>
            <a:ext cx="713145" cy="3930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FTP</a:t>
            </a:r>
            <a:endParaRPr lang="en-IN" sz="2000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8" idx="4"/>
            <a:endCxn id="10" idx="2"/>
          </p:cNvCxnSpPr>
          <p:nvPr/>
        </p:nvCxnSpPr>
        <p:spPr>
          <a:xfrm>
            <a:off x="4943834" y="5477196"/>
            <a:ext cx="2783593" cy="5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0" idx="4"/>
            <a:endCxn id="12" idx="2"/>
          </p:cNvCxnSpPr>
          <p:nvPr/>
        </p:nvCxnSpPr>
        <p:spPr>
          <a:xfrm>
            <a:off x="9793089" y="5477771"/>
            <a:ext cx="2686866" cy="2085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2" idx="4"/>
            <a:endCxn id="14" idx="2"/>
          </p:cNvCxnSpPr>
          <p:nvPr/>
        </p:nvCxnSpPr>
        <p:spPr>
          <a:xfrm flipV="1">
            <a:off x="14545617" y="5477771"/>
            <a:ext cx="2569207" cy="2085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4" idx="3"/>
            <a:endCxn id="16" idx="1"/>
          </p:cNvCxnSpPr>
          <p:nvPr/>
        </p:nvCxnSpPr>
        <p:spPr>
          <a:xfrm>
            <a:off x="18147655" y="6412237"/>
            <a:ext cx="0" cy="27363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6" idx="2"/>
            <a:endCxn id="61" idx="3"/>
          </p:cNvCxnSpPr>
          <p:nvPr/>
        </p:nvCxnSpPr>
        <p:spPr>
          <a:xfrm flipH="1">
            <a:off x="13626502" y="10083007"/>
            <a:ext cx="3488322" cy="1570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180790" y="4770120"/>
            <a:ext cx="2164027" cy="12444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Transformation Validation</a:t>
            </a:r>
            <a:endParaRPr lang="en-IN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979953" y="4824785"/>
            <a:ext cx="2261408" cy="12138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Sequencing Validation</a:t>
            </a:r>
            <a:endParaRPr lang="en-IN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769836" y="4896793"/>
            <a:ext cx="2055825" cy="11034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Summarization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Validation</a:t>
            </a:r>
            <a:endParaRPr lang="en-IN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036737" y="7199444"/>
            <a:ext cx="2261408" cy="12138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transformation</a:t>
            </a:r>
            <a:endParaRPr lang="en-IN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4234504" y="9431115"/>
            <a:ext cx="2262393" cy="13352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Report Generation and Visualization </a:t>
            </a:r>
            <a:endParaRPr lang="en-IN" sz="2400" dirty="0">
              <a:solidFill>
                <a:schemeClr val="tx1"/>
              </a:solidFill>
            </a:endParaRPr>
          </a:p>
        </p:txBody>
      </p:sp>
      <p:graphicFrame>
        <p:nvGraphicFramePr>
          <p:cNvPr id="61" name="Chart 60"/>
          <p:cNvGraphicFramePr/>
          <p:nvPr>
            <p:extLst>
              <p:ext uri="{D42A27DB-BD31-4B8C-83A1-F6EECF244321}">
                <p14:modId xmlns:p14="http://schemas.microsoft.com/office/powerpoint/2010/main" val="2110846591"/>
              </p:ext>
            </p:extLst>
          </p:nvPr>
        </p:nvGraphicFramePr>
        <p:xfrm>
          <a:off x="11333407" y="9315875"/>
          <a:ext cx="2293095" cy="1565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" name="Flowchart: Magnetic Disk 28"/>
          <p:cNvSpPr/>
          <p:nvPr/>
        </p:nvSpPr>
        <p:spPr>
          <a:xfrm>
            <a:off x="12491769" y="6849199"/>
            <a:ext cx="2065662" cy="1868932"/>
          </a:xfrm>
          <a:prstGeom prst="flowChartMagneticDisk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LIVE Stats</a:t>
            </a:r>
            <a:endParaRPr lang="en-IN" sz="2400" b="1" dirty="0">
              <a:solidFill>
                <a:schemeClr val="bg1"/>
              </a:solidFill>
            </a:endParaRPr>
          </a:p>
        </p:txBody>
      </p:sp>
      <p:cxnSp>
        <p:nvCxnSpPr>
          <p:cNvPr id="30" name="Straight Arrow Connector 29"/>
          <p:cNvCxnSpPr>
            <a:stCxn id="8" idx="3"/>
          </p:cNvCxnSpPr>
          <p:nvPr/>
        </p:nvCxnSpPr>
        <p:spPr>
          <a:xfrm>
            <a:off x="3911003" y="6411662"/>
            <a:ext cx="0" cy="1374669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29" idx="2"/>
          </p:cNvCxnSpPr>
          <p:nvPr/>
        </p:nvCxnSpPr>
        <p:spPr>
          <a:xfrm>
            <a:off x="3911003" y="7779103"/>
            <a:ext cx="8580766" cy="45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7275989" y="7328764"/>
            <a:ext cx="1967297" cy="9379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Statistical</a:t>
            </a:r>
            <a:r>
              <a:rPr lang="en-IN" sz="2400" dirty="0">
                <a:solidFill>
                  <a:schemeClr val="tx1"/>
                </a:solidFill>
              </a:rPr>
              <a:t> </a:t>
            </a:r>
            <a:r>
              <a:rPr lang="en-IN" sz="2400" dirty="0" smtClean="0">
                <a:solidFill>
                  <a:schemeClr val="tx1"/>
                </a:solidFill>
              </a:rPr>
              <a:t>Analysis 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>
            <a:endCxn id="13" idx="2"/>
          </p:cNvCxnSpPr>
          <p:nvPr/>
        </p:nvCxnSpPr>
        <p:spPr>
          <a:xfrm flipV="1">
            <a:off x="15797749" y="6000267"/>
            <a:ext cx="0" cy="177883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9" idx="4"/>
          </p:cNvCxnSpPr>
          <p:nvPr/>
        </p:nvCxnSpPr>
        <p:spPr>
          <a:xfrm flipV="1">
            <a:off x="14557431" y="7779103"/>
            <a:ext cx="1210429" cy="4562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ular Callout 22"/>
          <p:cNvSpPr/>
          <p:nvPr/>
        </p:nvSpPr>
        <p:spPr>
          <a:xfrm>
            <a:off x="14905657" y="2667564"/>
            <a:ext cx="2209167" cy="1155661"/>
          </a:xfrm>
          <a:prstGeom prst="wedgeRoundRectCallout">
            <a:avLst>
              <a:gd name="adj1" fmla="val -83311"/>
              <a:gd name="adj2" fmla="val 143536"/>
              <a:gd name="adj3" fmla="val 16667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Interesting sequences of event</a:t>
            </a:r>
            <a:endParaRPr lang="en-IN" sz="2400" dirty="0">
              <a:solidFill>
                <a:schemeClr val="tx1"/>
              </a:solidFill>
            </a:endParaRPr>
          </a:p>
        </p:txBody>
      </p:sp>
      <p:sp>
        <p:nvSpPr>
          <p:cNvPr id="43" name="Rounded Rectangular Callout 42"/>
          <p:cNvSpPr/>
          <p:nvPr/>
        </p:nvSpPr>
        <p:spPr>
          <a:xfrm>
            <a:off x="9793089" y="6438896"/>
            <a:ext cx="2209167" cy="1155661"/>
          </a:xfrm>
          <a:prstGeom prst="wedgeRoundRectCallout">
            <a:avLst>
              <a:gd name="adj1" fmla="val -64568"/>
              <a:gd name="adj2" fmla="val -80398"/>
              <a:gd name="adj3" fmla="val 16667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LIVE Back-end Input Schema</a:t>
            </a:r>
            <a:endParaRPr lang="en-IN" sz="2400" dirty="0">
              <a:solidFill>
                <a:schemeClr val="tx1"/>
              </a:solidFill>
            </a:endParaRPr>
          </a:p>
        </p:txBody>
      </p:sp>
      <p:sp>
        <p:nvSpPr>
          <p:cNvPr id="46" name="Rounded Rectangular Callout 45"/>
          <p:cNvSpPr/>
          <p:nvPr/>
        </p:nvSpPr>
        <p:spPr>
          <a:xfrm>
            <a:off x="19298145" y="5944050"/>
            <a:ext cx="2209167" cy="1155661"/>
          </a:xfrm>
          <a:prstGeom prst="wedgeRoundRectCallout">
            <a:avLst>
              <a:gd name="adj1" fmla="val -64568"/>
              <a:gd name="adj2" fmla="val -80398"/>
              <a:gd name="adj3" fmla="val 16667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LIVE Front-end Input Schema</a:t>
            </a:r>
            <a:endParaRPr lang="en-IN" sz="2400" dirty="0">
              <a:solidFill>
                <a:schemeClr val="tx1"/>
              </a:solidFill>
            </a:endParaRPr>
          </a:p>
        </p:txBody>
      </p:sp>
      <p:sp>
        <p:nvSpPr>
          <p:cNvPr id="48" name="Rounded Rectangular Callout 47"/>
          <p:cNvSpPr/>
          <p:nvPr/>
        </p:nvSpPr>
        <p:spPr>
          <a:xfrm>
            <a:off x="19298144" y="10766318"/>
            <a:ext cx="2209167" cy="1155661"/>
          </a:xfrm>
          <a:prstGeom prst="wedgeRoundRectCallout">
            <a:avLst>
              <a:gd name="adj1" fmla="val -64568"/>
              <a:gd name="adj2" fmla="val -80398"/>
              <a:gd name="adj3" fmla="val 16667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LIVE UI Schema</a:t>
            </a:r>
            <a:endParaRPr lang="en-IN" sz="2400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8087467" y="858865"/>
            <a:ext cx="6818190" cy="72990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LIVE Workflow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44047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1623571" y="248701"/>
            <a:ext cx="10842926" cy="5872228"/>
            <a:chOff x="11623571" y="366779"/>
            <a:chExt cx="10842926" cy="5872228"/>
          </a:xfrm>
        </p:grpSpPr>
        <p:sp>
          <p:nvSpPr>
            <p:cNvPr id="10" name="Rounded Rectangle 9"/>
            <p:cNvSpPr/>
            <p:nvPr/>
          </p:nvSpPr>
          <p:spPr>
            <a:xfrm>
              <a:off x="11623571" y="366779"/>
              <a:ext cx="10842926" cy="5872228"/>
            </a:xfrm>
            <a:prstGeom prst="roundRect">
              <a:avLst>
                <a:gd name="adj" fmla="val 497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92100" dist="38100" dir="174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66" name="Group 65"/>
            <p:cNvGrpSpPr>
              <a:grpSpLocks noChangeAspect="1"/>
            </p:cNvGrpSpPr>
            <p:nvPr/>
          </p:nvGrpSpPr>
          <p:grpSpPr>
            <a:xfrm>
              <a:off x="11953329" y="432297"/>
              <a:ext cx="10277389" cy="5672714"/>
              <a:chOff x="2878172" y="1954293"/>
              <a:chExt cx="16419973" cy="9063180"/>
            </a:xfrm>
          </p:grpSpPr>
          <p:sp>
            <p:nvSpPr>
              <p:cNvPr id="67" name="Flowchart: Magnetic Disk 66"/>
              <p:cNvSpPr/>
              <p:nvPr/>
            </p:nvSpPr>
            <p:spPr>
              <a:xfrm>
                <a:off x="2878172" y="1954293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Customer Data Repository 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72" name="Straight Arrow Connector 71"/>
              <p:cNvCxnSpPr>
                <a:stCxn id="67" idx="3"/>
                <a:endCxn id="77" idx="1"/>
              </p:cNvCxnSpPr>
              <p:nvPr/>
            </p:nvCxnSpPr>
            <p:spPr>
              <a:xfrm>
                <a:off x="3911003" y="3823225"/>
                <a:ext cx="0" cy="719505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Flowchart: Magnetic Disk 76"/>
              <p:cNvSpPr/>
              <p:nvPr/>
            </p:nvSpPr>
            <p:spPr>
              <a:xfrm>
                <a:off x="2878172" y="4542730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 smtClean="0">
                  <a:solidFill>
                    <a:schemeClr val="bg1"/>
                  </a:solidFill>
                </a:endParaRPr>
              </a:p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LIVE Raw Data Repository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8" name="Flowchart: Magnetic Disk 77"/>
              <p:cNvSpPr/>
              <p:nvPr/>
            </p:nvSpPr>
            <p:spPr>
              <a:xfrm>
                <a:off x="7727427" y="4543305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 smtClean="0">
                  <a:solidFill>
                    <a:schemeClr val="bg1"/>
                  </a:solidFill>
                </a:endParaRPr>
              </a:p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LBIS</a:t>
                </a:r>
                <a:br>
                  <a:rPr lang="en-US" sz="1400" b="1" dirty="0" smtClean="0">
                    <a:solidFill>
                      <a:schemeClr val="bg1"/>
                    </a:solidFill>
                  </a:rPr>
                </a:b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9" name="Flowchart: Magnetic Disk 78"/>
              <p:cNvSpPr/>
              <p:nvPr/>
            </p:nvSpPr>
            <p:spPr>
              <a:xfrm>
                <a:off x="12479955" y="4564158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LIVE Funnel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0" name="Flowchart: Magnetic Disk 79"/>
              <p:cNvSpPr/>
              <p:nvPr/>
            </p:nvSpPr>
            <p:spPr>
              <a:xfrm>
                <a:off x="17114824" y="4543305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LFIS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3" name="Flowchart: Magnetic Disk 82"/>
              <p:cNvSpPr/>
              <p:nvPr/>
            </p:nvSpPr>
            <p:spPr>
              <a:xfrm>
                <a:off x="17114824" y="9148541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LUIS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3526244" y="3921521"/>
                <a:ext cx="713145" cy="39306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FTP</a:t>
                </a:r>
                <a:endParaRPr lang="en-IN" sz="1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1" name="Straight Arrow Connector 100"/>
              <p:cNvCxnSpPr>
                <a:stCxn id="77" idx="4"/>
                <a:endCxn id="78" idx="2"/>
              </p:cNvCxnSpPr>
              <p:nvPr/>
            </p:nvCxnSpPr>
            <p:spPr>
              <a:xfrm>
                <a:off x="4943834" y="5477196"/>
                <a:ext cx="2783593" cy="575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Arrow Connector 101"/>
              <p:cNvCxnSpPr>
                <a:stCxn id="78" idx="4"/>
                <a:endCxn id="79" idx="2"/>
              </p:cNvCxnSpPr>
              <p:nvPr/>
            </p:nvCxnSpPr>
            <p:spPr>
              <a:xfrm>
                <a:off x="9793089" y="5477771"/>
                <a:ext cx="2686866" cy="20853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Arrow Connector 102"/>
              <p:cNvCxnSpPr>
                <a:stCxn id="79" idx="4"/>
                <a:endCxn id="80" idx="2"/>
              </p:cNvCxnSpPr>
              <p:nvPr/>
            </p:nvCxnSpPr>
            <p:spPr>
              <a:xfrm flipV="1">
                <a:off x="14545617" y="5477771"/>
                <a:ext cx="2569207" cy="20853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/>
              <p:cNvCxnSpPr>
                <a:stCxn id="80" idx="3"/>
                <a:endCxn id="83" idx="1"/>
              </p:cNvCxnSpPr>
              <p:nvPr/>
            </p:nvCxnSpPr>
            <p:spPr>
              <a:xfrm>
                <a:off x="18147655" y="6412237"/>
                <a:ext cx="0" cy="2736304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Arrow Connector 104"/>
              <p:cNvCxnSpPr>
                <a:stCxn id="83" idx="2"/>
                <a:endCxn id="111" idx="3"/>
              </p:cNvCxnSpPr>
              <p:nvPr/>
            </p:nvCxnSpPr>
            <p:spPr>
              <a:xfrm flipH="1">
                <a:off x="13626502" y="10083007"/>
                <a:ext cx="3488322" cy="15709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" name="Rectangle 105"/>
              <p:cNvSpPr/>
              <p:nvPr/>
            </p:nvSpPr>
            <p:spPr>
              <a:xfrm>
                <a:off x="5180790" y="4770120"/>
                <a:ext cx="2164027" cy="124448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Transformation Validation</a:t>
                </a:r>
                <a:endParaRPr lang="en-IN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9979953" y="4824785"/>
                <a:ext cx="2261408" cy="121382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Sequencing Validation</a:t>
                </a:r>
                <a:endParaRPr lang="en-IN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14769836" y="4896793"/>
                <a:ext cx="2055825" cy="110347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Summarization</a:t>
                </a:r>
              </a:p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Validation</a:t>
                </a:r>
                <a:endParaRPr lang="en-IN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17036737" y="7199444"/>
                <a:ext cx="2261408" cy="121382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transformation</a:t>
                </a:r>
                <a:endParaRPr lang="en-IN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14234504" y="9431115"/>
                <a:ext cx="2262393" cy="133520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Report Generation and Visualization </a:t>
                </a:r>
                <a:endParaRPr lang="en-IN" sz="1400" dirty="0">
                  <a:solidFill>
                    <a:schemeClr val="tx1"/>
                  </a:solidFill>
                </a:endParaRPr>
              </a:p>
            </p:txBody>
          </p:sp>
          <p:graphicFrame>
            <p:nvGraphicFramePr>
              <p:cNvPr id="111" name="Chart 110"/>
              <p:cNvGraphicFramePr/>
              <p:nvPr>
                <p:extLst>
                  <p:ext uri="{D42A27DB-BD31-4B8C-83A1-F6EECF244321}">
                    <p14:modId xmlns:p14="http://schemas.microsoft.com/office/powerpoint/2010/main" val="2626907744"/>
                  </p:ext>
                </p:extLst>
              </p:nvPr>
            </p:nvGraphicFramePr>
            <p:xfrm>
              <a:off x="11333407" y="9315875"/>
              <a:ext cx="2293095" cy="1565683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112" name="Flowchart: Magnetic Disk 111"/>
              <p:cNvSpPr/>
              <p:nvPr/>
            </p:nvSpPr>
            <p:spPr>
              <a:xfrm>
                <a:off x="12491769" y="6849199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LIVE Stats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13" name="Straight Arrow Connector 112"/>
              <p:cNvCxnSpPr>
                <a:stCxn id="77" idx="3"/>
              </p:cNvCxnSpPr>
              <p:nvPr/>
            </p:nvCxnSpPr>
            <p:spPr>
              <a:xfrm>
                <a:off x="3911003" y="6411662"/>
                <a:ext cx="0" cy="1374669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Arrow Connector 113"/>
              <p:cNvCxnSpPr>
                <a:endCxn id="112" idx="2"/>
              </p:cNvCxnSpPr>
              <p:nvPr/>
            </p:nvCxnSpPr>
            <p:spPr>
              <a:xfrm>
                <a:off x="3911003" y="7779103"/>
                <a:ext cx="8580766" cy="4562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Rectangle 114"/>
              <p:cNvSpPr/>
              <p:nvPr/>
            </p:nvSpPr>
            <p:spPr>
              <a:xfrm>
                <a:off x="7275989" y="7328764"/>
                <a:ext cx="1967297" cy="937918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Statistical</a:t>
                </a:r>
                <a:r>
                  <a:rPr lang="en-IN" sz="1400" dirty="0">
                    <a:solidFill>
                      <a:schemeClr val="tx1"/>
                    </a:solidFill>
                  </a:rPr>
                  <a:t> </a:t>
                </a:r>
                <a:r>
                  <a:rPr lang="en-IN" sz="1400" dirty="0" smtClean="0">
                    <a:solidFill>
                      <a:schemeClr val="tx1"/>
                    </a:solidFill>
                  </a:rPr>
                  <a:t>Analysis </a:t>
                </a:r>
                <a:endParaRPr lang="en-US" sz="14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6" name="Straight Arrow Connector 115"/>
              <p:cNvCxnSpPr>
                <a:endCxn id="108" idx="2"/>
              </p:cNvCxnSpPr>
              <p:nvPr/>
            </p:nvCxnSpPr>
            <p:spPr>
              <a:xfrm flipV="1">
                <a:off x="15797749" y="6000267"/>
                <a:ext cx="0" cy="1778836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Arrow Connector 116"/>
              <p:cNvCxnSpPr>
                <a:stCxn id="112" idx="4"/>
              </p:cNvCxnSpPr>
              <p:nvPr/>
            </p:nvCxnSpPr>
            <p:spPr>
              <a:xfrm flipV="1">
                <a:off x="14557431" y="7779103"/>
                <a:ext cx="1210429" cy="4562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4"/>
          <p:cNvGrpSpPr/>
          <p:nvPr/>
        </p:nvGrpSpPr>
        <p:grpSpPr>
          <a:xfrm>
            <a:off x="801909" y="473818"/>
            <a:ext cx="4516865" cy="11695783"/>
            <a:chOff x="801909" y="473818"/>
            <a:chExt cx="4516865" cy="11695783"/>
          </a:xfrm>
        </p:grpSpPr>
        <p:sp>
          <p:nvSpPr>
            <p:cNvPr id="130" name="Rounded Rectangle 129"/>
            <p:cNvSpPr/>
            <p:nvPr/>
          </p:nvSpPr>
          <p:spPr>
            <a:xfrm>
              <a:off x="801909" y="473818"/>
              <a:ext cx="4516865" cy="11695783"/>
            </a:xfrm>
            <a:prstGeom prst="roundRect">
              <a:avLst>
                <a:gd name="adj" fmla="val 4687"/>
              </a:avLst>
            </a:prstGeom>
            <a:gradFill>
              <a:gsLst>
                <a:gs pos="0">
                  <a:srgbClr val="FFFF00">
                    <a:lumMod val="58000"/>
                    <a:lumOff val="42000"/>
                  </a:srgbClr>
                </a:gs>
                <a:gs pos="35000">
                  <a:srgbClr val="FFFF00">
                    <a:lumMod val="32000"/>
                    <a:lumOff val="68000"/>
                  </a:srgbClr>
                </a:gs>
                <a:gs pos="100000">
                  <a:srgbClr val="FFFF00">
                    <a:lumMod val="14000"/>
                    <a:lumOff val="86000"/>
                  </a:srgbClr>
                </a:gs>
              </a:gsLst>
            </a:gradFill>
            <a:ln>
              <a:noFill/>
            </a:ln>
            <a:effectLst>
              <a:outerShdw blurRad="304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127" name="Straight Arrow Connector 126"/>
            <p:cNvCxnSpPr>
              <a:stCxn id="49" idx="3"/>
            </p:cNvCxnSpPr>
            <p:nvPr/>
          </p:nvCxnSpPr>
          <p:spPr>
            <a:xfrm flipH="1">
              <a:off x="3059655" y="2779762"/>
              <a:ext cx="1057" cy="6970366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Flowchart: Magnetic Disk 48"/>
            <p:cNvSpPr/>
            <p:nvPr/>
          </p:nvSpPr>
          <p:spPr>
            <a:xfrm>
              <a:off x="1944959" y="648321"/>
              <a:ext cx="2231507" cy="2131441"/>
            </a:xfrm>
            <a:prstGeom prst="flowChartMagneticDisk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LIVE Raw Data Repository</a:t>
              </a:r>
              <a:endParaRPr lang="en-IN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1022510" y="2976083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SCP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1008113" y="3912187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>
                  <a:cs typeface="Consolas" pitchFamily="49" charset="0"/>
                </a:rPr>
                <a:t>h</a:t>
              </a:r>
              <a:r>
                <a:rPr lang="en-US" sz="2400" dirty="0" err="1" smtClean="0">
                  <a:cs typeface="Consolas" pitchFamily="49" charset="0"/>
                </a:rPr>
                <a:t>adoop</a:t>
              </a:r>
              <a:r>
                <a:rPr lang="en-US" sz="2400" dirty="0" smtClean="0">
                  <a:cs typeface="Consolas" pitchFamily="49" charset="0"/>
                </a:rPr>
                <a:t> </a:t>
              </a:r>
              <a:r>
                <a:rPr lang="en-US" sz="2400" dirty="0" err="1" smtClean="0">
                  <a:cs typeface="Consolas" pitchFamily="49" charset="0"/>
                </a:rPr>
                <a:t>fs</a:t>
              </a:r>
              <a:r>
                <a:rPr lang="en-US" sz="2400" dirty="0" smtClean="0">
                  <a:cs typeface="Consolas" pitchFamily="49" charset="0"/>
                </a:rPr>
                <a:t> -put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1008113" y="4848291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Raw-customer tables and </a:t>
              </a:r>
              <a:r>
                <a:rPr lang="en-US" sz="2400" dirty="0" err="1" smtClean="0">
                  <a:cs typeface="Consolas" pitchFamily="49" charset="0"/>
                </a:rPr>
                <a:t>maptables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81" name="Rounded Rectangle 80"/>
            <p:cNvSpPr/>
            <p:nvPr/>
          </p:nvSpPr>
          <p:spPr>
            <a:xfrm>
              <a:off x="1008113" y="5784395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GUID propagation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82" name="Rounded Rectangle 81"/>
            <p:cNvSpPr/>
            <p:nvPr/>
          </p:nvSpPr>
          <p:spPr>
            <a:xfrm>
              <a:off x="1008113" y="6720499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Cleaning &amp; truncation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1008113" y="7656603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Joining with </a:t>
              </a:r>
              <a:r>
                <a:rPr lang="en-US" sz="2400" dirty="0" err="1" smtClean="0">
                  <a:cs typeface="Consolas" pitchFamily="49" charset="0"/>
                </a:rPr>
                <a:t>maptables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1008113" y="8592707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Transform in LBIS</a:t>
              </a:r>
              <a:endParaRPr lang="en-IN" sz="2400" dirty="0">
                <a:cs typeface="Consolas" pitchFamily="49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120681" y="3096593"/>
            <a:ext cx="3244031" cy="4384038"/>
            <a:chOff x="5840046" y="3784522"/>
            <a:chExt cx="3244031" cy="4384038"/>
          </a:xfrm>
        </p:grpSpPr>
        <p:grpSp>
          <p:nvGrpSpPr>
            <p:cNvPr id="90" name="Group 89"/>
            <p:cNvGrpSpPr/>
            <p:nvPr/>
          </p:nvGrpSpPr>
          <p:grpSpPr>
            <a:xfrm>
              <a:off x="5840046" y="3784522"/>
              <a:ext cx="3244031" cy="4384038"/>
              <a:chOff x="8276065" y="1407655"/>
              <a:chExt cx="3700670" cy="4798314"/>
            </a:xfrm>
          </p:grpSpPr>
          <p:sp>
            <p:nvSpPr>
              <p:cNvPr id="91" name="Snip Single Corner Rectangle 90"/>
              <p:cNvSpPr/>
              <p:nvPr/>
            </p:nvSpPr>
            <p:spPr>
              <a:xfrm>
                <a:off x="8276065" y="1407655"/>
                <a:ext cx="3700670" cy="4798314"/>
              </a:xfrm>
              <a:prstGeom prst="snip1Rect">
                <a:avLst>
                  <a:gd name="adj" fmla="val 32052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292100" dist="38100" dir="7200000" sx="101000" sy="101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3600"/>
              </a:p>
            </p:txBody>
          </p:sp>
          <p:sp>
            <p:nvSpPr>
              <p:cNvPr id="92" name="Isosceles Triangle 91"/>
              <p:cNvSpPr/>
              <p:nvPr/>
            </p:nvSpPr>
            <p:spPr>
              <a:xfrm rot="13500000">
                <a:off x="10325607" y="1826585"/>
                <a:ext cx="1570910" cy="864000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381000" dist="38100" dir="12000000" sx="101000" sy="101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3600"/>
              </a:p>
            </p:txBody>
          </p:sp>
        </p:grpSp>
        <p:sp>
          <p:nvSpPr>
            <p:cNvPr id="94" name="Rounded Rectangle 93"/>
            <p:cNvSpPr/>
            <p:nvPr/>
          </p:nvSpPr>
          <p:spPr>
            <a:xfrm>
              <a:off x="5894183" y="6766362"/>
              <a:ext cx="2431040" cy="303663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0385855" y="4472913"/>
            <a:ext cx="6103978" cy="8318974"/>
            <a:chOff x="9809791" y="4472913"/>
            <a:chExt cx="6103978" cy="8318974"/>
          </a:xfrm>
        </p:grpSpPr>
        <p:grpSp>
          <p:nvGrpSpPr>
            <p:cNvPr id="87" name="Group 86"/>
            <p:cNvGrpSpPr/>
            <p:nvPr/>
          </p:nvGrpSpPr>
          <p:grpSpPr>
            <a:xfrm>
              <a:off x="9809791" y="4472913"/>
              <a:ext cx="6103978" cy="8142413"/>
              <a:chOff x="8276065" y="4968801"/>
              <a:chExt cx="3700670" cy="4798314"/>
            </a:xfrm>
          </p:grpSpPr>
          <p:sp>
            <p:nvSpPr>
              <p:cNvPr id="88" name="Snip Single Corner Rectangle 87"/>
              <p:cNvSpPr/>
              <p:nvPr/>
            </p:nvSpPr>
            <p:spPr>
              <a:xfrm>
                <a:off x="8276065" y="4968801"/>
                <a:ext cx="3700670" cy="4798314"/>
              </a:xfrm>
              <a:prstGeom prst="snip1Rect">
                <a:avLst>
                  <a:gd name="adj" fmla="val 18796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292100" dist="38100" dir="7200000" sx="101000" sy="101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3600"/>
              </a:p>
            </p:txBody>
          </p:sp>
          <p:sp>
            <p:nvSpPr>
              <p:cNvPr id="89" name="Isosceles Triangle 88"/>
              <p:cNvSpPr/>
              <p:nvPr/>
            </p:nvSpPr>
            <p:spPr>
              <a:xfrm rot="13500000">
                <a:off x="10963019" y="5235984"/>
                <a:ext cx="988369" cy="502732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381000" dist="38100" dir="12000000" sx="101000" sy="101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3600"/>
              </a:p>
            </p:txBody>
          </p:sp>
        </p:grpSp>
        <p:sp>
          <p:nvSpPr>
            <p:cNvPr id="96" name="Rounded Rectangle 95"/>
            <p:cNvSpPr/>
            <p:nvPr/>
          </p:nvSpPr>
          <p:spPr>
            <a:xfrm>
              <a:off x="10004426" y="8797892"/>
              <a:ext cx="5700113" cy="1178863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bg1"/>
                </a:solidFill>
              </a:endParaRPr>
            </a:p>
          </p:txBody>
        </p:sp>
        <p:sp>
          <p:nvSpPr>
            <p:cNvPr id="97" name="Rounded Rectangle 96"/>
            <p:cNvSpPr/>
            <p:nvPr/>
          </p:nvSpPr>
          <p:spPr>
            <a:xfrm>
              <a:off x="10005612" y="10171876"/>
              <a:ext cx="5700113" cy="327358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10005612" y="7719272"/>
              <a:ext cx="5700113" cy="842100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9" name="Rounded Rectangle 118"/>
            <p:cNvSpPr/>
            <p:nvPr/>
          </p:nvSpPr>
          <p:spPr>
            <a:xfrm>
              <a:off x="10005612" y="6930344"/>
              <a:ext cx="5700113" cy="535847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0122265" y="4666586"/>
              <a:ext cx="5582275" cy="81253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endParaRPr lang="en-US" sz="1800" dirty="0" smtClean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-- GUID Propagation</a:t>
              </a:r>
            </a:p>
            <a:p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IN" sz="1800" dirty="0">
                  <a:latin typeface="Consolas" pitchFamily="49" charset="0"/>
                  <a:cs typeface="Consolas" pitchFamily="49" charset="0"/>
                </a:rPr>
                <a:t>CREATE TABLE </a:t>
              </a:r>
              <a:r>
                <a:rPr lang="en-IN" sz="1800" dirty="0" err="1" smtClean="0">
                  <a:latin typeface="Consolas" pitchFamily="49" charset="0"/>
                  <a:cs typeface="Consolas" pitchFamily="49" charset="0"/>
                </a:rPr>
                <a:t>userid_guid_map</a:t>
              </a:r>
              <a:r>
                <a:rPr lang="en-IN" sz="18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AS SELECT distinct </a:t>
              </a:r>
              <a:r>
                <a:rPr lang="en-IN" sz="1800" dirty="0" err="1">
                  <a:latin typeface="Consolas" pitchFamily="49" charset="0"/>
                  <a:cs typeface="Consolas" pitchFamily="49" charset="0"/>
                </a:rPr>
                <a:t>user_id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, </a:t>
              </a:r>
              <a:r>
                <a:rPr lang="en-IN" sz="1800" dirty="0" err="1">
                  <a:latin typeface="Consolas" pitchFamily="49" charset="0"/>
                  <a:cs typeface="Consolas" pitchFamily="49" charset="0"/>
                </a:rPr>
                <a:t>guid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 from </a:t>
              </a:r>
              <a:r>
                <a:rPr lang="en-IN" sz="1800" dirty="0" err="1" smtClean="0">
                  <a:latin typeface="Consolas" pitchFamily="49" charset="0"/>
                  <a:cs typeface="Consolas" pitchFamily="49" charset="0"/>
                </a:rPr>
                <a:t>dbact_guid</a:t>
              </a:r>
              <a:r>
                <a:rPr lang="en-IN" sz="1800" dirty="0" smtClean="0">
                  <a:latin typeface="Consolas" pitchFamily="49" charset="0"/>
                  <a:cs typeface="Consolas" pitchFamily="49" charset="0"/>
                </a:rPr>
                <a:t>;</a:t>
              </a:r>
              <a:endParaRPr lang="en-IN" sz="1800" dirty="0">
                <a:latin typeface="Consolas" pitchFamily="49" charset="0"/>
                <a:cs typeface="Consolas" pitchFamily="49" charset="0"/>
              </a:endParaRPr>
            </a:p>
            <a:p>
              <a:endParaRPr lang="en-US" sz="1800" dirty="0" smtClean="0">
                <a:latin typeface="Consolas" pitchFamily="49" charset="0"/>
                <a:cs typeface="Consolas" pitchFamily="49" charset="0"/>
              </a:endParaRPr>
            </a:p>
            <a:p>
              <a:r>
                <a:rPr lang="en-IN" sz="1800" dirty="0">
                  <a:latin typeface="Consolas" pitchFamily="49" charset="0"/>
                  <a:cs typeface="Consolas" pitchFamily="49" charset="0"/>
                </a:rPr>
                <a:t>CREATE TABLE </a:t>
              </a:r>
              <a:r>
                <a:rPr lang="en-IN" sz="1800" dirty="0" err="1" smtClean="0">
                  <a:latin typeface="Consolas" pitchFamily="49" charset="0"/>
                  <a:cs typeface="Consolas" pitchFamily="49" charset="0"/>
                </a:rPr>
                <a:t>mapcount</a:t>
              </a:r>
              <a:r>
                <a:rPr lang="en-IN" sz="18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AS SELECT COUNT(*) AS </a:t>
              </a:r>
              <a:r>
                <a:rPr lang="en-IN" sz="1800" dirty="0" err="1">
                  <a:latin typeface="Consolas" pitchFamily="49" charset="0"/>
                  <a:cs typeface="Consolas" pitchFamily="49" charset="0"/>
                </a:rPr>
                <a:t>cnt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, </a:t>
              </a:r>
              <a:r>
                <a:rPr lang="en-IN" sz="1800" dirty="0" err="1">
                  <a:latin typeface="Consolas" pitchFamily="49" charset="0"/>
                  <a:cs typeface="Consolas" pitchFamily="49" charset="0"/>
                </a:rPr>
                <a:t>user_id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 FROM </a:t>
              </a:r>
              <a:r>
                <a:rPr lang="en-IN" sz="1800" dirty="0" err="1" smtClean="0">
                  <a:latin typeface="Consolas" pitchFamily="49" charset="0"/>
                  <a:cs typeface="Consolas" pitchFamily="49" charset="0"/>
                </a:rPr>
                <a:t>userid_guid_map</a:t>
              </a:r>
              <a:r>
                <a:rPr lang="en-IN" sz="18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GROUP BY </a:t>
              </a:r>
              <a:r>
                <a:rPr lang="en-IN" sz="1800" dirty="0" err="1" smtClean="0">
                  <a:latin typeface="Consolas" pitchFamily="49" charset="0"/>
                  <a:cs typeface="Consolas" pitchFamily="49" charset="0"/>
                </a:rPr>
                <a:t>user_id</a:t>
              </a:r>
              <a:r>
                <a:rPr lang="en-IN" sz="1800" dirty="0" smtClean="0">
                  <a:latin typeface="Consolas" pitchFamily="49" charset="0"/>
                  <a:cs typeface="Consolas" pitchFamily="49" charset="0"/>
                </a:rPr>
                <a:t>;</a:t>
              </a:r>
              <a:endParaRPr lang="en-IN" sz="1800" dirty="0">
                <a:latin typeface="Consolas" pitchFamily="49" charset="0"/>
                <a:cs typeface="Consolas" pitchFamily="49" charset="0"/>
              </a:endParaRPr>
            </a:p>
            <a:p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IN" sz="1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CREATE TABLE </a:t>
              </a:r>
              <a:r>
                <a:rPr lang="en-IN" sz="1800" dirty="0" err="1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impr_guid</a:t>
              </a:r>
              <a:r>
                <a:rPr lang="en-IN" sz="18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IN" sz="1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AS SELECT</a:t>
              </a:r>
              <a:br>
                <a:rPr lang="en-IN" sz="1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</a:br>
              <a:r>
                <a:rPr lang="en-IN" sz="18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a.*,  </a:t>
              </a:r>
              <a:r>
                <a:rPr lang="en-IN" sz="1800" dirty="0" err="1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m.guid</a:t>
              </a:r>
              <a:r>
                <a:rPr lang="en-IN" sz="1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/>
              </a:r>
              <a:br>
                <a:rPr lang="en-IN" sz="1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</a:br>
              <a:r>
                <a:rPr lang="en-IN" sz="1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FROM </a:t>
              </a:r>
              <a:r>
                <a:rPr lang="en-IN" sz="1800" dirty="0" err="1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impr</a:t>
              </a:r>
              <a:r>
                <a:rPr lang="en-IN" sz="18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IN" sz="1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i JOIN </a:t>
              </a:r>
              <a:r>
                <a:rPr lang="en-IN" sz="1800" dirty="0" err="1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userid_guid_map</a:t>
              </a:r>
              <a:r>
                <a:rPr lang="en-IN" sz="18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IN" sz="1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m ON (</a:t>
              </a:r>
              <a:r>
                <a:rPr lang="en-IN" sz="1800" dirty="0" err="1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i.user_id</a:t>
              </a:r>
              <a:r>
                <a:rPr lang="en-IN" sz="1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=</a:t>
              </a:r>
              <a:r>
                <a:rPr lang="en-IN" sz="1800" dirty="0" err="1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m.user_id</a:t>
              </a:r>
              <a:r>
                <a:rPr lang="en-IN" sz="1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);</a:t>
              </a:r>
            </a:p>
            <a:p>
              <a:endParaRPr lang="en-US" sz="1800" dirty="0" smtClean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SELECT COUNT(*) FROM </a:t>
              </a:r>
              <a:r>
                <a:rPr lang="en-US" sz="1800" dirty="0" err="1" smtClean="0">
                  <a:latin typeface="Consolas" pitchFamily="49" charset="0"/>
                  <a:cs typeface="Consolas" pitchFamily="49" charset="0"/>
                </a:rPr>
                <a:t>impr_guid</a:t>
              </a:r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;</a:t>
              </a:r>
            </a:p>
            <a:p>
              <a:endParaRPr lang="en-US" sz="1800" dirty="0" smtClean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endParaRPr lang="en-IN" sz="18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10005612" y="10675932"/>
              <a:ext cx="5700113" cy="836058"/>
            </a:xfrm>
            <a:prstGeom prst="round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dirty="0" smtClean="0">
                  <a:latin typeface="Consolas" pitchFamily="49" charset="0"/>
                  <a:cs typeface="Consolas" pitchFamily="49" charset="0"/>
                </a:rPr>
                <a:t>--Exception Handling</a:t>
              </a:r>
            </a:p>
            <a:p>
              <a:r>
                <a:rPr lang="en-US" sz="2000" dirty="0" smtClean="0">
                  <a:latin typeface="Consolas" pitchFamily="49" charset="0"/>
                  <a:cs typeface="Consolas" pitchFamily="49" charset="0"/>
                </a:rPr>
                <a:t>!&lt;</a:t>
              </a:r>
              <a:r>
                <a:rPr lang="en-US" sz="2000" dirty="0" err="1" smtClean="0">
                  <a:latin typeface="Consolas" pitchFamily="49" charset="0"/>
                  <a:cs typeface="Consolas" pitchFamily="49" charset="0"/>
                </a:rPr>
                <a:t>cmd</a:t>
              </a:r>
              <a:r>
                <a:rPr lang="en-US" sz="2000" dirty="0" smtClean="0">
                  <a:latin typeface="Consolas" pitchFamily="49" charset="0"/>
                  <a:cs typeface="Consolas" pitchFamily="49" charset="0"/>
                </a:rPr>
                <a:t>&gt;</a:t>
              </a:r>
              <a:endParaRPr lang="en-IN" sz="2000" dirty="0">
                <a:latin typeface="Consolas" pitchFamily="49" charset="0"/>
                <a:cs typeface="Consolas" pitchFamily="49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8034211" y="10051482"/>
            <a:ext cx="2944750" cy="2017926"/>
            <a:chOff x="16959383" y="10081369"/>
            <a:chExt cx="2944750" cy="2017926"/>
          </a:xfrm>
        </p:grpSpPr>
        <p:sp>
          <p:nvSpPr>
            <p:cNvPr id="133" name="Rounded Rectangular Callout 132"/>
            <p:cNvSpPr/>
            <p:nvPr/>
          </p:nvSpPr>
          <p:spPr>
            <a:xfrm>
              <a:off x="16959383" y="10081369"/>
              <a:ext cx="2944750" cy="2017926"/>
            </a:xfrm>
            <a:prstGeom prst="wedgeRoundRectCallout">
              <a:avLst>
                <a:gd name="adj1" fmla="val -129336"/>
                <a:gd name="adj2" fmla="val -1125"/>
                <a:gd name="adj3" fmla="val 16667"/>
              </a:avLst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34" name="Rounded Rectangle 133"/>
            <p:cNvSpPr/>
            <p:nvPr/>
          </p:nvSpPr>
          <p:spPr>
            <a:xfrm>
              <a:off x="17136475" y="10251573"/>
              <a:ext cx="2596067" cy="471374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Notification</a:t>
              </a:r>
              <a:endParaRPr lang="en-IN" sz="2000" dirty="0">
                <a:solidFill>
                  <a:schemeClr val="tx1"/>
                </a:solidFill>
              </a:endParaRPr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17156200" y="10845598"/>
              <a:ext cx="2583373" cy="471374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Status record</a:t>
              </a:r>
              <a:endParaRPr lang="en-IN" sz="2000" dirty="0">
                <a:solidFill>
                  <a:schemeClr val="tx1"/>
                </a:solidFill>
              </a:endParaRPr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17156200" y="11454344"/>
              <a:ext cx="2583373" cy="471374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Restart</a:t>
              </a:r>
              <a:endParaRPr lang="en-IN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17353930" y="7165330"/>
            <a:ext cx="4464496" cy="2123951"/>
            <a:chOff x="17660503" y="4990552"/>
            <a:chExt cx="4464496" cy="2123951"/>
          </a:xfrm>
        </p:grpSpPr>
        <p:sp>
          <p:nvSpPr>
            <p:cNvPr id="126" name="Rounded Rectangular Callout 125"/>
            <p:cNvSpPr/>
            <p:nvPr/>
          </p:nvSpPr>
          <p:spPr>
            <a:xfrm>
              <a:off x="17660503" y="4990552"/>
              <a:ext cx="4464496" cy="2123951"/>
            </a:xfrm>
            <a:prstGeom prst="wedgeRoundRectCallout">
              <a:avLst>
                <a:gd name="adj1" fmla="val -86089"/>
                <a:gd name="adj2" fmla="val 50657"/>
                <a:gd name="adj3" fmla="val 16667"/>
              </a:avLst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17887462" y="5211013"/>
              <a:ext cx="4033879" cy="471374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Query failed (MR job </a:t>
              </a:r>
              <a:r>
                <a:rPr lang="en-US" sz="2000" dirty="0" smtClean="0">
                  <a:solidFill>
                    <a:schemeClr val="tx1"/>
                  </a:solidFill>
                </a:rPr>
                <a:t>not </a:t>
              </a:r>
              <a:r>
                <a:rPr lang="en-US" sz="2000" dirty="0">
                  <a:solidFill>
                    <a:schemeClr val="tx1"/>
                  </a:solidFill>
                </a:rPr>
                <a:t>launched)</a:t>
              </a:r>
              <a:endParaRPr lang="en-IN" sz="2000" dirty="0">
                <a:solidFill>
                  <a:schemeClr val="tx1"/>
                </a:solidFill>
              </a:endParaRPr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17907187" y="5805038"/>
              <a:ext cx="4014154" cy="471374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>
                  <a:solidFill>
                    <a:schemeClr val="tx1"/>
                  </a:solidFill>
                </a:rPr>
                <a:t>Mapred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r>
                <a:rPr lang="en-US" sz="2000" smtClean="0">
                  <a:solidFill>
                    <a:schemeClr val="tx1"/>
                  </a:solidFill>
                </a:rPr>
                <a:t>job timeout on 95% </a:t>
              </a:r>
              <a:r>
                <a:rPr lang="en-US" sz="2000" dirty="0" smtClean="0">
                  <a:solidFill>
                    <a:schemeClr val="tx1"/>
                  </a:solidFill>
                </a:rPr>
                <a:t>reduce</a:t>
              </a:r>
              <a:endParaRPr lang="en-IN" sz="2000" dirty="0">
                <a:solidFill>
                  <a:schemeClr val="tx1"/>
                </a:solidFill>
              </a:endParaRPr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17907187" y="6413784"/>
              <a:ext cx="4014154" cy="471374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>
                  <a:solidFill>
                    <a:schemeClr val="tx1"/>
                  </a:solidFill>
                </a:rPr>
                <a:t>Hadoop</a:t>
              </a:r>
              <a:r>
                <a:rPr lang="en-US" sz="2000" dirty="0">
                  <a:solidFill>
                    <a:schemeClr val="tx1"/>
                  </a:solidFill>
                </a:rPr>
                <a:t> stopped responding</a:t>
              </a:r>
              <a:endParaRPr lang="en-IN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1" name="Rounded Rectangular Callout 120"/>
          <p:cNvSpPr/>
          <p:nvPr/>
        </p:nvSpPr>
        <p:spPr>
          <a:xfrm>
            <a:off x="5886018" y="8634994"/>
            <a:ext cx="1548000" cy="612000"/>
          </a:xfrm>
          <a:prstGeom prst="wedgeRoundRectCallout">
            <a:avLst>
              <a:gd name="adj1" fmla="val 260172"/>
              <a:gd name="adj2" fmla="val -301207"/>
              <a:gd name="adj3" fmla="val 16667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Pre-step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122" name="Rounded Rectangular Callout 121"/>
          <p:cNvSpPr/>
          <p:nvPr/>
        </p:nvSpPr>
        <p:spPr>
          <a:xfrm>
            <a:off x="6516897" y="9469369"/>
            <a:ext cx="1548000" cy="612000"/>
          </a:xfrm>
          <a:prstGeom prst="wedgeRoundRectCallout">
            <a:avLst>
              <a:gd name="adj1" fmla="val 218240"/>
              <a:gd name="adj2" fmla="val -280838"/>
              <a:gd name="adj3" fmla="val 16667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Stats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123" name="Rounded Rectangular Callout 122"/>
          <p:cNvSpPr/>
          <p:nvPr/>
        </p:nvSpPr>
        <p:spPr>
          <a:xfrm>
            <a:off x="7017452" y="10297393"/>
            <a:ext cx="1548000" cy="612000"/>
          </a:xfrm>
          <a:prstGeom prst="wedgeRoundRectCallout">
            <a:avLst>
              <a:gd name="adj1" fmla="val 185956"/>
              <a:gd name="adj2" fmla="val -249378"/>
              <a:gd name="adj3" fmla="val 16667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Action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124" name="Rounded Rectangular Callout 123"/>
          <p:cNvSpPr/>
          <p:nvPr/>
        </p:nvSpPr>
        <p:spPr>
          <a:xfrm>
            <a:off x="7726146" y="11093961"/>
            <a:ext cx="1548000" cy="612000"/>
          </a:xfrm>
          <a:prstGeom prst="wedgeRoundRectCallout">
            <a:avLst>
              <a:gd name="adj1" fmla="val 134908"/>
              <a:gd name="adj2" fmla="val -196450"/>
              <a:gd name="adj3" fmla="val 16667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Validation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93" name="Shape 92"/>
          <p:cNvSpPr/>
          <p:nvPr/>
        </p:nvSpPr>
        <p:spPr>
          <a:xfrm rot="1580502">
            <a:off x="8500147" y="4952535"/>
            <a:ext cx="2081530" cy="1846869"/>
          </a:xfrm>
          <a:prstGeom prst="swooshArrow">
            <a:avLst>
              <a:gd name="adj1" fmla="val 14979"/>
              <a:gd name="adj2" fmla="val 31950"/>
            </a:avLst>
          </a:prstGeom>
          <a:solidFill>
            <a:schemeClr val="tx1">
              <a:lumMod val="75000"/>
              <a:lumOff val="25000"/>
            </a:schemeClr>
          </a:solidFill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0" name="Shape 99"/>
          <p:cNvSpPr/>
          <p:nvPr/>
        </p:nvSpPr>
        <p:spPr>
          <a:xfrm rot="8845355" flipV="1">
            <a:off x="4836044" y="-815751"/>
            <a:ext cx="8113889" cy="5355841"/>
          </a:xfrm>
          <a:prstGeom prst="swooshArrow">
            <a:avLst>
              <a:gd name="adj1" fmla="val 11041"/>
              <a:gd name="adj2" fmla="val 26186"/>
            </a:avLst>
          </a:prstGeom>
          <a:solidFill>
            <a:schemeClr val="bg1">
              <a:lumMod val="75000"/>
            </a:schemeClr>
          </a:solidFill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6" name="Right Brace 85"/>
          <p:cNvSpPr/>
          <p:nvPr/>
        </p:nvSpPr>
        <p:spPr>
          <a:xfrm>
            <a:off x="5340943" y="2976083"/>
            <a:ext cx="707730" cy="6313198"/>
          </a:xfrm>
          <a:prstGeom prst="rightBrace">
            <a:avLst>
              <a:gd name="adj1" fmla="val 35715"/>
              <a:gd name="adj2" fmla="val 16281"/>
            </a:avLst>
          </a:prstGeom>
          <a:ln w="1016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8" name="Oval 117"/>
          <p:cNvSpPr/>
          <p:nvPr/>
        </p:nvSpPr>
        <p:spPr>
          <a:xfrm rot="5400000">
            <a:off x="13379906" y="1418108"/>
            <a:ext cx="1503449" cy="2124116"/>
          </a:xfrm>
          <a:prstGeom prst="ellipse">
            <a:avLst/>
          </a:prstGeom>
          <a:noFill/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7" name="TextBox 136"/>
          <p:cNvSpPr txBox="1"/>
          <p:nvPr/>
        </p:nvSpPr>
        <p:spPr>
          <a:xfrm>
            <a:off x="6251183" y="4104705"/>
            <a:ext cx="296676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provision_cluster.sh</a:t>
            </a:r>
          </a:p>
          <a:p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load_local.sh</a:t>
            </a:r>
          </a:p>
          <a:p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load_hdfs.sh</a:t>
            </a:r>
          </a:p>
          <a:p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r>
              <a:rPr lang="en-US" sz="1800" dirty="0">
                <a:latin typeface="Consolas" pitchFamily="49" charset="0"/>
                <a:cs typeface="Consolas" pitchFamily="49" charset="0"/>
              </a:rPr>
              <a:t>h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ive -f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stage.sql</a:t>
            </a: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hive -f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lbis.sql</a:t>
            </a: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terminate_cluster.sh</a:t>
            </a: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endParaRPr lang="en-IN" sz="1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8" name="Flowchart: Magnetic Disk 137"/>
          <p:cNvSpPr/>
          <p:nvPr/>
        </p:nvSpPr>
        <p:spPr>
          <a:xfrm>
            <a:off x="1834567" y="9750128"/>
            <a:ext cx="2450175" cy="2131441"/>
          </a:xfrm>
          <a:prstGeom prst="flowChartMagneticDisk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LBIS</a:t>
            </a:r>
            <a:endParaRPr lang="en-IN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11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Magnetic Disk 4"/>
          <p:cNvSpPr/>
          <p:nvPr/>
        </p:nvSpPr>
        <p:spPr>
          <a:xfrm>
            <a:off x="2878172" y="1954293"/>
            <a:ext cx="2065662" cy="1868932"/>
          </a:xfrm>
          <a:prstGeom prst="flowChartMagneticDisk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Customer Data Repository </a:t>
            </a:r>
            <a:endParaRPr lang="en-IN" sz="2400" b="1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/>
          <p:cNvCxnSpPr>
            <a:stCxn id="5" idx="3"/>
            <a:endCxn id="8" idx="1"/>
          </p:cNvCxnSpPr>
          <p:nvPr/>
        </p:nvCxnSpPr>
        <p:spPr>
          <a:xfrm>
            <a:off x="3911003" y="3823225"/>
            <a:ext cx="0" cy="71950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Magnetic Disk 7"/>
          <p:cNvSpPr/>
          <p:nvPr/>
        </p:nvSpPr>
        <p:spPr>
          <a:xfrm>
            <a:off x="2878172" y="4542730"/>
            <a:ext cx="2065662" cy="1868932"/>
          </a:xfrm>
          <a:prstGeom prst="flowChartMagneticDisk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LIVE Raw Data Repository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10" name="Flowchart: Magnetic Disk 9"/>
          <p:cNvSpPr/>
          <p:nvPr/>
        </p:nvSpPr>
        <p:spPr>
          <a:xfrm>
            <a:off x="7727427" y="4543305"/>
            <a:ext cx="2065662" cy="1868932"/>
          </a:xfrm>
          <a:prstGeom prst="flowChartMagneticDisk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LBIS</a:t>
            </a:r>
            <a:br>
              <a:rPr lang="en-US" sz="2400" b="1" dirty="0" smtClean="0">
                <a:solidFill>
                  <a:schemeClr val="bg1"/>
                </a:solidFill>
              </a:rPr>
            </a:b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12" name="Flowchart: Magnetic Disk 11"/>
          <p:cNvSpPr/>
          <p:nvPr/>
        </p:nvSpPr>
        <p:spPr>
          <a:xfrm>
            <a:off x="12479955" y="4564158"/>
            <a:ext cx="2065662" cy="1868932"/>
          </a:xfrm>
          <a:prstGeom prst="flowChartMagneticDisk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LIVE Funnel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14" name="Flowchart: Magnetic Disk 13"/>
          <p:cNvSpPr/>
          <p:nvPr/>
        </p:nvSpPr>
        <p:spPr>
          <a:xfrm>
            <a:off x="17114824" y="4543305"/>
            <a:ext cx="2065662" cy="1868932"/>
          </a:xfrm>
          <a:prstGeom prst="flowChartMagneticDisk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LFIS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16" name="Flowchart: Magnetic Disk 15"/>
          <p:cNvSpPr/>
          <p:nvPr/>
        </p:nvSpPr>
        <p:spPr>
          <a:xfrm>
            <a:off x="17114824" y="9148541"/>
            <a:ext cx="2065662" cy="1868932"/>
          </a:xfrm>
          <a:prstGeom prst="flowChartMagneticDisk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LUIS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6244" y="3921521"/>
            <a:ext cx="713145" cy="3930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FTP</a:t>
            </a:r>
            <a:endParaRPr lang="en-IN" sz="2000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8" idx="4"/>
            <a:endCxn id="10" idx="2"/>
          </p:cNvCxnSpPr>
          <p:nvPr/>
        </p:nvCxnSpPr>
        <p:spPr>
          <a:xfrm>
            <a:off x="4943834" y="5477196"/>
            <a:ext cx="2783593" cy="5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0" idx="4"/>
            <a:endCxn id="12" idx="2"/>
          </p:cNvCxnSpPr>
          <p:nvPr/>
        </p:nvCxnSpPr>
        <p:spPr>
          <a:xfrm>
            <a:off x="9793089" y="5477771"/>
            <a:ext cx="2686866" cy="2085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2" idx="4"/>
            <a:endCxn id="14" idx="2"/>
          </p:cNvCxnSpPr>
          <p:nvPr/>
        </p:nvCxnSpPr>
        <p:spPr>
          <a:xfrm flipV="1">
            <a:off x="14545617" y="5477771"/>
            <a:ext cx="2569207" cy="2085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4" idx="3"/>
            <a:endCxn id="16" idx="1"/>
          </p:cNvCxnSpPr>
          <p:nvPr/>
        </p:nvCxnSpPr>
        <p:spPr>
          <a:xfrm>
            <a:off x="18147655" y="6412237"/>
            <a:ext cx="0" cy="27363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6" idx="2"/>
            <a:endCxn id="61" idx="3"/>
          </p:cNvCxnSpPr>
          <p:nvPr/>
        </p:nvCxnSpPr>
        <p:spPr>
          <a:xfrm flipH="1">
            <a:off x="13626502" y="10083007"/>
            <a:ext cx="3488322" cy="1570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180790" y="4770120"/>
            <a:ext cx="2164027" cy="12444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Transformation Validation</a:t>
            </a:r>
            <a:endParaRPr lang="en-IN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979953" y="4824785"/>
            <a:ext cx="2261408" cy="12138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Sequencing Validation</a:t>
            </a:r>
            <a:endParaRPr lang="en-IN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769836" y="4896793"/>
            <a:ext cx="2055825" cy="11034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Summarization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Validation</a:t>
            </a:r>
            <a:endParaRPr lang="en-IN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036737" y="7199444"/>
            <a:ext cx="2261408" cy="12138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transformation</a:t>
            </a:r>
            <a:endParaRPr lang="en-IN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4234504" y="9431115"/>
            <a:ext cx="2262393" cy="13352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Report Generation and Visualization </a:t>
            </a:r>
            <a:endParaRPr lang="en-IN" sz="2400" dirty="0">
              <a:solidFill>
                <a:schemeClr val="tx1"/>
              </a:solidFill>
            </a:endParaRPr>
          </a:p>
        </p:txBody>
      </p:sp>
      <p:graphicFrame>
        <p:nvGraphicFramePr>
          <p:cNvPr id="61" name="Chart 60"/>
          <p:cNvGraphicFramePr/>
          <p:nvPr>
            <p:extLst>
              <p:ext uri="{D42A27DB-BD31-4B8C-83A1-F6EECF244321}">
                <p14:modId xmlns:p14="http://schemas.microsoft.com/office/powerpoint/2010/main" val="2629666346"/>
              </p:ext>
            </p:extLst>
          </p:nvPr>
        </p:nvGraphicFramePr>
        <p:xfrm>
          <a:off x="11333407" y="9315875"/>
          <a:ext cx="2293095" cy="1565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" name="Flowchart: Magnetic Disk 28"/>
          <p:cNvSpPr/>
          <p:nvPr/>
        </p:nvSpPr>
        <p:spPr>
          <a:xfrm>
            <a:off x="12491769" y="6849199"/>
            <a:ext cx="2065662" cy="1868932"/>
          </a:xfrm>
          <a:prstGeom prst="flowChartMagneticDisk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LIVE Stats</a:t>
            </a:r>
            <a:endParaRPr lang="en-IN" sz="2400" b="1" dirty="0">
              <a:solidFill>
                <a:schemeClr val="bg1"/>
              </a:solidFill>
            </a:endParaRPr>
          </a:p>
        </p:txBody>
      </p:sp>
      <p:cxnSp>
        <p:nvCxnSpPr>
          <p:cNvPr id="30" name="Straight Arrow Connector 29"/>
          <p:cNvCxnSpPr>
            <a:stCxn id="8" idx="3"/>
          </p:cNvCxnSpPr>
          <p:nvPr/>
        </p:nvCxnSpPr>
        <p:spPr>
          <a:xfrm>
            <a:off x="3911003" y="6411662"/>
            <a:ext cx="0" cy="1374669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29" idx="2"/>
          </p:cNvCxnSpPr>
          <p:nvPr/>
        </p:nvCxnSpPr>
        <p:spPr>
          <a:xfrm>
            <a:off x="3911003" y="7779103"/>
            <a:ext cx="8580766" cy="45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7275989" y="7328764"/>
            <a:ext cx="1967297" cy="9379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Statistical</a:t>
            </a:r>
            <a:r>
              <a:rPr lang="en-IN" sz="2400" dirty="0">
                <a:solidFill>
                  <a:schemeClr val="tx1"/>
                </a:solidFill>
              </a:rPr>
              <a:t> </a:t>
            </a:r>
            <a:r>
              <a:rPr lang="en-IN" sz="2400" dirty="0" smtClean="0">
                <a:solidFill>
                  <a:schemeClr val="tx1"/>
                </a:solidFill>
              </a:rPr>
              <a:t>Analysis 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>
            <a:endCxn id="13" idx="2"/>
          </p:cNvCxnSpPr>
          <p:nvPr/>
        </p:nvCxnSpPr>
        <p:spPr>
          <a:xfrm flipV="1">
            <a:off x="15797749" y="6000267"/>
            <a:ext cx="0" cy="177883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9" idx="4"/>
          </p:cNvCxnSpPr>
          <p:nvPr/>
        </p:nvCxnSpPr>
        <p:spPr>
          <a:xfrm flipV="1">
            <a:off x="14557431" y="7779103"/>
            <a:ext cx="1210429" cy="4562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ular Callout 22"/>
          <p:cNvSpPr/>
          <p:nvPr/>
        </p:nvSpPr>
        <p:spPr>
          <a:xfrm>
            <a:off x="14905657" y="2667564"/>
            <a:ext cx="2209167" cy="1155661"/>
          </a:xfrm>
          <a:prstGeom prst="wedgeRoundRectCallout">
            <a:avLst>
              <a:gd name="adj1" fmla="val -83311"/>
              <a:gd name="adj2" fmla="val 143536"/>
              <a:gd name="adj3" fmla="val 16667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Interesting sequences of event</a:t>
            </a:r>
            <a:endParaRPr lang="en-IN" sz="2400" dirty="0">
              <a:solidFill>
                <a:schemeClr val="tx1"/>
              </a:solidFill>
            </a:endParaRPr>
          </a:p>
        </p:txBody>
      </p:sp>
      <p:sp>
        <p:nvSpPr>
          <p:cNvPr id="43" name="Rounded Rectangular Callout 42"/>
          <p:cNvSpPr/>
          <p:nvPr/>
        </p:nvSpPr>
        <p:spPr>
          <a:xfrm>
            <a:off x="9793089" y="6438896"/>
            <a:ext cx="2209167" cy="1155661"/>
          </a:xfrm>
          <a:prstGeom prst="wedgeRoundRectCallout">
            <a:avLst>
              <a:gd name="adj1" fmla="val -64568"/>
              <a:gd name="adj2" fmla="val -80398"/>
              <a:gd name="adj3" fmla="val 16667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LIVE Back-end Input Schema</a:t>
            </a:r>
            <a:endParaRPr lang="en-IN" sz="2400" dirty="0">
              <a:solidFill>
                <a:schemeClr val="tx1"/>
              </a:solidFill>
            </a:endParaRPr>
          </a:p>
        </p:txBody>
      </p:sp>
      <p:sp>
        <p:nvSpPr>
          <p:cNvPr id="46" name="Rounded Rectangular Callout 45"/>
          <p:cNvSpPr/>
          <p:nvPr/>
        </p:nvSpPr>
        <p:spPr>
          <a:xfrm>
            <a:off x="19298145" y="5944050"/>
            <a:ext cx="2209167" cy="1155661"/>
          </a:xfrm>
          <a:prstGeom prst="wedgeRoundRectCallout">
            <a:avLst>
              <a:gd name="adj1" fmla="val -64568"/>
              <a:gd name="adj2" fmla="val -80398"/>
              <a:gd name="adj3" fmla="val 16667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LIVE Front-end Input Schema</a:t>
            </a:r>
            <a:endParaRPr lang="en-IN" sz="2400" dirty="0">
              <a:solidFill>
                <a:schemeClr val="tx1"/>
              </a:solidFill>
            </a:endParaRPr>
          </a:p>
        </p:txBody>
      </p:sp>
      <p:sp>
        <p:nvSpPr>
          <p:cNvPr id="48" name="Rounded Rectangular Callout 47"/>
          <p:cNvSpPr/>
          <p:nvPr/>
        </p:nvSpPr>
        <p:spPr>
          <a:xfrm>
            <a:off x="19298144" y="10766318"/>
            <a:ext cx="2209167" cy="1155661"/>
          </a:xfrm>
          <a:prstGeom prst="wedgeRoundRectCallout">
            <a:avLst>
              <a:gd name="adj1" fmla="val -64568"/>
              <a:gd name="adj2" fmla="val -80398"/>
              <a:gd name="adj3" fmla="val 16667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LIVE UI Schema</a:t>
            </a:r>
            <a:endParaRPr lang="en-IN" sz="2400" dirty="0">
              <a:solidFill>
                <a:schemeClr val="tx1"/>
              </a:solidFill>
            </a:endParaRPr>
          </a:p>
        </p:txBody>
      </p:sp>
      <p:sp>
        <p:nvSpPr>
          <p:cNvPr id="39" name="Rounded Rectangular Callout 38"/>
          <p:cNvSpPr/>
          <p:nvPr/>
        </p:nvSpPr>
        <p:spPr>
          <a:xfrm>
            <a:off x="8929408" y="1806872"/>
            <a:ext cx="2209167" cy="1155661"/>
          </a:xfrm>
          <a:prstGeom prst="wedgeRoundRectCallout">
            <a:avLst>
              <a:gd name="adj1" fmla="val -207485"/>
              <a:gd name="adj2" fmla="val 206238"/>
              <a:gd name="adj3" fmla="val 16667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40" name="Rounded Rectangular Callout 39"/>
          <p:cNvSpPr/>
          <p:nvPr/>
        </p:nvSpPr>
        <p:spPr>
          <a:xfrm>
            <a:off x="8952074" y="1800449"/>
            <a:ext cx="2209167" cy="1155661"/>
          </a:xfrm>
          <a:prstGeom prst="wedgeRoundRectCallout">
            <a:avLst>
              <a:gd name="adj1" fmla="val -121578"/>
              <a:gd name="adj2" fmla="val 439129"/>
              <a:gd name="adj3" fmla="val 16667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Interesting sequences of event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41" name="Rounded Rectangular Callout 40"/>
          <p:cNvSpPr/>
          <p:nvPr/>
        </p:nvSpPr>
        <p:spPr>
          <a:xfrm>
            <a:off x="8952074" y="1800449"/>
            <a:ext cx="2209167" cy="1155661"/>
          </a:xfrm>
          <a:prstGeom prst="wedgeRoundRectCallout">
            <a:avLst>
              <a:gd name="adj1" fmla="val 88501"/>
              <a:gd name="adj2" fmla="val 224152"/>
              <a:gd name="adj3" fmla="val 16667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Interesting sequences of event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51" name="Rounded Rectangular Callout 50"/>
          <p:cNvSpPr/>
          <p:nvPr/>
        </p:nvSpPr>
        <p:spPr>
          <a:xfrm>
            <a:off x="8952074" y="1800449"/>
            <a:ext cx="2209167" cy="1155661"/>
          </a:xfrm>
          <a:prstGeom prst="wedgeRoundRectCallout">
            <a:avLst>
              <a:gd name="adj1" fmla="val 276713"/>
              <a:gd name="adj2" fmla="val 227137"/>
              <a:gd name="adj3" fmla="val 16667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shell &amp; HIVE scripts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8087467" y="858865"/>
            <a:ext cx="6818190" cy="72990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LIVE Workflow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195946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1623571" y="248701"/>
            <a:ext cx="10842926" cy="5872228"/>
            <a:chOff x="11623571" y="366779"/>
            <a:chExt cx="10842926" cy="5872228"/>
          </a:xfrm>
        </p:grpSpPr>
        <p:sp>
          <p:nvSpPr>
            <p:cNvPr id="10" name="Rounded Rectangle 9"/>
            <p:cNvSpPr/>
            <p:nvPr/>
          </p:nvSpPr>
          <p:spPr>
            <a:xfrm>
              <a:off x="11623571" y="366779"/>
              <a:ext cx="10842926" cy="5872228"/>
            </a:xfrm>
            <a:prstGeom prst="roundRect">
              <a:avLst>
                <a:gd name="adj" fmla="val 497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92100" dist="38100" dir="174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66" name="Group 65"/>
            <p:cNvGrpSpPr>
              <a:grpSpLocks noChangeAspect="1"/>
            </p:cNvGrpSpPr>
            <p:nvPr/>
          </p:nvGrpSpPr>
          <p:grpSpPr>
            <a:xfrm>
              <a:off x="11953329" y="432297"/>
              <a:ext cx="10277389" cy="5672714"/>
              <a:chOff x="2878172" y="1954293"/>
              <a:chExt cx="16419973" cy="9063180"/>
            </a:xfrm>
          </p:grpSpPr>
          <p:sp>
            <p:nvSpPr>
              <p:cNvPr id="67" name="Flowchart: Magnetic Disk 66"/>
              <p:cNvSpPr/>
              <p:nvPr/>
            </p:nvSpPr>
            <p:spPr>
              <a:xfrm>
                <a:off x="2878172" y="1954293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Customer Data Repository 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72" name="Straight Arrow Connector 71"/>
              <p:cNvCxnSpPr>
                <a:stCxn id="67" idx="3"/>
                <a:endCxn id="77" idx="1"/>
              </p:cNvCxnSpPr>
              <p:nvPr/>
            </p:nvCxnSpPr>
            <p:spPr>
              <a:xfrm>
                <a:off x="3911003" y="3823225"/>
                <a:ext cx="0" cy="719505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Flowchart: Magnetic Disk 76"/>
              <p:cNvSpPr/>
              <p:nvPr/>
            </p:nvSpPr>
            <p:spPr>
              <a:xfrm>
                <a:off x="2878172" y="4542730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 smtClean="0">
                  <a:solidFill>
                    <a:schemeClr val="bg1"/>
                  </a:solidFill>
                </a:endParaRPr>
              </a:p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LIVE Raw Data Repository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8" name="Flowchart: Magnetic Disk 77"/>
              <p:cNvSpPr/>
              <p:nvPr/>
            </p:nvSpPr>
            <p:spPr>
              <a:xfrm>
                <a:off x="7727427" y="4543305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 smtClean="0">
                  <a:solidFill>
                    <a:schemeClr val="bg1"/>
                  </a:solidFill>
                </a:endParaRPr>
              </a:p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LBIS</a:t>
                </a:r>
                <a:br>
                  <a:rPr lang="en-US" sz="1400" b="1" dirty="0" smtClean="0">
                    <a:solidFill>
                      <a:schemeClr val="bg1"/>
                    </a:solidFill>
                  </a:rPr>
                </a:b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9" name="Flowchart: Magnetic Disk 78"/>
              <p:cNvSpPr/>
              <p:nvPr/>
            </p:nvSpPr>
            <p:spPr>
              <a:xfrm>
                <a:off x="12479955" y="4564158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LIVE Funnel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0" name="Flowchart: Magnetic Disk 79"/>
              <p:cNvSpPr/>
              <p:nvPr/>
            </p:nvSpPr>
            <p:spPr>
              <a:xfrm>
                <a:off x="17114824" y="4543305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LFIS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3" name="Flowchart: Magnetic Disk 82"/>
              <p:cNvSpPr/>
              <p:nvPr/>
            </p:nvSpPr>
            <p:spPr>
              <a:xfrm>
                <a:off x="17114824" y="9148541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LUIS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3526244" y="3921521"/>
                <a:ext cx="713145" cy="39306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FTP</a:t>
                </a:r>
                <a:endParaRPr lang="en-IN" sz="1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1" name="Straight Arrow Connector 100"/>
              <p:cNvCxnSpPr>
                <a:stCxn id="77" idx="4"/>
                <a:endCxn id="78" idx="2"/>
              </p:cNvCxnSpPr>
              <p:nvPr/>
            </p:nvCxnSpPr>
            <p:spPr>
              <a:xfrm>
                <a:off x="4943834" y="5477196"/>
                <a:ext cx="2783593" cy="575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Arrow Connector 101"/>
              <p:cNvCxnSpPr>
                <a:stCxn id="78" idx="4"/>
                <a:endCxn id="79" idx="2"/>
              </p:cNvCxnSpPr>
              <p:nvPr/>
            </p:nvCxnSpPr>
            <p:spPr>
              <a:xfrm>
                <a:off x="9793089" y="5477771"/>
                <a:ext cx="2686866" cy="20853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Arrow Connector 102"/>
              <p:cNvCxnSpPr>
                <a:stCxn id="79" idx="4"/>
                <a:endCxn id="80" idx="2"/>
              </p:cNvCxnSpPr>
              <p:nvPr/>
            </p:nvCxnSpPr>
            <p:spPr>
              <a:xfrm flipV="1">
                <a:off x="14545617" y="5477771"/>
                <a:ext cx="2569207" cy="20853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/>
              <p:cNvCxnSpPr>
                <a:stCxn id="80" idx="3"/>
                <a:endCxn id="83" idx="1"/>
              </p:cNvCxnSpPr>
              <p:nvPr/>
            </p:nvCxnSpPr>
            <p:spPr>
              <a:xfrm>
                <a:off x="18147655" y="6412237"/>
                <a:ext cx="0" cy="2736304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Arrow Connector 104"/>
              <p:cNvCxnSpPr>
                <a:stCxn id="83" idx="2"/>
                <a:endCxn id="111" idx="3"/>
              </p:cNvCxnSpPr>
              <p:nvPr/>
            </p:nvCxnSpPr>
            <p:spPr>
              <a:xfrm flipH="1">
                <a:off x="13626502" y="10083007"/>
                <a:ext cx="3488322" cy="15709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" name="Rectangle 105"/>
              <p:cNvSpPr/>
              <p:nvPr/>
            </p:nvSpPr>
            <p:spPr>
              <a:xfrm>
                <a:off x="5180790" y="4770120"/>
                <a:ext cx="2164027" cy="124448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Transformation Validation</a:t>
                </a:r>
                <a:endParaRPr lang="en-IN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9979953" y="4824785"/>
                <a:ext cx="2261408" cy="121382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Sequencing Validation</a:t>
                </a:r>
                <a:endParaRPr lang="en-IN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14769836" y="4896793"/>
                <a:ext cx="2055825" cy="110347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Summarization</a:t>
                </a:r>
              </a:p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Validation</a:t>
                </a:r>
                <a:endParaRPr lang="en-IN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17036737" y="7199444"/>
                <a:ext cx="2261408" cy="121382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transformation</a:t>
                </a:r>
                <a:endParaRPr lang="en-IN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14234504" y="9431115"/>
                <a:ext cx="2262393" cy="133520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Report Generation and Visualization </a:t>
                </a:r>
                <a:endParaRPr lang="en-IN" sz="1400" dirty="0">
                  <a:solidFill>
                    <a:schemeClr val="tx1"/>
                  </a:solidFill>
                </a:endParaRPr>
              </a:p>
            </p:txBody>
          </p:sp>
          <p:graphicFrame>
            <p:nvGraphicFramePr>
              <p:cNvPr id="111" name="Chart 110"/>
              <p:cNvGraphicFramePr/>
              <p:nvPr>
                <p:extLst>
                  <p:ext uri="{D42A27DB-BD31-4B8C-83A1-F6EECF244321}">
                    <p14:modId xmlns:p14="http://schemas.microsoft.com/office/powerpoint/2010/main" val="1167647663"/>
                  </p:ext>
                </p:extLst>
              </p:nvPr>
            </p:nvGraphicFramePr>
            <p:xfrm>
              <a:off x="11333407" y="9315875"/>
              <a:ext cx="2293095" cy="1565683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112" name="Flowchart: Magnetic Disk 111"/>
              <p:cNvSpPr/>
              <p:nvPr/>
            </p:nvSpPr>
            <p:spPr>
              <a:xfrm>
                <a:off x="12491769" y="6849199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LIVE Stats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13" name="Straight Arrow Connector 112"/>
              <p:cNvCxnSpPr>
                <a:stCxn id="77" idx="3"/>
              </p:cNvCxnSpPr>
              <p:nvPr/>
            </p:nvCxnSpPr>
            <p:spPr>
              <a:xfrm>
                <a:off x="3911003" y="6411662"/>
                <a:ext cx="0" cy="1374669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Arrow Connector 113"/>
              <p:cNvCxnSpPr>
                <a:endCxn id="112" idx="2"/>
              </p:cNvCxnSpPr>
              <p:nvPr/>
            </p:nvCxnSpPr>
            <p:spPr>
              <a:xfrm>
                <a:off x="3911003" y="7779103"/>
                <a:ext cx="8580766" cy="4562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Rectangle 114"/>
              <p:cNvSpPr/>
              <p:nvPr/>
            </p:nvSpPr>
            <p:spPr>
              <a:xfrm>
                <a:off x="7275989" y="7328764"/>
                <a:ext cx="1967297" cy="937918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Statistical</a:t>
                </a:r>
                <a:r>
                  <a:rPr lang="en-IN" sz="1400" dirty="0">
                    <a:solidFill>
                      <a:schemeClr val="tx1"/>
                    </a:solidFill>
                  </a:rPr>
                  <a:t> </a:t>
                </a:r>
                <a:r>
                  <a:rPr lang="en-IN" sz="1400" dirty="0" smtClean="0">
                    <a:solidFill>
                      <a:schemeClr val="tx1"/>
                    </a:solidFill>
                  </a:rPr>
                  <a:t>Analysis </a:t>
                </a:r>
                <a:endParaRPr lang="en-US" sz="14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6" name="Straight Arrow Connector 115"/>
              <p:cNvCxnSpPr>
                <a:endCxn id="108" idx="2"/>
              </p:cNvCxnSpPr>
              <p:nvPr/>
            </p:nvCxnSpPr>
            <p:spPr>
              <a:xfrm flipV="1">
                <a:off x="15797749" y="6000267"/>
                <a:ext cx="0" cy="1778836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Arrow Connector 116"/>
              <p:cNvCxnSpPr>
                <a:stCxn id="112" idx="4"/>
              </p:cNvCxnSpPr>
              <p:nvPr/>
            </p:nvCxnSpPr>
            <p:spPr>
              <a:xfrm flipV="1">
                <a:off x="14557431" y="7779103"/>
                <a:ext cx="1210429" cy="4562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4"/>
          <p:cNvGrpSpPr/>
          <p:nvPr/>
        </p:nvGrpSpPr>
        <p:grpSpPr>
          <a:xfrm>
            <a:off x="801909" y="473818"/>
            <a:ext cx="4516865" cy="11695783"/>
            <a:chOff x="801909" y="473818"/>
            <a:chExt cx="4516865" cy="11695783"/>
          </a:xfrm>
        </p:grpSpPr>
        <p:sp>
          <p:nvSpPr>
            <p:cNvPr id="130" name="Rounded Rectangle 129"/>
            <p:cNvSpPr/>
            <p:nvPr/>
          </p:nvSpPr>
          <p:spPr>
            <a:xfrm>
              <a:off x="801909" y="473818"/>
              <a:ext cx="4516865" cy="11695783"/>
            </a:xfrm>
            <a:prstGeom prst="roundRect">
              <a:avLst>
                <a:gd name="adj" fmla="val 4687"/>
              </a:avLst>
            </a:prstGeom>
            <a:gradFill>
              <a:gsLst>
                <a:gs pos="0">
                  <a:srgbClr val="FFFF00">
                    <a:lumMod val="58000"/>
                    <a:lumOff val="42000"/>
                  </a:srgbClr>
                </a:gs>
                <a:gs pos="35000">
                  <a:srgbClr val="FFFF00">
                    <a:lumMod val="32000"/>
                    <a:lumOff val="68000"/>
                  </a:srgbClr>
                </a:gs>
                <a:gs pos="100000">
                  <a:srgbClr val="FFFF00">
                    <a:lumMod val="14000"/>
                    <a:lumOff val="86000"/>
                  </a:srgbClr>
                </a:gs>
              </a:gsLst>
            </a:gradFill>
            <a:ln>
              <a:noFill/>
            </a:ln>
            <a:effectLst>
              <a:outerShdw blurRad="304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127" name="Straight Arrow Connector 126"/>
            <p:cNvCxnSpPr>
              <a:stCxn id="49" idx="3"/>
              <a:endCxn id="47" idx="1"/>
            </p:cNvCxnSpPr>
            <p:nvPr/>
          </p:nvCxnSpPr>
          <p:spPr>
            <a:xfrm flipH="1">
              <a:off x="3059655" y="2779762"/>
              <a:ext cx="1057" cy="6970366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20"/>
            <p:cNvGrpSpPr/>
            <p:nvPr/>
          </p:nvGrpSpPr>
          <p:grpSpPr>
            <a:xfrm>
              <a:off x="1834567" y="648321"/>
              <a:ext cx="2450175" cy="11233248"/>
              <a:chOff x="4648336" y="190742"/>
              <a:chExt cx="2065662" cy="9849758"/>
            </a:xfrm>
          </p:grpSpPr>
          <p:sp>
            <p:nvSpPr>
              <p:cNvPr id="47" name="Flowchart: Magnetic Disk 46"/>
              <p:cNvSpPr/>
              <p:nvPr/>
            </p:nvSpPr>
            <p:spPr>
              <a:xfrm>
                <a:off x="4648336" y="8171568"/>
                <a:ext cx="2065662" cy="1868932"/>
              </a:xfrm>
              <a:prstGeom prst="flowChartMagneticDisk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chemeClr val="bg1"/>
                    </a:solidFill>
                  </a:rPr>
                  <a:t>LBIS</a:t>
                </a:r>
                <a:endParaRPr lang="en-IN" sz="2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9" name="Flowchart: Magnetic Disk 48"/>
              <p:cNvSpPr/>
              <p:nvPr/>
            </p:nvSpPr>
            <p:spPr>
              <a:xfrm>
                <a:off x="4741403" y="190742"/>
                <a:ext cx="1881310" cy="1868932"/>
              </a:xfrm>
              <a:prstGeom prst="flowChartMagneticDisk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chemeClr val="bg1"/>
                    </a:solidFill>
                  </a:rPr>
                  <a:t>LIVE Raw Data Repository</a:t>
                </a:r>
                <a:endParaRPr lang="en-IN" sz="24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" name="Rounded Rectangle 1"/>
            <p:cNvSpPr/>
            <p:nvPr/>
          </p:nvSpPr>
          <p:spPr>
            <a:xfrm>
              <a:off x="1022510" y="2976083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SCP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1008113" y="3912187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>
                  <a:cs typeface="Consolas" pitchFamily="49" charset="0"/>
                </a:rPr>
                <a:t>h</a:t>
              </a:r>
              <a:r>
                <a:rPr lang="en-US" sz="2400" dirty="0" err="1" smtClean="0">
                  <a:cs typeface="Consolas" pitchFamily="49" charset="0"/>
                </a:rPr>
                <a:t>adoop</a:t>
              </a:r>
              <a:r>
                <a:rPr lang="en-US" sz="2400" dirty="0" smtClean="0">
                  <a:cs typeface="Consolas" pitchFamily="49" charset="0"/>
                </a:rPr>
                <a:t> </a:t>
              </a:r>
              <a:r>
                <a:rPr lang="en-US" sz="2400" dirty="0" err="1" smtClean="0">
                  <a:cs typeface="Consolas" pitchFamily="49" charset="0"/>
                </a:rPr>
                <a:t>fs</a:t>
              </a:r>
              <a:r>
                <a:rPr lang="en-US" sz="2400" dirty="0" smtClean="0">
                  <a:cs typeface="Consolas" pitchFamily="49" charset="0"/>
                </a:rPr>
                <a:t> -put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1008113" y="4848291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Raw-customer tables and </a:t>
              </a:r>
              <a:r>
                <a:rPr lang="en-US" sz="2400" dirty="0" err="1" smtClean="0">
                  <a:cs typeface="Consolas" pitchFamily="49" charset="0"/>
                </a:rPr>
                <a:t>maptables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81" name="Rounded Rectangle 80"/>
            <p:cNvSpPr/>
            <p:nvPr/>
          </p:nvSpPr>
          <p:spPr>
            <a:xfrm>
              <a:off x="1008113" y="5784395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GUID propagation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82" name="Rounded Rectangle 81"/>
            <p:cNvSpPr/>
            <p:nvPr/>
          </p:nvSpPr>
          <p:spPr>
            <a:xfrm>
              <a:off x="1008113" y="6720499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Cleaning &amp; truncation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1008113" y="7656603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Joining with </a:t>
              </a:r>
              <a:r>
                <a:rPr lang="en-US" sz="2400" dirty="0" err="1" smtClean="0">
                  <a:cs typeface="Consolas" pitchFamily="49" charset="0"/>
                </a:rPr>
                <a:t>maptables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1008113" y="8592707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Transform in LBIS</a:t>
              </a:r>
              <a:endParaRPr lang="en-IN" sz="2400" dirty="0">
                <a:cs typeface="Consolas" pitchFamily="49" charset="0"/>
              </a:endParaRPr>
            </a:p>
          </p:txBody>
        </p:sp>
      </p:grpSp>
      <p:sp>
        <p:nvSpPr>
          <p:cNvPr id="100" name="Shape 99"/>
          <p:cNvSpPr/>
          <p:nvPr/>
        </p:nvSpPr>
        <p:spPr>
          <a:xfrm rot="8845355" flipV="1">
            <a:off x="4836044" y="-815751"/>
            <a:ext cx="8113889" cy="5355841"/>
          </a:xfrm>
          <a:prstGeom prst="swooshArrow">
            <a:avLst>
              <a:gd name="adj1" fmla="val 11041"/>
              <a:gd name="adj2" fmla="val 26186"/>
            </a:avLst>
          </a:prstGeom>
          <a:solidFill>
            <a:schemeClr val="bg1">
              <a:lumMod val="75000"/>
            </a:schemeClr>
          </a:solidFill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0" name="Oval 49"/>
          <p:cNvSpPr/>
          <p:nvPr/>
        </p:nvSpPr>
        <p:spPr>
          <a:xfrm rot="5400000">
            <a:off x="13379906" y="1418108"/>
            <a:ext cx="1503449" cy="2124116"/>
          </a:xfrm>
          <a:prstGeom prst="ellipse">
            <a:avLst/>
          </a:prstGeom>
          <a:noFill/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08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1623571" y="248701"/>
            <a:ext cx="10842926" cy="5872228"/>
            <a:chOff x="11623571" y="366779"/>
            <a:chExt cx="10842926" cy="5872228"/>
          </a:xfrm>
        </p:grpSpPr>
        <p:sp>
          <p:nvSpPr>
            <p:cNvPr id="10" name="Rounded Rectangle 9"/>
            <p:cNvSpPr/>
            <p:nvPr/>
          </p:nvSpPr>
          <p:spPr>
            <a:xfrm>
              <a:off x="11623571" y="366779"/>
              <a:ext cx="10842926" cy="5872228"/>
            </a:xfrm>
            <a:prstGeom prst="roundRect">
              <a:avLst>
                <a:gd name="adj" fmla="val 497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92100" dist="38100" dir="174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66" name="Group 65"/>
            <p:cNvGrpSpPr>
              <a:grpSpLocks noChangeAspect="1"/>
            </p:cNvGrpSpPr>
            <p:nvPr/>
          </p:nvGrpSpPr>
          <p:grpSpPr>
            <a:xfrm>
              <a:off x="11953329" y="432297"/>
              <a:ext cx="10277389" cy="5672714"/>
              <a:chOff x="2878172" y="1954293"/>
              <a:chExt cx="16419973" cy="9063180"/>
            </a:xfrm>
          </p:grpSpPr>
          <p:sp>
            <p:nvSpPr>
              <p:cNvPr id="67" name="Flowchart: Magnetic Disk 66"/>
              <p:cNvSpPr/>
              <p:nvPr/>
            </p:nvSpPr>
            <p:spPr>
              <a:xfrm>
                <a:off x="2878172" y="1954293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Customer Data Repository 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72" name="Straight Arrow Connector 71"/>
              <p:cNvCxnSpPr>
                <a:stCxn id="67" idx="3"/>
                <a:endCxn id="77" idx="1"/>
              </p:cNvCxnSpPr>
              <p:nvPr/>
            </p:nvCxnSpPr>
            <p:spPr>
              <a:xfrm>
                <a:off x="3911003" y="3823225"/>
                <a:ext cx="0" cy="719505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Flowchart: Magnetic Disk 76"/>
              <p:cNvSpPr/>
              <p:nvPr/>
            </p:nvSpPr>
            <p:spPr>
              <a:xfrm>
                <a:off x="2878172" y="4542730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 smtClean="0">
                  <a:solidFill>
                    <a:schemeClr val="bg1"/>
                  </a:solidFill>
                </a:endParaRPr>
              </a:p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LIVE Raw Data Repository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8" name="Flowchart: Magnetic Disk 77"/>
              <p:cNvSpPr/>
              <p:nvPr/>
            </p:nvSpPr>
            <p:spPr>
              <a:xfrm>
                <a:off x="7727427" y="4543305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 smtClean="0">
                  <a:solidFill>
                    <a:schemeClr val="bg1"/>
                  </a:solidFill>
                </a:endParaRPr>
              </a:p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LBIS</a:t>
                </a:r>
                <a:br>
                  <a:rPr lang="en-US" sz="1400" b="1" dirty="0" smtClean="0">
                    <a:solidFill>
                      <a:schemeClr val="bg1"/>
                    </a:solidFill>
                  </a:rPr>
                </a:b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9" name="Flowchart: Magnetic Disk 78"/>
              <p:cNvSpPr/>
              <p:nvPr/>
            </p:nvSpPr>
            <p:spPr>
              <a:xfrm>
                <a:off x="12479955" y="4564158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LIVE Funnel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0" name="Flowchart: Magnetic Disk 79"/>
              <p:cNvSpPr/>
              <p:nvPr/>
            </p:nvSpPr>
            <p:spPr>
              <a:xfrm>
                <a:off x="17114824" y="4543305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LFIS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3" name="Flowchart: Magnetic Disk 82"/>
              <p:cNvSpPr/>
              <p:nvPr/>
            </p:nvSpPr>
            <p:spPr>
              <a:xfrm>
                <a:off x="17114824" y="9148541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LUIS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3526244" y="3921521"/>
                <a:ext cx="713145" cy="39306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FTP</a:t>
                </a:r>
                <a:endParaRPr lang="en-IN" sz="1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1" name="Straight Arrow Connector 100"/>
              <p:cNvCxnSpPr>
                <a:stCxn id="77" idx="4"/>
                <a:endCxn id="78" idx="2"/>
              </p:cNvCxnSpPr>
              <p:nvPr/>
            </p:nvCxnSpPr>
            <p:spPr>
              <a:xfrm>
                <a:off x="4943834" y="5477196"/>
                <a:ext cx="2783593" cy="575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Arrow Connector 101"/>
              <p:cNvCxnSpPr>
                <a:stCxn id="78" idx="4"/>
                <a:endCxn id="79" idx="2"/>
              </p:cNvCxnSpPr>
              <p:nvPr/>
            </p:nvCxnSpPr>
            <p:spPr>
              <a:xfrm>
                <a:off x="9793089" y="5477771"/>
                <a:ext cx="2686866" cy="20853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Arrow Connector 102"/>
              <p:cNvCxnSpPr>
                <a:stCxn id="79" idx="4"/>
                <a:endCxn id="80" idx="2"/>
              </p:cNvCxnSpPr>
              <p:nvPr/>
            </p:nvCxnSpPr>
            <p:spPr>
              <a:xfrm flipV="1">
                <a:off x="14545617" y="5477771"/>
                <a:ext cx="2569207" cy="20853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/>
              <p:cNvCxnSpPr>
                <a:stCxn id="80" idx="3"/>
                <a:endCxn id="83" idx="1"/>
              </p:cNvCxnSpPr>
              <p:nvPr/>
            </p:nvCxnSpPr>
            <p:spPr>
              <a:xfrm>
                <a:off x="18147655" y="6412237"/>
                <a:ext cx="0" cy="2736304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Arrow Connector 104"/>
              <p:cNvCxnSpPr>
                <a:stCxn id="83" idx="2"/>
                <a:endCxn id="111" idx="3"/>
              </p:cNvCxnSpPr>
              <p:nvPr/>
            </p:nvCxnSpPr>
            <p:spPr>
              <a:xfrm flipH="1">
                <a:off x="13626502" y="10083007"/>
                <a:ext cx="3488322" cy="15709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" name="Rectangle 105"/>
              <p:cNvSpPr/>
              <p:nvPr/>
            </p:nvSpPr>
            <p:spPr>
              <a:xfrm>
                <a:off x="5180790" y="4770120"/>
                <a:ext cx="2164027" cy="124448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Transformation Validation</a:t>
                </a:r>
                <a:endParaRPr lang="en-IN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9979953" y="4824785"/>
                <a:ext cx="2261408" cy="121382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Sequencing Validation</a:t>
                </a:r>
                <a:endParaRPr lang="en-IN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14769836" y="4896793"/>
                <a:ext cx="2055825" cy="110347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Summarization</a:t>
                </a:r>
              </a:p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Validation</a:t>
                </a:r>
                <a:endParaRPr lang="en-IN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17036737" y="7199444"/>
                <a:ext cx="2261408" cy="121382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transformation</a:t>
                </a:r>
                <a:endParaRPr lang="en-IN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14234504" y="9431115"/>
                <a:ext cx="2262393" cy="133520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Report Generation and Visualization </a:t>
                </a:r>
                <a:endParaRPr lang="en-IN" sz="1400" dirty="0">
                  <a:solidFill>
                    <a:schemeClr val="tx1"/>
                  </a:solidFill>
                </a:endParaRPr>
              </a:p>
            </p:txBody>
          </p:sp>
          <p:graphicFrame>
            <p:nvGraphicFramePr>
              <p:cNvPr id="111" name="Chart 110"/>
              <p:cNvGraphicFramePr/>
              <p:nvPr>
                <p:extLst>
                  <p:ext uri="{D42A27DB-BD31-4B8C-83A1-F6EECF244321}">
                    <p14:modId xmlns:p14="http://schemas.microsoft.com/office/powerpoint/2010/main" val="1578775017"/>
                  </p:ext>
                </p:extLst>
              </p:nvPr>
            </p:nvGraphicFramePr>
            <p:xfrm>
              <a:off x="11333407" y="9315875"/>
              <a:ext cx="2293095" cy="1565683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112" name="Flowchart: Magnetic Disk 111"/>
              <p:cNvSpPr/>
              <p:nvPr/>
            </p:nvSpPr>
            <p:spPr>
              <a:xfrm>
                <a:off x="12491769" y="6849199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LIVE Stats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13" name="Straight Arrow Connector 112"/>
              <p:cNvCxnSpPr>
                <a:stCxn id="77" idx="3"/>
              </p:cNvCxnSpPr>
              <p:nvPr/>
            </p:nvCxnSpPr>
            <p:spPr>
              <a:xfrm>
                <a:off x="3911003" y="6411662"/>
                <a:ext cx="0" cy="1374669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Arrow Connector 113"/>
              <p:cNvCxnSpPr>
                <a:endCxn id="112" idx="2"/>
              </p:cNvCxnSpPr>
              <p:nvPr/>
            </p:nvCxnSpPr>
            <p:spPr>
              <a:xfrm>
                <a:off x="3911003" y="7779103"/>
                <a:ext cx="8580766" cy="4562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Rectangle 114"/>
              <p:cNvSpPr/>
              <p:nvPr/>
            </p:nvSpPr>
            <p:spPr>
              <a:xfrm>
                <a:off x="7275989" y="7328764"/>
                <a:ext cx="1967297" cy="937918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Statistical</a:t>
                </a:r>
                <a:r>
                  <a:rPr lang="en-IN" sz="1400" dirty="0">
                    <a:solidFill>
                      <a:schemeClr val="tx1"/>
                    </a:solidFill>
                  </a:rPr>
                  <a:t> </a:t>
                </a:r>
                <a:r>
                  <a:rPr lang="en-IN" sz="1400" dirty="0" smtClean="0">
                    <a:solidFill>
                      <a:schemeClr val="tx1"/>
                    </a:solidFill>
                  </a:rPr>
                  <a:t>Analysis </a:t>
                </a:r>
                <a:endParaRPr lang="en-US" sz="14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6" name="Straight Arrow Connector 115"/>
              <p:cNvCxnSpPr>
                <a:endCxn id="108" idx="2"/>
              </p:cNvCxnSpPr>
              <p:nvPr/>
            </p:nvCxnSpPr>
            <p:spPr>
              <a:xfrm flipV="1">
                <a:off x="15797749" y="6000267"/>
                <a:ext cx="0" cy="1778836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Arrow Connector 116"/>
              <p:cNvCxnSpPr>
                <a:stCxn id="112" idx="4"/>
              </p:cNvCxnSpPr>
              <p:nvPr/>
            </p:nvCxnSpPr>
            <p:spPr>
              <a:xfrm flipV="1">
                <a:off x="14557431" y="7779103"/>
                <a:ext cx="1210429" cy="4562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4"/>
          <p:cNvGrpSpPr/>
          <p:nvPr/>
        </p:nvGrpSpPr>
        <p:grpSpPr>
          <a:xfrm>
            <a:off x="801909" y="473818"/>
            <a:ext cx="4516865" cy="11695783"/>
            <a:chOff x="801909" y="473818"/>
            <a:chExt cx="4516865" cy="11695783"/>
          </a:xfrm>
        </p:grpSpPr>
        <p:sp>
          <p:nvSpPr>
            <p:cNvPr id="130" name="Rounded Rectangle 129"/>
            <p:cNvSpPr/>
            <p:nvPr/>
          </p:nvSpPr>
          <p:spPr>
            <a:xfrm>
              <a:off x="801909" y="473818"/>
              <a:ext cx="4516865" cy="11695783"/>
            </a:xfrm>
            <a:prstGeom prst="roundRect">
              <a:avLst>
                <a:gd name="adj" fmla="val 4687"/>
              </a:avLst>
            </a:prstGeom>
            <a:gradFill>
              <a:gsLst>
                <a:gs pos="0">
                  <a:srgbClr val="FFFF00">
                    <a:lumMod val="58000"/>
                    <a:lumOff val="42000"/>
                  </a:srgbClr>
                </a:gs>
                <a:gs pos="35000">
                  <a:srgbClr val="FFFF00">
                    <a:lumMod val="32000"/>
                    <a:lumOff val="68000"/>
                  </a:srgbClr>
                </a:gs>
                <a:gs pos="100000">
                  <a:srgbClr val="FFFF00">
                    <a:lumMod val="14000"/>
                    <a:lumOff val="86000"/>
                  </a:srgbClr>
                </a:gs>
              </a:gsLst>
            </a:gradFill>
            <a:ln>
              <a:noFill/>
            </a:ln>
            <a:effectLst>
              <a:outerShdw blurRad="304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127" name="Straight Arrow Connector 126"/>
            <p:cNvCxnSpPr>
              <a:stCxn id="49" idx="3"/>
            </p:cNvCxnSpPr>
            <p:nvPr/>
          </p:nvCxnSpPr>
          <p:spPr>
            <a:xfrm flipH="1">
              <a:off x="3059655" y="2779762"/>
              <a:ext cx="1057" cy="6970366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Flowchart: Magnetic Disk 48"/>
            <p:cNvSpPr/>
            <p:nvPr/>
          </p:nvSpPr>
          <p:spPr>
            <a:xfrm>
              <a:off x="1944959" y="648321"/>
              <a:ext cx="2231507" cy="2131441"/>
            </a:xfrm>
            <a:prstGeom prst="flowChartMagneticDisk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LIVE Raw Data Repository</a:t>
              </a:r>
              <a:endParaRPr lang="en-IN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1022510" y="2976083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SCP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1008113" y="3912187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>
                  <a:cs typeface="Consolas" pitchFamily="49" charset="0"/>
                </a:rPr>
                <a:t>h</a:t>
              </a:r>
              <a:r>
                <a:rPr lang="en-US" sz="2400" dirty="0" err="1" smtClean="0">
                  <a:cs typeface="Consolas" pitchFamily="49" charset="0"/>
                </a:rPr>
                <a:t>adoop</a:t>
              </a:r>
              <a:r>
                <a:rPr lang="en-US" sz="2400" dirty="0" smtClean="0">
                  <a:cs typeface="Consolas" pitchFamily="49" charset="0"/>
                </a:rPr>
                <a:t> </a:t>
              </a:r>
              <a:r>
                <a:rPr lang="en-US" sz="2400" dirty="0" err="1" smtClean="0">
                  <a:cs typeface="Consolas" pitchFamily="49" charset="0"/>
                </a:rPr>
                <a:t>fs</a:t>
              </a:r>
              <a:r>
                <a:rPr lang="en-US" sz="2400" dirty="0" smtClean="0">
                  <a:cs typeface="Consolas" pitchFamily="49" charset="0"/>
                </a:rPr>
                <a:t> -put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1008113" y="4848291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Raw-customer tables and </a:t>
              </a:r>
              <a:r>
                <a:rPr lang="en-US" sz="2400" dirty="0" err="1" smtClean="0">
                  <a:cs typeface="Consolas" pitchFamily="49" charset="0"/>
                </a:rPr>
                <a:t>maptables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81" name="Rounded Rectangle 80"/>
            <p:cNvSpPr/>
            <p:nvPr/>
          </p:nvSpPr>
          <p:spPr>
            <a:xfrm>
              <a:off x="1008113" y="5784395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GUID propagation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82" name="Rounded Rectangle 81"/>
            <p:cNvSpPr/>
            <p:nvPr/>
          </p:nvSpPr>
          <p:spPr>
            <a:xfrm>
              <a:off x="1008113" y="6720499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Cleaning &amp; truncation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1008113" y="7656603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Joining with </a:t>
              </a:r>
              <a:r>
                <a:rPr lang="en-US" sz="2400" dirty="0" err="1" smtClean="0">
                  <a:cs typeface="Consolas" pitchFamily="49" charset="0"/>
                </a:rPr>
                <a:t>maptables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1008113" y="8592707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Transform in LBIS</a:t>
              </a:r>
              <a:endParaRPr lang="en-IN" sz="2400" dirty="0">
                <a:cs typeface="Consolas" pitchFamily="49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120681" y="3096593"/>
            <a:ext cx="3244031" cy="4384038"/>
            <a:chOff x="5840046" y="3784522"/>
            <a:chExt cx="3244031" cy="4384038"/>
          </a:xfrm>
        </p:grpSpPr>
        <p:grpSp>
          <p:nvGrpSpPr>
            <p:cNvPr id="90" name="Group 89"/>
            <p:cNvGrpSpPr/>
            <p:nvPr/>
          </p:nvGrpSpPr>
          <p:grpSpPr>
            <a:xfrm>
              <a:off x="5840046" y="3784522"/>
              <a:ext cx="3244031" cy="4384038"/>
              <a:chOff x="8276065" y="1407655"/>
              <a:chExt cx="3700670" cy="4798314"/>
            </a:xfrm>
          </p:grpSpPr>
          <p:sp>
            <p:nvSpPr>
              <p:cNvPr id="91" name="Snip Single Corner Rectangle 90"/>
              <p:cNvSpPr/>
              <p:nvPr/>
            </p:nvSpPr>
            <p:spPr>
              <a:xfrm>
                <a:off x="8276065" y="1407655"/>
                <a:ext cx="3700670" cy="4798314"/>
              </a:xfrm>
              <a:prstGeom prst="snip1Rect">
                <a:avLst>
                  <a:gd name="adj" fmla="val 32052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292100" dist="38100" dir="7200000" sx="101000" sy="101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3600"/>
              </a:p>
            </p:txBody>
          </p:sp>
          <p:sp>
            <p:nvSpPr>
              <p:cNvPr id="92" name="Isosceles Triangle 91"/>
              <p:cNvSpPr/>
              <p:nvPr/>
            </p:nvSpPr>
            <p:spPr>
              <a:xfrm rot="13500000">
                <a:off x="10325607" y="1826585"/>
                <a:ext cx="1570910" cy="864000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381000" dist="38100" dir="12000000" sx="101000" sy="101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3600"/>
              </a:p>
            </p:txBody>
          </p:sp>
        </p:grpSp>
        <p:sp>
          <p:nvSpPr>
            <p:cNvPr id="95" name="TextBox 94"/>
            <p:cNvSpPr txBox="1"/>
            <p:nvPr/>
          </p:nvSpPr>
          <p:spPr>
            <a:xfrm>
              <a:off x="5970548" y="4799502"/>
              <a:ext cx="2966766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load_local.sh</a:t>
              </a:r>
            </a:p>
            <a:p>
              <a:endParaRPr lang="en-US" sz="1800" dirty="0" smtClean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load_hdfs.sh</a:t>
              </a:r>
            </a:p>
            <a:p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>
                  <a:latin typeface="Consolas" pitchFamily="49" charset="0"/>
                  <a:cs typeface="Consolas" pitchFamily="49" charset="0"/>
                </a:rPr>
                <a:t>h</a:t>
              </a:r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ive -f </a:t>
              </a:r>
              <a:r>
                <a:rPr lang="en-US" sz="1800" dirty="0" err="1" smtClean="0">
                  <a:latin typeface="Consolas" pitchFamily="49" charset="0"/>
                  <a:cs typeface="Consolas" pitchFamily="49" charset="0"/>
                </a:rPr>
                <a:t>stage.sql</a:t>
              </a:r>
              <a:endParaRPr lang="en-US" sz="1800" dirty="0" smtClean="0">
                <a:latin typeface="Consolas" pitchFamily="49" charset="0"/>
                <a:cs typeface="Consolas" pitchFamily="49" charset="0"/>
              </a:endParaRPr>
            </a:p>
            <a:p>
              <a:endParaRPr lang="en-US" sz="1800" dirty="0" smtClean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hive -f </a:t>
              </a:r>
              <a:r>
                <a:rPr lang="en-US" sz="1800" dirty="0" err="1" smtClean="0">
                  <a:latin typeface="Consolas" pitchFamily="49" charset="0"/>
                  <a:cs typeface="Consolas" pitchFamily="49" charset="0"/>
                </a:rPr>
                <a:t>lbis.sql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endParaRPr lang="en-US" sz="1800" dirty="0" smtClean="0">
                <a:latin typeface="Consolas" pitchFamily="49" charset="0"/>
                <a:cs typeface="Consolas" pitchFamily="49" charset="0"/>
              </a:endParaRPr>
            </a:p>
            <a:p>
              <a:endParaRPr lang="en-IN" sz="1800" dirty="0"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100" name="Shape 99"/>
          <p:cNvSpPr/>
          <p:nvPr/>
        </p:nvSpPr>
        <p:spPr>
          <a:xfrm rot="8845355" flipV="1">
            <a:off x="4836044" y="-815751"/>
            <a:ext cx="8113889" cy="5355841"/>
          </a:xfrm>
          <a:prstGeom prst="swooshArrow">
            <a:avLst>
              <a:gd name="adj1" fmla="val 11041"/>
              <a:gd name="adj2" fmla="val 26186"/>
            </a:avLst>
          </a:prstGeom>
          <a:solidFill>
            <a:schemeClr val="bg1">
              <a:lumMod val="75000"/>
            </a:schemeClr>
          </a:solidFill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6" name="Right Brace 55"/>
          <p:cNvSpPr/>
          <p:nvPr/>
        </p:nvSpPr>
        <p:spPr>
          <a:xfrm>
            <a:off x="5340943" y="2976083"/>
            <a:ext cx="707730" cy="6313198"/>
          </a:xfrm>
          <a:prstGeom prst="rightBrace">
            <a:avLst>
              <a:gd name="adj1" fmla="val 35715"/>
              <a:gd name="adj2" fmla="val 16281"/>
            </a:avLst>
          </a:prstGeom>
          <a:ln w="1016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7" name="Oval 56"/>
          <p:cNvSpPr/>
          <p:nvPr/>
        </p:nvSpPr>
        <p:spPr>
          <a:xfrm rot="5400000">
            <a:off x="13379906" y="1418108"/>
            <a:ext cx="1503449" cy="2124116"/>
          </a:xfrm>
          <a:prstGeom prst="ellipse">
            <a:avLst/>
          </a:prstGeom>
          <a:noFill/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Flowchart: Magnetic Disk 50"/>
          <p:cNvSpPr/>
          <p:nvPr/>
        </p:nvSpPr>
        <p:spPr>
          <a:xfrm>
            <a:off x="1834567" y="9750128"/>
            <a:ext cx="2450175" cy="2131441"/>
          </a:xfrm>
          <a:prstGeom prst="flowChartMagneticDisk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LBIS</a:t>
            </a:r>
            <a:endParaRPr lang="en-IN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82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1623571" y="248701"/>
            <a:ext cx="10842926" cy="5872228"/>
            <a:chOff x="11623571" y="366779"/>
            <a:chExt cx="10842926" cy="5872228"/>
          </a:xfrm>
        </p:grpSpPr>
        <p:sp>
          <p:nvSpPr>
            <p:cNvPr id="10" name="Rounded Rectangle 9"/>
            <p:cNvSpPr/>
            <p:nvPr/>
          </p:nvSpPr>
          <p:spPr>
            <a:xfrm>
              <a:off x="11623571" y="366779"/>
              <a:ext cx="10842926" cy="5872228"/>
            </a:xfrm>
            <a:prstGeom prst="roundRect">
              <a:avLst>
                <a:gd name="adj" fmla="val 497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92100" dist="38100" dir="174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66" name="Group 65"/>
            <p:cNvGrpSpPr>
              <a:grpSpLocks noChangeAspect="1"/>
            </p:cNvGrpSpPr>
            <p:nvPr/>
          </p:nvGrpSpPr>
          <p:grpSpPr>
            <a:xfrm>
              <a:off x="11953329" y="432297"/>
              <a:ext cx="10277389" cy="5672714"/>
              <a:chOff x="2878172" y="1954293"/>
              <a:chExt cx="16419973" cy="9063180"/>
            </a:xfrm>
          </p:grpSpPr>
          <p:sp>
            <p:nvSpPr>
              <p:cNvPr id="67" name="Flowchart: Magnetic Disk 66"/>
              <p:cNvSpPr/>
              <p:nvPr/>
            </p:nvSpPr>
            <p:spPr>
              <a:xfrm>
                <a:off x="2878172" y="1954293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Customer Data Repository 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72" name="Straight Arrow Connector 71"/>
              <p:cNvCxnSpPr>
                <a:stCxn id="67" idx="3"/>
                <a:endCxn id="77" idx="1"/>
              </p:cNvCxnSpPr>
              <p:nvPr/>
            </p:nvCxnSpPr>
            <p:spPr>
              <a:xfrm>
                <a:off x="3911003" y="3823225"/>
                <a:ext cx="0" cy="719505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Flowchart: Magnetic Disk 76"/>
              <p:cNvSpPr/>
              <p:nvPr/>
            </p:nvSpPr>
            <p:spPr>
              <a:xfrm>
                <a:off x="2878172" y="4542730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 smtClean="0">
                  <a:solidFill>
                    <a:schemeClr val="bg1"/>
                  </a:solidFill>
                </a:endParaRPr>
              </a:p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LIVE Raw Data Repository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8" name="Flowchart: Magnetic Disk 77"/>
              <p:cNvSpPr/>
              <p:nvPr/>
            </p:nvSpPr>
            <p:spPr>
              <a:xfrm>
                <a:off x="7727427" y="4543305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 smtClean="0">
                  <a:solidFill>
                    <a:schemeClr val="bg1"/>
                  </a:solidFill>
                </a:endParaRPr>
              </a:p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LBIS</a:t>
                </a:r>
                <a:br>
                  <a:rPr lang="en-US" sz="1400" b="1" dirty="0" smtClean="0">
                    <a:solidFill>
                      <a:schemeClr val="bg1"/>
                    </a:solidFill>
                  </a:rPr>
                </a:b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9" name="Flowchart: Magnetic Disk 78"/>
              <p:cNvSpPr/>
              <p:nvPr/>
            </p:nvSpPr>
            <p:spPr>
              <a:xfrm>
                <a:off x="12479955" y="4564158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LIVE Funnel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0" name="Flowchart: Magnetic Disk 79"/>
              <p:cNvSpPr/>
              <p:nvPr/>
            </p:nvSpPr>
            <p:spPr>
              <a:xfrm>
                <a:off x="17114824" y="4543305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LFIS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3" name="Flowchart: Magnetic Disk 82"/>
              <p:cNvSpPr/>
              <p:nvPr/>
            </p:nvSpPr>
            <p:spPr>
              <a:xfrm>
                <a:off x="17114824" y="9148541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LUIS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3526244" y="3921521"/>
                <a:ext cx="713145" cy="39306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FTP</a:t>
                </a:r>
                <a:endParaRPr lang="en-IN" sz="1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1" name="Straight Arrow Connector 100"/>
              <p:cNvCxnSpPr>
                <a:stCxn id="77" idx="4"/>
                <a:endCxn id="78" idx="2"/>
              </p:cNvCxnSpPr>
              <p:nvPr/>
            </p:nvCxnSpPr>
            <p:spPr>
              <a:xfrm>
                <a:off x="4943834" y="5477196"/>
                <a:ext cx="2783593" cy="575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Arrow Connector 101"/>
              <p:cNvCxnSpPr>
                <a:stCxn id="78" idx="4"/>
                <a:endCxn id="79" idx="2"/>
              </p:cNvCxnSpPr>
              <p:nvPr/>
            </p:nvCxnSpPr>
            <p:spPr>
              <a:xfrm>
                <a:off x="9793089" y="5477771"/>
                <a:ext cx="2686866" cy="20853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Arrow Connector 102"/>
              <p:cNvCxnSpPr>
                <a:stCxn id="79" idx="4"/>
                <a:endCxn id="80" idx="2"/>
              </p:cNvCxnSpPr>
              <p:nvPr/>
            </p:nvCxnSpPr>
            <p:spPr>
              <a:xfrm flipV="1">
                <a:off x="14545617" y="5477771"/>
                <a:ext cx="2569207" cy="20853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/>
              <p:cNvCxnSpPr>
                <a:stCxn id="80" idx="3"/>
                <a:endCxn id="83" idx="1"/>
              </p:cNvCxnSpPr>
              <p:nvPr/>
            </p:nvCxnSpPr>
            <p:spPr>
              <a:xfrm>
                <a:off x="18147655" y="6412237"/>
                <a:ext cx="0" cy="2736304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Arrow Connector 104"/>
              <p:cNvCxnSpPr>
                <a:stCxn id="83" idx="2"/>
                <a:endCxn id="111" idx="3"/>
              </p:cNvCxnSpPr>
              <p:nvPr/>
            </p:nvCxnSpPr>
            <p:spPr>
              <a:xfrm flipH="1">
                <a:off x="13626502" y="10083007"/>
                <a:ext cx="3488322" cy="15709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" name="Rectangle 105"/>
              <p:cNvSpPr/>
              <p:nvPr/>
            </p:nvSpPr>
            <p:spPr>
              <a:xfrm>
                <a:off x="5180790" y="4770120"/>
                <a:ext cx="2164027" cy="124448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Transformation Validation</a:t>
                </a:r>
                <a:endParaRPr lang="en-IN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9979953" y="4824785"/>
                <a:ext cx="2261408" cy="121382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Sequencing Validation</a:t>
                </a:r>
                <a:endParaRPr lang="en-IN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14769836" y="4896793"/>
                <a:ext cx="2055825" cy="110347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Summarization</a:t>
                </a:r>
              </a:p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Validation</a:t>
                </a:r>
                <a:endParaRPr lang="en-IN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17036737" y="7199444"/>
                <a:ext cx="2261408" cy="121382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transformation</a:t>
                </a:r>
                <a:endParaRPr lang="en-IN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14234504" y="9431115"/>
                <a:ext cx="2262393" cy="133520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Report Generation and Visualization </a:t>
                </a:r>
                <a:endParaRPr lang="en-IN" sz="1400" dirty="0">
                  <a:solidFill>
                    <a:schemeClr val="tx1"/>
                  </a:solidFill>
                </a:endParaRPr>
              </a:p>
            </p:txBody>
          </p:sp>
          <p:graphicFrame>
            <p:nvGraphicFramePr>
              <p:cNvPr id="111" name="Chart 110"/>
              <p:cNvGraphicFramePr/>
              <p:nvPr>
                <p:extLst>
                  <p:ext uri="{D42A27DB-BD31-4B8C-83A1-F6EECF244321}">
                    <p14:modId xmlns:p14="http://schemas.microsoft.com/office/powerpoint/2010/main" val="3971001282"/>
                  </p:ext>
                </p:extLst>
              </p:nvPr>
            </p:nvGraphicFramePr>
            <p:xfrm>
              <a:off x="11333407" y="9315875"/>
              <a:ext cx="2293095" cy="1565683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112" name="Flowchart: Magnetic Disk 111"/>
              <p:cNvSpPr/>
              <p:nvPr/>
            </p:nvSpPr>
            <p:spPr>
              <a:xfrm>
                <a:off x="12491769" y="6849199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LIVE Stats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13" name="Straight Arrow Connector 112"/>
              <p:cNvCxnSpPr>
                <a:stCxn id="77" idx="3"/>
              </p:cNvCxnSpPr>
              <p:nvPr/>
            </p:nvCxnSpPr>
            <p:spPr>
              <a:xfrm>
                <a:off x="3911003" y="6411662"/>
                <a:ext cx="0" cy="1374669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Arrow Connector 113"/>
              <p:cNvCxnSpPr>
                <a:endCxn id="112" idx="2"/>
              </p:cNvCxnSpPr>
              <p:nvPr/>
            </p:nvCxnSpPr>
            <p:spPr>
              <a:xfrm>
                <a:off x="3911003" y="7779103"/>
                <a:ext cx="8580766" cy="4562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Rectangle 114"/>
              <p:cNvSpPr/>
              <p:nvPr/>
            </p:nvSpPr>
            <p:spPr>
              <a:xfrm>
                <a:off x="7275989" y="7328764"/>
                <a:ext cx="1967297" cy="937918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Statistical</a:t>
                </a:r>
                <a:r>
                  <a:rPr lang="en-IN" sz="1400" dirty="0">
                    <a:solidFill>
                      <a:schemeClr val="tx1"/>
                    </a:solidFill>
                  </a:rPr>
                  <a:t> </a:t>
                </a:r>
                <a:r>
                  <a:rPr lang="en-IN" sz="1400" dirty="0" smtClean="0">
                    <a:solidFill>
                      <a:schemeClr val="tx1"/>
                    </a:solidFill>
                  </a:rPr>
                  <a:t>Analysis </a:t>
                </a:r>
                <a:endParaRPr lang="en-US" sz="14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6" name="Straight Arrow Connector 115"/>
              <p:cNvCxnSpPr>
                <a:endCxn id="108" idx="2"/>
              </p:cNvCxnSpPr>
              <p:nvPr/>
            </p:nvCxnSpPr>
            <p:spPr>
              <a:xfrm flipV="1">
                <a:off x="15797749" y="6000267"/>
                <a:ext cx="0" cy="1778836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Arrow Connector 116"/>
              <p:cNvCxnSpPr>
                <a:stCxn id="112" idx="4"/>
              </p:cNvCxnSpPr>
              <p:nvPr/>
            </p:nvCxnSpPr>
            <p:spPr>
              <a:xfrm flipV="1">
                <a:off x="14557431" y="7779103"/>
                <a:ext cx="1210429" cy="4562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4"/>
          <p:cNvGrpSpPr/>
          <p:nvPr/>
        </p:nvGrpSpPr>
        <p:grpSpPr>
          <a:xfrm>
            <a:off x="801909" y="473818"/>
            <a:ext cx="4516865" cy="11695783"/>
            <a:chOff x="801909" y="473818"/>
            <a:chExt cx="4516865" cy="11695783"/>
          </a:xfrm>
        </p:grpSpPr>
        <p:sp>
          <p:nvSpPr>
            <p:cNvPr id="130" name="Rounded Rectangle 129"/>
            <p:cNvSpPr/>
            <p:nvPr/>
          </p:nvSpPr>
          <p:spPr>
            <a:xfrm>
              <a:off x="801909" y="473818"/>
              <a:ext cx="4516865" cy="11695783"/>
            </a:xfrm>
            <a:prstGeom prst="roundRect">
              <a:avLst>
                <a:gd name="adj" fmla="val 4687"/>
              </a:avLst>
            </a:prstGeom>
            <a:gradFill>
              <a:gsLst>
                <a:gs pos="0">
                  <a:srgbClr val="FFFF00">
                    <a:lumMod val="58000"/>
                    <a:lumOff val="42000"/>
                  </a:srgbClr>
                </a:gs>
                <a:gs pos="35000">
                  <a:srgbClr val="FFFF00">
                    <a:lumMod val="32000"/>
                    <a:lumOff val="68000"/>
                  </a:srgbClr>
                </a:gs>
                <a:gs pos="100000">
                  <a:srgbClr val="FFFF00">
                    <a:lumMod val="14000"/>
                    <a:lumOff val="86000"/>
                  </a:srgbClr>
                </a:gs>
              </a:gsLst>
            </a:gradFill>
            <a:ln>
              <a:noFill/>
            </a:ln>
            <a:effectLst>
              <a:outerShdw blurRad="304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127" name="Straight Arrow Connector 126"/>
            <p:cNvCxnSpPr>
              <a:stCxn id="49" idx="3"/>
            </p:cNvCxnSpPr>
            <p:nvPr/>
          </p:nvCxnSpPr>
          <p:spPr>
            <a:xfrm flipH="1">
              <a:off x="3059655" y="2779762"/>
              <a:ext cx="1057" cy="6970366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Flowchart: Magnetic Disk 48"/>
            <p:cNvSpPr/>
            <p:nvPr/>
          </p:nvSpPr>
          <p:spPr>
            <a:xfrm>
              <a:off x="1944959" y="648321"/>
              <a:ext cx="2231507" cy="2131441"/>
            </a:xfrm>
            <a:prstGeom prst="flowChartMagneticDisk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LIVE Raw Data Repository</a:t>
              </a:r>
              <a:endParaRPr lang="en-IN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1022510" y="2976083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SCP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1008113" y="3912187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>
                  <a:cs typeface="Consolas" pitchFamily="49" charset="0"/>
                </a:rPr>
                <a:t>h</a:t>
              </a:r>
              <a:r>
                <a:rPr lang="en-US" sz="2400" dirty="0" err="1" smtClean="0">
                  <a:cs typeface="Consolas" pitchFamily="49" charset="0"/>
                </a:rPr>
                <a:t>adoop</a:t>
              </a:r>
              <a:r>
                <a:rPr lang="en-US" sz="2400" dirty="0" smtClean="0">
                  <a:cs typeface="Consolas" pitchFamily="49" charset="0"/>
                </a:rPr>
                <a:t> </a:t>
              </a:r>
              <a:r>
                <a:rPr lang="en-US" sz="2400" dirty="0" err="1" smtClean="0">
                  <a:cs typeface="Consolas" pitchFamily="49" charset="0"/>
                </a:rPr>
                <a:t>fs</a:t>
              </a:r>
              <a:r>
                <a:rPr lang="en-US" sz="2400" dirty="0" smtClean="0">
                  <a:cs typeface="Consolas" pitchFamily="49" charset="0"/>
                </a:rPr>
                <a:t> -put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1008113" y="4848291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Raw-customer tables and </a:t>
              </a:r>
              <a:r>
                <a:rPr lang="en-US" sz="2400" dirty="0" err="1" smtClean="0">
                  <a:cs typeface="Consolas" pitchFamily="49" charset="0"/>
                </a:rPr>
                <a:t>maptables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81" name="Rounded Rectangle 80"/>
            <p:cNvSpPr/>
            <p:nvPr/>
          </p:nvSpPr>
          <p:spPr>
            <a:xfrm>
              <a:off x="1008113" y="5784395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GUID propagation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82" name="Rounded Rectangle 81"/>
            <p:cNvSpPr/>
            <p:nvPr/>
          </p:nvSpPr>
          <p:spPr>
            <a:xfrm>
              <a:off x="1008113" y="6720499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Cleaning &amp; truncation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1008113" y="7656603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Joining with </a:t>
              </a:r>
              <a:r>
                <a:rPr lang="en-US" sz="2400" dirty="0" err="1" smtClean="0">
                  <a:cs typeface="Consolas" pitchFamily="49" charset="0"/>
                </a:rPr>
                <a:t>maptables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1008113" y="8592707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Transform in LBIS</a:t>
              </a:r>
              <a:endParaRPr lang="en-IN" sz="2400" dirty="0">
                <a:cs typeface="Consolas" pitchFamily="49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120681" y="3096593"/>
            <a:ext cx="3244031" cy="4384038"/>
            <a:chOff x="5840046" y="3784522"/>
            <a:chExt cx="3244031" cy="4384038"/>
          </a:xfrm>
        </p:grpSpPr>
        <p:grpSp>
          <p:nvGrpSpPr>
            <p:cNvPr id="90" name="Group 89"/>
            <p:cNvGrpSpPr/>
            <p:nvPr/>
          </p:nvGrpSpPr>
          <p:grpSpPr>
            <a:xfrm>
              <a:off x="5840046" y="3784522"/>
              <a:ext cx="3244031" cy="4384038"/>
              <a:chOff x="8276065" y="1407655"/>
              <a:chExt cx="3700670" cy="4798314"/>
            </a:xfrm>
          </p:grpSpPr>
          <p:sp>
            <p:nvSpPr>
              <p:cNvPr id="91" name="Snip Single Corner Rectangle 90"/>
              <p:cNvSpPr/>
              <p:nvPr/>
            </p:nvSpPr>
            <p:spPr>
              <a:xfrm>
                <a:off x="8276065" y="1407655"/>
                <a:ext cx="3700670" cy="4798314"/>
              </a:xfrm>
              <a:prstGeom prst="snip1Rect">
                <a:avLst>
                  <a:gd name="adj" fmla="val 32052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292100" dist="38100" dir="7200000" sx="101000" sy="101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3600"/>
              </a:p>
            </p:txBody>
          </p:sp>
          <p:sp>
            <p:nvSpPr>
              <p:cNvPr id="92" name="Isosceles Triangle 91"/>
              <p:cNvSpPr/>
              <p:nvPr/>
            </p:nvSpPr>
            <p:spPr>
              <a:xfrm rot="13500000">
                <a:off x="10325607" y="1826585"/>
                <a:ext cx="1570910" cy="864000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381000" dist="38100" dir="12000000" sx="101000" sy="101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3600"/>
              </a:p>
            </p:txBody>
          </p:sp>
        </p:grpSp>
        <p:sp>
          <p:nvSpPr>
            <p:cNvPr id="94" name="Rounded Rectangle 93"/>
            <p:cNvSpPr/>
            <p:nvPr/>
          </p:nvSpPr>
          <p:spPr>
            <a:xfrm>
              <a:off x="5894183" y="6766362"/>
              <a:ext cx="2431040" cy="303663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0385855" y="4472913"/>
            <a:ext cx="6103978" cy="8318974"/>
            <a:chOff x="9809791" y="4472913"/>
            <a:chExt cx="6103978" cy="8318974"/>
          </a:xfrm>
        </p:grpSpPr>
        <p:grpSp>
          <p:nvGrpSpPr>
            <p:cNvPr id="87" name="Group 86"/>
            <p:cNvGrpSpPr/>
            <p:nvPr/>
          </p:nvGrpSpPr>
          <p:grpSpPr>
            <a:xfrm>
              <a:off x="9809791" y="4472913"/>
              <a:ext cx="6103978" cy="8142413"/>
              <a:chOff x="8276065" y="4968801"/>
              <a:chExt cx="3700670" cy="4798314"/>
            </a:xfrm>
          </p:grpSpPr>
          <p:sp>
            <p:nvSpPr>
              <p:cNvPr id="88" name="Snip Single Corner Rectangle 87"/>
              <p:cNvSpPr/>
              <p:nvPr/>
            </p:nvSpPr>
            <p:spPr>
              <a:xfrm>
                <a:off x="8276065" y="4968801"/>
                <a:ext cx="3700670" cy="4798314"/>
              </a:xfrm>
              <a:prstGeom prst="snip1Rect">
                <a:avLst>
                  <a:gd name="adj" fmla="val 18796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292100" dist="38100" dir="7200000" sx="101000" sy="101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3600"/>
              </a:p>
            </p:txBody>
          </p:sp>
          <p:sp>
            <p:nvSpPr>
              <p:cNvPr id="89" name="Isosceles Triangle 88"/>
              <p:cNvSpPr/>
              <p:nvPr/>
            </p:nvSpPr>
            <p:spPr>
              <a:xfrm rot="13500000">
                <a:off x="10963019" y="5235984"/>
                <a:ext cx="988369" cy="502732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381000" dist="38100" dir="12000000" sx="101000" sy="101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3600"/>
              </a:p>
            </p:txBody>
          </p:sp>
        </p:grpSp>
        <p:sp>
          <p:nvSpPr>
            <p:cNvPr id="120" name="TextBox 119"/>
            <p:cNvSpPr txBox="1"/>
            <p:nvPr/>
          </p:nvSpPr>
          <p:spPr>
            <a:xfrm>
              <a:off x="10122265" y="4666586"/>
              <a:ext cx="5582275" cy="81253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endParaRPr lang="en-US" sz="1800" dirty="0" smtClean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-- GUID Propagation</a:t>
              </a:r>
            </a:p>
            <a:p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IN" sz="1800" dirty="0">
                  <a:latin typeface="Consolas" pitchFamily="49" charset="0"/>
                  <a:cs typeface="Consolas" pitchFamily="49" charset="0"/>
                </a:rPr>
                <a:t>CREATE TABLE </a:t>
              </a:r>
              <a:r>
                <a:rPr lang="en-IN" sz="1800" dirty="0" err="1" smtClean="0">
                  <a:latin typeface="Consolas" pitchFamily="49" charset="0"/>
                  <a:cs typeface="Consolas" pitchFamily="49" charset="0"/>
                </a:rPr>
                <a:t>userid_guid_map</a:t>
              </a:r>
              <a:r>
                <a:rPr lang="en-IN" sz="18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AS SELECT distinct </a:t>
              </a:r>
              <a:r>
                <a:rPr lang="en-IN" sz="1800" dirty="0" err="1">
                  <a:latin typeface="Consolas" pitchFamily="49" charset="0"/>
                  <a:cs typeface="Consolas" pitchFamily="49" charset="0"/>
                </a:rPr>
                <a:t>user_id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, </a:t>
              </a:r>
              <a:r>
                <a:rPr lang="en-IN" sz="1800" dirty="0" err="1">
                  <a:latin typeface="Consolas" pitchFamily="49" charset="0"/>
                  <a:cs typeface="Consolas" pitchFamily="49" charset="0"/>
                </a:rPr>
                <a:t>guid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 from </a:t>
              </a:r>
              <a:r>
                <a:rPr lang="en-IN" sz="1800" dirty="0" err="1" smtClean="0">
                  <a:latin typeface="Consolas" pitchFamily="49" charset="0"/>
                  <a:cs typeface="Consolas" pitchFamily="49" charset="0"/>
                </a:rPr>
                <a:t>dbact_guid</a:t>
              </a:r>
              <a:r>
                <a:rPr lang="en-IN" sz="1800" dirty="0" smtClean="0">
                  <a:latin typeface="Consolas" pitchFamily="49" charset="0"/>
                  <a:cs typeface="Consolas" pitchFamily="49" charset="0"/>
                </a:rPr>
                <a:t>;</a:t>
              </a:r>
              <a:endParaRPr lang="en-IN" sz="1800" dirty="0">
                <a:latin typeface="Consolas" pitchFamily="49" charset="0"/>
                <a:cs typeface="Consolas" pitchFamily="49" charset="0"/>
              </a:endParaRPr>
            </a:p>
            <a:p>
              <a:endParaRPr lang="en-US" sz="1800" dirty="0" smtClean="0">
                <a:latin typeface="Consolas" pitchFamily="49" charset="0"/>
                <a:cs typeface="Consolas" pitchFamily="49" charset="0"/>
              </a:endParaRPr>
            </a:p>
            <a:p>
              <a:r>
                <a:rPr lang="en-IN" sz="1800" dirty="0">
                  <a:latin typeface="Consolas" pitchFamily="49" charset="0"/>
                  <a:cs typeface="Consolas" pitchFamily="49" charset="0"/>
                </a:rPr>
                <a:t>CREATE TABLE </a:t>
              </a:r>
              <a:r>
                <a:rPr lang="en-IN" sz="1800" dirty="0" err="1" smtClean="0">
                  <a:latin typeface="Consolas" pitchFamily="49" charset="0"/>
                  <a:cs typeface="Consolas" pitchFamily="49" charset="0"/>
                </a:rPr>
                <a:t>mapcount</a:t>
              </a:r>
              <a:r>
                <a:rPr lang="en-IN" sz="18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AS SELECT COUNT(*) AS </a:t>
              </a:r>
              <a:r>
                <a:rPr lang="en-IN" sz="1800" dirty="0" err="1">
                  <a:latin typeface="Consolas" pitchFamily="49" charset="0"/>
                  <a:cs typeface="Consolas" pitchFamily="49" charset="0"/>
                </a:rPr>
                <a:t>cnt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, </a:t>
              </a:r>
              <a:r>
                <a:rPr lang="en-IN" sz="1800" dirty="0" err="1">
                  <a:latin typeface="Consolas" pitchFamily="49" charset="0"/>
                  <a:cs typeface="Consolas" pitchFamily="49" charset="0"/>
                </a:rPr>
                <a:t>user_id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 FROM </a:t>
              </a:r>
              <a:r>
                <a:rPr lang="en-IN" sz="1800" dirty="0" err="1" smtClean="0">
                  <a:latin typeface="Consolas" pitchFamily="49" charset="0"/>
                  <a:cs typeface="Consolas" pitchFamily="49" charset="0"/>
                </a:rPr>
                <a:t>userid_guid_map</a:t>
              </a:r>
              <a:r>
                <a:rPr lang="en-IN" sz="18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GROUP BY </a:t>
              </a:r>
              <a:r>
                <a:rPr lang="en-IN" sz="1800" dirty="0" err="1" smtClean="0">
                  <a:latin typeface="Consolas" pitchFamily="49" charset="0"/>
                  <a:cs typeface="Consolas" pitchFamily="49" charset="0"/>
                </a:rPr>
                <a:t>user_id</a:t>
              </a:r>
              <a:r>
                <a:rPr lang="en-IN" sz="1800" dirty="0" smtClean="0">
                  <a:latin typeface="Consolas" pitchFamily="49" charset="0"/>
                  <a:cs typeface="Consolas" pitchFamily="49" charset="0"/>
                </a:rPr>
                <a:t>;</a:t>
              </a:r>
              <a:endParaRPr lang="en-IN" sz="1800" dirty="0">
                <a:latin typeface="Consolas" pitchFamily="49" charset="0"/>
                <a:cs typeface="Consolas" pitchFamily="49" charset="0"/>
              </a:endParaRPr>
            </a:p>
            <a:p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IN" sz="1800" dirty="0">
                  <a:latin typeface="Consolas" pitchFamily="49" charset="0"/>
                  <a:cs typeface="Consolas" pitchFamily="49" charset="0"/>
                </a:rPr>
                <a:t>CREATE TABLE </a:t>
              </a:r>
              <a:r>
                <a:rPr lang="en-IN" sz="1800" dirty="0" err="1" smtClean="0">
                  <a:latin typeface="Consolas" pitchFamily="49" charset="0"/>
                  <a:cs typeface="Consolas" pitchFamily="49" charset="0"/>
                </a:rPr>
                <a:t>impr_guid</a:t>
              </a:r>
              <a:r>
                <a:rPr lang="en-IN" sz="18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AS SELECT</a:t>
              </a:r>
              <a:br>
                <a:rPr lang="en-IN" sz="1800" dirty="0">
                  <a:latin typeface="Consolas" pitchFamily="49" charset="0"/>
                  <a:cs typeface="Consolas" pitchFamily="49" charset="0"/>
                </a:rPr>
              </a:br>
              <a:r>
                <a:rPr lang="en-IN" sz="1800" dirty="0" smtClean="0">
                  <a:latin typeface="Consolas" pitchFamily="49" charset="0"/>
                  <a:cs typeface="Consolas" pitchFamily="49" charset="0"/>
                </a:rPr>
                <a:t>a.*,  </a:t>
              </a:r>
              <a:r>
                <a:rPr lang="en-IN" sz="1800" dirty="0" err="1" smtClean="0">
                  <a:latin typeface="Consolas" pitchFamily="49" charset="0"/>
                  <a:cs typeface="Consolas" pitchFamily="49" charset="0"/>
                </a:rPr>
                <a:t>m.guid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/>
              </a:r>
              <a:br>
                <a:rPr lang="en-IN" sz="1800" dirty="0">
                  <a:latin typeface="Consolas" pitchFamily="49" charset="0"/>
                  <a:cs typeface="Consolas" pitchFamily="49" charset="0"/>
                </a:rPr>
              </a:br>
              <a:r>
                <a:rPr lang="en-IN" sz="1800" dirty="0">
                  <a:latin typeface="Consolas" pitchFamily="49" charset="0"/>
                  <a:cs typeface="Consolas" pitchFamily="49" charset="0"/>
                </a:rPr>
                <a:t>FROM </a:t>
              </a:r>
              <a:r>
                <a:rPr lang="en-IN" sz="1800" dirty="0" err="1" smtClean="0">
                  <a:latin typeface="Consolas" pitchFamily="49" charset="0"/>
                  <a:cs typeface="Consolas" pitchFamily="49" charset="0"/>
                </a:rPr>
                <a:t>impr</a:t>
              </a:r>
              <a:r>
                <a:rPr lang="en-IN" sz="18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i JOIN </a:t>
              </a:r>
              <a:r>
                <a:rPr lang="en-IN" sz="1800" dirty="0" err="1" smtClean="0">
                  <a:latin typeface="Consolas" pitchFamily="49" charset="0"/>
                  <a:cs typeface="Consolas" pitchFamily="49" charset="0"/>
                </a:rPr>
                <a:t>userid_guid_map</a:t>
              </a:r>
              <a:r>
                <a:rPr lang="en-IN" sz="18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m ON (</a:t>
              </a:r>
              <a:r>
                <a:rPr lang="en-IN" sz="1800" dirty="0" err="1">
                  <a:latin typeface="Consolas" pitchFamily="49" charset="0"/>
                  <a:cs typeface="Consolas" pitchFamily="49" charset="0"/>
                </a:rPr>
                <a:t>i.user_id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=</a:t>
              </a:r>
              <a:r>
                <a:rPr lang="en-IN" sz="1800" dirty="0" err="1">
                  <a:latin typeface="Consolas" pitchFamily="49" charset="0"/>
                  <a:cs typeface="Consolas" pitchFamily="49" charset="0"/>
                </a:rPr>
                <a:t>m.user_id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);</a:t>
              </a:r>
            </a:p>
            <a:p>
              <a:endParaRPr lang="en-US" sz="1800" dirty="0" smtClean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SELECT COUNT(*) FROM </a:t>
              </a:r>
              <a:r>
                <a:rPr lang="en-US" sz="1800" dirty="0" err="1" smtClean="0">
                  <a:latin typeface="Consolas" pitchFamily="49" charset="0"/>
                  <a:cs typeface="Consolas" pitchFamily="49" charset="0"/>
                </a:rPr>
                <a:t>impr_guid</a:t>
              </a:r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;</a:t>
              </a:r>
            </a:p>
            <a:p>
              <a:endParaRPr lang="en-US" sz="1800" dirty="0" smtClean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endParaRPr lang="en-IN" sz="1800" dirty="0"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93" name="Shape 92"/>
          <p:cNvSpPr/>
          <p:nvPr/>
        </p:nvSpPr>
        <p:spPr>
          <a:xfrm rot="1580502">
            <a:off x="8500147" y="4952535"/>
            <a:ext cx="2081530" cy="1846869"/>
          </a:xfrm>
          <a:prstGeom prst="swooshArrow">
            <a:avLst>
              <a:gd name="adj1" fmla="val 14979"/>
              <a:gd name="adj2" fmla="val 31950"/>
            </a:avLst>
          </a:prstGeom>
          <a:solidFill>
            <a:schemeClr val="tx1">
              <a:lumMod val="75000"/>
              <a:lumOff val="25000"/>
            </a:schemeClr>
          </a:solidFill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0" name="Shape 99"/>
          <p:cNvSpPr/>
          <p:nvPr/>
        </p:nvSpPr>
        <p:spPr>
          <a:xfrm rot="8845355" flipV="1">
            <a:off x="4836044" y="-815751"/>
            <a:ext cx="8113889" cy="5355841"/>
          </a:xfrm>
          <a:prstGeom prst="swooshArrow">
            <a:avLst>
              <a:gd name="adj1" fmla="val 11041"/>
              <a:gd name="adj2" fmla="val 26186"/>
            </a:avLst>
          </a:prstGeom>
          <a:solidFill>
            <a:schemeClr val="bg1">
              <a:lumMod val="75000"/>
            </a:schemeClr>
          </a:solidFill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4" name="Right Brace 63"/>
          <p:cNvSpPr/>
          <p:nvPr/>
        </p:nvSpPr>
        <p:spPr>
          <a:xfrm>
            <a:off x="5340943" y="2976083"/>
            <a:ext cx="707730" cy="6313198"/>
          </a:xfrm>
          <a:prstGeom prst="rightBrace">
            <a:avLst>
              <a:gd name="adj1" fmla="val 35715"/>
              <a:gd name="adj2" fmla="val 16281"/>
            </a:avLst>
          </a:prstGeom>
          <a:ln w="1016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5" name="Oval 64"/>
          <p:cNvSpPr/>
          <p:nvPr/>
        </p:nvSpPr>
        <p:spPr>
          <a:xfrm rot="5400000">
            <a:off x="13379906" y="1418108"/>
            <a:ext cx="1503449" cy="2124116"/>
          </a:xfrm>
          <a:prstGeom prst="ellipse">
            <a:avLst/>
          </a:prstGeom>
          <a:noFill/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9" name="TextBox 58"/>
          <p:cNvSpPr txBox="1"/>
          <p:nvPr/>
        </p:nvSpPr>
        <p:spPr>
          <a:xfrm>
            <a:off x="6251183" y="4104705"/>
            <a:ext cx="29667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load_local.sh</a:t>
            </a:r>
          </a:p>
          <a:p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load_hdfs.sh</a:t>
            </a:r>
          </a:p>
          <a:p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r>
              <a:rPr lang="en-US" sz="1800" dirty="0">
                <a:latin typeface="Consolas" pitchFamily="49" charset="0"/>
                <a:cs typeface="Consolas" pitchFamily="49" charset="0"/>
              </a:rPr>
              <a:t>h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ive -f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stage.sql</a:t>
            </a: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hive -f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lbis.sql</a:t>
            </a: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endParaRPr lang="en-IN" sz="1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0" name="Flowchart: Magnetic Disk 59"/>
          <p:cNvSpPr/>
          <p:nvPr/>
        </p:nvSpPr>
        <p:spPr>
          <a:xfrm>
            <a:off x="1834567" y="9750128"/>
            <a:ext cx="2450175" cy="2131441"/>
          </a:xfrm>
          <a:prstGeom prst="flowChartMagneticDisk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LBIS</a:t>
            </a:r>
            <a:endParaRPr lang="en-IN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82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1623571" y="248701"/>
            <a:ext cx="10842926" cy="5872228"/>
            <a:chOff x="11623571" y="366779"/>
            <a:chExt cx="10842926" cy="5872228"/>
          </a:xfrm>
        </p:grpSpPr>
        <p:sp>
          <p:nvSpPr>
            <p:cNvPr id="10" name="Rounded Rectangle 9"/>
            <p:cNvSpPr/>
            <p:nvPr/>
          </p:nvSpPr>
          <p:spPr>
            <a:xfrm>
              <a:off x="11623571" y="366779"/>
              <a:ext cx="10842926" cy="5872228"/>
            </a:xfrm>
            <a:prstGeom prst="roundRect">
              <a:avLst>
                <a:gd name="adj" fmla="val 497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92100" dist="38100" dir="174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66" name="Group 65"/>
            <p:cNvGrpSpPr>
              <a:grpSpLocks noChangeAspect="1"/>
            </p:cNvGrpSpPr>
            <p:nvPr/>
          </p:nvGrpSpPr>
          <p:grpSpPr>
            <a:xfrm>
              <a:off x="11953329" y="432297"/>
              <a:ext cx="10277389" cy="5672714"/>
              <a:chOff x="2878172" y="1954293"/>
              <a:chExt cx="16419973" cy="9063180"/>
            </a:xfrm>
          </p:grpSpPr>
          <p:sp>
            <p:nvSpPr>
              <p:cNvPr id="67" name="Flowchart: Magnetic Disk 66"/>
              <p:cNvSpPr/>
              <p:nvPr/>
            </p:nvSpPr>
            <p:spPr>
              <a:xfrm>
                <a:off x="2878172" y="1954293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Customer Data Repository 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72" name="Straight Arrow Connector 71"/>
              <p:cNvCxnSpPr>
                <a:stCxn id="67" idx="3"/>
                <a:endCxn id="77" idx="1"/>
              </p:cNvCxnSpPr>
              <p:nvPr/>
            </p:nvCxnSpPr>
            <p:spPr>
              <a:xfrm>
                <a:off x="3911003" y="3823225"/>
                <a:ext cx="0" cy="719505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Flowchart: Magnetic Disk 76"/>
              <p:cNvSpPr/>
              <p:nvPr/>
            </p:nvSpPr>
            <p:spPr>
              <a:xfrm>
                <a:off x="2878172" y="4542730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 smtClean="0">
                  <a:solidFill>
                    <a:schemeClr val="bg1"/>
                  </a:solidFill>
                </a:endParaRPr>
              </a:p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LIVE Raw Data Repository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8" name="Flowchart: Magnetic Disk 77"/>
              <p:cNvSpPr/>
              <p:nvPr/>
            </p:nvSpPr>
            <p:spPr>
              <a:xfrm>
                <a:off x="7727427" y="4543305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 smtClean="0">
                  <a:solidFill>
                    <a:schemeClr val="bg1"/>
                  </a:solidFill>
                </a:endParaRPr>
              </a:p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LBIS</a:t>
                </a:r>
                <a:br>
                  <a:rPr lang="en-US" sz="1400" b="1" dirty="0" smtClean="0">
                    <a:solidFill>
                      <a:schemeClr val="bg1"/>
                    </a:solidFill>
                  </a:rPr>
                </a:b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9" name="Flowchart: Magnetic Disk 78"/>
              <p:cNvSpPr/>
              <p:nvPr/>
            </p:nvSpPr>
            <p:spPr>
              <a:xfrm>
                <a:off x="12479955" y="4564158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LIVE Funnel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0" name="Flowchart: Magnetic Disk 79"/>
              <p:cNvSpPr/>
              <p:nvPr/>
            </p:nvSpPr>
            <p:spPr>
              <a:xfrm>
                <a:off x="17114824" y="4543305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LFIS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3" name="Flowchart: Magnetic Disk 82"/>
              <p:cNvSpPr/>
              <p:nvPr/>
            </p:nvSpPr>
            <p:spPr>
              <a:xfrm>
                <a:off x="17114824" y="9148541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LUIS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3526244" y="3921521"/>
                <a:ext cx="713145" cy="39306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FTP</a:t>
                </a:r>
                <a:endParaRPr lang="en-IN" sz="1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1" name="Straight Arrow Connector 100"/>
              <p:cNvCxnSpPr>
                <a:stCxn id="77" idx="4"/>
                <a:endCxn id="78" idx="2"/>
              </p:cNvCxnSpPr>
              <p:nvPr/>
            </p:nvCxnSpPr>
            <p:spPr>
              <a:xfrm>
                <a:off x="4943834" y="5477196"/>
                <a:ext cx="2783593" cy="575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Arrow Connector 101"/>
              <p:cNvCxnSpPr>
                <a:stCxn id="78" idx="4"/>
                <a:endCxn id="79" idx="2"/>
              </p:cNvCxnSpPr>
              <p:nvPr/>
            </p:nvCxnSpPr>
            <p:spPr>
              <a:xfrm>
                <a:off x="9793089" y="5477771"/>
                <a:ext cx="2686866" cy="20853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Arrow Connector 102"/>
              <p:cNvCxnSpPr>
                <a:stCxn id="79" idx="4"/>
                <a:endCxn id="80" idx="2"/>
              </p:cNvCxnSpPr>
              <p:nvPr/>
            </p:nvCxnSpPr>
            <p:spPr>
              <a:xfrm flipV="1">
                <a:off x="14545617" y="5477771"/>
                <a:ext cx="2569207" cy="20853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/>
              <p:cNvCxnSpPr>
                <a:stCxn id="80" idx="3"/>
                <a:endCxn id="83" idx="1"/>
              </p:cNvCxnSpPr>
              <p:nvPr/>
            </p:nvCxnSpPr>
            <p:spPr>
              <a:xfrm>
                <a:off x="18147655" y="6412237"/>
                <a:ext cx="0" cy="2736304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Arrow Connector 104"/>
              <p:cNvCxnSpPr>
                <a:stCxn id="83" idx="2"/>
                <a:endCxn id="111" idx="3"/>
              </p:cNvCxnSpPr>
              <p:nvPr/>
            </p:nvCxnSpPr>
            <p:spPr>
              <a:xfrm flipH="1">
                <a:off x="13626502" y="10083007"/>
                <a:ext cx="3488322" cy="15709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" name="Rectangle 105"/>
              <p:cNvSpPr/>
              <p:nvPr/>
            </p:nvSpPr>
            <p:spPr>
              <a:xfrm>
                <a:off x="5180790" y="4770120"/>
                <a:ext cx="2164027" cy="124448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Transformation Validation</a:t>
                </a:r>
                <a:endParaRPr lang="en-IN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9979953" y="4824785"/>
                <a:ext cx="2261408" cy="121382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Sequencing Validation</a:t>
                </a:r>
                <a:endParaRPr lang="en-IN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14769836" y="4896793"/>
                <a:ext cx="2055825" cy="110347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Summarization</a:t>
                </a:r>
              </a:p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Validation</a:t>
                </a:r>
                <a:endParaRPr lang="en-IN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17036737" y="7199444"/>
                <a:ext cx="2261408" cy="121382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transformation</a:t>
                </a:r>
                <a:endParaRPr lang="en-IN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14234504" y="9431115"/>
                <a:ext cx="2262393" cy="133520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Report Generation and Visualization </a:t>
                </a:r>
                <a:endParaRPr lang="en-IN" sz="1400" dirty="0">
                  <a:solidFill>
                    <a:schemeClr val="tx1"/>
                  </a:solidFill>
                </a:endParaRPr>
              </a:p>
            </p:txBody>
          </p:sp>
          <p:graphicFrame>
            <p:nvGraphicFramePr>
              <p:cNvPr id="111" name="Chart 110"/>
              <p:cNvGraphicFramePr/>
              <p:nvPr>
                <p:extLst>
                  <p:ext uri="{D42A27DB-BD31-4B8C-83A1-F6EECF244321}">
                    <p14:modId xmlns:p14="http://schemas.microsoft.com/office/powerpoint/2010/main" val="2869518373"/>
                  </p:ext>
                </p:extLst>
              </p:nvPr>
            </p:nvGraphicFramePr>
            <p:xfrm>
              <a:off x="11333407" y="9315875"/>
              <a:ext cx="2293095" cy="1565683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112" name="Flowchart: Magnetic Disk 111"/>
              <p:cNvSpPr/>
              <p:nvPr/>
            </p:nvSpPr>
            <p:spPr>
              <a:xfrm>
                <a:off x="12491769" y="6849199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LIVE Stats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13" name="Straight Arrow Connector 112"/>
              <p:cNvCxnSpPr>
                <a:stCxn id="77" idx="3"/>
              </p:cNvCxnSpPr>
              <p:nvPr/>
            </p:nvCxnSpPr>
            <p:spPr>
              <a:xfrm>
                <a:off x="3911003" y="6411662"/>
                <a:ext cx="0" cy="1374669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Arrow Connector 113"/>
              <p:cNvCxnSpPr>
                <a:endCxn id="112" idx="2"/>
              </p:cNvCxnSpPr>
              <p:nvPr/>
            </p:nvCxnSpPr>
            <p:spPr>
              <a:xfrm>
                <a:off x="3911003" y="7779103"/>
                <a:ext cx="8580766" cy="4562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Rectangle 114"/>
              <p:cNvSpPr/>
              <p:nvPr/>
            </p:nvSpPr>
            <p:spPr>
              <a:xfrm>
                <a:off x="7275989" y="7328764"/>
                <a:ext cx="1967297" cy="937918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Statistical</a:t>
                </a:r>
                <a:r>
                  <a:rPr lang="en-IN" sz="1400" dirty="0">
                    <a:solidFill>
                      <a:schemeClr val="tx1"/>
                    </a:solidFill>
                  </a:rPr>
                  <a:t> </a:t>
                </a:r>
                <a:r>
                  <a:rPr lang="en-IN" sz="1400" dirty="0" smtClean="0">
                    <a:solidFill>
                      <a:schemeClr val="tx1"/>
                    </a:solidFill>
                  </a:rPr>
                  <a:t>Analysis </a:t>
                </a:r>
                <a:endParaRPr lang="en-US" sz="14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6" name="Straight Arrow Connector 115"/>
              <p:cNvCxnSpPr>
                <a:endCxn id="108" idx="2"/>
              </p:cNvCxnSpPr>
              <p:nvPr/>
            </p:nvCxnSpPr>
            <p:spPr>
              <a:xfrm flipV="1">
                <a:off x="15797749" y="6000267"/>
                <a:ext cx="0" cy="1778836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Arrow Connector 116"/>
              <p:cNvCxnSpPr>
                <a:stCxn id="112" idx="4"/>
              </p:cNvCxnSpPr>
              <p:nvPr/>
            </p:nvCxnSpPr>
            <p:spPr>
              <a:xfrm flipV="1">
                <a:off x="14557431" y="7779103"/>
                <a:ext cx="1210429" cy="4562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4"/>
          <p:cNvGrpSpPr/>
          <p:nvPr/>
        </p:nvGrpSpPr>
        <p:grpSpPr>
          <a:xfrm>
            <a:off x="801909" y="473818"/>
            <a:ext cx="4516865" cy="11695783"/>
            <a:chOff x="801909" y="473818"/>
            <a:chExt cx="4516865" cy="11695783"/>
          </a:xfrm>
        </p:grpSpPr>
        <p:sp>
          <p:nvSpPr>
            <p:cNvPr id="130" name="Rounded Rectangle 129"/>
            <p:cNvSpPr/>
            <p:nvPr/>
          </p:nvSpPr>
          <p:spPr>
            <a:xfrm>
              <a:off x="801909" y="473818"/>
              <a:ext cx="4516865" cy="11695783"/>
            </a:xfrm>
            <a:prstGeom prst="roundRect">
              <a:avLst>
                <a:gd name="adj" fmla="val 4687"/>
              </a:avLst>
            </a:prstGeom>
            <a:gradFill>
              <a:gsLst>
                <a:gs pos="0">
                  <a:srgbClr val="FFFF00">
                    <a:lumMod val="58000"/>
                    <a:lumOff val="42000"/>
                  </a:srgbClr>
                </a:gs>
                <a:gs pos="35000">
                  <a:srgbClr val="FFFF00">
                    <a:lumMod val="32000"/>
                    <a:lumOff val="68000"/>
                  </a:srgbClr>
                </a:gs>
                <a:gs pos="100000">
                  <a:srgbClr val="FFFF00">
                    <a:lumMod val="14000"/>
                    <a:lumOff val="86000"/>
                  </a:srgbClr>
                </a:gs>
              </a:gsLst>
            </a:gradFill>
            <a:ln>
              <a:noFill/>
            </a:ln>
            <a:effectLst>
              <a:outerShdw blurRad="304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127" name="Straight Arrow Connector 126"/>
            <p:cNvCxnSpPr>
              <a:stCxn id="49" idx="3"/>
            </p:cNvCxnSpPr>
            <p:nvPr/>
          </p:nvCxnSpPr>
          <p:spPr>
            <a:xfrm flipH="1">
              <a:off x="3059655" y="2779762"/>
              <a:ext cx="1057" cy="6970366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Flowchart: Magnetic Disk 48"/>
            <p:cNvSpPr/>
            <p:nvPr/>
          </p:nvSpPr>
          <p:spPr>
            <a:xfrm>
              <a:off x="1944959" y="648321"/>
              <a:ext cx="2231507" cy="2131441"/>
            </a:xfrm>
            <a:prstGeom prst="flowChartMagneticDisk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LIVE Raw Data Repository</a:t>
              </a:r>
              <a:endParaRPr lang="en-IN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1022510" y="2976083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SCP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1008113" y="3912187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>
                  <a:cs typeface="Consolas" pitchFamily="49" charset="0"/>
                </a:rPr>
                <a:t>h</a:t>
              </a:r>
              <a:r>
                <a:rPr lang="en-US" sz="2400" dirty="0" err="1" smtClean="0">
                  <a:cs typeface="Consolas" pitchFamily="49" charset="0"/>
                </a:rPr>
                <a:t>adoop</a:t>
              </a:r>
              <a:r>
                <a:rPr lang="en-US" sz="2400" dirty="0" smtClean="0">
                  <a:cs typeface="Consolas" pitchFamily="49" charset="0"/>
                </a:rPr>
                <a:t> </a:t>
              </a:r>
              <a:r>
                <a:rPr lang="en-US" sz="2400" dirty="0" err="1" smtClean="0">
                  <a:cs typeface="Consolas" pitchFamily="49" charset="0"/>
                </a:rPr>
                <a:t>fs</a:t>
              </a:r>
              <a:r>
                <a:rPr lang="en-US" sz="2400" dirty="0" smtClean="0">
                  <a:cs typeface="Consolas" pitchFamily="49" charset="0"/>
                </a:rPr>
                <a:t> -put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1008113" y="4848291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Raw-customer tables and </a:t>
              </a:r>
              <a:r>
                <a:rPr lang="en-US" sz="2400" dirty="0" err="1" smtClean="0">
                  <a:cs typeface="Consolas" pitchFamily="49" charset="0"/>
                </a:rPr>
                <a:t>maptables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81" name="Rounded Rectangle 80"/>
            <p:cNvSpPr/>
            <p:nvPr/>
          </p:nvSpPr>
          <p:spPr>
            <a:xfrm>
              <a:off x="1008113" y="5784395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GUID propagation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82" name="Rounded Rectangle 81"/>
            <p:cNvSpPr/>
            <p:nvPr/>
          </p:nvSpPr>
          <p:spPr>
            <a:xfrm>
              <a:off x="1008113" y="6720499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Cleaning &amp; truncation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1008113" y="7656603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Joining with </a:t>
              </a:r>
              <a:r>
                <a:rPr lang="en-US" sz="2400" dirty="0" err="1" smtClean="0">
                  <a:cs typeface="Consolas" pitchFamily="49" charset="0"/>
                </a:rPr>
                <a:t>maptables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1008113" y="8592707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Transform in LBIS</a:t>
              </a:r>
              <a:endParaRPr lang="en-IN" sz="2400" dirty="0">
                <a:cs typeface="Consolas" pitchFamily="49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120681" y="3096593"/>
            <a:ext cx="3244031" cy="4384038"/>
            <a:chOff x="5840046" y="3784522"/>
            <a:chExt cx="3244031" cy="4384038"/>
          </a:xfrm>
        </p:grpSpPr>
        <p:grpSp>
          <p:nvGrpSpPr>
            <p:cNvPr id="90" name="Group 89"/>
            <p:cNvGrpSpPr/>
            <p:nvPr/>
          </p:nvGrpSpPr>
          <p:grpSpPr>
            <a:xfrm>
              <a:off x="5840046" y="3784522"/>
              <a:ext cx="3244031" cy="4384038"/>
              <a:chOff x="8276065" y="1407655"/>
              <a:chExt cx="3700670" cy="4798314"/>
            </a:xfrm>
          </p:grpSpPr>
          <p:sp>
            <p:nvSpPr>
              <p:cNvPr id="91" name="Snip Single Corner Rectangle 90"/>
              <p:cNvSpPr/>
              <p:nvPr/>
            </p:nvSpPr>
            <p:spPr>
              <a:xfrm>
                <a:off x="8276065" y="1407655"/>
                <a:ext cx="3700670" cy="4798314"/>
              </a:xfrm>
              <a:prstGeom prst="snip1Rect">
                <a:avLst>
                  <a:gd name="adj" fmla="val 32052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292100" dist="38100" dir="7200000" sx="101000" sy="101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3600"/>
              </a:p>
            </p:txBody>
          </p:sp>
          <p:sp>
            <p:nvSpPr>
              <p:cNvPr id="92" name="Isosceles Triangle 91"/>
              <p:cNvSpPr/>
              <p:nvPr/>
            </p:nvSpPr>
            <p:spPr>
              <a:xfrm rot="13500000">
                <a:off x="10325607" y="1826585"/>
                <a:ext cx="1570910" cy="864000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381000" dist="38100" dir="12000000" sx="101000" sy="101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3600"/>
              </a:p>
            </p:txBody>
          </p:sp>
        </p:grpSp>
        <p:sp>
          <p:nvSpPr>
            <p:cNvPr id="94" name="Rounded Rectangle 93"/>
            <p:cNvSpPr/>
            <p:nvPr/>
          </p:nvSpPr>
          <p:spPr>
            <a:xfrm>
              <a:off x="5894183" y="6766362"/>
              <a:ext cx="2431040" cy="303663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0385855" y="4472913"/>
            <a:ext cx="6103978" cy="8318974"/>
            <a:chOff x="9809791" y="4472913"/>
            <a:chExt cx="6103978" cy="8318974"/>
          </a:xfrm>
        </p:grpSpPr>
        <p:grpSp>
          <p:nvGrpSpPr>
            <p:cNvPr id="87" name="Group 86"/>
            <p:cNvGrpSpPr/>
            <p:nvPr/>
          </p:nvGrpSpPr>
          <p:grpSpPr>
            <a:xfrm>
              <a:off x="9809791" y="4472913"/>
              <a:ext cx="6103978" cy="8142413"/>
              <a:chOff x="8276065" y="4968801"/>
              <a:chExt cx="3700670" cy="4798314"/>
            </a:xfrm>
          </p:grpSpPr>
          <p:sp>
            <p:nvSpPr>
              <p:cNvPr id="88" name="Snip Single Corner Rectangle 87"/>
              <p:cNvSpPr/>
              <p:nvPr/>
            </p:nvSpPr>
            <p:spPr>
              <a:xfrm>
                <a:off x="8276065" y="4968801"/>
                <a:ext cx="3700670" cy="4798314"/>
              </a:xfrm>
              <a:prstGeom prst="snip1Rect">
                <a:avLst>
                  <a:gd name="adj" fmla="val 18796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292100" dist="38100" dir="7200000" sx="101000" sy="101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3600"/>
              </a:p>
            </p:txBody>
          </p:sp>
          <p:sp>
            <p:nvSpPr>
              <p:cNvPr id="89" name="Isosceles Triangle 88"/>
              <p:cNvSpPr/>
              <p:nvPr/>
            </p:nvSpPr>
            <p:spPr>
              <a:xfrm rot="13500000">
                <a:off x="10963019" y="5235984"/>
                <a:ext cx="988369" cy="502732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381000" dist="38100" dir="12000000" sx="101000" sy="101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3600"/>
              </a:p>
            </p:txBody>
          </p:sp>
        </p:grpSp>
        <p:sp>
          <p:nvSpPr>
            <p:cNvPr id="96" name="Rounded Rectangle 95"/>
            <p:cNvSpPr/>
            <p:nvPr/>
          </p:nvSpPr>
          <p:spPr>
            <a:xfrm>
              <a:off x="10004426" y="8797892"/>
              <a:ext cx="5700113" cy="1178863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bg1"/>
                </a:solidFill>
              </a:endParaRPr>
            </a:p>
          </p:txBody>
        </p:sp>
        <p:sp>
          <p:nvSpPr>
            <p:cNvPr id="97" name="Rounded Rectangle 96"/>
            <p:cNvSpPr/>
            <p:nvPr/>
          </p:nvSpPr>
          <p:spPr>
            <a:xfrm>
              <a:off x="10005612" y="10171876"/>
              <a:ext cx="5700113" cy="327358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10005612" y="7719272"/>
              <a:ext cx="5700113" cy="842100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9" name="Rounded Rectangle 118"/>
            <p:cNvSpPr/>
            <p:nvPr/>
          </p:nvSpPr>
          <p:spPr>
            <a:xfrm>
              <a:off x="10005612" y="6930344"/>
              <a:ext cx="5700113" cy="535847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0122265" y="4666586"/>
              <a:ext cx="5582275" cy="81253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endParaRPr lang="en-US" sz="1800" dirty="0" smtClean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-- GUID Propagation</a:t>
              </a:r>
            </a:p>
            <a:p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IN" sz="1800" dirty="0">
                  <a:latin typeface="Consolas" pitchFamily="49" charset="0"/>
                  <a:cs typeface="Consolas" pitchFamily="49" charset="0"/>
                </a:rPr>
                <a:t>CREATE TABLE </a:t>
              </a:r>
              <a:r>
                <a:rPr lang="en-IN" sz="1800" dirty="0" err="1" smtClean="0">
                  <a:latin typeface="Consolas" pitchFamily="49" charset="0"/>
                  <a:cs typeface="Consolas" pitchFamily="49" charset="0"/>
                </a:rPr>
                <a:t>userid_guid_map</a:t>
              </a:r>
              <a:r>
                <a:rPr lang="en-IN" sz="18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AS SELECT distinct </a:t>
              </a:r>
              <a:r>
                <a:rPr lang="en-IN" sz="1800" dirty="0" err="1">
                  <a:latin typeface="Consolas" pitchFamily="49" charset="0"/>
                  <a:cs typeface="Consolas" pitchFamily="49" charset="0"/>
                </a:rPr>
                <a:t>user_id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, </a:t>
              </a:r>
              <a:r>
                <a:rPr lang="en-IN" sz="1800" dirty="0" err="1">
                  <a:latin typeface="Consolas" pitchFamily="49" charset="0"/>
                  <a:cs typeface="Consolas" pitchFamily="49" charset="0"/>
                </a:rPr>
                <a:t>guid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 from </a:t>
              </a:r>
              <a:r>
                <a:rPr lang="en-IN" sz="1800" dirty="0" err="1" smtClean="0">
                  <a:latin typeface="Consolas" pitchFamily="49" charset="0"/>
                  <a:cs typeface="Consolas" pitchFamily="49" charset="0"/>
                </a:rPr>
                <a:t>dbact_guid</a:t>
              </a:r>
              <a:r>
                <a:rPr lang="en-IN" sz="1800" dirty="0" smtClean="0">
                  <a:latin typeface="Consolas" pitchFamily="49" charset="0"/>
                  <a:cs typeface="Consolas" pitchFamily="49" charset="0"/>
                </a:rPr>
                <a:t>;</a:t>
              </a:r>
              <a:endParaRPr lang="en-IN" sz="1800" dirty="0">
                <a:latin typeface="Consolas" pitchFamily="49" charset="0"/>
                <a:cs typeface="Consolas" pitchFamily="49" charset="0"/>
              </a:endParaRPr>
            </a:p>
            <a:p>
              <a:endParaRPr lang="en-US" sz="1800" dirty="0" smtClean="0">
                <a:latin typeface="Consolas" pitchFamily="49" charset="0"/>
                <a:cs typeface="Consolas" pitchFamily="49" charset="0"/>
              </a:endParaRPr>
            </a:p>
            <a:p>
              <a:r>
                <a:rPr lang="en-IN" sz="1800" dirty="0">
                  <a:latin typeface="Consolas" pitchFamily="49" charset="0"/>
                  <a:cs typeface="Consolas" pitchFamily="49" charset="0"/>
                </a:rPr>
                <a:t>CREATE TABLE </a:t>
              </a:r>
              <a:r>
                <a:rPr lang="en-IN" sz="1800" dirty="0" err="1" smtClean="0">
                  <a:latin typeface="Consolas" pitchFamily="49" charset="0"/>
                  <a:cs typeface="Consolas" pitchFamily="49" charset="0"/>
                </a:rPr>
                <a:t>mapcount</a:t>
              </a:r>
              <a:r>
                <a:rPr lang="en-IN" sz="18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AS SELECT COUNT(*) AS </a:t>
              </a:r>
              <a:r>
                <a:rPr lang="en-IN" sz="1800" dirty="0" err="1">
                  <a:latin typeface="Consolas" pitchFamily="49" charset="0"/>
                  <a:cs typeface="Consolas" pitchFamily="49" charset="0"/>
                </a:rPr>
                <a:t>cnt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, </a:t>
              </a:r>
              <a:r>
                <a:rPr lang="en-IN" sz="1800" dirty="0" err="1">
                  <a:latin typeface="Consolas" pitchFamily="49" charset="0"/>
                  <a:cs typeface="Consolas" pitchFamily="49" charset="0"/>
                </a:rPr>
                <a:t>user_id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 FROM </a:t>
              </a:r>
              <a:r>
                <a:rPr lang="en-IN" sz="1800" dirty="0" err="1" smtClean="0">
                  <a:latin typeface="Consolas" pitchFamily="49" charset="0"/>
                  <a:cs typeface="Consolas" pitchFamily="49" charset="0"/>
                </a:rPr>
                <a:t>userid_guid_map</a:t>
              </a:r>
              <a:r>
                <a:rPr lang="en-IN" sz="18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GROUP BY </a:t>
              </a:r>
              <a:r>
                <a:rPr lang="en-IN" sz="1800" dirty="0" err="1" smtClean="0">
                  <a:latin typeface="Consolas" pitchFamily="49" charset="0"/>
                  <a:cs typeface="Consolas" pitchFamily="49" charset="0"/>
                </a:rPr>
                <a:t>user_id</a:t>
              </a:r>
              <a:r>
                <a:rPr lang="en-IN" sz="1800" dirty="0" smtClean="0">
                  <a:latin typeface="Consolas" pitchFamily="49" charset="0"/>
                  <a:cs typeface="Consolas" pitchFamily="49" charset="0"/>
                </a:rPr>
                <a:t>;</a:t>
              </a:r>
              <a:endParaRPr lang="en-IN" sz="1800" dirty="0">
                <a:latin typeface="Consolas" pitchFamily="49" charset="0"/>
                <a:cs typeface="Consolas" pitchFamily="49" charset="0"/>
              </a:endParaRPr>
            </a:p>
            <a:p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IN" sz="1800" dirty="0">
                  <a:latin typeface="Consolas" pitchFamily="49" charset="0"/>
                  <a:cs typeface="Consolas" pitchFamily="49" charset="0"/>
                </a:rPr>
                <a:t>CREATE TABLE </a:t>
              </a:r>
              <a:r>
                <a:rPr lang="en-IN" sz="1800" dirty="0" err="1" smtClean="0">
                  <a:latin typeface="Consolas" pitchFamily="49" charset="0"/>
                  <a:cs typeface="Consolas" pitchFamily="49" charset="0"/>
                </a:rPr>
                <a:t>impr_guid</a:t>
              </a:r>
              <a:r>
                <a:rPr lang="en-IN" sz="18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AS SELECT</a:t>
              </a:r>
              <a:br>
                <a:rPr lang="en-IN" sz="1800" dirty="0">
                  <a:latin typeface="Consolas" pitchFamily="49" charset="0"/>
                  <a:cs typeface="Consolas" pitchFamily="49" charset="0"/>
                </a:rPr>
              </a:br>
              <a:r>
                <a:rPr lang="en-IN" sz="1800" dirty="0" smtClean="0">
                  <a:latin typeface="Consolas" pitchFamily="49" charset="0"/>
                  <a:cs typeface="Consolas" pitchFamily="49" charset="0"/>
                </a:rPr>
                <a:t>a.*,  </a:t>
              </a:r>
              <a:r>
                <a:rPr lang="en-IN" sz="1800" dirty="0" err="1" smtClean="0">
                  <a:latin typeface="Consolas" pitchFamily="49" charset="0"/>
                  <a:cs typeface="Consolas" pitchFamily="49" charset="0"/>
                </a:rPr>
                <a:t>m.guid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/>
              </a:r>
              <a:br>
                <a:rPr lang="en-IN" sz="1800" dirty="0">
                  <a:latin typeface="Consolas" pitchFamily="49" charset="0"/>
                  <a:cs typeface="Consolas" pitchFamily="49" charset="0"/>
                </a:rPr>
              </a:br>
              <a:r>
                <a:rPr lang="en-IN" sz="1800" dirty="0">
                  <a:latin typeface="Consolas" pitchFamily="49" charset="0"/>
                  <a:cs typeface="Consolas" pitchFamily="49" charset="0"/>
                </a:rPr>
                <a:t>FROM </a:t>
              </a:r>
              <a:r>
                <a:rPr lang="en-IN" sz="1800" dirty="0" err="1" smtClean="0">
                  <a:latin typeface="Consolas" pitchFamily="49" charset="0"/>
                  <a:cs typeface="Consolas" pitchFamily="49" charset="0"/>
                </a:rPr>
                <a:t>impr</a:t>
              </a:r>
              <a:r>
                <a:rPr lang="en-IN" sz="18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i JOIN </a:t>
              </a:r>
              <a:r>
                <a:rPr lang="en-IN" sz="1800" dirty="0" err="1" smtClean="0">
                  <a:latin typeface="Consolas" pitchFamily="49" charset="0"/>
                  <a:cs typeface="Consolas" pitchFamily="49" charset="0"/>
                </a:rPr>
                <a:t>userid_guid_map</a:t>
              </a:r>
              <a:r>
                <a:rPr lang="en-IN" sz="18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m ON (</a:t>
              </a:r>
              <a:r>
                <a:rPr lang="en-IN" sz="1800" dirty="0" err="1">
                  <a:latin typeface="Consolas" pitchFamily="49" charset="0"/>
                  <a:cs typeface="Consolas" pitchFamily="49" charset="0"/>
                </a:rPr>
                <a:t>i.user_id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=</a:t>
              </a:r>
              <a:r>
                <a:rPr lang="en-IN" sz="1800" dirty="0" err="1">
                  <a:latin typeface="Consolas" pitchFamily="49" charset="0"/>
                  <a:cs typeface="Consolas" pitchFamily="49" charset="0"/>
                </a:rPr>
                <a:t>m.user_id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);</a:t>
              </a:r>
            </a:p>
            <a:p>
              <a:endParaRPr lang="en-US" sz="1800" dirty="0" smtClean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SELECT COUNT(*) FROM </a:t>
              </a:r>
              <a:r>
                <a:rPr lang="en-US" sz="1800" dirty="0" err="1" smtClean="0">
                  <a:latin typeface="Consolas" pitchFamily="49" charset="0"/>
                  <a:cs typeface="Consolas" pitchFamily="49" charset="0"/>
                </a:rPr>
                <a:t>impr_guid</a:t>
              </a:r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;</a:t>
              </a:r>
            </a:p>
            <a:p>
              <a:endParaRPr lang="en-US" sz="1800" dirty="0" smtClean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endParaRPr lang="en-IN" sz="1800" dirty="0"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121" name="Rounded Rectangular Callout 120"/>
          <p:cNvSpPr/>
          <p:nvPr/>
        </p:nvSpPr>
        <p:spPr>
          <a:xfrm>
            <a:off x="5886018" y="8634994"/>
            <a:ext cx="1548000" cy="612000"/>
          </a:xfrm>
          <a:prstGeom prst="wedgeRoundRectCallout">
            <a:avLst>
              <a:gd name="adj1" fmla="val 260172"/>
              <a:gd name="adj2" fmla="val -301207"/>
              <a:gd name="adj3" fmla="val 16667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Pre-step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122" name="Rounded Rectangular Callout 121"/>
          <p:cNvSpPr/>
          <p:nvPr/>
        </p:nvSpPr>
        <p:spPr>
          <a:xfrm>
            <a:off x="6516897" y="9469369"/>
            <a:ext cx="1548000" cy="612000"/>
          </a:xfrm>
          <a:prstGeom prst="wedgeRoundRectCallout">
            <a:avLst>
              <a:gd name="adj1" fmla="val 218240"/>
              <a:gd name="adj2" fmla="val -280838"/>
              <a:gd name="adj3" fmla="val 16667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Stats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123" name="Rounded Rectangular Callout 122"/>
          <p:cNvSpPr/>
          <p:nvPr/>
        </p:nvSpPr>
        <p:spPr>
          <a:xfrm>
            <a:off x="7017452" y="10297393"/>
            <a:ext cx="1548000" cy="612000"/>
          </a:xfrm>
          <a:prstGeom prst="wedgeRoundRectCallout">
            <a:avLst>
              <a:gd name="adj1" fmla="val 185956"/>
              <a:gd name="adj2" fmla="val -249378"/>
              <a:gd name="adj3" fmla="val 16667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Action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124" name="Rounded Rectangular Callout 123"/>
          <p:cNvSpPr/>
          <p:nvPr/>
        </p:nvSpPr>
        <p:spPr>
          <a:xfrm>
            <a:off x="7726146" y="11093961"/>
            <a:ext cx="1548000" cy="612000"/>
          </a:xfrm>
          <a:prstGeom prst="wedgeRoundRectCallout">
            <a:avLst>
              <a:gd name="adj1" fmla="val 134908"/>
              <a:gd name="adj2" fmla="val -196450"/>
              <a:gd name="adj3" fmla="val 16667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Validation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93" name="Shape 92"/>
          <p:cNvSpPr/>
          <p:nvPr/>
        </p:nvSpPr>
        <p:spPr>
          <a:xfrm rot="1580502">
            <a:off x="8500147" y="4952535"/>
            <a:ext cx="2081530" cy="1846869"/>
          </a:xfrm>
          <a:prstGeom prst="swooshArrow">
            <a:avLst>
              <a:gd name="adj1" fmla="val 14979"/>
              <a:gd name="adj2" fmla="val 31950"/>
            </a:avLst>
          </a:prstGeom>
          <a:solidFill>
            <a:schemeClr val="tx1">
              <a:lumMod val="75000"/>
              <a:lumOff val="25000"/>
            </a:schemeClr>
          </a:solidFill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0" name="Shape 99"/>
          <p:cNvSpPr/>
          <p:nvPr/>
        </p:nvSpPr>
        <p:spPr>
          <a:xfrm rot="8845355" flipV="1">
            <a:off x="4836044" y="-815751"/>
            <a:ext cx="8113889" cy="5355841"/>
          </a:xfrm>
          <a:prstGeom prst="swooshArrow">
            <a:avLst>
              <a:gd name="adj1" fmla="val 11041"/>
              <a:gd name="adj2" fmla="val 26186"/>
            </a:avLst>
          </a:prstGeom>
          <a:solidFill>
            <a:schemeClr val="bg1">
              <a:lumMod val="75000"/>
            </a:schemeClr>
          </a:solidFill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4" name="Right Brace 63"/>
          <p:cNvSpPr/>
          <p:nvPr/>
        </p:nvSpPr>
        <p:spPr>
          <a:xfrm>
            <a:off x="5340943" y="2976083"/>
            <a:ext cx="707730" cy="6313198"/>
          </a:xfrm>
          <a:prstGeom prst="rightBrace">
            <a:avLst>
              <a:gd name="adj1" fmla="val 35715"/>
              <a:gd name="adj2" fmla="val 16281"/>
            </a:avLst>
          </a:prstGeom>
          <a:ln w="1016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5" name="Oval 64"/>
          <p:cNvSpPr/>
          <p:nvPr/>
        </p:nvSpPr>
        <p:spPr>
          <a:xfrm rot="5400000">
            <a:off x="13379906" y="1418108"/>
            <a:ext cx="1503449" cy="2124116"/>
          </a:xfrm>
          <a:prstGeom prst="ellipse">
            <a:avLst/>
          </a:prstGeom>
          <a:noFill/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8" name="TextBox 67"/>
          <p:cNvSpPr txBox="1"/>
          <p:nvPr/>
        </p:nvSpPr>
        <p:spPr>
          <a:xfrm>
            <a:off x="6251183" y="4104705"/>
            <a:ext cx="29667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load_local.sh</a:t>
            </a:r>
          </a:p>
          <a:p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load_hdfs.sh</a:t>
            </a:r>
          </a:p>
          <a:p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r>
              <a:rPr lang="en-US" sz="1800" dirty="0">
                <a:latin typeface="Consolas" pitchFamily="49" charset="0"/>
                <a:cs typeface="Consolas" pitchFamily="49" charset="0"/>
              </a:rPr>
              <a:t>h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ive -f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stage.sql</a:t>
            </a: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hive -f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lbis.sql</a:t>
            </a: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endParaRPr lang="en-IN" sz="1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9" name="Flowchart: Magnetic Disk 68"/>
          <p:cNvSpPr/>
          <p:nvPr/>
        </p:nvSpPr>
        <p:spPr>
          <a:xfrm>
            <a:off x="1834567" y="9750128"/>
            <a:ext cx="2450175" cy="2131441"/>
          </a:xfrm>
          <a:prstGeom prst="flowChartMagneticDisk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LBIS</a:t>
            </a:r>
            <a:endParaRPr lang="en-IN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69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1623571" y="248701"/>
            <a:ext cx="10842926" cy="5872228"/>
            <a:chOff x="11623571" y="366779"/>
            <a:chExt cx="10842926" cy="5872228"/>
          </a:xfrm>
        </p:grpSpPr>
        <p:sp>
          <p:nvSpPr>
            <p:cNvPr id="10" name="Rounded Rectangle 9"/>
            <p:cNvSpPr/>
            <p:nvPr/>
          </p:nvSpPr>
          <p:spPr>
            <a:xfrm>
              <a:off x="11623571" y="366779"/>
              <a:ext cx="10842926" cy="5872228"/>
            </a:xfrm>
            <a:prstGeom prst="roundRect">
              <a:avLst>
                <a:gd name="adj" fmla="val 497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92100" dist="38100" dir="174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66" name="Group 65"/>
            <p:cNvGrpSpPr>
              <a:grpSpLocks noChangeAspect="1"/>
            </p:cNvGrpSpPr>
            <p:nvPr/>
          </p:nvGrpSpPr>
          <p:grpSpPr>
            <a:xfrm>
              <a:off x="11953329" y="432297"/>
              <a:ext cx="10277389" cy="5672714"/>
              <a:chOff x="2878172" y="1954293"/>
              <a:chExt cx="16419973" cy="9063180"/>
            </a:xfrm>
          </p:grpSpPr>
          <p:sp>
            <p:nvSpPr>
              <p:cNvPr id="67" name="Flowchart: Magnetic Disk 66"/>
              <p:cNvSpPr/>
              <p:nvPr/>
            </p:nvSpPr>
            <p:spPr>
              <a:xfrm>
                <a:off x="2878172" y="1954293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Customer Data Repository 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72" name="Straight Arrow Connector 71"/>
              <p:cNvCxnSpPr>
                <a:stCxn id="67" idx="3"/>
                <a:endCxn id="77" idx="1"/>
              </p:cNvCxnSpPr>
              <p:nvPr/>
            </p:nvCxnSpPr>
            <p:spPr>
              <a:xfrm>
                <a:off x="3911003" y="3823225"/>
                <a:ext cx="0" cy="719505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Flowchart: Magnetic Disk 76"/>
              <p:cNvSpPr/>
              <p:nvPr/>
            </p:nvSpPr>
            <p:spPr>
              <a:xfrm>
                <a:off x="2878172" y="4542730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 smtClean="0">
                  <a:solidFill>
                    <a:schemeClr val="bg1"/>
                  </a:solidFill>
                </a:endParaRPr>
              </a:p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LIVE Raw Data Repository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8" name="Flowchart: Magnetic Disk 77"/>
              <p:cNvSpPr/>
              <p:nvPr/>
            </p:nvSpPr>
            <p:spPr>
              <a:xfrm>
                <a:off x="7727427" y="4543305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 smtClean="0">
                  <a:solidFill>
                    <a:schemeClr val="bg1"/>
                  </a:solidFill>
                </a:endParaRPr>
              </a:p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LBIS</a:t>
                </a:r>
                <a:br>
                  <a:rPr lang="en-US" sz="1400" b="1" dirty="0" smtClean="0">
                    <a:solidFill>
                      <a:schemeClr val="bg1"/>
                    </a:solidFill>
                  </a:rPr>
                </a:b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9" name="Flowchart: Magnetic Disk 78"/>
              <p:cNvSpPr/>
              <p:nvPr/>
            </p:nvSpPr>
            <p:spPr>
              <a:xfrm>
                <a:off x="12479955" y="4564158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LIVE Funnel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0" name="Flowchart: Magnetic Disk 79"/>
              <p:cNvSpPr/>
              <p:nvPr/>
            </p:nvSpPr>
            <p:spPr>
              <a:xfrm>
                <a:off x="17114824" y="4543305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LFIS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3" name="Flowchart: Magnetic Disk 82"/>
              <p:cNvSpPr/>
              <p:nvPr/>
            </p:nvSpPr>
            <p:spPr>
              <a:xfrm>
                <a:off x="17114824" y="9148541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LUIS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3526244" y="3921521"/>
                <a:ext cx="713145" cy="39306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FTP</a:t>
                </a:r>
                <a:endParaRPr lang="en-IN" sz="1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1" name="Straight Arrow Connector 100"/>
              <p:cNvCxnSpPr>
                <a:stCxn id="77" idx="4"/>
                <a:endCxn id="78" idx="2"/>
              </p:cNvCxnSpPr>
              <p:nvPr/>
            </p:nvCxnSpPr>
            <p:spPr>
              <a:xfrm>
                <a:off x="4943834" y="5477196"/>
                <a:ext cx="2783593" cy="575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Arrow Connector 101"/>
              <p:cNvCxnSpPr>
                <a:stCxn id="78" idx="4"/>
                <a:endCxn id="79" idx="2"/>
              </p:cNvCxnSpPr>
              <p:nvPr/>
            </p:nvCxnSpPr>
            <p:spPr>
              <a:xfrm>
                <a:off x="9793089" y="5477771"/>
                <a:ext cx="2686866" cy="20853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Arrow Connector 102"/>
              <p:cNvCxnSpPr>
                <a:stCxn id="79" idx="4"/>
                <a:endCxn id="80" idx="2"/>
              </p:cNvCxnSpPr>
              <p:nvPr/>
            </p:nvCxnSpPr>
            <p:spPr>
              <a:xfrm flipV="1">
                <a:off x="14545617" y="5477771"/>
                <a:ext cx="2569207" cy="20853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/>
              <p:cNvCxnSpPr>
                <a:stCxn id="80" idx="3"/>
                <a:endCxn id="83" idx="1"/>
              </p:cNvCxnSpPr>
              <p:nvPr/>
            </p:nvCxnSpPr>
            <p:spPr>
              <a:xfrm>
                <a:off x="18147655" y="6412237"/>
                <a:ext cx="0" cy="2736304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Arrow Connector 104"/>
              <p:cNvCxnSpPr>
                <a:stCxn id="83" idx="2"/>
                <a:endCxn id="111" idx="3"/>
              </p:cNvCxnSpPr>
              <p:nvPr/>
            </p:nvCxnSpPr>
            <p:spPr>
              <a:xfrm flipH="1">
                <a:off x="13626502" y="10083007"/>
                <a:ext cx="3488322" cy="15709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" name="Rectangle 105"/>
              <p:cNvSpPr/>
              <p:nvPr/>
            </p:nvSpPr>
            <p:spPr>
              <a:xfrm>
                <a:off x="5180790" y="4770120"/>
                <a:ext cx="2164027" cy="124448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Transformation Validation</a:t>
                </a:r>
                <a:endParaRPr lang="en-IN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9979953" y="4824785"/>
                <a:ext cx="2261408" cy="121382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Sequencing Validation</a:t>
                </a:r>
                <a:endParaRPr lang="en-IN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14769836" y="4896793"/>
                <a:ext cx="2055825" cy="110347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Summarization</a:t>
                </a:r>
              </a:p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Validation</a:t>
                </a:r>
                <a:endParaRPr lang="en-IN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17036737" y="7199444"/>
                <a:ext cx="2261408" cy="121382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transformation</a:t>
                </a:r>
                <a:endParaRPr lang="en-IN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14234504" y="9431115"/>
                <a:ext cx="2262393" cy="133520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Report Generation and Visualization </a:t>
                </a:r>
                <a:endParaRPr lang="en-IN" sz="1400" dirty="0">
                  <a:solidFill>
                    <a:schemeClr val="tx1"/>
                  </a:solidFill>
                </a:endParaRPr>
              </a:p>
            </p:txBody>
          </p:sp>
          <p:graphicFrame>
            <p:nvGraphicFramePr>
              <p:cNvPr id="111" name="Chart 110"/>
              <p:cNvGraphicFramePr/>
              <p:nvPr>
                <p:extLst>
                  <p:ext uri="{D42A27DB-BD31-4B8C-83A1-F6EECF244321}">
                    <p14:modId xmlns:p14="http://schemas.microsoft.com/office/powerpoint/2010/main" val="525419021"/>
                  </p:ext>
                </p:extLst>
              </p:nvPr>
            </p:nvGraphicFramePr>
            <p:xfrm>
              <a:off x="11333407" y="9315875"/>
              <a:ext cx="2293095" cy="1565683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112" name="Flowchart: Magnetic Disk 111"/>
              <p:cNvSpPr/>
              <p:nvPr/>
            </p:nvSpPr>
            <p:spPr>
              <a:xfrm>
                <a:off x="12491769" y="6849199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LIVE Stats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13" name="Straight Arrow Connector 112"/>
              <p:cNvCxnSpPr>
                <a:stCxn id="77" idx="3"/>
              </p:cNvCxnSpPr>
              <p:nvPr/>
            </p:nvCxnSpPr>
            <p:spPr>
              <a:xfrm>
                <a:off x="3911003" y="6411662"/>
                <a:ext cx="0" cy="1374669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Arrow Connector 113"/>
              <p:cNvCxnSpPr>
                <a:endCxn id="112" idx="2"/>
              </p:cNvCxnSpPr>
              <p:nvPr/>
            </p:nvCxnSpPr>
            <p:spPr>
              <a:xfrm>
                <a:off x="3911003" y="7779103"/>
                <a:ext cx="8580766" cy="4562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Rectangle 114"/>
              <p:cNvSpPr/>
              <p:nvPr/>
            </p:nvSpPr>
            <p:spPr>
              <a:xfrm>
                <a:off x="7275989" y="7328764"/>
                <a:ext cx="1967297" cy="937918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Statistical</a:t>
                </a:r>
                <a:r>
                  <a:rPr lang="en-IN" sz="1400" dirty="0">
                    <a:solidFill>
                      <a:schemeClr val="tx1"/>
                    </a:solidFill>
                  </a:rPr>
                  <a:t> </a:t>
                </a:r>
                <a:r>
                  <a:rPr lang="en-IN" sz="1400" dirty="0" smtClean="0">
                    <a:solidFill>
                      <a:schemeClr val="tx1"/>
                    </a:solidFill>
                  </a:rPr>
                  <a:t>Analysis </a:t>
                </a:r>
                <a:endParaRPr lang="en-US" sz="14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6" name="Straight Arrow Connector 115"/>
              <p:cNvCxnSpPr>
                <a:endCxn id="108" idx="2"/>
              </p:cNvCxnSpPr>
              <p:nvPr/>
            </p:nvCxnSpPr>
            <p:spPr>
              <a:xfrm flipV="1">
                <a:off x="15797749" y="6000267"/>
                <a:ext cx="0" cy="1778836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Arrow Connector 116"/>
              <p:cNvCxnSpPr>
                <a:stCxn id="112" idx="4"/>
              </p:cNvCxnSpPr>
              <p:nvPr/>
            </p:nvCxnSpPr>
            <p:spPr>
              <a:xfrm flipV="1">
                <a:off x="14557431" y="7779103"/>
                <a:ext cx="1210429" cy="4562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4"/>
          <p:cNvGrpSpPr/>
          <p:nvPr/>
        </p:nvGrpSpPr>
        <p:grpSpPr>
          <a:xfrm>
            <a:off x="801909" y="473818"/>
            <a:ext cx="4516865" cy="11695783"/>
            <a:chOff x="801909" y="473818"/>
            <a:chExt cx="4516865" cy="11695783"/>
          </a:xfrm>
        </p:grpSpPr>
        <p:sp>
          <p:nvSpPr>
            <p:cNvPr id="130" name="Rounded Rectangle 129"/>
            <p:cNvSpPr/>
            <p:nvPr/>
          </p:nvSpPr>
          <p:spPr>
            <a:xfrm>
              <a:off x="801909" y="473818"/>
              <a:ext cx="4516865" cy="11695783"/>
            </a:xfrm>
            <a:prstGeom prst="roundRect">
              <a:avLst>
                <a:gd name="adj" fmla="val 4687"/>
              </a:avLst>
            </a:prstGeom>
            <a:gradFill>
              <a:gsLst>
                <a:gs pos="0">
                  <a:srgbClr val="FFFF00">
                    <a:lumMod val="58000"/>
                    <a:lumOff val="42000"/>
                  </a:srgbClr>
                </a:gs>
                <a:gs pos="35000">
                  <a:srgbClr val="FFFF00">
                    <a:lumMod val="32000"/>
                    <a:lumOff val="68000"/>
                  </a:srgbClr>
                </a:gs>
                <a:gs pos="100000">
                  <a:srgbClr val="FFFF00">
                    <a:lumMod val="14000"/>
                    <a:lumOff val="86000"/>
                  </a:srgbClr>
                </a:gs>
              </a:gsLst>
            </a:gradFill>
            <a:ln>
              <a:noFill/>
            </a:ln>
            <a:effectLst>
              <a:outerShdw blurRad="304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127" name="Straight Arrow Connector 126"/>
            <p:cNvCxnSpPr>
              <a:stCxn id="49" idx="3"/>
            </p:cNvCxnSpPr>
            <p:nvPr/>
          </p:nvCxnSpPr>
          <p:spPr>
            <a:xfrm flipH="1">
              <a:off x="3059655" y="2779762"/>
              <a:ext cx="1057" cy="6970366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Flowchart: Magnetic Disk 48"/>
            <p:cNvSpPr/>
            <p:nvPr/>
          </p:nvSpPr>
          <p:spPr>
            <a:xfrm>
              <a:off x="1944959" y="648321"/>
              <a:ext cx="2231507" cy="2131441"/>
            </a:xfrm>
            <a:prstGeom prst="flowChartMagneticDisk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LIVE Raw Data Repository</a:t>
              </a:r>
              <a:endParaRPr lang="en-IN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1022510" y="2976083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SCP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1008113" y="3912187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>
                  <a:cs typeface="Consolas" pitchFamily="49" charset="0"/>
                </a:rPr>
                <a:t>h</a:t>
              </a:r>
              <a:r>
                <a:rPr lang="en-US" sz="2400" dirty="0" err="1" smtClean="0">
                  <a:cs typeface="Consolas" pitchFamily="49" charset="0"/>
                </a:rPr>
                <a:t>adoop</a:t>
              </a:r>
              <a:r>
                <a:rPr lang="en-US" sz="2400" dirty="0" smtClean="0">
                  <a:cs typeface="Consolas" pitchFamily="49" charset="0"/>
                </a:rPr>
                <a:t> </a:t>
              </a:r>
              <a:r>
                <a:rPr lang="en-US" sz="2400" dirty="0" err="1" smtClean="0">
                  <a:cs typeface="Consolas" pitchFamily="49" charset="0"/>
                </a:rPr>
                <a:t>fs</a:t>
              </a:r>
              <a:r>
                <a:rPr lang="en-US" sz="2400" dirty="0" smtClean="0">
                  <a:cs typeface="Consolas" pitchFamily="49" charset="0"/>
                </a:rPr>
                <a:t> -put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1008113" y="4848291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Raw-customer tables and </a:t>
              </a:r>
              <a:r>
                <a:rPr lang="en-US" sz="2400" dirty="0" err="1" smtClean="0">
                  <a:cs typeface="Consolas" pitchFamily="49" charset="0"/>
                </a:rPr>
                <a:t>maptables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81" name="Rounded Rectangle 80"/>
            <p:cNvSpPr/>
            <p:nvPr/>
          </p:nvSpPr>
          <p:spPr>
            <a:xfrm>
              <a:off x="1008113" y="5784395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GUID propagation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82" name="Rounded Rectangle 81"/>
            <p:cNvSpPr/>
            <p:nvPr/>
          </p:nvSpPr>
          <p:spPr>
            <a:xfrm>
              <a:off x="1008113" y="6720499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Cleaning &amp; truncation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1008113" y="7656603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Joining with </a:t>
              </a:r>
              <a:r>
                <a:rPr lang="en-US" sz="2400" dirty="0" err="1" smtClean="0">
                  <a:cs typeface="Consolas" pitchFamily="49" charset="0"/>
                </a:rPr>
                <a:t>maptables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1008113" y="8592707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Transform in LBIS</a:t>
              </a:r>
              <a:endParaRPr lang="en-IN" sz="2400" dirty="0">
                <a:cs typeface="Consolas" pitchFamily="49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120681" y="3096593"/>
            <a:ext cx="3244031" cy="4384038"/>
            <a:chOff x="5840046" y="3784522"/>
            <a:chExt cx="3244031" cy="4384038"/>
          </a:xfrm>
        </p:grpSpPr>
        <p:grpSp>
          <p:nvGrpSpPr>
            <p:cNvPr id="90" name="Group 89"/>
            <p:cNvGrpSpPr/>
            <p:nvPr/>
          </p:nvGrpSpPr>
          <p:grpSpPr>
            <a:xfrm>
              <a:off x="5840046" y="3784522"/>
              <a:ext cx="3244031" cy="4384038"/>
              <a:chOff x="8276065" y="1407655"/>
              <a:chExt cx="3700670" cy="4798314"/>
            </a:xfrm>
          </p:grpSpPr>
          <p:sp>
            <p:nvSpPr>
              <p:cNvPr id="91" name="Snip Single Corner Rectangle 90"/>
              <p:cNvSpPr/>
              <p:nvPr/>
            </p:nvSpPr>
            <p:spPr>
              <a:xfrm>
                <a:off x="8276065" y="1407655"/>
                <a:ext cx="3700670" cy="4798314"/>
              </a:xfrm>
              <a:prstGeom prst="snip1Rect">
                <a:avLst>
                  <a:gd name="adj" fmla="val 32052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292100" dist="38100" dir="7200000" sx="101000" sy="101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3600"/>
              </a:p>
            </p:txBody>
          </p:sp>
          <p:sp>
            <p:nvSpPr>
              <p:cNvPr id="92" name="Isosceles Triangle 91"/>
              <p:cNvSpPr/>
              <p:nvPr/>
            </p:nvSpPr>
            <p:spPr>
              <a:xfrm rot="13500000">
                <a:off x="10325607" y="1826585"/>
                <a:ext cx="1570910" cy="864000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381000" dist="38100" dir="12000000" sx="101000" sy="101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3600"/>
              </a:p>
            </p:txBody>
          </p:sp>
        </p:grpSp>
        <p:sp>
          <p:nvSpPr>
            <p:cNvPr id="94" name="Rounded Rectangle 93"/>
            <p:cNvSpPr/>
            <p:nvPr/>
          </p:nvSpPr>
          <p:spPr>
            <a:xfrm>
              <a:off x="5894183" y="6766362"/>
              <a:ext cx="2431040" cy="303663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0385855" y="4472913"/>
            <a:ext cx="6103978" cy="8318974"/>
            <a:chOff x="9809791" y="4472913"/>
            <a:chExt cx="6103978" cy="8318974"/>
          </a:xfrm>
        </p:grpSpPr>
        <p:grpSp>
          <p:nvGrpSpPr>
            <p:cNvPr id="87" name="Group 86"/>
            <p:cNvGrpSpPr/>
            <p:nvPr/>
          </p:nvGrpSpPr>
          <p:grpSpPr>
            <a:xfrm>
              <a:off x="9809791" y="4472913"/>
              <a:ext cx="6103978" cy="8142413"/>
              <a:chOff x="8276065" y="4968801"/>
              <a:chExt cx="3700670" cy="4798314"/>
            </a:xfrm>
          </p:grpSpPr>
          <p:sp>
            <p:nvSpPr>
              <p:cNvPr id="88" name="Snip Single Corner Rectangle 87"/>
              <p:cNvSpPr/>
              <p:nvPr/>
            </p:nvSpPr>
            <p:spPr>
              <a:xfrm>
                <a:off x="8276065" y="4968801"/>
                <a:ext cx="3700670" cy="4798314"/>
              </a:xfrm>
              <a:prstGeom prst="snip1Rect">
                <a:avLst>
                  <a:gd name="adj" fmla="val 18796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292100" dist="38100" dir="7200000" sx="101000" sy="101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3600"/>
              </a:p>
            </p:txBody>
          </p:sp>
          <p:sp>
            <p:nvSpPr>
              <p:cNvPr id="89" name="Isosceles Triangle 88"/>
              <p:cNvSpPr/>
              <p:nvPr/>
            </p:nvSpPr>
            <p:spPr>
              <a:xfrm rot="13500000">
                <a:off x="10963019" y="5235984"/>
                <a:ext cx="988369" cy="502732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381000" dist="38100" dir="12000000" sx="101000" sy="101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3600"/>
              </a:p>
            </p:txBody>
          </p:sp>
        </p:grpSp>
        <p:sp>
          <p:nvSpPr>
            <p:cNvPr id="96" name="Rounded Rectangle 95"/>
            <p:cNvSpPr/>
            <p:nvPr/>
          </p:nvSpPr>
          <p:spPr>
            <a:xfrm>
              <a:off x="10004426" y="8797892"/>
              <a:ext cx="5700113" cy="1178863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bg1"/>
                </a:solidFill>
              </a:endParaRPr>
            </a:p>
          </p:txBody>
        </p:sp>
        <p:sp>
          <p:nvSpPr>
            <p:cNvPr id="97" name="Rounded Rectangle 96"/>
            <p:cNvSpPr/>
            <p:nvPr/>
          </p:nvSpPr>
          <p:spPr>
            <a:xfrm>
              <a:off x="10005612" y="10171876"/>
              <a:ext cx="5700113" cy="327358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10005612" y="7719272"/>
              <a:ext cx="5700113" cy="842100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9" name="Rounded Rectangle 118"/>
            <p:cNvSpPr/>
            <p:nvPr/>
          </p:nvSpPr>
          <p:spPr>
            <a:xfrm>
              <a:off x="10005612" y="6930344"/>
              <a:ext cx="5700113" cy="535847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0122265" y="4666586"/>
              <a:ext cx="5582275" cy="81253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endParaRPr lang="en-US" sz="1800" dirty="0" smtClean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-- GUID Propagation</a:t>
              </a:r>
            </a:p>
            <a:p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IN" sz="1800" dirty="0">
                  <a:latin typeface="Consolas" pitchFamily="49" charset="0"/>
                  <a:cs typeface="Consolas" pitchFamily="49" charset="0"/>
                </a:rPr>
                <a:t>CREATE TABLE </a:t>
              </a:r>
              <a:r>
                <a:rPr lang="en-IN" sz="1800" dirty="0" err="1" smtClean="0">
                  <a:latin typeface="Consolas" pitchFamily="49" charset="0"/>
                  <a:cs typeface="Consolas" pitchFamily="49" charset="0"/>
                </a:rPr>
                <a:t>userid_guid_map</a:t>
              </a:r>
              <a:r>
                <a:rPr lang="en-IN" sz="18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AS SELECT distinct </a:t>
              </a:r>
              <a:r>
                <a:rPr lang="en-IN" sz="1800" dirty="0" err="1">
                  <a:latin typeface="Consolas" pitchFamily="49" charset="0"/>
                  <a:cs typeface="Consolas" pitchFamily="49" charset="0"/>
                </a:rPr>
                <a:t>user_id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, </a:t>
              </a:r>
              <a:r>
                <a:rPr lang="en-IN" sz="1800" dirty="0" err="1">
                  <a:latin typeface="Consolas" pitchFamily="49" charset="0"/>
                  <a:cs typeface="Consolas" pitchFamily="49" charset="0"/>
                </a:rPr>
                <a:t>guid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 from </a:t>
              </a:r>
              <a:r>
                <a:rPr lang="en-IN" sz="1800" dirty="0" err="1" smtClean="0">
                  <a:latin typeface="Consolas" pitchFamily="49" charset="0"/>
                  <a:cs typeface="Consolas" pitchFamily="49" charset="0"/>
                </a:rPr>
                <a:t>dbact_guid</a:t>
              </a:r>
              <a:r>
                <a:rPr lang="en-IN" sz="1800" dirty="0" smtClean="0">
                  <a:latin typeface="Consolas" pitchFamily="49" charset="0"/>
                  <a:cs typeface="Consolas" pitchFamily="49" charset="0"/>
                </a:rPr>
                <a:t>;</a:t>
              </a:r>
              <a:endParaRPr lang="en-IN" sz="1800" dirty="0">
                <a:latin typeface="Consolas" pitchFamily="49" charset="0"/>
                <a:cs typeface="Consolas" pitchFamily="49" charset="0"/>
              </a:endParaRPr>
            </a:p>
            <a:p>
              <a:endParaRPr lang="en-US" sz="1800" dirty="0" smtClean="0">
                <a:latin typeface="Consolas" pitchFamily="49" charset="0"/>
                <a:cs typeface="Consolas" pitchFamily="49" charset="0"/>
              </a:endParaRPr>
            </a:p>
            <a:p>
              <a:r>
                <a:rPr lang="en-IN" sz="1800" dirty="0">
                  <a:latin typeface="Consolas" pitchFamily="49" charset="0"/>
                  <a:cs typeface="Consolas" pitchFamily="49" charset="0"/>
                </a:rPr>
                <a:t>CREATE TABLE </a:t>
              </a:r>
              <a:r>
                <a:rPr lang="en-IN" sz="1800" dirty="0" err="1" smtClean="0">
                  <a:latin typeface="Consolas" pitchFamily="49" charset="0"/>
                  <a:cs typeface="Consolas" pitchFamily="49" charset="0"/>
                </a:rPr>
                <a:t>mapcount</a:t>
              </a:r>
              <a:r>
                <a:rPr lang="en-IN" sz="18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AS SELECT COUNT(*) AS </a:t>
              </a:r>
              <a:r>
                <a:rPr lang="en-IN" sz="1800" dirty="0" err="1">
                  <a:latin typeface="Consolas" pitchFamily="49" charset="0"/>
                  <a:cs typeface="Consolas" pitchFamily="49" charset="0"/>
                </a:rPr>
                <a:t>cnt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, </a:t>
              </a:r>
              <a:r>
                <a:rPr lang="en-IN" sz="1800" dirty="0" err="1">
                  <a:latin typeface="Consolas" pitchFamily="49" charset="0"/>
                  <a:cs typeface="Consolas" pitchFamily="49" charset="0"/>
                </a:rPr>
                <a:t>user_id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 FROM </a:t>
              </a:r>
              <a:r>
                <a:rPr lang="en-IN" sz="1800" dirty="0" err="1" smtClean="0">
                  <a:latin typeface="Consolas" pitchFamily="49" charset="0"/>
                  <a:cs typeface="Consolas" pitchFamily="49" charset="0"/>
                </a:rPr>
                <a:t>userid_guid_map</a:t>
              </a:r>
              <a:r>
                <a:rPr lang="en-IN" sz="18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GROUP BY </a:t>
              </a:r>
              <a:r>
                <a:rPr lang="en-IN" sz="1800" dirty="0" err="1" smtClean="0">
                  <a:latin typeface="Consolas" pitchFamily="49" charset="0"/>
                  <a:cs typeface="Consolas" pitchFamily="49" charset="0"/>
                </a:rPr>
                <a:t>user_id</a:t>
              </a:r>
              <a:r>
                <a:rPr lang="en-IN" sz="1800" dirty="0" smtClean="0">
                  <a:latin typeface="Consolas" pitchFamily="49" charset="0"/>
                  <a:cs typeface="Consolas" pitchFamily="49" charset="0"/>
                </a:rPr>
                <a:t>;</a:t>
              </a:r>
              <a:endParaRPr lang="en-IN" sz="1800" dirty="0">
                <a:latin typeface="Consolas" pitchFamily="49" charset="0"/>
                <a:cs typeface="Consolas" pitchFamily="49" charset="0"/>
              </a:endParaRPr>
            </a:p>
            <a:p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IN" sz="1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CREATE TABLE </a:t>
              </a:r>
              <a:r>
                <a:rPr lang="en-IN" sz="1800" dirty="0" err="1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impr_guid</a:t>
              </a:r>
              <a:r>
                <a:rPr lang="en-IN" sz="18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IN" sz="1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AS SELECT</a:t>
              </a:r>
              <a:br>
                <a:rPr lang="en-IN" sz="1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</a:br>
              <a:r>
                <a:rPr lang="en-IN" sz="18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a.*,  </a:t>
              </a:r>
              <a:r>
                <a:rPr lang="en-IN" sz="1800" dirty="0" err="1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m.guid</a:t>
              </a:r>
              <a:r>
                <a:rPr lang="en-IN" sz="1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/>
              </a:r>
              <a:br>
                <a:rPr lang="en-IN" sz="1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</a:br>
              <a:r>
                <a:rPr lang="en-IN" sz="1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FROM </a:t>
              </a:r>
              <a:r>
                <a:rPr lang="en-IN" sz="1800" dirty="0" err="1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impr</a:t>
              </a:r>
              <a:r>
                <a:rPr lang="en-IN" sz="18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IN" sz="1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i JOIN </a:t>
              </a:r>
              <a:r>
                <a:rPr lang="en-IN" sz="1800" dirty="0" err="1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userid_guid_map</a:t>
              </a:r>
              <a:r>
                <a:rPr lang="en-IN" sz="18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IN" sz="1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m ON (</a:t>
              </a:r>
              <a:r>
                <a:rPr lang="en-IN" sz="1800" dirty="0" err="1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i.user_id</a:t>
              </a:r>
              <a:r>
                <a:rPr lang="en-IN" sz="1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=</a:t>
              </a:r>
              <a:r>
                <a:rPr lang="en-IN" sz="1800" dirty="0" err="1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m.user_id</a:t>
              </a:r>
              <a:r>
                <a:rPr lang="en-IN" sz="1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);</a:t>
              </a:r>
            </a:p>
            <a:p>
              <a:endParaRPr lang="en-US" sz="1800" dirty="0" smtClean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SELECT COUNT(*) FROM </a:t>
              </a:r>
              <a:r>
                <a:rPr lang="en-US" sz="1800" dirty="0" err="1" smtClean="0">
                  <a:latin typeface="Consolas" pitchFamily="49" charset="0"/>
                  <a:cs typeface="Consolas" pitchFamily="49" charset="0"/>
                </a:rPr>
                <a:t>impr_guid</a:t>
              </a:r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;</a:t>
              </a:r>
            </a:p>
            <a:p>
              <a:endParaRPr lang="en-US" sz="1800" dirty="0" smtClean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endParaRPr lang="en-IN" sz="1800" dirty="0"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121" name="Rounded Rectangular Callout 120"/>
          <p:cNvSpPr/>
          <p:nvPr/>
        </p:nvSpPr>
        <p:spPr>
          <a:xfrm>
            <a:off x="5886018" y="8634994"/>
            <a:ext cx="1548000" cy="612000"/>
          </a:xfrm>
          <a:prstGeom prst="wedgeRoundRectCallout">
            <a:avLst>
              <a:gd name="adj1" fmla="val 260172"/>
              <a:gd name="adj2" fmla="val -301207"/>
              <a:gd name="adj3" fmla="val 16667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Pre-step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122" name="Rounded Rectangular Callout 121"/>
          <p:cNvSpPr/>
          <p:nvPr/>
        </p:nvSpPr>
        <p:spPr>
          <a:xfrm>
            <a:off x="6516897" y="9469369"/>
            <a:ext cx="1548000" cy="612000"/>
          </a:xfrm>
          <a:prstGeom prst="wedgeRoundRectCallout">
            <a:avLst>
              <a:gd name="adj1" fmla="val 218240"/>
              <a:gd name="adj2" fmla="val -280838"/>
              <a:gd name="adj3" fmla="val 16667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Stats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123" name="Rounded Rectangular Callout 122"/>
          <p:cNvSpPr/>
          <p:nvPr/>
        </p:nvSpPr>
        <p:spPr>
          <a:xfrm>
            <a:off x="7017452" y="10297393"/>
            <a:ext cx="1548000" cy="612000"/>
          </a:xfrm>
          <a:prstGeom prst="wedgeRoundRectCallout">
            <a:avLst>
              <a:gd name="adj1" fmla="val 185956"/>
              <a:gd name="adj2" fmla="val -249378"/>
              <a:gd name="adj3" fmla="val 16667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Action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124" name="Rounded Rectangular Callout 123"/>
          <p:cNvSpPr/>
          <p:nvPr/>
        </p:nvSpPr>
        <p:spPr>
          <a:xfrm>
            <a:off x="7726146" y="11093961"/>
            <a:ext cx="1548000" cy="612000"/>
          </a:xfrm>
          <a:prstGeom prst="wedgeRoundRectCallout">
            <a:avLst>
              <a:gd name="adj1" fmla="val 134908"/>
              <a:gd name="adj2" fmla="val -196450"/>
              <a:gd name="adj3" fmla="val 16667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Validation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93" name="Shape 92"/>
          <p:cNvSpPr/>
          <p:nvPr/>
        </p:nvSpPr>
        <p:spPr>
          <a:xfrm rot="1580502">
            <a:off x="8500147" y="4952535"/>
            <a:ext cx="2081530" cy="1846869"/>
          </a:xfrm>
          <a:prstGeom prst="swooshArrow">
            <a:avLst>
              <a:gd name="adj1" fmla="val 14979"/>
              <a:gd name="adj2" fmla="val 31950"/>
            </a:avLst>
          </a:prstGeom>
          <a:solidFill>
            <a:schemeClr val="tx1">
              <a:lumMod val="75000"/>
              <a:lumOff val="25000"/>
            </a:schemeClr>
          </a:solidFill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0" name="Shape 99"/>
          <p:cNvSpPr/>
          <p:nvPr/>
        </p:nvSpPr>
        <p:spPr>
          <a:xfrm rot="8845355" flipV="1">
            <a:off x="4836044" y="-815751"/>
            <a:ext cx="8113889" cy="5355841"/>
          </a:xfrm>
          <a:prstGeom prst="swooshArrow">
            <a:avLst>
              <a:gd name="adj1" fmla="val 11041"/>
              <a:gd name="adj2" fmla="val 26186"/>
            </a:avLst>
          </a:prstGeom>
          <a:solidFill>
            <a:schemeClr val="bg1">
              <a:lumMod val="75000"/>
            </a:schemeClr>
          </a:solidFill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9" name="Right Brace 68"/>
          <p:cNvSpPr/>
          <p:nvPr/>
        </p:nvSpPr>
        <p:spPr>
          <a:xfrm>
            <a:off x="5340943" y="2976083"/>
            <a:ext cx="707730" cy="6313198"/>
          </a:xfrm>
          <a:prstGeom prst="rightBrace">
            <a:avLst>
              <a:gd name="adj1" fmla="val 35715"/>
              <a:gd name="adj2" fmla="val 16281"/>
            </a:avLst>
          </a:prstGeom>
          <a:ln w="1016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0" name="Oval 69"/>
          <p:cNvSpPr/>
          <p:nvPr/>
        </p:nvSpPr>
        <p:spPr>
          <a:xfrm rot="5400000">
            <a:off x="13379906" y="1418108"/>
            <a:ext cx="1503449" cy="2124116"/>
          </a:xfrm>
          <a:prstGeom prst="ellipse">
            <a:avLst/>
          </a:prstGeom>
          <a:noFill/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8" name="TextBox 67"/>
          <p:cNvSpPr txBox="1"/>
          <p:nvPr/>
        </p:nvSpPr>
        <p:spPr>
          <a:xfrm>
            <a:off x="6251183" y="4104705"/>
            <a:ext cx="29667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load_local.sh</a:t>
            </a:r>
          </a:p>
          <a:p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load_hdfs.sh</a:t>
            </a:r>
          </a:p>
          <a:p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r>
              <a:rPr lang="en-US" sz="1800" dirty="0">
                <a:latin typeface="Consolas" pitchFamily="49" charset="0"/>
                <a:cs typeface="Consolas" pitchFamily="49" charset="0"/>
              </a:rPr>
              <a:t>h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ive -f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stage.sql</a:t>
            </a: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hive -f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lbis.sql</a:t>
            </a: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endParaRPr lang="en-IN" sz="1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1" name="Flowchart: Magnetic Disk 70"/>
          <p:cNvSpPr/>
          <p:nvPr/>
        </p:nvSpPr>
        <p:spPr>
          <a:xfrm>
            <a:off x="1834567" y="9750128"/>
            <a:ext cx="2450175" cy="2131441"/>
          </a:xfrm>
          <a:prstGeom prst="flowChartMagneticDisk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LBIS</a:t>
            </a:r>
            <a:endParaRPr lang="en-IN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81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1623571" y="248701"/>
            <a:ext cx="10842926" cy="5872228"/>
            <a:chOff x="11623571" y="366779"/>
            <a:chExt cx="10842926" cy="5872228"/>
          </a:xfrm>
        </p:grpSpPr>
        <p:sp>
          <p:nvSpPr>
            <p:cNvPr id="10" name="Rounded Rectangle 9"/>
            <p:cNvSpPr/>
            <p:nvPr/>
          </p:nvSpPr>
          <p:spPr>
            <a:xfrm>
              <a:off x="11623571" y="366779"/>
              <a:ext cx="10842926" cy="5872228"/>
            </a:xfrm>
            <a:prstGeom prst="roundRect">
              <a:avLst>
                <a:gd name="adj" fmla="val 497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92100" dist="38100" dir="174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66" name="Group 65"/>
            <p:cNvGrpSpPr>
              <a:grpSpLocks noChangeAspect="1"/>
            </p:cNvGrpSpPr>
            <p:nvPr/>
          </p:nvGrpSpPr>
          <p:grpSpPr>
            <a:xfrm>
              <a:off x="11953329" y="432297"/>
              <a:ext cx="10277389" cy="5672714"/>
              <a:chOff x="2878172" y="1954293"/>
              <a:chExt cx="16419973" cy="9063180"/>
            </a:xfrm>
          </p:grpSpPr>
          <p:sp>
            <p:nvSpPr>
              <p:cNvPr id="67" name="Flowchart: Magnetic Disk 66"/>
              <p:cNvSpPr/>
              <p:nvPr/>
            </p:nvSpPr>
            <p:spPr>
              <a:xfrm>
                <a:off x="2878172" y="1954293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Customer Data Repository 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72" name="Straight Arrow Connector 71"/>
              <p:cNvCxnSpPr>
                <a:stCxn id="67" idx="3"/>
                <a:endCxn id="77" idx="1"/>
              </p:cNvCxnSpPr>
              <p:nvPr/>
            </p:nvCxnSpPr>
            <p:spPr>
              <a:xfrm>
                <a:off x="3911003" y="3823225"/>
                <a:ext cx="0" cy="719505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Flowchart: Magnetic Disk 76"/>
              <p:cNvSpPr/>
              <p:nvPr/>
            </p:nvSpPr>
            <p:spPr>
              <a:xfrm>
                <a:off x="2878172" y="4542730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 smtClean="0">
                  <a:solidFill>
                    <a:schemeClr val="bg1"/>
                  </a:solidFill>
                </a:endParaRPr>
              </a:p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LIVE Raw Data Repository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8" name="Flowchart: Magnetic Disk 77"/>
              <p:cNvSpPr/>
              <p:nvPr/>
            </p:nvSpPr>
            <p:spPr>
              <a:xfrm>
                <a:off x="7727427" y="4543305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 smtClean="0">
                  <a:solidFill>
                    <a:schemeClr val="bg1"/>
                  </a:solidFill>
                </a:endParaRPr>
              </a:p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LBIS</a:t>
                </a:r>
                <a:br>
                  <a:rPr lang="en-US" sz="1400" b="1" dirty="0" smtClean="0">
                    <a:solidFill>
                      <a:schemeClr val="bg1"/>
                    </a:solidFill>
                  </a:rPr>
                </a:b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9" name="Flowchart: Magnetic Disk 78"/>
              <p:cNvSpPr/>
              <p:nvPr/>
            </p:nvSpPr>
            <p:spPr>
              <a:xfrm>
                <a:off x="12479955" y="4564158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LIVE Funnel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0" name="Flowchart: Magnetic Disk 79"/>
              <p:cNvSpPr/>
              <p:nvPr/>
            </p:nvSpPr>
            <p:spPr>
              <a:xfrm>
                <a:off x="17114824" y="4543305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LFIS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3" name="Flowchart: Magnetic Disk 82"/>
              <p:cNvSpPr/>
              <p:nvPr/>
            </p:nvSpPr>
            <p:spPr>
              <a:xfrm>
                <a:off x="17114824" y="9148541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LUIS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3526244" y="3921521"/>
                <a:ext cx="713145" cy="39306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FTP</a:t>
                </a:r>
                <a:endParaRPr lang="en-IN" sz="1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1" name="Straight Arrow Connector 100"/>
              <p:cNvCxnSpPr>
                <a:stCxn id="77" idx="4"/>
                <a:endCxn id="78" idx="2"/>
              </p:cNvCxnSpPr>
              <p:nvPr/>
            </p:nvCxnSpPr>
            <p:spPr>
              <a:xfrm>
                <a:off x="4943834" y="5477196"/>
                <a:ext cx="2783593" cy="575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Arrow Connector 101"/>
              <p:cNvCxnSpPr>
                <a:stCxn id="78" idx="4"/>
                <a:endCxn id="79" idx="2"/>
              </p:cNvCxnSpPr>
              <p:nvPr/>
            </p:nvCxnSpPr>
            <p:spPr>
              <a:xfrm>
                <a:off x="9793089" y="5477771"/>
                <a:ext cx="2686866" cy="20853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Arrow Connector 102"/>
              <p:cNvCxnSpPr>
                <a:stCxn id="79" idx="4"/>
                <a:endCxn id="80" idx="2"/>
              </p:cNvCxnSpPr>
              <p:nvPr/>
            </p:nvCxnSpPr>
            <p:spPr>
              <a:xfrm flipV="1">
                <a:off x="14545617" y="5477771"/>
                <a:ext cx="2569207" cy="20853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/>
              <p:cNvCxnSpPr>
                <a:stCxn id="80" idx="3"/>
                <a:endCxn id="83" idx="1"/>
              </p:cNvCxnSpPr>
              <p:nvPr/>
            </p:nvCxnSpPr>
            <p:spPr>
              <a:xfrm>
                <a:off x="18147655" y="6412237"/>
                <a:ext cx="0" cy="2736304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Arrow Connector 104"/>
              <p:cNvCxnSpPr>
                <a:stCxn id="83" idx="2"/>
                <a:endCxn id="111" idx="3"/>
              </p:cNvCxnSpPr>
              <p:nvPr/>
            </p:nvCxnSpPr>
            <p:spPr>
              <a:xfrm flipH="1">
                <a:off x="13626502" y="10083007"/>
                <a:ext cx="3488322" cy="15709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" name="Rectangle 105"/>
              <p:cNvSpPr/>
              <p:nvPr/>
            </p:nvSpPr>
            <p:spPr>
              <a:xfrm>
                <a:off x="5180790" y="4770120"/>
                <a:ext cx="2164027" cy="124448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Transformation Validation</a:t>
                </a:r>
                <a:endParaRPr lang="en-IN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9979953" y="4824785"/>
                <a:ext cx="2261408" cy="121382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Sequencing Validation</a:t>
                </a:r>
                <a:endParaRPr lang="en-IN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14769836" y="4896793"/>
                <a:ext cx="2055825" cy="110347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Summarization</a:t>
                </a:r>
              </a:p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Validation</a:t>
                </a:r>
                <a:endParaRPr lang="en-IN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17036737" y="7199444"/>
                <a:ext cx="2261408" cy="121382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transformation</a:t>
                </a:r>
                <a:endParaRPr lang="en-IN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14234504" y="9431115"/>
                <a:ext cx="2262393" cy="133520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Report Generation and Visualization </a:t>
                </a:r>
                <a:endParaRPr lang="en-IN" sz="1400" dirty="0">
                  <a:solidFill>
                    <a:schemeClr val="tx1"/>
                  </a:solidFill>
                </a:endParaRPr>
              </a:p>
            </p:txBody>
          </p:sp>
          <p:graphicFrame>
            <p:nvGraphicFramePr>
              <p:cNvPr id="111" name="Chart 110"/>
              <p:cNvGraphicFramePr/>
              <p:nvPr>
                <p:extLst>
                  <p:ext uri="{D42A27DB-BD31-4B8C-83A1-F6EECF244321}">
                    <p14:modId xmlns:p14="http://schemas.microsoft.com/office/powerpoint/2010/main" val="665600870"/>
                  </p:ext>
                </p:extLst>
              </p:nvPr>
            </p:nvGraphicFramePr>
            <p:xfrm>
              <a:off x="11333407" y="9315875"/>
              <a:ext cx="2293095" cy="1565683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112" name="Flowchart: Magnetic Disk 111"/>
              <p:cNvSpPr/>
              <p:nvPr/>
            </p:nvSpPr>
            <p:spPr>
              <a:xfrm>
                <a:off x="12491769" y="6849199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LIVE Stats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13" name="Straight Arrow Connector 112"/>
              <p:cNvCxnSpPr>
                <a:stCxn id="77" idx="3"/>
              </p:cNvCxnSpPr>
              <p:nvPr/>
            </p:nvCxnSpPr>
            <p:spPr>
              <a:xfrm>
                <a:off x="3911003" y="6411662"/>
                <a:ext cx="0" cy="1374669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Arrow Connector 113"/>
              <p:cNvCxnSpPr>
                <a:endCxn id="112" idx="2"/>
              </p:cNvCxnSpPr>
              <p:nvPr/>
            </p:nvCxnSpPr>
            <p:spPr>
              <a:xfrm>
                <a:off x="3911003" y="7779103"/>
                <a:ext cx="8580766" cy="4562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Rectangle 114"/>
              <p:cNvSpPr/>
              <p:nvPr/>
            </p:nvSpPr>
            <p:spPr>
              <a:xfrm>
                <a:off x="7275989" y="7328764"/>
                <a:ext cx="1967297" cy="937918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Statistical</a:t>
                </a:r>
                <a:r>
                  <a:rPr lang="en-IN" sz="1400" dirty="0">
                    <a:solidFill>
                      <a:schemeClr val="tx1"/>
                    </a:solidFill>
                  </a:rPr>
                  <a:t> </a:t>
                </a:r>
                <a:r>
                  <a:rPr lang="en-IN" sz="1400" dirty="0" smtClean="0">
                    <a:solidFill>
                      <a:schemeClr val="tx1"/>
                    </a:solidFill>
                  </a:rPr>
                  <a:t>Analysis </a:t>
                </a:r>
                <a:endParaRPr lang="en-US" sz="14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6" name="Straight Arrow Connector 115"/>
              <p:cNvCxnSpPr>
                <a:endCxn id="108" idx="2"/>
              </p:cNvCxnSpPr>
              <p:nvPr/>
            </p:nvCxnSpPr>
            <p:spPr>
              <a:xfrm flipV="1">
                <a:off x="15797749" y="6000267"/>
                <a:ext cx="0" cy="1778836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Arrow Connector 116"/>
              <p:cNvCxnSpPr>
                <a:stCxn id="112" idx="4"/>
              </p:cNvCxnSpPr>
              <p:nvPr/>
            </p:nvCxnSpPr>
            <p:spPr>
              <a:xfrm flipV="1">
                <a:off x="14557431" y="7779103"/>
                <a:ext cx="1210429" cy="4562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4"/>
          <p:cNvGrpSpPr/>
          <p:nvPr/>
        </p:nvGrpSpPr>
        <p:grpSpPr>
          <a:xfrm>
            <a:off x="801909" y="473818"/>
            <a:ext cx="4516865" cy="11695783"/>
            <a:chOff x="801909" y="473818"/>
            <a:chExt cx="4516865" cy="11695783"/>
          </a:xfrm>
        </p:grpSpPr>
        <p:sp>
          <p:nvSpPr>
            <p:cNvPr id="130" name="Rounded Rectangle 129"/>
            <p:cNvSpPr/>
            <p:nvPr/>
          </p:nvSpPr>
          <p:spPr>
            <a:xfrm>
              <a:off x="801909" y="473818"/>
              <a:ext cx="4516865" cy="11695783"/>
            </a:xfrm>
            <a:prstGeom prst="roundRect">
              <a:avLst>
                <a:gd name="adj" fmla="val 4687"/>
              </a:avLst>
            </a:prstGeom>
            <a:gradFill>
              <a:gsLst>
                <a:gs pos="0">
                  <a:srgbClr val="FFFF00">
                    <a:lumMod val="58000"/>
                    <a:lumOff val="42000"/>
                  </a:srgbClr>
                </a:gs>
                <a:gs pos="35000">
                  <a:srgbClr val="FFFF00">
                    <a:lumMod val="32000"/>
                    <a:lumOff val="68000"/>
                  </a:srgbClr>
                </a:gs>
                <a:gs pos="100000">
                  <a:srgbClr val="FFFF00">
                    <a:lumMod val="14000"/>
                    <a:lumOff val="86000"/>
                  </a:srgbClr>
                </a:gs>
              </a:gsLst>
            </a:gradFill>
            <a:ln>
              <a:noFill/>
            </a:ln>
            <a:effectLst>
              <a:outerShdw blurRad="304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127" name="Straight Arrow Connector 126"/>
            <p:cNvCxnSpPr>
              <a:stCxn id="49" idx="3"/>
            </p:cNvCxnSpPr>
            <p:nvPr/>
          </p:nvCxnSpPr>
          <p:spPr>
            <a:xfrm flipH="1">
              <a:off x="3059655" y="2779762"/>
              <a:ext cx="1057" cy="6970366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Flowchart: Magnetic Disk 48"/>
            <p:cNvSpPr/>
            <p:nvPr/>
          </p:nvSpPr>
          <p:spPr>
            <a:xfrm>
              <a:off x="1944959" y="648321"/>
              <a:ext cx="2231507" cy="2131441"/>
            </a:xfrm>
            <a:prstGeom prst="flowChartMagneticDisk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LIVE Raw Data Repository</a:t>
              </a:r>
              <a:endParaRPr lang="en-IN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1022510" y="2976083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SCP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1008113" y="3912187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>
                  <a:cs typeface="Consolas" pitchFamily="49" charset="0"/>
                </a:rPr>
                <a:t>h</a:t>
              </a:r>
              <a:r>
                <a:rPr lang="en-US" sz="2400" dirty="0" err="1" smtClean="0">
                  <a:cs typeface="Consolas" pitchFamily="49" charset="0"/>
                </a:rPr>
                <a:t>adoop</a:t>
              </a:r>
              <a:r>
                <a:rPr lang="en-US" sz="2400" dirty="0" smtClean="0">
                  <a:cs typeface="Consolas" pitchFamily="49" charset="0"/>
                </a:rPr>
                <a:t> </a:t>
              </a:r>
              <a:r>
                <a:rPr lang="en-US" sz="2400" dirty="0" err="1" smtClean="0">
                  <a:cs typeface="Consolas" pitchFamily="49" charset="0"/>
                </a:rPr>
                <a:t>fs</a:t>
              </a:r>
              <a:r>
                <a:rPr lang="en-US" sz="2400" dirty="0" smtClean="0">
                  <a:cs typeface="Consolas" pitchFamily="49" charset="0"/>
                </a:rPr>
                <a:t> -put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1008113" y="4848291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Raw-customer tables and </a:t>
              </a:r>
              <a:r>
                <a:rPr lang="en-US" sz="2400" dirty="0" err="1" smtClean="0">
                  <a:cs typeface="Consolas" pitchFamily="49" charset="0"/>
                </a:rPr>
                <a:t>maptables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81" name="Rounded Rectangle 80"/>
            <p:cNvSpPr/>
            <p:nvPr/>
          </p:nvSpPr>
          <p:spPr>
            <a:xfrm>
              <a:off x="1008113" y="5784395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GUID propagation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82" name="Rounded Rectangle 81"/>
            <p:cNvSpPr/>
            <p:nvPr/>
          </p:nvSpPr>
          <p:spPr>
            <a:xfrm>
              <a:off x="1008113" y="6720499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Cleaning &amp; truncation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1008113" y="7656603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Joining with </a:t>
              </a:r>
              <a:r>
                <a:rPr lang="en-US" sz="2400" dirty="0" err="1" smtClean="0">
                  <a:cs typeface="Consolas" pitchFamily="49" charset="0"/>
                </a:rPr>
                <a:t>maptables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1008113" y="8592707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Transform in LBIS</a:t>
              </a:r>
              <a:endParaRPr lang="en-IN" sz="2400" dirty="0">
                <a:cs typeface="Consolas" pitchFamily="49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120681" y="3096593"/>
            <a:ext cx="3244031" cy="4384038"/>
            <a:chOff x="5840046" y="3784522"/>
            <a:chExt cx="3244031" cy="4384038"/>
          </a:xfrm>
        </p:grpSpPr>
        <p:grpSp>
          <p:nvGrpSpPr>
            <p:cNvPr id="90" name="Group 89"/>
            <p:cNvGrpSpPr/>
            <p:nvPr/>
          </p:nvGrpSpPr>
          <p:grpSpPr>
            <a:xfrm>
              <a:off x="5840046" y="3784522"/>
              <a:ext cx="3244031" cy="4384038"/>
              <a:chOff x="8276065" y="1407655"/>
              <a:chExt cx="3700670" cy="4798314"/>
            </a:xfrm>
          </p:grpSpPr>
          <p:sp>
            <p:nvSpPr>
              <p:cNvPr id="91" name="Snip Single Corner Rectangle 90"/>
              <p:cNvSpPr/>
              <p:nvPr/>
            </p:nvSpPr>
            <p:spPr>
              <a:xfrm>
                <a:off x="8276065" y="1407655"/>
                <a:ext cx="3700670" cy="4798314"/>
              </a:xfrm>
              <a:prstGeom prst="snip1Rect">
                <a:avLst>
                  <a:gd name="adj" fmla="val 32052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292100" dist="38100" dir="7200000" sx="101000" sy="101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3600"/>
              </a:p>
            </p:txBody>
          </p:sp>
          <p:sp>
            <p:nvSpPr>
              <p:cNvPr id="92" name="Isosceles Triangle 91"/>
              <p:cNvSpPr/>
              <p:nvPr/>
            </p:nvSpPr>
            <p:spPr>
              <a:xfrm rot="13500000">
                <a:off x="10325607" y="1826585"/>
                <a:ext cx="1570910" cy="864000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381000" dist="38100" dir="12000000" sx="101000" sy="101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3600"/>
              </a:p>
            </p:txBody>
          </p:sp>
        </p:grpSp>
        <p:sp>
          <p:nvSpPr>
            <p:cNvPr id="94" name="Rounded Rectangle 93"/>
            <p:cNvSpPr/>
            <p:nvPr/>
          </p:nvSpPr>
          <p:spPr>
            <a:xfrm>
              <a:off x="5894183" y="6766362"/>
              <a:ext cx="2431040" cy="303663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0385855" y="4472913"/>
            <a:ext cx="6103978" cy="8318974"/>
            <a:chOff x="9809791" y="4472913"/>
            <a:chExt cx="6103978" cy="8318974"/>
          </a:xfrm>
        </p:grpSpPr>
        <p:grpSp>
          <p:nvGrpSpPr>
            <p:cNvPr id="87" name="Group 86"/>
            <p:cNvGrpSpPr/>
            <p:nvPr/>
          </p:nvGrpSpPr>
          <p:grpSpPr>
            <a:xfrm>
              <a:off x="9809791" y="4472913"/>
              <a:ext cx="6103978" cy="8142413"/>
              <a:chOff x="8276065" y="4968801"/>
              <a:chExt cx="3700670" cy="4798314"/>
            </a:xfrm>
          </p:grpSpPr>
          <p:sp>
            <p:nvSpPr>
              <p:cNvPr id="88" name="Snip Single Corner Rectangle 87"/>
              <p:cNvSpPr/>
              <p:nvPr/>
            </p:nvSpPr>
            <p:spPr>
              <a:xfrm>
                <a:off x="8276065" y="4968801"/>
                <a:ext cx="3700670" cy="4798314"/>
              </a:xfrm>
              <a:prstGeom prst="snip1Rect">
                <a:avLst>
                  <a:gd name="adj" fmla="val 18796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292100" dist="38100" dir="7200000" sx="101000" sy="101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3600"/>
              </a:p>
            </p:txBody>
          </p:sp>
          <p:sp>
            <p:nvSpPr>
              <p:cNvPr id="89" name="Isosceles Triangle 88"/>
              <p:cNvSpPr/>
              <p:nvPr/>
            </p:nvSpPr>
            <p:spPr>
              <a:xfrm rot="13500000">
                <a:off x="10963019" y="5235984"/>
                <a:ext cx="988369" cy="502732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381000" dist="38100" dir="12000000" sx="101000" sy="101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3600"/>
              </a:p>
            </p:txBody>
          </p:sp>
        </p:grpSp>
        <p:sp>
          <p:nvSpPr>
            <p:cNvPr id="96" name="Rounded Rectangle 95"/>
            <p:cNvSpPr/>
            <p:nvPr/>
          </p:nvSpPr>
          <p:spPr>
            <a:xfrm>
              <a:off x="10004426" y="8797892"/>
              <a:ext cx="5700113" cy="1178863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bg1"/>
                </a:solidFill>
              </a:endParaRPr>
            </a:p>
          </p:txBody>
        </p:sp>
        <p:sp>
          <p:nvSpPr>
            <p:cNvPr id="97" name="Rounded Rectangle 96"/>
            <p:cNvSpPr/>
            <p:nvPr/>
          </p:nvSpPr>
          <p:spPr>
            <a:xfrm>
              <a:off x="10005612" y="10171876"/>
              <a:ext cx="5700113" cy="327358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10005612" y="7719272"/>
              <a:ext cx="5700113" cy="842100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9" name="Rounded Rectangle 118"/>
            <p:cNvSpPr/>
            <p:nvPr/>
          </p:nvSpPr>
          <p:spPr>
            <a:xfrm>
              <a:off x="10005612" y="6930344"/>
              <a:ext cx="5700113" cy="535847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0122265" y="4666586"/>
              <a:ext cx="5582275" cy="81253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endParaRPr lang="en-US" sz="1800" dirty="0" smtClean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-- GUID Propagation</a:t>
              </a:r>
            </a:p>
            <a:p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IN" sz="1800" dirty="0">
                  <a:latin typeface="Consolas" pitchFamily="49" charset="0"/>
                  <a:cs typeface="Consolas" pitchFamily="49" charset="0"/>
                </a:rPr>
                <a:t>CREATE TABLE </a:t>
              </a:r>
              <a:r>
                <a:rPr lang="en-IN" sz="1800" dirty="0" err="1" smtClean="0">
                  <a:latin typeface="Consolas" pitchFamily="49" charset="0"/>
                  <a:cs typeface="Consolas" pitchFamily="49" charset="0"/>
                </a:rPr>
                <a:t>userid_guid_map</a:t>
              </a:r>
              <a:r>
                <a:rPr lang="en-IN" sz="18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AS SELECT distinct </a:t>
              </a:r>
              <a:r>
                <a:rPr lang="en-IN" sz="1800" dirty="0" err="1">
                  <a:latin typeface="Consolas" pitchFamily="49" charset="0"/>
                  <a:cs typeface="Consolas" pitchFamily="49" charset="0"/>
                </a:rPr>
                <a:t>user_id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, </a:t>
              </a:r>
              <a:r>
                <a:rPr lang="en-IN" sz="1800" dirty="0" err="1">
                  <a:latin typeface="Consolas" pitchFamily="49" charset="0"/>
                  <a:cs typeface="Consolas" pitchFamily="49" charset="0"/>
                </a:rPr>
                <a:t>guid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 from </a:t>
              </a:r>
              <a:r>
                <a:rPr lang="en-IN" sz="1800" dirty="0" err="1" smtClean="0">
                  <a:latin typeface="Consolas" pitchFamily="49" charset="0"/>
                  <a:cs typeface="Consolas" pitchFamily="49" charset="0"/>
                </a:rPr>
                <a:t>dbact_guid</a:t>
              </a:r>
              <a:r>
                <a:rPr lang="en-IN" sz="1800" dirty="0" smtClean="0">
                  <a:latin typeface="Consolas" pitchFamily="49" charset="0"/>
                  <a:cs typeface="Consolas" pitchFamily="49" charset="0"/>
                </a:rPr>
                <a:t>;</a:t>
              </a:r>
              <a:endParaRPr lang="en-IN" sz="1800" dirty="0">
                <a:latin typeface="Consolas" pitchFamily="49" charset="0"/>
                <a:cs typeface="Consolas" pitchFamily="49" charset="0"/>
              </a:endParaRPr>
            </a:p>
            <a:p>
              <a:endParaRPr lang="en-US" sz="1800" dirty="0" smtClean="0">
                <a:latin typeface="Consolas" pitchFamily="49" charset="0"/>
                <a:cs typeface="Consolas" pitchFamily="49" charset="0"/>
              </a:endParaRPr>
            </a:p>
            <a:p>
              <a:r>
                <a:rPr lang="en-IN" sz="1800" dirty="0">
                  <a:latin typeface="Consolas" pitchFamily="49" charset="0"/>
                  <a:cs typeface="Consolas" pitchFamily="49" charset="0"/>
                </a:rPr>
                <a:t>CREATE TABLE </a:t>
              </a:r>
              <a:r>
                <a:rPr lang="en-IN" sz="1800" dirty="0" err="1" smtClean="0">
                  <a:latin typeface="Consolas" pitchFamily="49" charset="0"/>
                  <a:cs typeface="Consolas" pitchFamily="49" charset="0"/>
                </a:rPr>
                <a:t>mapcount</a:t>
              </a:r>
              <a:r>
                <a:rPr lang="en-IN" sz="18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AS SELECT COUNT(*) AS </a:t>
              </a:r>
              <a:r>
                <a:rPr lang="en-IN" sz="1800" dirty="0" err="1">
                  <a:latin typeface="Consolas" pitchFamily="49" charset="0"/>
                  <a:cs typeface="Consolas" pitchFamily="49" charset="0"/>
                </a:rPr>
                <a:t>cnt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, </a:t>
              </a:r>
              <a:r>
                <a:rPr lang="en-IN" sz="1800" dirty="0" err="1">
                  <a:latin typeface="Consolas" pitchFamily="49" charset="0"/>
                  <a:cs typeface="Consolas" pitchFamily="49" charset="0"/>
                </a:rPr>
                <a:t>user_id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 FROM </a:t>
              </a:r>
              <a:r>
                <a:rPr lang="en-IN" sz="1800" dirty="0" err="1" smtClean="0">
                  <a:latin typeface="Consolas" pitchFamily="49" charset="0"/>
                  <a:cs typeface="Consolas" pitchFamily="49" charset="0"/>
                </a:rPr>
                <a:t>userid_guid_map</a:t>
              </a:r>
              <a:r>
                <a:rPr lang="en-IN" sz="18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GROUP BY </a:t>
              </a:r>
              <a:r>
                <a:rPr lang="en-IN" sz="1800" dirty="0" err="1" smtClean="0">
                  <a:latin typeface="Consolas" pitchFamily="49" charset="0"/>
                  <a:cs typeface="Consolas" pitchFamily="49" charset="0"/>
                </a:rPr>
                <a:t>user_id</a:t>
              </a:r>
              <a:r>
                <a:rPr lang="en-IN" sz="1800" dirty="0" smtClean="0">
                  <a:latin typeface="Consolas" pitchFamily="49" charset="0"/>
                  <a:cs typeface="Consolas" pitchFamily="49" charset="0"/>
                </a:rPr>
                <a:t>;</a:t>
              </a:r>
              <a:endParaRPr lang="en-IN" sz="1800" dirty="0">
                <a:latin typeface="Consolas" pitchFamily="49" charset="0"/>
                <a:cs typeface="Consolas" pitchFamily="49" charset="0"/>
              </a:endParaRPr>
            </a:p>
            <a:p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IN" sz="1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CREATE TABLE </a:t>
              </a:r>
              <a:r>
                <a:rPr lang="en-IN" sz="1800" dirty="0" err="1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impr_guid</a:t>
              </a:r>
              <a:r>
                <a:rPr lang="en-IN" sz="18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IN" sz="1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AS SELECT</a:t>
              </a:r>
              <a:br>
                <a:rPr lang="en-IN" sz="1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</a:br>
              <a:r>
                <a:rPr lang="en-IN" sz="18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a.*,  </a:t>
              </a:r>
              <a:r>
                <a:rPr lang="en-IN" sz="1800" dirty="0" err="1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m.guid</a:t>
              </a:r>
              <a:r>
                <a:rPr lang="en-IN" sz="1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/>
              </a:r>
              <a:br>
                <a:rPr lang="en-IN" sz="1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</a:br>
              <a:r>
                <a:rPr lang="en-IN" sz="1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FROM </a:t>
              </a:r>
              <a:r>
                <a:rPr lang="en-IN" sz="1800" dirty="0" err="1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impr</a:t>
              </a:r>
              <a:r>
                <a:rPr lang="en-IN" sz="18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IN" sz="1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i JOIN </a:t>
              </a:r>
              <a:r>
                <a:rPr lang="en-IN" sz="1800" dirty="0" err="1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userid_guid_map</a:t>
              </a:r>
              <a:r>
                <a:rPr lang="en-IN" sz="18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IN" sz="1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m ON (</a:t>
              </a:r>
              <a:r>
                <a:rPr lang="en-IN" sz="1800" dirty="0" err="1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i.user_id</a:t>
              </a:r>
              <a:r>
                <a:rPr lang="en-IN" sz="1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=</a:t>
              </a:r>
              <a:r>
                <a:rPr lang="en-IN" sz="1800" dirty="0" err="1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m.user_id</a:t>
              </a:r>
              <a:r>
                <a:rPr lang="en-IN" sz="1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);</a:t>
              </a:r>
            </a:p>
            <a:p>
              <a:endParaRPr lang="en-US" sz="1800" dirty="0" smtClean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SELECT COUNT(*) FROM </a:t>
              </a:r>
              <a:r>
                <a:rPr lang="en-US" sz="1800" dirty="0" err="1" smtClean="0">
                  <a:latin typeface="Consolas" pitchFamily="49" charset="0"/>
                  <a:cs typeface="Consolas" pitchFamily="49" charset="0"/>
                </a:rPr>
                <a:t>impr_guid</a:t>
              </a:r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;</a:t>
              </a:r>
            </a:p>
            <a:p>
              <a:endParaRPr lang="en-US" sz="1800" dirty="0" smtClean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endParaRPr lang="en-IN" sz="1800" dirty="0">
                <a:latin typeface="Consolas" pitchFamily="49" charset="0"/>
                <a:cs typeface="Consolas" pitchFamily="49" charset="0"/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17353930" y="7165330"/>
            <a:ext cx="4464496" cy="2123951"/>
            <a:chOff x="17660503" y="4990552"/>
            <a:chExt cx="4464496" cy="2123951"/>
          </a:xfrm>
        </p:grpSpPr>
        <p:sp>
          <p:nvSpPr>
            <p:cNvPr id="126" name="Rounded Rectangular Callout 125"/>
            <p:cNvSpPr/>
            <p:nvPr/>
          </p:nvSpPr>
          <p:spPr>
            <a:xfrm>
              <a:off x="17660503" y="4990552"/>
              <a:ext cx="4464496" cy="2123951"/>
            </a:xfrm>
            <a:prstGeom prst="wedgeRoundRectCallout">
              <a:avLst>
                <a:gd name="adj1" fmla="val -86089"/>
                <a:gd name="adj2" fmla="val 50657"/>
                <a:gd name="adj3" fmla="val 16667"/>
              </a:avLst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17887462" y="5211013"/>
              <a:ext cx="4033879" cy="471374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Query failed (MR job </a:t>
              </a:r>
              <a:r>
                <a:rPr lang="en-US" sz="2000" dirty="0" smtClean="0">
                  <a:solidFill>
                    <a:schemeClr val="tx1"/>
                  </a:solidFill>
                </a:rPr>
                <a:t>not </a:t>
              </a:r>
              <a:r>
                <a:rPr lang="en-US" sz="2000" dirty="0">
                  <a:solidFill>
                    <a:schemeClr val="tx1"/>
                  </a:solidFill>
                </a:rPr>
                <a:t>launched)</a:t>
              </a:r>
              <a:endParaRPr lang="en-IN" sz="2000" dirty="0">
                <a:solidFill>
                  <a:schemeClr val="tx1"/>
                </a:solidFill>
              </a:endParaRPr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17907187" y="5805038"/>
              <a:ext cx="4014154" cy="471374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>
                  <a:solidFill>
                    <a:schemeClr val="tx1"/>
                  </a:solidFill>
                </a:rPr>
                <a:t>Mapred</a:t>
              </a:r>
              <a:r>
                <a:rPr lang="en-US" sz="2000" dirty="0">
                  <a:solidFill>
                    <a:schemeClr val="tx1"/>
                  </a:solidFill>
                </a:rPr>
                <a:t> job failed</a:t>
              </a:r>
              <a:endParaRPr lang="en-IN" sz="2000" dirty="0">
                <a:solidFill>
                  <a:schemeClr val="tx1"/>
                </a:solidFill>
              </a:endParaRPr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17907187" y="6413784"/>
              <a:ext cx="4014154" cy="471374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>
                  <a:solidFill>
                    <a:schemeClr val="tx1"/>
                  </a:solidFill>
                </a:rPr>
                <a:t>Hadoop</a:t>
              </a:r>
              <a:r>
                <a:rPr lang="en-US" sz="2000" dirty="0">
                  <a:solidFill>
                    <a:schemeClr val="tx1"/>
                  </a:solidFill>
                </a:rPr>
                <a:t> stopped responding</a:t>
              </a:r>
              <a:endParaRPr lang="en-IN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1" name="Rounded Rectangular Callout 120"/>
          <p:cNvSpPr/>
          <p:nvPr/>
        </p:nvSpPr>
        <p:spPr>
          <a:xfrm>
            <a:off x="5886018" y="8634994"/>
            <a:ext cx="1548000" cy="612000"/>
          </a:xfrm>
          <a:prstGeom prst="wedgeRoundRectCallout">
            <a:avLst>
              <a:gd name="adj1" fmla="val 260172"/>
              <a:gd name="adj2" fmla="val -301207"/>
              <a:gd name="adj3" fmla="val 16667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Pre-step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122" name="Rounded Rectangular Callout 121"/>
          <p:cNvSpPr/>
          <p:nvPr/>
        </p:nvSpPr>
        <p:spPr>
          <a:xfrm>
            <a:off x="6516897" y="9469369"/>
            <a:ext cx="1548000" cy="612000"/>
          </a:xfrm>
          <a:prstGeom prst="wedgeRoundRectCallout">
            <a:avLst>
              <a:gd name="adj1" fmla="val 218240"/>
              <a:gd name="adj2" fmla="val -280838"/>
              <a:gd name="adj3" fmla="val 16667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Stats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123" name="Rounded Rectangular Callout 122"/>
          <p:cNvSpPr/>
          <p:nvPr/>
        </p:nvSpPr>
        <p:spPr>
          <a:xfrm>
            <a:off x="7017452" y="10297393"/>
            <a:ext cx="1548000" cy="612000"/>
          </a:xfrm>
          <a:prstGeom prst="wedgeRoundRectCallout">
            <a:avLst>
              <a:gd name="adj1" fmla="val 185956"/>
              <a:gd name="adj2" fmla="val -249378"/>
              <a:gd name="adj3" fmla="val 16667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Action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124" name="Rounded Rectangular Callout 123"/>
          <p:cNvSpPr/>
          <p:nvPr/>
        </p:nvSpPr>
        <p:spPr>
          <a:xfrm>
            <a:off x="7726146" y="11093961"/>
            <a:ext cx="1548000" cy="612000"/>
          </a:xfrm>
          <a:prstGeom prst="wedgeRoundRectCallout">
            <a:avLst>
              <a:gd name="adj1" fmla="val 134908"/>
              <a:gd name="adj2" fmla="val -196450"/>
              <a:gd name="adj3" fmla="val 16667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Validation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93" name="Shape 92"/>
          <p:cNvSpPr/>
          <p:nvPr/>
        </p:nvSpPr>
        <p:spPr>
          <a:xfrm rot="1580502">
            <a:off x="8500147" y="4952535"/>
            <a:ext cx="2081530" cy="1846869"/>
          </a:xfrm>
          <a:prstGeom prst="swooshArrow">
            <a:avLst>
              <a:gd name="adj1" fmla="val 14979"/>
              <a:gd name="adj2" fmla="val 31950"/>
            </a:avLst>
          </a:prstGeom>
          <a:solidFill>
            <a:schemeClr val="tx1">
              <a:lumMod val="75000"/>
              <a:lumOff val="25000"/>
            </a:schemeClr>
          </a:solidFill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0" name="Shape 99"/>
          <p:cNvSpPr/>
          <p:nvPr/>
        </p:nvSpPr>
        <p:spPr>
          <a:xfrm rot="8845355" flipV="1">
            <a:off x="4836044" y="-815751"/>
            <a:ext cx="8113889" cy="5355841"/>
          </a:xfrm>
          <a:prstGeom prst="swooshArrow">
            <a:avLst>
              <a:gd name="adj1" fmla="val 11041"/>
              <a:gd name="adj2" fmla="val 26186"/>
            </a:avLst>
          </a:prstGeom>
          <a:solidFill>
            <a:schemeClr val="bg1">
              <a:lumMod val="75000"/>
            </a:schemeClr>
          </a:solidFill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0" name="Right Brace 69"/>
          <p:cNvSpPr/>
          <p:nvPr/>
        </p:nvSpPr>
        <p:spPr>
          <a:xfrm>
            <a:off x="5340943" y="2976083"/>
            <a:ext cx="707730" cy="6313198"/>
          </a:xfrm>
          <a:prstGeom prst="rightBrace">
            <a:avLst>
              <a:gd name="adj1" fmla="val 35715"/>
              <a:gd name="adj2" fmla="val 16281"/>
            </a:avLst>
          </a:prstGeom>
          <a:ln w="1016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1" name="Oval 70"/>
          <p:cNvSpPr/>
          <p:nvPr/>
        </p:nvSpPr>
        <p:spPr>
          <a:xfrm rot="5400000">
            <a:off x="13379906" y="1418108"/>
            <a:ext cx="1503449" cy="2124116"/>
          </a:xfrm>
          <a:prstGeom prst="ellipse">
            <a:avLst/>
          </a:prstGeom>
          <a:noFill/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TextBox 72"/>
          <p:cNvSpPr txBox="1"/>
          <p:nvPr/>
        </p:nvSpPr>
        <p:spPr>
          <a:xfrm>
            <a:off x="6251183" y="4104705"/>
            <a:ext cx="29667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load_local.sh</a:t>
            </a:r>
          </a:p>
          <a:p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load_hdfs.sh</a:t>
            </a:r>
          </a:p>
          <a:p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r>
              <a:rPr lang="en-US" sz="1800" dirty="0">
                <a:latin typeface="Consolas" pitchFamily="49" charset="0"/>
                <a:cs typeface="Consolas" pitchFamily="49" charset="0"/>
              </a:rPr>
              <a:t>h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ive -f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stage.sql</a:t>
            </a: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hive -f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lbis.sql</a:t>
            </a: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endParaRPr lang="en-IN" sz="1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4" name="Flowchart: Magnetic Disk 73"/>
          <p:cNvSpPr/>
          <p:nvPr/>
        </p:nvSpPr>
        <p:spPr>
          <a:xfrm>
            <a:off x="1834567" y="9750128"/>
            <a:ext cx="2450175" cy="2131441"/>
          </a:xfrm>
          <a:prstGeom prst="flowChartMagneticDisk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LBIS</a:t>
            </a:r>
            <a:endParaRPr lang="en-IN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59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1623571" y="248701"/>
            <a:ext cx="10842926" cy="5872228"/>
            <a:chOff x="11623571" y="366779"/>
            <a:chExt cx="10842926" cy="5872228"/>
          </a:xfrm>
        </p:grpSpPr>
        <p:sp>
          <p:nvSpPr>
            <p:cNvPr id="10" name="Rounded Rectangle 9"/>
            <p:cNvSpPr/>
            <p:nvPr/>
          </p:nvSpPr>
          <p:spPr>
            <a:xfrm>
              <a:off x="11623571" y="366779"/>
              <a:ext cx="10842926" cy="5872228"/>
            </a:xfrm>
            <a:prstGeom prst="roundRect">
              <a:avLst>
                <a:gd name="adj" fmla="val 497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92100" dist="38100" dir="174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66" name="Group 65"/>
            <p:cNvGrpSpPr>
              <a:grpSpLocks noChangeAspect="1"/>
            </p:cNvGrpSpPr>
            <p:nvPr/>
          </p:nvGrpSpPr>
          <p:grpSpPr>
            <a:xfrm>
              <a:off x="11953329" y="432297"/>
              <a:ext cx="10277389" cy="5672714"/>
              <a:chOff x="2878172" y="1954293"/>
              <a:chExt cx="16419973" cy="9063180"/>
            </a:xfrm>
          </p:grpSpPr>
          <p:sp>
            <p:nvSpPr>
              <p:cNvPr id="67" name="Flowchart: Magnetic Disk 66"/>
              <p:cNvSpPr/>
              <p:nvPr/>
            </p:nvSpPr>
            <p:spPr>
              <a:xfrm>
                <a:off x="2878172" y="1954293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Customer Data Repository 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72" name="Straight Arrow Connector 71"/>
              <p:cNvCxnSpPr>
                <a:stCxn id="67" idx="3"/>
                <a:endCxn id="77" idx="1"/>
              </p:cNvCxnSpPr>
              <p:nvPr/>
            </p:nvCxnSpPr>
            <p:spPr>
              <a:xfrm>
                <a:off x="3911003" y="3823225"/>
                <a:ext cx="0" cy="719505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Flowchart: Magnetic Disk 76"/>
              <p:cNvSpPr/>
              <p:nvPr/>
            </p:nvSpPr>
            <p:spPr>
              <a:xfrm>
                <a:off x="2878172" y="4542730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 smtClean="0">
                  <a:solidFill>
                    <a:schemeClr val="bg1"/>
                  </a:solidFill>
                </a:endParaRPr>
              </a:p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LIVE Raw Data Repository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8" name="Flowchart: Magnetic Disk 77"/>
              <p:cNvSpPr/>
              <p:nvPr/>
            </p:nvSpPr>
            <p:spPr>
              <a:xfrm>
                <a:off x="7727427" y="4543305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 smtClean="0">
                  <a:solidFill>
                    <a:schemeClr val="bg1"/>
                  </a:solidFill>
                </a:endParaRPr>
              </a:p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LBIS</a:t>
                </a:r>
                <a:br>
                  <a:rPr lang="en-US" sz="1400" b="1" dirty="0" smtClean="0">
                    <a:solidFill>
                      <a:schemeClr val="bg1"/>
                    </a:solidFill>
                  </a:rPr>
                </a:b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9" name="Flowchart: Magnetic Disk 78"/>
              <p:cNvSpPr/>
              <p:nvPr/>
            </p:nvSpPr>
            <p:spPr>
              <a:xfrm>
                <a:off x="12479955" y="4564158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LIVE Funnel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0" name="Flowchart: Magnetic Disk 79"/>
              <p:cNvSpPr/>
              <p:nvPr/>
            </p:nvSpPr>
            <p:spPr>
              <a:xfrm>
                <a:off x="17114824" y="4543305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LFIS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3" name="Flowchart: Magnetic Disk 82"/>
              <p:cNvSpPr/>
              <p:nvPr/>
            </p:nvSpPr>
            <p:spPr>
              <a:xfrm>
                <a:off x="17114824" y="9148541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LUIS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3526244" y="3921521"/>
                <a:ext cx="713145" cy="39306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FTP</a:t>
                </a:r>
                <a:endParaRPr lang="en-IN" sz="1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1" name="Straight Arrow Connector 100"/>
              <p:cNvCxnSpPr>
                <a:stCxn id="77" idx="4"/>
                <a:endCxn id="78" idx="2"/>
              </p:cNvCxnSpPr>
              <p:nvPr/>
            </p:nvCxnSpPr>
            <p:spPr>
              <a:xfrm>
                <a:off x="4943834" y="5477196"/>
                <a:ext cx="2783593" cy="575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Arrow Connector 101"/>
              <p:cNvCxnSpPr>
                <a:stCxn id="78" idx="4"/>
                <a:endCxn id="79" idx="2"/>
              </p:cNvCxnSpPr>
              <p:nvPr/>
            </p:nvCxnSpPr>
            <p:spPr>
              <a:xfrm>
                <a:off x="9793089" y="5477771"/>
                <a:ext cx="2686866" cy="20853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Arrow Connector 102"/>
              <p:cNvCxnSpPr>
                <a:stCxn id="79" idx="4"/>
                <a:endCxn id="80" idx="2"/>
              </p:cNvCxnSpPr>
              <p:nvPr/>
            </p:nvCxnSpPr>
            <p:spPr>
              <a:xfrm flipV="1">
                <a:off x="14545617" y="5477771"/>
                <a:ext cx="2569207" cy="20853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/>
              <p:cNvCxnSpPr>
                <a:stCxn id="80" idx="3"/>
                <a:endCxn id="83" idx="1"/>
              </p:cNvCxnSpPr>
              <p:nvPr/>
            </p:nvCxnSpPr>
            <p:spPr>
              <a:xfrm>
                <a:off x="18147655" y="6412237"/>
                <a:ext cx="0" cy="2736304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Arrow Connector 104"/>
              <p:cNvCxnSpPr>
                <a:stCxn id="83" idx="2"/>
                <a:endCxn id="111" idx="3"/>
              </p:cNvCxnSpPr>
              <p:nvPr/>
            </p:nvCxnSpPr>
            <p:spPr>
              <a:xfrm flipH="1">
                <a:off x="13626502" y="10083007"/>
                <a:ext cx="3488322" cy="15709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" name="Rectangle 105"/>
              <p:cNvSpPr/>
              <p:nvPr/>
            </p:nvSpPr>
            <p:spPr>
              <a:xfrm>
                <a:off x="5180790" y="4770120"/>
                <a:ext cx="2164027" cy="124448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Transformation Validation</a:t>
                </a:r>
                <a:endParaRPr lang="en-IN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9979953" y="4824785"/>
                <a:ext cx="2261408" cy="121382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Sequencing Validation</a:t>
                </a:r>
                <a:endParaRPr lang="en-IN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14769836" y="4896793"/>
                <a:ext cx="2055825" cy="110347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Summarization</a:t>
                </a:r>
              </a:p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Validation</a:t>
                </a:r>
                <a:endParaRPr lang="en-IN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17036737" y="7199444"/>
                <a:ext cx="2261408" cy="121382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transformation</a:t>
                </a:r>
                <a:endParaRPr lang="en-IN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14234504" y="9431115"/>
                <a:ext cx="2262393" cy="133520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Report Generation and Visualization </a:t>
                </a:r>
                <a:endParaRPr lang="en-IN" sz="1400" dirty="0">
                  <a:solidFill>
                    <a:schemeClr val="tx1"/>
                  </a:solidFill>
                </a:endParaRPr>
              </a:p>
            </p:txBody>
          </p:sp>
          <p:graphicFrame>
            <p:nvGraphicFramePr>
              <p:cNvPr id="111" name="Chart 110"/>
              <p:cNvGraphicFramePr/>
              <p:nvPr>
                <p:extLst>
                  <p:ext uri="{D42A27DB-BD31-4B8C-83A1-F6EECF244321}">
                    <p14:modId xmlns:p14="http://schemas.microsoft.com/office/powerpoint/2010/main" val="2012038945"/>
                  </p:ext>
                </p:extLst>
              </p:nvPr>
            </p:nvGraphicFramePr>
            <p:xfrm>
              <a:off x="11333407" y="9315875"/>
              <a:ext cx="2293095" cy="1565683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112" name="Flowchart: Magnetic Disk 111"/>
              <p:cNvSpPr/>
              <p:nvPr/>
            </p:nvSpPr>
            <p:spPr>
              <a:xfrm>
                <a:off x="12491769" y="6849199"/>
                <a:ext cx="2065662" cy="1868932"/>
              </a:xfrm>
              <a:prstGeom prst="flowChartMagneticDisk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LIVE Stats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13" name="Straight Arrow Connector 112"/>
              <p:cNvCxnSpPr>
                <a:stCxn id="77" idx="3"/>
              </p:cNvCxnSpPr>
              <p:nvPr/>
            </p:nvCxnSpPr>
            <p:spPr>
              <a:xfrm>
                <a:off x="3911003" y="6411662"/>
                <a:ext cx="0" cy="1374669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Arrow Connector 113"/>
              <p:cNvCxnSpPr>
                <a:endCxn id="112" idx="2"/>
              </p:cNvCxnSpPr>
              <p:nvPr/>
            </p:nvCxnSpPr>
            <p:spPr>
              <a:xfrm>
                <a:off x="3911003" y="7779103"/>
                <a:ext cx="8580766" cy="4562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Rectangle 114"/>
              <p:cNvSpPr/>
              <p:nvPr/>
            </p:nvSpPr>
            <p:spPr>
              <a:xfrm>
                <a:off x="7275989" y="7328764"/>
                <a:ext cx="1967297" cy="937918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Statistical</a:t>
                </a:r>
                <a:r>
                  <a:rPr lang="en-IN" sz="1400" dirty="0">
                    <a:solidFill>
                      <a:schemeClr val="tx1"/>
                    </a:solidFill>
                  </a:rPr>
                  <a:t> </a:t>
                </a:r>
                <a:r>
                  <a:rPr lang="en-IN" sz="1400" dirty="0" smtClean="0">
                    <a:solidFill>
                      <a:schemeClr val="tx1"/>
                    </a:solidFill>
                  </a:rPr>
                  <a:t>Analysis </a:t>
                </a:r>
                <a:endParaRPr lang="en-US" sz="14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6" name="Straight Arrow Connector 115"/>
              <p:cNvCxnSpPr>
                <a:endCxn id="108" idx="2"/>
              </p:cNvCxnSpPr>
              <p:nvPr/>
            </p:nvCxnSpPr>
            <p:spPr>
              <a:xfrm flipV="1">
                <a:off x="15797749" y="6000267"/>
                <a:ext cx="0" cy="1778836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Arrow Connector 116"/>
              <p:cNvCxnSpPr>
                <a:stCxn id="112" idx="4"/>
              </p:cNvCxnSpPr>
              <p:nvPr/>
            </p:nvCxnSpPr>
            <p:spPr>
              <a:xfrm flipV="1">
                <a:off x="14557431" y="7779103"/>
                <a:ext cx="1210429" cy="4562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4"/>
          <p:cNvGrpSpPr/>
          <p:nvPr/>
        </p:nvGrpSpPr>
        <p:grpSpPr>
          <a:xfrm>
            <a:off x="801909" y="473818"/>
            <a:ext cx="4516865" cy="11695783"/>
            <a:chOff x="801909" y="473818"/>
            <a:chExt cx="4516865" cy="11695783"/>
          </a:xfrm>
        </p:grpSpPr>
        <p:sp>
          <p:nvSpPr>
            <p:cNvPr id="130" name="Rounded Rectangle 129"/>
            <p:cNvSpPr/>
            <p:nvPr/>
          </p:nvSpPr>
          <p:spPr>
            <a:xfrm>
              <a:off x="801909" y="473818"/>
              <a:ext cx="4516865" cy="11695783"/>
            </a:xfrm>
            <a:prstGeom prst="roundRect">
              <a:avLst>
                <a:gd name="adj" fmla="val 4687"/>
              </a:avLst>
            </a:prstGeom>
            <a:gradFill>
              <a:gsLst>
                <a:gs pos="0">
                  <a:srgbClr val="FFFF00">
                    <a:lumMod val="58000"/>
                    <a:lumOff val="42000"/>
                  </a:srgbClr>
                </a:gs>
                <a:gs pos="35000">
                  <a:srgbClr val="FFFF00">
                    <a:lumMod val="32000"/>
                    <a:lumOff val="68000"/>
                  </a:srgbClr>
                </a:gs>
                <a:gs pos="100000">
                  <a:srgbClr val="FFFF00">
                    <a:lumMod val="14000"/>
                    <a:lumOff val="86000"/>
                  </a:srgbClr>
                </a:gs>
              </a:gsLst>
            </a:gradFill>
            <a:ln>
              <a:noFill/>
            </a:ln>
            <a:effectLst>
              <a:outerShdw blurRad="304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127" name="Straight Arrow Connector 126"/>
            <p:cNvCxnSpPr>
              <a:stCxn id="49" idx="3"/>
            </p:cNvCxnSpPr>
            <p:nvPr/>
          </p:nvCxnSpPr>
          <p:spPr>
            <a:xfrm flipH="1">
              <a:off x="3059655" y="2779762"/>
              <a:ext cx="1057" cy="6970366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Flowchart: Magnetic Disk 48"/>
            <p:cNvSpPr/>
            <p:nvPr/>
          </p:nvSpPr>
          <p:spPr>
            <a:xfrm>
              <a:off x="1944959" y="648321"/>
              <a:ext cx="2231507" cy="2131441"/>
            </a:xfrm>
            <a:prstGeom prst="flowChartMagneticDisk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LIVE Raw Data Repository</a:t>
              </a:r>
              <a:endParaRPr lang="en-IN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1022510" y="2976083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SCP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1008113" y="3912187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>
                  <a:cs typeface="Consolas" pitchFamily="49" charset="0"/>
                </a:rPr>
                <a:t>h</a:t>
              </a:r>
              <a:r>
                <a:rPr lang="en-US" sz="2400" dirty="0" err="1" smtClean="0">
                  <a:cs typeface="Consolas" pitchFamily="49" charset="0"/>
                </a:rPr>
                <a:t>adoop</a:t>
              </a:r>
              <a:r>
                <a:rPr lang="en-US" sz="2400" dirty="0" smtClean="0">
                  <a:cs typeface="Consolas" pitchFamily="49" charset="0"/>
                </a:rPr>
                <a:t> </a:t>
              </a:r>
              <a:r>
                <a:rPr lang="en-US" sz="2400" dirty="0" err="1" smtClean="0">
                  <a:cs typeface="Consolas" pitchFamily="49" charset="0"/>
                </a:rPr>
                <a:t>fs</a:t>
              </a:r>
              <a:r>
                <a:rPr lang="en-US" sz="2400" dirty="0" smtClean="0">
                  <a:cs typeface="Consolas" pitchFamily="49" charset="0"/>
                </a:rPr>
                <a:t> -put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1008113" y="4848291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Raw-customer tables and </a:t>
              </a:r>
              <a:r>
                <a:rPr lang="en-US" sz="2400" dirty="0" err="1" smtClean="0">
                  <a:cs typeface="Consolas" pitchFamily="49" charset="0"/>
                </a:rPr>
                <a:t>maptables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81" name="Rounded Rectangle 80"/>
            <p:cNvSpPr/>
            <p:nvPr/>
          </p:nvSpPr>
          <p:spPr>
            <a:xfrm>
              <a:off x="1008113" y="5784395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GUID propagation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82" name="Rounded Rectangle 81"/>
            <p:cNvSpPr/>
            <p:nvPr/>
          </p:nvSpPr>
          <p:spPr>
            <a:xfrm>
              <a:off x="1008113" y="6720499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Cleaning &amp; truncation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1008113" y="7656603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Joining with </a:t>
              </a:r>
              <a:r>
                <a:rPr lang="en-US" sz="2400" dirty="0" err="1" smtClean="0">
                  <a:cs typeface="Consolas" pitchFamily="49" charset="0"/>
                </a:rPr>
                <a:t>maptables</a:t>
              </a:r>
              <a:endParaRPr lang="en-IN" sz="2400" dirty="0">
                <a:cs typeface="Consolas" pitchFamily="49" charset="0"/>
              </a:endParaRP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1008113" y="8592707"/>
              <a:ext cx="4090059" cy="6965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35000">
                  <a:schemeClr val="accent1">
                    <a:lumMod val="76000"/>
                    <a:lumOff val="24000"/>
                  </a:schemeClr>
                </a:gs>
                <a:gs pos="100000">
                  <a:schemeClr val="accent1">
                    <a:lumMod val="18000"/>
                    <a:lumOff val="82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cs typeface="Consolas" pitchFamily="49" charset="0"/>
                </a:rPr>
                <a:t>Transform in LBIS</a:t>
              </a:r>
              <a:endParaRPr lang="en-IN" sz="2400" dirty="0">
                <a:cs typeface="Consolas" pitchFamily="49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120681" y="3096593"/>
            <a:ext cx="3244031" cy="4384038"/>
            <a:chOff x="5840046" y="3784522"/>
            <a:chExt cx="3244031" cy="4384038"/>
          </a:xfrm>
        </p:grpSpPr>
        <p:grpSp>
          <p:nvGrpSpPr>
            <p:cNvPr id="90" name="Group 89"/>
            <p:cNvGrpSpPr/>
            <p:nvPr/>
          </p:nvGrpSpPr>
          <p:grpSpPr>
            <a:xfrm>
              <a:off x="5840046" y="3784522"/>
              <a:ext cx="3244031" cy="4384038"/>
              <a:chOff x="8276065" y="1407655"/>
              <a:chExt cx="3700670" cy="4798314"/>
            </a:xfrm>
          </p:grpSpPr>
          <p:sp>
            <p:nvSpPr>
              <p:cNvPr id="91" name="Snip Single Corner Rectangle 90"/>
              <p:cNvSpPr/>
              <p:nvPr/>
            </p:nvSpPr>
            <p:spPr>
              <a:xfrm>
                <a:off x="8276065" y="1407655"/>
                <a:ext cx="3700670" cy="4798314"/>
              </a:xfrm>
              <a:prstGeom prst="snip1Rect">
                <a:avLst>
                  <a:gd name="adj" fmla="val 32052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292100" dist="38100" dir="7200000" sx="101000" sy="101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3600"/>
              </a:p>
            </p:txBody>
          </p:sp>
          <p:sp>
            <p:nvSpPr>
              <p:cNvPr id="92" name="Isosceles Triangle 91"/>
              <p:cNvSpPr/>
              <p:nvPr/>
            </p:nvSpPr>
            <p:spPr>
              <a:xfrm rot="13500000">
                <a:off x="10325607" y="1826585"/>
                <a:ext cx="1570910" cy="864000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381000" dist="38100" dir="12000000" sx="101000" sy="101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3600"/>
              </a:p>
            </p:txBody>
          </p:sp>
        </p:grpSp>
        <p:sp>
          <p:nvSpPr>
            <p:cNvPr id="94" name="Rounded Rectangle 93"/>
            <p:cNvSpPr/>
            <p:nvPr/>
          </p:nvSpPr>
          <p:spPr>
            <a:xfrm>
              <a:off x="5894183" y="6766362"/>
              <a:ext cx="2431040" cy="303663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0385855" y="4472913"/>
            <a:ext cx="6103978" cy="8318974"/>
            <a:chOff x="9809791" y="4472913"/>
            <a:chExt cx="6103978" cy="8318974"/>
          </a:xfrm>
        </p:grpSpPr>
        <p:grpSp>
          <p:nvGrpSpPr>
            <p:cNvPr id="87" name="Group 86"/>
            <p:cNvGrpSpPr/>
            <p:nvPr/>
          </p:nvGrpSpPr>
          <p:grpSpPr>
            <a:xfrm>
              <a:off x="9809791" y="4472913"/>
              <a:ext cx="6103978" cy="8142413"/>
              <a:chOff x="8276065" y="4968801"/>
              <a:chExt cx="3700670" cy="4798314"/>
            </a:xfrm>
          </p:grpSpPr>
          <p:sp>
            <p:nvSpPr>
              <p:cNvPr id="88" name="Snip Single Corner Rectangle 87"/>
              <p:cNvSpPr/>
              <p:nvPr/>
            </p:nvSpPr>
            <p:spPr>
              <a:xfrm>
                <a:off x="8276065" y="4968801"/>
                <a:ext cx="3700670" cy="4798314"/>
              </a:xfrm>
              <a:prstGeom prst="snip1Rect">
                <a:avLst>
                  <a:gd name="adj" fmla="val 18796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292100" dist="38100" dir="7200000" sx="101000" sy="101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3600"/>
              </a:p>
            </p:txBody>
          </p:sp>
          <p:sp>
            <p:nvSpPr>
              <p:cNvPr id="89" name="Isosceles Triangle 88"/>
              <p:cNvSpPr/>
              <p:nvPr/>
            </p:nvSpPr>
            <p:spPr>
              <a:xfrm rot="13500000">
                <a:off x="10963019" y="5235984"/>
                <a:ext cx="988369" cy="502732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381000" dist="38100" dir="12000000" sx="101000" sy="101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3600"/>
              </a:p>
            </p:txBody>
          </p:sp>
        </p:grpSp>
        <p:sp>
          <p:nvSpPr>
            <p:cNvPr id="96" name="Rounded Rectangle 95"/>
            <p:cNvSpPr/>
            <p:nvPr/>
          </p:nvSpPr>
          <p:spPr>
            <a:xfrm>
              <a:off x="10004426" y="8797892"/>
              <a:ext cx="5700113" cy="1178863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bg1"/>
                </a:solidFill>
              </a:endParaRPr>
            </a:p>
          </p:txBody>
        </p:sp>
        <p:sp>
          <p:nvSpPr>
            <p:cNvPr id="97" name="Rounded Rectangle 96"/>
            <p:cNvSpPr/>
            <p:nvPr/>
          </p:nvSpPr>
          <p:spPr>
            <a:xfrm>
              <a:off x="10005612" y="10171876"/>
              <a:ext cx="5700113" cy="327358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10005612" y="7719272"/>
              <a:ext cx="5700113" cy="842100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9" name="Rounded Rectangle 118"/>
            <p:cNvSpPr/>
            <p:nvPr/>
          </p:nvSpPr>
          <p:spPr>
            <a:xfrm>
              <a:off x="10005612" y="6930344"/>
              <a:ext cx="5700113" cy="535847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0122265" y="4666586"/>
              <a:ext cx="5582275" cy="81253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endParaRPr lang="en-US" sz="1800" dirty="0" smtClean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-- GUID Propagation</a:t>
              </a:r>
            </a:p>
            <a:p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IN" sz="1800" dirty="0">
                  <a:latin typeface="Consolas" pitchFamily="49" charset="0"/>
                  <a:cs typeface="Consolas" pitchFamily="49" charset="0"/>
                </a:rPr>
                <a:t>CREATE TABLE </a:t>
              </a:r>
              <a:r>
                <a:rPr lang="en-IN" sz="1800" dirty="0" err="1" smtClean="0">
                  <a:latin typeface="Consolas" pitchFamily="49" charset="0"/>
                  <a:cs typeface="Consolas" pitchFamily="49" charset="0"/>
                </a:rPr>
                <a:t>userid_guid_map</a:t>
              </a:r>
              <a:r>
                <a:rPr lang="en-IN" sz="18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AS SELECT distinct </a:t>
              </a:r>
              <a:r>
                <a:rPr lang="en-IN" sz="1800" dirty="0" err="1">
                  <a:latin typeface="Consolas" pitchFamily="49" charset="0"/>
                  <a:cs typeface="Consolas" pitchFamily="49" charset="0"/>
                </a:rPr>
                <a:t>user_id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, </a:t>
              </a:r>
              <a:r>
                <a:rPr lang="en-IN" sz="1800" dirty="0" err="1">
                  <a:latin typeface="Consolas" pitchFamily="49" charset="0"/>
                  <a:cs typeface="Consolas" pitchFamily="49" charset="0"/>
                </a:rPr>
                <a:t>guid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 from </a:t>
              </a:r>
              <a:r>
                <a:rPr lang="en-IN" sz="1800" dirty="0" err="1" smtClean="0">
                  <a:latin typeface="Consolas" pitchFamily="49" charset="0"/>
                  <a:cs typeface="Consolas" pitchFamily="49" charset="0"/>
                </a:rPr>
                <a:t>dbact_guid</a:t>
              </a:r>
              <a:r>
                <a:rPr lang="en-IN" sz="1800" dirty="0" smtClean="0">
                  <a:latin typeface="Consolas" pitchFamily="49" charset="0"/>
                  <a:cs typeface="Consolas" pitchFamily="49" charset="0"/>
                </a:rPr>
                <a:t>;</a:t>
              </a:r>
              <a:endParaRPr lang="en-IN" sz="1800" dirty="0">
                <a:latin typeface="Consolas" pitchFamily="49" charset="0"/>
                <a:cs typeface="Consolas" pitchFamily="49" charset="0"/>
              </a:endParaRPr>
            </a:p>
            <a:p>
              <a:endParaRPr lang="en-US" sz="1800" dirty="0" smtClean="0">
                <a:latin typeface="Consolas" pitchFamily="49" charset="0"/>
                <a:cs typeface="Consolas" pitchFamily="49" charset="0"/>
              </a:endParaRPr>
            </a:p>
            <a:p>
              <a:r>
                <a:rPr lang="en-IN" sz="1800" dirty="0">
                  <a:latin typeface="Consolas" pitchFamily="49" charset="0"/>
                  <a:cs typeface="Consolas" pitchFamily="49" charset="0"/>
                </a:rPr>
                <a:t>CREATE TABLE </a:t>
              </a:r>
              <a:r>
                <a:rPr lang="en-IN" sz="1800" dirty="0" err="1" smtClean="0">
                  <a:latin typeface="Consolas" pitchFamily="49" charset="0"/>
                  <a:cs typeface="Consolas" pitchFamily="49" charset="0"/>
                </a:rPr>
                <a:t>mapcount</a:t>
              </a:r>
              <a:r>
                <a:rPr lang="en-IN" sz="18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AS SELECT COUNT(*) AS </a:t>
              </a:r>
              <a:r>
                <a:rPr lang="en-IN" sz="1800" dirty="0" err="1">
                  <a:latin typeface="Consolas" pitchFamily="49" charset="0"/>
                  <a:cs typeface="Consolas" pitchFamily="49" charset="0"/>
                </a:rPr>
                <a:t>cnt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, </a:t>
              </a:r>
              <a:r>
                <a:rPr lang="en-IN" sz="1800" dirty="0" err="1">
                  <a:latin typeface="Consolas" pitchFamily="49" charset="0"/>
                  <a:cs typeface="Consolas" pitchFamily="49" charset="0"/>
                </a:rPr>
                <a:t>user_id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 FROM </a:t>
              </a:r>
              <a:r>
                <a:rPr lang="en-IN" sz="1800" dirty="0" err="1" smtClean="0">
                  <a:latin typeface="Consolas" pitchFamily="49" charset="0"/>
                  <a:cs typeface="Consolas" pitchFamily="49" charset="0"/>
                </a:rPr>
                <a:t>userid_guid_map</a:t>
              </a:r>
              <a:r>
                <a:rPr lang="en-IN" sz="18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IN" sz="1800" dirty="0">
                  <a:latin typeface="Consolas" pitchFamily="49" charset="0"/>
                  <a:cs typeface="Consolas" pitchFamily="49" charset="0"/>
                </a:rPr>
                <a:t>GROUP BY </a:t>
              </a:r>
              <a:r>
                <a:rPr lang="en-IN" sz="1800" dirty="0" err="1" smtClean="0">
                  <a:latin typeface="Consolas" pitchFamily="49" charset="0"/>
                  <a:cs typeface="Consolas" pitchFamily="49" charset="0"/>
                </a:rPr>
                <a:t>user_id</a:t>
              </a:r>
              <a:r>
                <a:rPr lang="en-IN" sz="1800" dirty="0" smtClean="0">
                  <a:latin typeface="Consolas" pitchFamily="49" charset="0"/>
                  <a:cs typeface="Consolas" pitchFamily="49" charset="0"/>
                </a:rPr>
                <a:t>;</a:t>
              </a:r>
              <a:endParaRPr lang="en-IN" sz="1800" dirty="0">
                <a:latin typeface="Consolas" pitchFamily="49" charset="0"/>
                <a:cs typeface="Consolas" pitchFamily="49" charset="0"/>
              </a:endParaRPr>
            </a:p>
            <a:p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IN" sz="1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CREATE TABLE </a:t>
              </a:r>
              <a:r>
                <a:rPr lang="en-IN" sz="1800" dirty="0" err="1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impr_guid</a:t>
              </a:r>
              <a:r>
                <a:rPr lang="en-IN" sz="18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IN" sz="1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AS SELECT</a:t>
              </a:r>
              <a:br>
                <a:rPr lang="en-IN" sz="1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</a:br>
              <a:r>
                <a:rPr lang="en-IN" sz="18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a.*,  </a:t>
              </a:r>
              <a:r>
                <a:rPr lang="en-IN" sz="1800" dirty="0" err="1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m.guid</a:t>
              </a:r>
              <a:r>
                <a:rPr lang="en-IN" sz="1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/>
              </a:r>
              <a:br>
                <a:rPr lang="en-IN" sz="1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</a:br>
              <a:r>
                <a:rPr lang="en-IN" sz="1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FROM </a:t>
              </a:r>
              <a:r>
                <a:rPr lang="en-IN" sz="1800" dirty="0" err="1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impr</a:t>
              </a:r>
              <a:r>
                <a:rPr lang="en-IN" sz="18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IN" sz="1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i JOIN </a:t>
              </a:r>
              <a:r>
                <a:rPr lang="en-IN" sz="1800" dirty="0" err="1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userid_guid_map</a:t>
              </a:r>
              <a:r>
                <a:rPr lang="en-IN" sz="18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IN" sz="1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m ON (</a:t>
              </a:r>
              <a:r>
                <a:rPr lang="en-IN" sz="1800" dirty="0" err="1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i.user_id</a:t>
              </a:r>
              <a:r>
                <a:rPr lang="en-IN" sz="1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=</a:t>
              </a:r>
              <a:r>
                <a:rPr lang="en-IN" sz="1800" dirty="0" err="1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m.user_id</a:t>
              </a:r>
              <a:r>
                <a:rPr lang="en-IN" sz="1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);</a:t>
              </a:r>
            </a:p>
            <a:p>
              <a:endParaRPr lang="en-US" sz="1800" dirty="0" smtClean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SELECT COUNT(*) FROM </a:t>
              </a:r>
              <a:r>
                <a:rPr lang="en-US" sz="1800" dirty="0" err="1" smtClean="0">
                  <a:latin typeface="Consolas" pitchFamily="49" charset="0"/>
                  <a:cs typeface="Consolas" pitchFamily="49" charset="0"/>
                </a:rPr>
                <a:t>impr_guid</a:t>
              </a:r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;</a:t>
              </a:r>
            </a:p>
            <a:p>
              <a:endParaRPr lang="en-US" sz="1800" dirty="0" smtClean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sz="1800" dirty="0" smtClean="0">
                  <a:latin typeface="Consolas" pitchFamily="49" charset="0"/>
                  <a:cs typeface="Consolas" pitchFamily="49" charset="0"/>
                </a:rPr>
                <a:t>....................................</a:t>
              </a:r>
              <a:endParaRPr lang="en-US" sz="1800" dirty="0">
                <a:latin typeface="Consolas" pitchFamily="49" charset="0"/>
                <a:cs typeface="Consolas" pitchFamily="49" charset="0"/>
              </a:endParaRPr>
            </a:p>
            <a:p>
              <a:endParaRPr lang="en-IN" sz="18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10005612" y="10675932"/>
              <a:ext cx="5700113" cy="836058"/>
            </a:xfrm>
            <a:prstGeom prst="round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dirty="0" smtClean="0">
                  <a:latin typeface="Consolas" pitchFamily="49" charset="0"/>
                  <a:cs typeface="Consolas" pitchFamily="49" charset="0"/>
                </a:rPr>
                <a:t>--Exception Handling</a:t>
              </a:r>
            </a:p>
            <a:p>
              <a:r>
                <a:rPr lang="en-US" sz="2000" dirty="0" smtClean="0">
                  <a:latin typeface="Consolas" pitchFamily="49" charset="0"/>
                  <a:cs typeface="Consolas" pitchFamily="49" charset="0"/>
                </a:rPr>
                <a:t>!&lt;</a:t>
              </a:r>
              <a:r>
                <a:rPr lang="en-US" sz="2000" dirty="0" err="1" smtClean="0">
                  <a:latin typeface="Consolas" pitchFamily="49" charset="0"/>
                  <a:cs typeface="Consolas" pitchFamily="49" charset="0"/>
                </a:rPr>
                <a:t>cmd</a:t>
              </a:r>
              <a:r>
                <a:rPr lang="en-US" sz="2000" dirty="0" smtClean="0">
                  <a:latin typeface="Consolas" pitchFamily="49" charset="0"/>
                  <a:cs typeface="Consolas" pitchFamily="49" charset="0"/>
                </a:rPr>
                <a:t>&gt;</a:t>
              </a:r>
              <a:endParaRPr lang="en-IN" sz="2000" dirty="0">
                <a:latin typeface="Consolas" pitchFamily="49" charset="0"/>
                <a:cs typeface="Consolas" pitchFamily="49" charset="0"/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17353930" y="7165330"/>
            <a:ext cx="4464496" cy="2123951"/>
            <a:chOff x="17660503" y="4990552"/>
            <a:chExt cx="4464496" cy="2123951"/>
          </a:xfrm>
        </p:grpSpPr>
        <p:sp>
          <p:nvSpPr>
            <p:cNvPr id="126" name="Rounded Rectangular Callout 125"/>
            <p:cNvSpPr/>
            <p:nvPr/>
          </p:nvSpPr>
          <p:spPr>
            <a:xfrm>
              <a:off x="17660503" y="4990552"/>
              <a:ext cx="4464496" cy="2123951"/>
            </a:xfrm>
            <a:prstGeom prst="wedgeRoundRectCallout">
              <a:avLst>
                <a:gd name="adj1" fmla="val -86089"/>
                <a:gd name="adj2" fmla="val 50657"/>
                <a:gd name="adj3" fmla="val 16667"/>
              </a:avLst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17887462" y="5211013"/>
              <a:ext cx="4033879" cy="471374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Query failed (MR job </a:t>
              </a:r>
              <a:r>
                <a:rPr lang="en-US" sz="2000" dirty="0" smtClean="0">
                  <a:solidFill>
                    <a:schemeClr val="tx1"/>
                  </a:solidFill>
                </a:rPr>
                <a:t>not </a:t>
              </a:r>
              <a:r>
                <a:rPr lang="en-US" sz="2000" dirty="0">
                  <a:solidFill>
                    <a:schemeClr val="tx1"/>
                  </a:solidFill>
                </a:rPr>
                <a:t>launched)</a:t>
              </a:r>
              <a:endParaRPr lang="en-IN" sz="2000" dirty="0">
                <a:solidFill>
                  <a:schemeClr val="tx1"/>
                </a:solidFill>
              </a:endParaRPr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17907187" y="5805038"/>
              <a:ext cx="4014154" cy="471374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>
                  <a:solidFill>
                    <a:schemeClr val="tx1"/>
                  </a:solidFill>
                </a:rPr>
                <a:t>Mapred</a:t>
              </a:r>
              <a:r>
                <a:rPr lang="en-US" sz="2000" dirty="0">
                  <a:solidFill>
                    <a:schemeClr val="tx1"/>
                  </a:solidFill>
                </a:rPr>
                <a:t> job failed</a:t>
              </a:r>
              <a:endParaRPr lang="en-IN" sz="2000" dirty="0">
                <a:solidFill>
                  <a:schemeClr val="tx1"/>
                </a:solidFill>
              </a:endParaRPr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17907187" y="6413784"/>
              <a:ext cx="4014154" cy="471374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>
                  <a:solidFill>
                    <a:schemeClr val="tx1"/>
                  </a:solidFill>
                </a:rPr>
                <a:t>Hadoop</a:t>
              </a:r>
              <a:r>
                <a:rPr lang="en-US" sz="2000" dirty="0">
                  <a:solidFill>
                    <a:schemeClr val="tx1"/>
                  </a:solidFill>
                </a:rPr>
                <a:t> stopped responding</a:t>
              </a:r>
              <a:endParaRPr lang="en-IN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1" name="Rounded Rectangular Callout 120"/>
          <p:cNvSpPr/>
          <p:nvPr/>
        </p:nvSpPr>
        <p:spPr>
          <a:xfrm>
            <a:off x="5886018" y="8634994"/>
            <a:ext cx="1548000" cy="612000"/>
          </a:xfrm>
          <a:prstGeom prst="wedgeRoundRectCallout">
            <a:avLst>
              <a:gd name="adj1" fmla="val 260172"/>
              <a:gd name="adj2" fmla="val -301207"/>
              <a:gd name="adj3" fmla="val 16667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Pre-step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122" name="Rounded Rectangular Callout 121"/>
          <p:cNvSpPr/>
          <p:nvPr/>
        </p:nvSpPr>
        <p:spPr>
          <a:xfrm>
            <a:off x="6516897" y="9469369"/>
            <a:ext cx="1548000" cy="612000"/>
          </a:xfrm>
          <a:prstGeom prst="wedgeRoundRectCallout">
            <a:avLst>
              <a:gd name="adj1" fmla="val 218240"/>
              <a:gd name="adj2" fmla="val -280838"/>
              <a:gd name="adj3" fmla="val 16667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Stats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123" name="Rounded Rectangular Callout 122"/>
          <p:cNvSpPr/>
          <p:nvPr/>
        </p:nvSpPr>
        <p:spPr>
          <a:xfrm>
            <a:off x="7017452" y="10297393"/>
            <a:ext cx="1548000" cy="612000"/>
          </a:xfrm>
          <a:prstGeom prst="wedgeRoundRectCallout">
            <a:avLst>
              <a:gd name="adj1" fmla="val 185956"/>
              <a:gd name="adj2" fmla="val -249378"/>
              <a:gd name="adj3" fmla="val 16667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Action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124" name="Rounded Rectangular Callout 123"/>
          <p:cNvSpPr/>
          <p:nvPr/>
        </p:nvSpPr>
        <p:spPr>
          <a:xfrm>
            <a:off x="7726146" y="11093961"/>
            <a:ext cx="1548000" cy="612000"/>
          </a:xfrm>
          <a:prstGeom prst="wedgeRoundRectCallout">
            <a:avLst>
              <a:gd name="adj1" fmla="val 134908"/>
              <a:gd name="adj2" fmla="val -196450"/>
              <a:gd name="adj3" fmla="val 16667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Validation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93" name="Shape 92"/>
          <p:cNvSpPr/>
          <p:nvPr/>
        </p:nvSpPr>
        <p:spPr>
          <a:xfrm rot="1580502">
            <a:off x="8500147" y="4952535"/>
            <a:ext cx="2081530" cy="1846869"/>
          </a:xfrm>
          <a:prstGeom prst="swooshArrow">
            <a:avLst>
              <a:gd name="adj1" fmla="val 14979"/>
              <a:gd name="adj2" fmla="val 31950"/>
            </a:avLst>
          </a:prstGeom>
          <a:solidFill>
            <a:schemeClr val="tx1">
              <a:lumMod val="75000"/>
              <a:lumOff val="25000"/>
            </a:schemeClr>
          </a:solidFill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0" name="Shape 99"/>
          <p:cNvSpPr/>
          <p:nvPr/>
        </p:nvSpPr>
        <p:spPr>
          <a:xfrm rot="8845355" flipV="1">
            <a:off x="4836044" y="-815751"/>
            <a:ext cx="8113889" cy="5355841"/>
          </a:xfrm>
          <a:prstGeom prst="swooshArrow">
            <a:avLst>
              <a:gd name="adj1" fmla="val 11041"/>
              <a:gd name="adj2" fmla="val 26186"/>
            </a:avLst>
          </a:prstGeom>
          <a:solidFill>
            <a:schemeClr val="bg1">
              <a:lumMod val="75000"/>
            </a:schemeClr>
          </a:solidFill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8" name="Right Brace 137"/>
          <p:cNvSpPr/>
          <p:nvPr/>
        </p:nvSpPr>
        <p:spPr>
          <a:xfrm>
            <a:off x="5340943" y="2976083"/>
            <a:ext cx="707730" cy="6313198"/>
          </a:xfrm>
          <a:prstGeom prst="rightBrace">
            <a:avLst>
              <a:gd name="adj1" fmla="val 35715"/>
              <a:gd name="adj2" fmla="val 16281"/>
            </a:avLst>
          </a:prstGeom>
          <a:ln w="1016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0" name="Oval 139"/>
          <p:cNvSpPr/>
          <p:nvPr/>
        </p:nvSpPr>
        <p:spPr>
          <a:xfrm rot="5400000">
            <a:off x="13379906" y="1418108"/>
            <a:ext cx="1503449" cy="2124116"/>
          </a:xfrm>
          <a:prstGeom prst="ellipse">
            <a:avLst/>
          </a:prstGeom>
          <a:noFill/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TextBox 72"/>
          <p:cNvSpPr txBox="1"/>
          <p:nvPr/>
        </p:nvSpPr>
        <p:spPr>
          <a:xfrm>
            <a:off x="6251183" y="4104705"/>
            <a:ext cx="29667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load_local.sh</a:t>
            </a:r>
          </a:p>
          <a:p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load_hdfs.sh</a:t>
            </a:r>
          </a:p>
          <a:p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r>
              <a:rPr lang="en-US" sz="1800" dirty="0">
                <a:latin typeface="Consolas" pitchFamily="49" charset="0"/>
                <a:cs typeface="Consolas" pitchFamily="49" charset="0"/>
              </a:rPr>
              <a:t>h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ive -f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stage.sql</a:t>
            </a: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hive -f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lbis.sql</a:t>
            </a: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endParaRPr lang="en-IN" sz="1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4" name="Flowchart: Magnetic Disk 73"/>
          <p:cNvSpPr/>
          <p:nvPr/>
        </p:nvSpPr>
        <p:spPr>
          <a:xfrm>
            <a:off x="1834567" y="9750128"/>
            <a:ext cx="2450175" cy="2131441"/>
          </a:xfrm>
          <a:prstGeom prst="flowChartMagneticDisk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LBIS</a:t>
            </a:r>
            <a:endParaRPr lang="en-IN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65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23792</TotalTime>
  <Words>932</Words>
  <Application>Microsoft Office PowerPoint</Application>
  <PresentationFormat>Custom</PresentationFormat>
  <Paragraphs>481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ahaque</dc:creator>
  <cp:lastModifiedBy>Windows User</cp:lastModifiedBy>
  <cp:revision>67</cp:revision>
  <dcterms:created xsi:type="dcterms:W3CDTF">2011-12-04T11:01:58Z</dcterms:created>
  <dcterms:modified xsi:type="dcterms:W3CDTF">2012-01-11T11:42:59Z</dcterms:modified>
</cp:coreProperties>
</file>